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5"/>
  </p:notesMasterIdLst>
  <p:sldIdLst>
    <p:sldId id="256" r:id="rId2"/>
    <p:sldId id="257" r:id="rId3"/>
    <p:sldId id="258" r:id="rId4"/>
    <p:sldId id="260" r:id="rId5"/>
    <p:sldId id="259" r:id="rId6"/>
    <p:sldId id="268" r:id="rId7"/>
    <p:sldId id="262" r:id="rId8"/>
    <p:sldId id="266" r:id="rId9"/>
    <p:sldId id="263" r:id="rId10"/>
    <p:sldId id="264" r:id="rId11"/>
    <p:sldId id="265" r:id="rId12"/>
    <p:sldId id="267"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p:scale>
          <a:sx n="66" d="100"/>
          <a:sy n="66" d="100"/>
        </p:scale>
        <p:origin x="-900"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E5FF1B-EA20-4F4C-9EAB-99377EDD6D94}" type="datetimeFigureOut">
              <a:rPr lang="en-IN" smtClean="0"/>
              <a:t>21-04-2019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31B618-CA7C-4D5A-AC27-576F3D3911A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C31B618-CA7C-4D5A-AC27-576F3D3911A8}"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C31B618-CA7C-4D5A-AC27-576F3D3911A8}"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FBF2633-E8F5-4821-AAC8-FA97F6B7629B}" type="datetimeFigureOut">
              <a:rPr lang="en-IN" smtClean="0"/>
              <a:pPr/>
              <a:t>21-04-2019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205873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154678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3633083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3590508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385696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63189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373580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FBF2633-E8F5-4821-AAC8-FA97F6B7629B}" type="datetimeFigureOut">
              <a:rPr lang="en-IN" smtClean="0"/>
              <a:pPr/>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2958820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FBF2633-E8F5-4821-AAC8-FA97F6B7629B}" type="datetimeFigureOut">
              <a:rPr lang="en-IN" smtClean="0"/>
              <a:pPr/>
              <a:t>21-04-2019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19559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11241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220684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169686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148617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340575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175265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283327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F2633-E8F5-4821-AAC8-FA97F6B7629B}" type="datetimeFigureOut">
              <a:rPr lang="en-IN" smtClean="0"/>
              <a:pPr/>
              <a:t>21-04-2019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2708882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FBF2633-E8F5-4821-AAC8-FA97F6B7629B}" type="datetimeFigureOut">
              <a:rPr lang="en-IN" smtClean="0"/>
              <a:pPr/>
              <a:t>21-04-2019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9FD5382-673A-447C-9851-A7D8D07B5C6D}" type="slidenum">
              <a:rPr lang="en-IN" smtClean="0"/>
              <a:pPr/>
              <a:t>‹#›</a:t>
            </a:fld>
            <a:endParaRPr lang="en-IN"/>
          </a:p>
        </p:txBody>
      </p:sp>
    </p:spTree>
    <p:extLst>
      <p:ext uri="{BB962C8B-B14F-4D97-AF65-F5344CB8AC3E}">
        <p14:creationId xmlns:p14="http://schemas.microsoft.com/office/powerpoint/2010/main" xmlns="" val="91404514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698252"/>
            <a:ext cx="9144000" cy="3559548"/>
          </a:xfrm>
        </p:spPr>
        <p:txBody>
          <a:bodyPr>
            <a:normAutofit/>
          </a:bodyPr>
          <a:lstStyle/>
          <a:p>
            <a:pPr algn="ctr"/>
            <a:endParaRPr lang="en-IN" sz="3600" dirty="0" smtClean="0"/>
          </a:p>
          <a:p>
            <a:pPr algn="ctr"/>
            <a:r>
              <a:rPr lang="en-IN" sz="3600" dirty="0" smtClean="0"/>
              <a:t>NUMBER </a:t>
            </a:r>
            <a:r>
              <a:rPr lang="en-IN" sz="3600" dirty="0"/>
              <a:t>SIGN </a:t>
            </a:r>
            <a:r>
              <a:rPr lang="en-IN" sz="3600" dirty="0" smtClean="0"/>
              <a:t>RECOGNITION </a:t>
            </a:r>
            <a:r>
              <a:rPr lang="en-IN" sz="3600" dirty="0" err="1" smtClean="0"/>
              <a:t>SYstem</a:t>
            </a:r>
            <a:endParaRPr lang="en-IN" sz="3600" dirty="0" smtClean="0"/>
          </a:p>
          <a:p>
            <a:pPr algn="ctr"/>
            <a:endParaRPr lang="en-IN" sz="3600" dirty="0"/>
          </a:p>
          <a:p>
            <a:pPr algn="r"/>
            <a:endParaRPr lang="en-IN" sz="2400" dirty="0" smtClean="0">
              <a:solidFill>
                <a:schemeClr val="bg1"/>
              </a:solidFill>
            </a:endParaRPr>
          </a:p>
          <a:p>
            <a:pPr algn="r"/>
            <a:r>
              <a:rPr lang="en-IN" sz="2400" dirty="0" smtClean="0">
                <a:solidFill>
                  <a:schemeClr val="bg1"/>
                </a:solidFill>
              </a:rPr>
              <a:t>-HIMANSHI RAO, IT-4028-2k16</a:t>
            </a:r>
          </a:p>
          <a:p>
            <a:pPr algn="r"/>
            <a:r>
              <a:rPr lang="en-IN" sz="2400" dirty="0" smtClean="0">
                <a:solidFill>
                  <a:schemeClr val="bg1"/>
                </a:solidFill>
              </a:rPr>
              <a:t>-SUMIT PRASAD, IT-4056-2k16</a:t>
            </a:r>
          </a:p>
        </p:txBody>
      </p:sp>
    </p:spTree>
    <p:extLst>
      <p:ext uri="{BB962C8B-B14F-4D97-AF65-F5344CB8AC3E}">
        <p14:creationId xmlns:p14="http://schemas.microsoft.com/office/powerpoint/2010/main" xmlns="" val="751657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Pre-processing &amp; Processing </a:t>
            </a:r>
            <a:endParaRPr lang="en-IN" dirty="0"/>
          </a:p>
        </p:txBody>
      </p:sp>
      <p:sp>
        <p:nvSpPr>
          <p:cNvPr id="3" name="Content Placeholder 2"/>
          <p:cNvSpPr>
            <a:spLocks noGrp="1"/>
          </p:cNvSpPr>
          <p:nvPr>
            <p:ph idx="1"/>
          </p:nvPr>
        </p:nvSpPr>
        <p:spPr/>
        <p:txBody>
          <a:bodyPr/>
          <a:lstStyle/>
          <a:p>
            <a:r>
              <a:rPr lang="en-IN" dirty="0" smtClean="0"/>
              <a:t>The raw image from the video stream is processed to extract and detect edges ,different colour variation on different pixels. The processing means </a:t>
            </a:r>
            <a:r>
              <a:rPr lang="en-IN" dirty="0" err="1" smtClean="0"/>
              <a:t>thresholding</a:t>
            </a:r>
            <a:r>
              <a:rPr lang="en-IN" dirty="0" smtClean="0"/>
              <a:t> </a:t>
            </a:r>
            <a:r>
              <a:rPr lang="en-IN" dirty="0" smtClean="0"/>
              <a:t>the image to obtain a definite edge structure. Moreover, the learning algorithm needs consistent dataset and the dataset must be similar in nature. Pre-processing converts the inconsistent data to consistent data.</a:t>
            </a:r>
          </a:p>
          <a:p>
            <a:r>
              <a:rPr lang="en-IN" dirty="0" smtClean="0"/>
              <a:t>This processing is done using cv2 (Open CV) library in Python.</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Recognition</a:t>
            </a:r>
            <a:endParaRPr lang="en-IN" dirty="0"/>
          </a:p>
        </p:txBody>
      </p:sp>
      <p:sp>
        <p:nvSpPr>
          <p:cNvPr id="3" name="Content Placeholder 2"/>
          <p:cNvSpPr>
            <a:spLocks noGrp="1"/>
          </p:cNvSpPr>
          <p:nvPr>
            <p:ph idx="1"/>
          </p:nvPr>
        </p:nvSpPr>
        <p:spPr/>
        <p:txBody>
          <a:bodyPr/>
          <a:lstStyle/>
          <a:p>
            <a:r>
              <a:rPr lang="en-IN" dirty="0" smtClean="0"/>
              <a:t>Once processed the images are feed to convolutional layers where Max Pooling is done to obtain the input for next hidden layers. ReLU function is used for activation. Iterative backpropagation takes place to obtain the error .If error is acceptable then prediction is done by model otherwise it back-propagate. </a:t>
            </a:r>
          </a:p>
          <a:p>
            <a:r>
              <a:rPr lang="en-IN" dirty="0" smtClean="0"/>
              <a:t>Backpropagation is implemented implicitly by Keras library in Python</a:t>
            </a:r>
            <a:r>
              <a:rPr lang="en-IN" dirty="0" smtClean="0"/>
              <a:t>.</a:t>
            </a:r>
            <a:endParaRPr lang="en-I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9693155" cy="3416300"/>
          </a:xfrm>
        </p:spPr>
        <p:txBody>
          <a:bodyPr>
            <a:normAutofit/>
          </a:bodyPr>
          <a:lstStyle/>
          <a:p>
            <a:pPr algn="ctr">
              <a:buNone/>
            </a:pPr>
            <a:endParaRPr lang="en-IN" sz="4800" b="1" dirty="0" smtClean="0">
              <a:solidFill>
                <a:schemeClr val="tx2">
                  <a:lumMod val="75000"/>
                </a:schemeClr>
              </a:solidFill>
            </a:endParaRPr>
          </a:p>
          <a:p>
            <a:pPr algn="ctr">
              <a:buNone/>
            </a:pPr>
            <a:r>
              <a:rPr lang="en-IN" sz="4800" b="1" dirty="0" smtClean="0">
                <a:solidFill>
                  <a:schemeClr val="tx2">
                    <a:lumMod val="75000"/>
                  </a:schemeClr>
                </a:solidFill>
              </a:rPr>
              <a:t>WHAT WE HAVE DONE SO FAR!</a:t>
            </a:r>
            <a:endParaRPr lang="en-IN" sz="4800" b="1" dirty="0">
              <a:solidFill>
                <a:schemeClr val="tx2">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5400" dirty="0" smtClean="0"/>
          </a:p>
          <a:p>
            <a:pPr marL="0" indent="0" algn="ctr">
              <a:buNone/>
            </a:pPr>
            <a:r>
              <a:rPr lang="en-IN" sz="5400" dirty="0" smtClean="0"/>
              <a:t>THANK YOU</a:t>
            </a:r>
            <a:endParaRPr lang="en-IN" sz="5400" dirty="0"/>
          </a:p>
        </p:txBody>
      </p:sp>
    </p:spTree>
    <p:extLst>
      <p:ext uri="{BB962C8B-B14F-4D97-AF65-F5344CB8AC3E}">
        <p14:creationId xmlns:p14="http://schemas.microsoft.com/office/powerpoint/2010/main" xmlns="" val="1148989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smtClean="0"/>
              <a:t>This project aims at identifying Digits in American Sign Language from the corresponding gestures. Gesture recognition and sign language recognition has been a well researched topic for American Sign Language(ASL).  But instead of using high-end technology like gloves, we aim to solve this problem using state of the art computer vision and machine learning algorithm.</a:t>
            </a:r>
          </a:p>
          <a:p>
            <a:pPr marL="0" indent="0" algn="just">
              <a:buNone/>
            </a:pPr>
            <a:endParaRPr lang="en-IN" sz="2400" b="1" dirty="0"/>
          </a:p>
        </p:txBody>
      </p:sp>
    </p:spTree>
    <p:extLst>
      <p:ext uri="{BB962C8B-B14F-4D97-AF65-F5344CB8AC3E}">
        <p14:creationId xmlns:p14="http://schemas.microsoft.com/office/powerpoint/2010/main" xmlns="" val="3808372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normAutofit/>
          </a:bodyPr>
          <a:lstStyle/>
          <a:p>
            <a:r>
              <a:rPr lang="en-IN" dirty="0" smtClean="0"/>
              <a:t>Communication is one of the basic requirements for survival in society. Deaf and dumb people communicate among themselves using sign language but normal people find it difficult to understand their language. </a:t>
            </a:r>
          </a:p>
          <a:p>
            <a:r>
              <a:rPr lang="en-IN" dirty="0" smtClean="0"/>
              <a:t>Our project aims at taking the basic step in bridging the Communication gap between normal people and deaf and dumb people using Indian sign language. Effective extension of this project to </a:t>
            </a:r>
            <a:r>
              <a:rPr lang="en-IN" dirty="0" smtClean="0"/>
              <a:t>alphabets, </a:t>
            </a:r>
            <a:r>
              <a:rPr lang="en-IN" dirty="0" smtClean="0"/>
              <a:t>words and common expressions may not only make the deaf and dumb people communicate faster and easier with outer world, but also provide a boost in developing autonomous systems for understanding and aiding them.</a:t>
            </a:r>
            <a:endParaRPr lang="en-IN" dirty="0"/>
          </a:p>
        </p:txBody>
      </p:sp>
    </p:spTree>
    <p:extLst>
      <p:ext uri="{BB962C8B-B14F-4D97-AF65-F5344CB8AC3E}">
        <p14:creationId xmlns:p14="http://schemas.microsoft.com/office/powerpoint/2010/main" xmlns="" val="991742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a:t> The main objective is to translate sign language to text/speech. The framework provides a helping-hand for speech-impaired to communicate with rest of the world using sign language. This leads to the elimination of the middle person who generally acts as a medium of translation. This would contain a user-friendly environment for the user by providing speech/text output for a sign gesture input.</a:t>
            </a:r>
          </a:p>
        </p:txBody>
      </p:sp>
    </p:spTree>
    <p:extLst>
      <p:ext uri="{BB962C8B-B14F-4D97-AF65-F5344CB8AC3E}">
        <p14:creationId xmlns:p14="http://schemas.microsoft.com/office/powerpoint/2010/main" xmlns="" val="113529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a:t>
            </a:r>
            <a:endParaRPr lang="en-IN" dirty="0"/>
          </a:p>
        </p:txBody>
      </p:sp>
      <p:sp>
        <p:nvSpPr>
          <p:cNvPr id="3" name="Content Placeholder 2"/>
          <p:cNvSpPr>
            <a:spLocks noGrp="1"/>
          </p:cNvSpPr>
          <p:nvPr>
            <p:ph idx="1"/>
          </p:nvPr>
        </p:nvSpPr>
        <p:spPr/>
        <p:txBody>
          <a:bodyPr/>
          <a:lstStyle/>
          <a:p>
            <a:r>
              <a:rPr lang="en-IN" dirty="0" smtClean="0"/>
              <a:t>The high-end technological gloves are not convenient to use.</a:t>
            </a:r>
          </a:p>
          <a:p>
            <a:r>
              <a:rPr lang="en-IN" dirty="0" smtClean="0"/>
              <a:t>The deaf and dumb people will get a far better way to communicate with normal people without any confusion.</a:t>
            </a:r>
          </a:p>
          <a:p>
            <a:r>
              <a:rPr lang="en-IN" dirty="0" smtClean="0"/>
              <a:t>The gloves are much costlier to afford and bulky to handle.</a:t>
            </a:r>
          </a:p>
          <a:p>
            <a:r>
              <a:rPr lang="en-IN" dirty="0" smtClean="0"/>
              <a:t>No middle person is required to convey the views in case of not using gloves.</a:t>
            </a:r>
          </a:p>
          <a:p>
            <a:pPr marL="0" indent="0">
              <a:buNone/>
            </a:pPr>
            <a:endParaRPr lang="en-IN" dirty="0"/>
          </a:p>
        </p:txBody>
      </p:sp>
    </p:spTree>
    <p:extLst>
      <p:ext uri="{BB962C8B-B14F-4D97-AF65-F5344CB8AC3E}">
        <p14:creationId xmlns:p14="http://schemas.microsoft.com/office/powerpoint/2010/main" xmlns="" val="2668878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a:xfrm>
            <a:off x="1154954" y="2603500"/>
            <a:ext cx="9734719" cy="3416300"/>
          </a:xfrm>
        </p:spPr>
        <p:txBody>
          <a:bodyPr/>
          <a:lstStyle/>
          <a:p>
            <a:r>
              <a:rPr lang="en-IN" dirty="0" smtClean="0"/>
              <a:t>We have solved this problem with the help of </a:t>
            </a:r>
            <a:r>
              <a:rPr lang="en-IN" b="1" dirty="0" smtClean="0"/>
              <a:t>Computer Vision</a:t>
            </a:r>
            <a:r>
              <a:rPr lang="en-IN" dirty="0" smtClean="0"/>
              <a:t>. More specifically, we will build a </a:t>
            </a:r>
            <a:r>
              <a:rPr lang="en-IN" b="1" dirty="0" smtClean="0"/>
              <a:t>Deep Convolutional Neural Network </a:t>
            </a:r>
            <a:r>
              <a:rPr lang="en-IN" dirty="0" smtClean="0"/>
              <a:t>and that Neural Net will provide a </a:t>
            </a:r>
            <a:r>
              <a:rPr lang="en-IN" b="1" dirty="0" smtClean="0"/>
              <a:t>Real Time Translation </a:t>
            </a:r>
            <a:r>
              <a:rPr lang="en-IN" dirty="0" smtClean="0"/>
              <a:t>for the gestures and make the communication easy. </a:t>
            </a:r>
          </a:p>
          <a:p>
            <a:r>
              <a:rPr lang="en-IN" dirty="0" smtClean="0"/>
              <a:t>The datasets that we have used are self made. </a:t>
            </a:r>
          </a:p>
          <a:p>
            <a:r>
              <a:rPr lang="en-IN" dirty="0" smtClean="0"/>
              <a:t>The project has 10 classes and each class has 250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Digit’s Gesture in ASL</a:t>
            </a:r>
            <a:endParaRPr lang="en-IN" dirty="0"/>
          </a:p>
        </p:txBody>
      </p:sp>
      <p:pic>
        <p:nvPicPr>
          <p:cNvPr id="1026" name="Picture 2" descr="C:\Users\Sumit\Desktop\Project\Documents\a6dfb6f37d3b1c154b5a9e88293b1b15.jpg"/>
          <p:cNvPicPr>
            <a:picLocks noGrp="1" noChangeAspect="1" noChangeArrowheads="1"/>
          </p:cNvPicPr>
          <p:nvPr>
            <p:ph idx="1"/>
          </p:nvPr>
        </p:nvPicPr>
        <p:blipFill>
          <a:blip r:embed="rId3" cstate="print"/>
          <a:srcRect/>
          <a:stretch>
            <a:fillRect/>
          </a:stretch>
        </p:blipFill>
        <p:spPr bwMode="auto">
          <a:xfrm>
            <a:off x="4239491" y="2328545"/>
            <a:ext cx="3532909" cy="41068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 cycle </a:t>
            </a:r>
            <a:endParaRPr lang="en-IN" dirty="0"/>
          </a:p>
        </p:txBody>
      </p:sp>
      <p:sp>
        <p:nvSpPr>
          <p:cNvPr id="3" name="Content Placeholder 2"/>
          <p:cNvSpPr>
            <a:spLocks noGrp="1"/>
          </p:cNvSpPr>
          <p:nvPr>
            <p:ph idx="1"/>
          </p:nvPr>
        </p:nvSpPr>
        <p:spPr/>
        <p:txBody>
          <a:bodyPr/>
          <a:lstStyle/>
          <a:p>
            <a:r>
              <a:rPr lang="en-IN" dirty="0" smtClean="0"/>
              <a:t>This project is divided into 3 modules :</a:t>
            </a:r>
          </a:p>
          <a:p>
            <a:pPr>
              <a:buNone/>
            </a:pPr>
            <a:endParaRPr lang="en-IN" dirty="0" smtClean="0"/>
          </a:p>
          <a:p>
            <a:pPr lvl="1"/>
            <a:r>
              <a:rPr lang="en-IN" b="1" dirty="0" smtClean="0"/>
              <a:t>Collect </a:t>
            </a:r>
            <a:r>
              <a:rPr lang="en-IN" b="1" dirty="0" smtClean="0"/>
              <a:t> </a:t>
            </a:r>
            <a:r>
              <a:rPr lang="en-IN" b="1" dirty="0" smtClean="0"/>
              <a:t>Data Module</a:t>
            </a:r>
            <a:r>
              <a:rPr lang="en-IN" dirty="0" smtClean="0"/>
              <a:t> (Preparing datasets)</a:t>
            </a:r>
          </a:p>
          <a:p>
            <a:pPr lvl="1"/>
            <a:r>
              <a:rPr lang="en-IN" b="1" dirty="0" smtClean="0"/>
              <a:t>Train Model Module </a:t>
            </a:r>
            <a:r>
              <a:rPr lang="en-IN" dirty="0" smtClean="0"/>
              <a:t>(Creating a Neural Network)</a:t>
            </a:r>
          </a:p>
          <a:p>
            <a:pPr lvl="1"/>
            <a:r>
              <a:rPr lang="en-IN" b="1" dirty="0" smtClean="0"/>
              <a:t>Prediction Module </a:t>
            </a:r>
            <a:r>
              <a:rPr lang="en-IN" dirty="0" smtClean="0"/>
              <a:t>(Loading the Neural Net and Predict the Gesture)</a:t>
            </a:r>
          </a:p>
          <a:p>
            <a:pPr lvl="1">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12" name="Rectangle 11"/>
          <p:cNvSpPr/>
          <p:nvPr/>
        </p:nvSpPr>
        <p:spPr>
          <a:xfrm>
            <a:off x="886694" y="2382983"/>
            <a:ext cx="2369127" cy="983672"/>
          </a:xfrm>
          <a:prstGeom prst="rect">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smtClean="0">
                <a:solidFill>
                  <a:schemeClr val="tx1"/>
                </a:solidFill>
              </a:rPr>
              <a:t>Pre Processing</a:t>
            </a:r>
            <a:endParaRPr lang="en-IN" dirty="0">
              <a:solidFill>
                <a:schemeClr val="tx1"/>
              </a:solidFill>
            </a:endParaRPr>
          </a:p>
        </p:txBody>
      </p:sp>
      <p:sp>
        <p:nvSpPr>
          <p:cNvPr id="13" name="Rectangle 12"/>
          <p:cNvSpPr/>
          <p:nvPr/>
        </p:nvSpPr>
        <p:spPr>
          <a:xfrm>
            <a:off x="1233057" y="2784765"/>
            <a:ext cx="1454726" cy="42949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Capturing Image from the Webcam</a:t>
            </a:r>
            <a:endParaRPr lang="en-IN" sz="1000" dirty="0"/>
          </a:p>
        </p:txBody>
      </p:sp>
      <p:sp>
        <p:nvSpPr>
          <p:cNvPr id="14" name="Rectangle 13"/>
          <p:cNvSpPr/>
          <p:nvPr/>
        </p:nvSpPr>
        <p:spPr>
          <a:xfrm>
            <a:off x="872908" y="3657652"/>
            <a:ext cx="2382909" cy="2844747"/>
          </a:xfrm>
          <a:prstGeom prst="rect">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smtClean="0">
                <a:solidFill>
                  <a:schemeClr val="tx1"/>
                </a:solidFill>
              </a:rPr>
              <a:t>Image Processing</a:t>
            </a:r>
            <a:endParaRPr lang="en-IN" dirty="0">
              <a:solidFill>
                <a:schemeClr val="tx1"/>
              </a:solidFill>
            </a:endParaRPr>
          </a:p>
        </p:txBody>
      </p:sp>
      <p:sp>
        <p:nvSpPr>
          <p:cNvPr id="15" name="Rectangle 14"/>
          <p:cNvSpPr/>
          <p:nvPr/>
        </p:nvSpPr>
        <p:spPr>
          <a:xfrm>
            <a:off x="1205417" y="4128689"/>
            <a:ext cx="1684946" cy="4294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Changing Colour</a:t>
            </a:r>
            <a:endParaRPr lang="en-IN" sz="1200" dirty="0"/>
          </a:p>
        </p:txBody>
      </p:sp>
      <p:sp>
        <p:nvSpPr>
          <p:cNvPr id="19" name="Rectangle 18"/>
          <p:cNvSpPr/>
          <p:nvPr/>
        </p:nvSpPr>
        <p:spPr>
          <a:xfrm>
            <a:off x="1219267" y="4696739"/>
            <a:ext cx="1684946" cy="4294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Thresholding </a:t>
            </a:r>
            <a:endParaRPr lang="en-IN" sz="1200" dirty="0"/>
          </a:p>
        </p:txBody>
      </p:sp>
      <p:sp>
        <p:nvSpPr>
          <p:cNvPr id="20" name="Rectangle 19"/>
          <p:cNvSpPr/>
          <p:nvPr/>
        </p:nvSpPr>
        <p:spPr>
          <a:xfrm>
            <a:off x="1233123" y="5292504"/>
            <a:ext cx="1684946" cy="4294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Normalization</a:t>
            </a:r>
            <a:endParaRPr lang="en-IN" sz="1200" dirty="0"/>
          </a:p>
        </p:txBody>
      </p:sp>
      <p:sp>
        <p:nvSpPr>
          <p:cNvPr id="21" name="Rectangle 20"/>
          <p:cNvSpPr/>
          <p:nvPr/>
        </p:nvSpPr>
        <p:spPr>
          <a:xfrm>
            <a:off x="1219267" y="5929834"/>
            <a:ext cx="1684946" cy="4294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Extracting Feature Vector</a:t>
            </a:r>
            <a:endParaRPr lang="en-IN" sz="1200" dirty="0"/>
          </a:p>
        </p:txBody>
      </p:sp>
      <p:sp>
        <p:nvSpPr>
          <p:cNvPr id="22" name="Rectangle 21"/>
          <p:cNvSpPr/>
          <p:nvPr/>
        </p:nvSpPr>
        <p:spPr>
          <a:xfrm>
            <a:off x="4641346" y="2343151"/>
            <a:ext cx="3864026" cy="4265468"/>
          </a:xfrm>
          <a:prstGeom prst="rect">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smtClean="0">
                <a:solidFill>
                  <a:schemeClr val="tx1"/>
                </a:solidFill>
              </a:rPr>
              <a:t>Recognition</a:t>
            </a: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a:solidFill>
                <a:schemeClr val="tx1"/>
              </a:solidFill>
            </a:endParaRPr>
          </a:p>
        </p:txBody>
      </p:sp>
      <p:sp>
        <p:nvSpPr>
          <p:cNvPr id="24" name="Rectangle 23"/>
          <p:cNvSpPr/>
          <p:nvPr/>
        </p:nvSpPr>
        <p:spPr>
          <a:xfrm>
            <a:off x="4928305" y="2844175"/>
            <a:ext cx="2996495" cy="355662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smtClean="0"/>
              <a:t>Convolutional Neural Network</a:t>
            </a:r>
            <a:endParaRPr lang="en-IN" sz="1200" dirty="0"/>
          </a:p>
        </p:txBody>
      </p:sp>
      <p:sp>
        <p:nvSpPr>
          <p:cNvPr id="25" name="Rectangle 24"/>
          <p:cNvSpPr/>
          <p:nvPr/>
        </p:nvSpPr>
        <p:spPr>
          <a:xfrm>
            <a:off x="5276674" y="3352175"/>
            <a:ext cx="1684946" cy="4294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Feature Extraction</a:t>
            </a:r>
            <a:endParaRPr lang="en-IN" sz="1200" dirty="0">
              <a:solidFill>
                <a:schemeClr val="tx1"/>
              </a:solidFill>
            </a:endParaRPr>
          </a:p>
        </p:txBody>
      </p:sp>
      <p:sp>
        <p:nvSpPr>
          <p:cNvPr id="27" name="Rectangle 26"/>
          <p:cNvSpPr/>
          <p:nvPr/>
        </p:nvSpPr>
        <p:spPr>
          <a:xfrm>
            <a:off x="5283932" y="3940003"/>
            <a:ext cx="1684946" cy="4294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Convolution</a:t>
            </a:r>
          </a:p>
        </p:txBody>
      </p:sp>
      <p:sp>
        <p:nvSpPr>
          <p:cNvPr id="28" name="Rectangle 27"/>
          <p:cNvSpPr/>
          <p:nvPr/>
        </p:nvSpPr>
        <p:spPr>
          <a:xfrm>
            <a:off x="5298445" y="5130175"/>
            <a:ext cx="1684946" cy="4294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Max Pooling </a:t>
            </a:r>
            <a:endParaRPr lang="en-IN" sz="1200" dirty="0">
              <a:solidFill>
                <a:schemeClr val="tx1"/>
              </a:solidFill>
            </a:endParaRPr>
          </a:p>
        </p:txBody>
      </p:sp>
      <p:sp>
        <p:nvSpPr>
          <p:cNvPr id="29" name="Rectangle 28"/>
          <p:cNvSpPr/>
          <p:nvPr/>
        </p:nvSpPr>
        <p:spPr>
          <a:xfrm>
            <a:off x="5298445" y="4549603"/>
            <a:ext cx="1684946" cy="4294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Applying Non linearity</a:t>
            </a:r>
            <a:endParaRPr lang="en-IN" sz="1200" dirty="0">
              <a:solidFill>
                <a:schemeClr val="tx1"/>
              </a:solidFill>
            </a:endParaRPr>
          </a:p>
        </p:txBody>
      </p:sp>
      <p:sp>
        <p:nvSpPr>
          <p:cNvPr id="30" name="Rectangle 29"/>
          <p:cNvSpPr/>
          <p:nvPr/>
        </p:nvSpPr>
        <p:spPr>
          <a:xfrm>
            <a:off x="5312960" y="5870404"/>
            <a:ext cx="1684946" cy="4294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solidFill>
                  <a:schemeClr val="tx1"/>
                </a:solidFill>
              </a:rPr>
              <a:t>Softmax</a:t>
            </a:r>
            <a:r>
              <a:rPr lang="en-IN" sz="1200" dirty="0" smtClean="0">
                <a:solidFill>
                  <a:schemeClr val="tx1"/>
                </a:solidFill>
              </a:rPr>
              <a:t> Function</a:t>
            </a:r>
            <a:endParaRPr lang="en-IN" sz="1200" dirty="0">
              <a:solidFill>
                <a:schemeClr val="tx1"/>
              </a:solidFill>
            </a:endParaRPr>
          </a:p>
        </p:txBody>
      </p:sp>
      <p:sp>
        <p:nvSpPr>
          <p:cNvPr id="31" name="Rectangle 30"/>
          <p:cNvSpPr/>
          <p:nvPr/>
        </p:nvSpPr>
        <p:spPr>
          <a:xfrm>
            <a:off x="9086674" y="4041603"/>
            <a:ext cx="1684946" cy="4294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tx1"/>
                </a:solidFill>
              </a:rPr>
              <a:t>OUTPUT</a:t>
            </a:r>
            <a:endParaRPr lang="en-IN" sz="1200" b="1" dirty="0">
              <a:solidFill>
                <a:schemeClr val="tx1"/>
              </a:solidFill>
            </a:endParaRPr>
          </a:p>
        </p:txBody>
      </p:sp>
      <p:cxnSp>
        <p:nvCxnSpPr>
          <p:cNvPr id="33" name="Straight Arrow Connector 32"/>
          <p:cNvCxnSpPr>
            <a:stCxn id="12" idx="2"/>
            <a:endCxn id="14" idx="0"/>
          </p:cNvCxnSpPr>
          <p:nvPr/>
        </p:nvCxnSpPr>
        <p:spPr>
          <a:xfrm flipH="1">
            <a:off x="2064363" y="3366655"/>
            <a:ext cx="6895" cy="29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hape 36"/>
          <p:cNvCxnSpPr>
            <a:stCxn id="14" idx="2"/>
            <a:endCxn id="22" idx="1"/>
          </p:cNvCxnSpPr>
          <p:nvPr/>
        </p:nvCxnSpPr>
        <p:spPr>
          <a:xfrm rot="5400000" flipH="1" flipV="1">
            <a:off x="2339597" y="4200650"/>
            <a:ext cx="2026514" cy="2576983"/>
          </a:xfrm>
          <a:prstGeom prst="bentConnector4">
            <a:avLst>
              <a:gd name="adj1" fmla="val -11280"/>
              <a:gd name="adj2" fmla="val 7311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hape 42"/>
          <p:cNvCxnSpPr>
            <a:stCxn id="22" idx="2"/>
            <a:endCxn id="31" idx="1"/>
          </p:cNvCxnSpPr>
          <p:nvPr/>
        </p:nvCxnSpPr>
        <p:spPr>
          <a:xfrm rot="5400000" flipH="1" flipV="1">
            <a:off x="6653867" y="4175813"/>
            <a:ext cx="2352297" cy="2513315"/>
          </a:xfrm>
          <a:prstGeom prst="bentConnector4">
            <a:avLst>
              <a:gd name="adj1" fmla="val -6016"/>
              <a:gd name="adj2" fmla="val 8843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383</TotalTime>
  <Words>531</Words>
  <Application>Microsoft Office PowerPoint</Application>
  <PresentationFormat>Custom</PresentationFormat>
  <Paragraphs>67</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Slide 1</vt:lpstr>
      <vt:lpstr>INTRODUCTION</vt:lpstr>
      <vt:lpstr>MOTIVATION</vt:lpstr>
      <vt:lpstr>OBJECTIVE</vt:lpstr>
      <vt:lpstr>NEED </vt:lpstr>
      <vt:lpstr>Solution</vt:lpstr>
      <vt:lpstr>Digit’s Gesture in ASL</vt:lpstr>
      <vt:lpstr>Life cycle </vt:lpstr>
      <vt:lpstr>Architecture</vt:lpstr>
      <vt:lpstr>Image Pre-processing &amp; Processing </vt:lpstr>
      <vt:lpstr>Recognition</vt:lpstr>
      <vt:lpstr>Slide 12</vt:lpstr>
      <vt:lpstr>Slide 13</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SIGN RECOGNITION</dc:title>
  <dc:creator>Rao</dc:creator>
  <cp:lastModifiedBy>Sumit Kumar</cp:lastModifiedBy>
  <cp:revision>25</cp:revision>
  <dcterms:created xsi:type="dcterms:W3CDTF">2019-03-11T07:13:04Z</dcterms:created>
  <dcterms:modified xsi:type="dcterms:W3CDTF">2019-04-21T14:50:18Z</dcterms:modified>
</cp:coreProperties>
</file>