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2C5E2E-B25B-49AB-A297-D973AF03F4A8}"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8394-A832-4324-859A-3B39974CCECD}"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6441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DD2C5E2E-B25B-49AB-A297-D973AF03F4A8}" type="datetimeFigureOut">
              <a:rPr lang="en-US" smtClean="0"/>
              <a:t>3/15/2019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8394-A832-4324-859A-3B39974CCECD}" type="slidenum">
              <a:rPr lang="en-US" smtClean="0"/>
              <a:t>‹#›</a:t>
            </a:fld>
            <a:endParaRPr lang="en-US"/>
          </a:p>
        </p:txBody>
      </p:sp>
    </p:spTree>
    <p:extLst>
      <p:ext uri="{BB962C8B-B14F-4D97-AF65-F5344CB8AC3E}">
        <p14:creationId xmlns:p14="http://schemas.microsoft.com/office/powerpoint/2010/main" val="1942433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2C5E2E-B25B-49AB-A297-D973AF03F4A8}"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8394-A832-4324-859A-3B39974CCECD}" type="slidenum">
              <a:rPr lang="en-US" smtClean="0"/>
              <a:t>‹#›</a:t>
            </a:fld>
            <a:endParaRPr lang="en-US"/>
          </a:p>
        </p:txBody>
      </p:sp>
    </p:spTree>
    <p:extLst>
      <p:ext uri="{BB962C8B-B14F-4D97-AF65-F5344CB8AC3E}">
        <p14:creationId xmlns:p14="http://schemas.microsoft.com/office/powerpoint/2010/main" val="3814897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2C5E2E-B25B-49AB-A297-D973AF03F4A8}"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8394-A832-4324-859A-3B39974CCECD}"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95868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2C5E2E-B25B-49AB-A297-D973AF03F4A8}"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8394-A832-4324-859A-3B39974CCECD}" type="slidenum">
              <a:rPr lang="en-US" smtClean="0"/>
              <a:t>‹#›</a:t>
            </a:fld>
            <a:endParaRPr lang="en-US"/>
          </a:p>
        </p:txBody>
      </p:sp>
    </p:spTree>
    <p:extLst>
      <p:ext uri="{BB962C8B-B14F-4D97-AF65-F5344CB8AC3E}">
        <p14:creationId xmlns:p14="http://schemas.microsoft.com/office/powerpoint/2010/main" val="1287575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2C5E2E-B25B-49AB-A297-D973AF03F4A8}"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8394-A832-4324-859A-3B39974CCECD}"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13144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2C5E2E-B25B-49AB-A297-D973AF03F4A8}"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8394-A832-4324-859A-3B39974CCECD}" type="slidenum">
              <a:rPr lang="en-US" smtClean="0"/>
              <a:t>‹#›</a:t>
            </a:fld>
            <a:endParaRPr lang="en-US"/>
          </a:p>
        </p:txBody>
      </p:sp>
    </p:spTree>
    <p:extLst>
      <p:ext uri="{BB962C8B-B14F-4D97-AF65-F5344CB8AC3E}">
        <p14:creationId xmlns:p14="http://schemas.microsoft.com/office/powerpoint/2010/main" val="776472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2C5E2E-B25B-49AB-A297-D973AF03F4A8}"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8394-A832-4324-859A-3B39974CCECD}" type="slidenum">
              <a:rPr lang="en-US" smtClean="0"/>
              <a:t>‹#›</a:t>
            </a:fld>
            <a:endParaRPr lang="en-US"/>
          </a:p>
        </p:txBody>
      </p:sp>
    </p:spTree>
    <p:extLst>
      <p:ext uri="{BB962C8B-B14F-4D97-AF65-F5344CB8AC3E}">
        <p14:creationId xmlns:p14="http://schemas.microsoft.com/office/powerpoint/2010/main" val="1895648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2C5E2E-B25B-49AB-A297-D973AF03F4A8}"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8394-A832-4324-859A-3B39974CCECD}" type="slidenum">
              <a:rPr lang="en-US" smtClean="0"/>
              <a:t>‹#›</a:t>
            </a:fld>
            <a:endParaRPr lang="en-US"/>
          </a:p>
        </p:txBody>
      </p:sp>
    </p:spTree>
    <p:extLst>
      <p:ext uri="{BB962C8B-B14F-4D97-AF65-F5344CB8AC3E}">
        <p14:creationId xmlns:p14="http://schemas.microsoft.com/office/powerpoint/2010/main" val="129438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2C5E2E-B25B-49AB-A297-D973AF03F4A8}"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8394-A832-4324-859A-3B39974CCECD}" type="slidenum">
              <a:rPr lang="en-US" smtClean="0"/>
              <a:t>‹#›</a:t>
            </a:fld>
            <a:endParaRPr lang="en-US"/>
          </a:p>
        </p:txBody>
      </p:sp>
    </p:spTree>
    <p:extLst>
      <p:ext uri="{BB962C8B-B14F-4D97-AF65-F5344CB8AC3E}">
        <p14:creationId xmlns:p14="http://schemas.microsoft.com/office/powerpoint/2010/main" val="33990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2C5E2E-B25B-49AB-A297-D973AF03F4A8}"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8394-A832-4324-859A-3B39974CCECD}" type="slidenum">
              <a:rPr lang="en-US" smtClean="0"/>
              <a:t>‹#›</a:t>
            </a:fld>
            <a:endParaRPr lang="en-US"/>
          </a:p>
        </p:txBody>
      </p:sp>
    </p:spTree>
    <p:extLst>
      <p:ext uri="{BB962C8B-B14F-4D97-AF65-F5344CB8AC3E}">
        <p14:creationId xmlns:p14="http://schemas.microsoft.com/office/powerpoint/2010/main" val="2668116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2C5E2E-B25B-49AB-A297-D973AF03F4A8}"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8394-A832-4324-859A-3B39974CCECD}" type="slidenum">
              <a:rPr lang="en-US" smtClean="0"/>
              <a:t>‹#›</a:t>
            </a:fld>
            <a:endParaRPr lang="en-US"/>
          </a:p>
        </p:txBody>
      </p:sp>
    </p:spTree>
    <p:extLst>
      <p:ext uri="{BB962C8B-B14F-4D97-AF65-F5344CB8AC3E}">
        <p14:creationId xmlns:p14="http://schemas.microsoft.com/office/powerpoint/2010/main" val="4114506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2C5E2E-B25B-49AB-A297-D973AF03F4A8}" type="datetimeFigureOut">
              <a:rPr lang="en-US" smtClean="0"/>
              <a:t>3/15/2019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8394-A832-4324-859A-3B39974CCECD}" type="slidenum">
              <a:rPr lang="en-US" smtClean="0"/>
              <a:t>‹#›</a:t>
            </a:fld>
            <a:endParaRPr lang="en-US"/>
          </a:p>
        </p:txBody>
      </p:sp>
    </p:spTree>
    <p:extLst>
      <p:ext uri="{BB962C8B-B14F-4D97-AF65-F5344CB8AC3E}">
        <p14:creationId xmlns:p14="http://schemas.microsoft.com/office/powerpoint/2010/main" val="3269282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2C5E2E-B25B-49AB-A297-D973AF03F4A8}" type="datetimeFigureOut">
              <a:rPr lang="en-US" smtClean="0"/>
              <a:t>3/15/2019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8394-A832-4324-859A-3B39974CCECD}" type="slidenum">
              <a:rPr lang="en-US" smtClean="0"/>
              <a:t>‹#›</a:t>
            </a:fld>
            <a:endParaRPr lang="en-US"/>
          </a:p>
        </p:txBody>
      </p:sp>
    </p:spTree>
    <p:extLst>
      <p:ext uri="{BB962C8B-B14F-4D97-AF65-F5344CB8AC3E}">
        <p14:creationId xmlns:p14="http://schemas.microsoft.com/office/powerpoint/2010/main" val="2620346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C5E2E-B25B-49AB-A297-D973AF03F4A8}" type="datetimeFigureOut">
              <a:rPr lang="en-US" smtClean="0"/>
              <a:t>3/15/2019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8394-A832-4324-859A-3B39974CCECD}" type="slidenum">
              <a:rPr lang="en-US" smtClean="0"/>
              <a:t>‹#›</a:t>
            </a:fld>
            <a:endParaRPr lang="en-US"/>
          </a:p>
        </p:txBody>
      </p:sp>
    </p:spTree>
    <p:extLst>
      <p:ext uri="{BB962C8B-B14F-4D97-AF65-F5344CB8AC3E}">
        <p14:creationId xmlns:p14="http://schemas.microsoft.com/office/powerpoint/2010/main" val="3074481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D2C5E2E-B25B-49AB-A297-D973AF03F4A8}"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8394-A832-4324-859A-3B39974CCECD}" type="slidenum">
              <a:rPr lang="en-US" smtClean="0"/>
              <a:t>‹#›</a:t>
            </a:fld>
            <a:endParaRPr lang="en-US"/>
          </a:p>
        </p:txBody>
      </p:sp>
    </p:spTree>
    <p:extLst>
      <p:ext uri="{BB962C8B-B14F-4D97-AF65-F5344CB8AC3E}">
        <p14:creationId xmlns:p14="http://schemas.microsoft.com/office/powerpoint/2010/main" val="185878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D2C5E2E-B25B-49AB-A297-D973AF03F4A8}"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8394-A832-4324-859A-3B39974CCECD}" type="slidenum">
              <a:rPr lang="en-US" smtClean="0"/>
              <a:t>‹#›</a:t>
            </a:fld>
            <a:endParaRPr lang="en-US"/>
          </a:p>
        </p:txBody>
      </p:sp>
    </p:spTree>
    <p:extLst>
      <p:ext uri="{BB962C8B-B14F-4D97-AF65-F5344CB8AC3E}">
        <p14:creationId xmlns:p14="http://schemas.microsoft.com/office/powerpoint/2010/main" val="1256617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D2C5E2E-B25B-49AB-A297-D973AF03F4A8}" type="datetimeFigureOut">
              <a:rPr lang="en-US" smtClean="0"/>
              <a:t>3/15/2019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8A88394-A832-4324-859A-3B39974CCECD}" type="slidenum">
              <a:rPr lang="en-US" smtClean="0"/>
              <a:t>‹#›</a:t>
            </a:fld>
            <a:endParaRPr lang="en-US"/>
          </a:p>
        </p:txBody>
      </p:sp>
    </p:spTree>
    <p:extLst>
      <p:ext uri="{BB962C8B-B14F-4D97-AF65-F5344CB8AC3E}">
        <p14:creationId xmlns:p14="http://schemas.microsoft.com/office/powerpoint/2010/main" val="299336145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941E-BB53-4C64-B103-5B751F2DB747}"/>
              </a:ext>
            </a:extLst>
          </p:cNvPr>
          <p:cNvSpPr>
            <a:spLocks noGrp="1"/>
          </p:cNvSpPr>
          <p:nvPr>
            <p:ph type="ctrTitle"/>
          </p:nvPr>
        </p:nvSpPr>
        <p:spPr>
          <a:xfrm>
            <a:off x="684212" y="1335794"/>
            <a:ext cx="8001000" cy="2971801"/>
          </a:xfrm>
        </p:spPr>
        <p:txBody>
          <a:bodyPr>
            <a:normAutofit fontScale="90000"/>
          </a:bodyPr>
          <a:lstStyle/>
          <a:p>
            <a:r>
              <a:rPr lang="en-US" b="1" dirty="0"/>
              <a:t>Analyzing the best Neighborhoods to open an Indian Restaurant chain</a:t>
            </a:r>
            <a:endParaRPr lang="en-US" dirty="0"/>
          </a:p>
        </p:txBody>
      </p:sp>
    </p:spTree>
    <p:extLst>
      <p:ext uri="{BB962C8B-B14F-4D97-AF65-F5344CB8AC3E}">
        <p14:creationId xmlns:p14="http://schemas.microsoft.com/office/powerpoint/2010/main" val="293795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69E5C-D76E-4284-B6F5-DBA4DFE993D1}"/>
              </a:ext>
            </a:extLst>
          </p:cNvPr>
          <p:cNvSpPr>
            <a:spLocks noGrp="1"/>
          </p:cNvSpPr>
          <p:nvPr>
            <p:ph type="title"/>
          </p:nvPr>
        </p:nvSpPr>
        <p:spPr>
          <a:xfrm>
            <a:off x="684212" y="5170937"/>
            <a:ext cx="8534400" cy="1507067"/>
          </a:xfrm>
        </p:spPr>
        <p:txBody>
          <a:bodyPr>
            <a:normAutofit fontScale="90000"/>
          </a:bodyPr>
          <a:lstStyle/>
          <a:p>
            <a:r>
              <a:rPr lang="en-US" dirty="0"/>
              <a:t>Counting the number of restaurants in the </a:t>
            </a:r>
            <a:r>
              <a:rPr lang="en-US" dirty="0" err="1"/>
              <a:t>Neighborhoos</a:t>
            </a:r>
            <a:br>
              <a:rPr lang="en-US" dirty="0"/>
            </a:br>
            <a:endParaRPr lang="en-US" dirty="0"/>
          </a:p>
        </p:txBody>
      </p:sp>
      <p:pic>
        <p:nvPicPr>
          <p:cNvPr id="4" name="Content Placeholder 3">
            <a:extLst>
              <a:ext uri="{FF2B5EF4-FFF2-40B4-BE49-F238E27FC236}">
                <a16:creationId xmlns:a16="http://schemas.microsoft.com/office/drawing/2014/main" id="{60EB3A52-3FC9-492B-87D3-7897031F5226}"/>
              </a:ext>
            </a:extLst>
          </p:cNvPr>
          <p:cNvPicPr>
            <a:picLocks noGrp="1"/>
          </p:cNvPicPr>
          <p:nvPr>
            <p:ph idx="1"/>
          </p:nvPr>
        </p:nvPicPr>
        <p:blipFill>
          <a:blip r:embed="rId2"/>
          <a:stretch>
            <a:fillRect/>
          </a:stretch>
        </p:blipFill>
        <p:spPr>
          <a:xfrm>
            <a:off x="509286" y="685799"/>
            <a:ext cx="10579261" cy="4326875"/>
          </a:xfrm>
          <a:prstGeom prst="rect">
            <a:avLst/>
          </a:prstGeom>
        </p:spPr>
      </p:pic>
    </p:spTree>
    <p:extLst>
      <p:ext uri="{BB962C8B-B14F-4D97-AF65-F5344CB8AC3E}">
        <p14:creationId xmlns:p14="http://schemas.microsoft.com/office/powerpoint/2010/main" val="2512995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3C90-9FBA-46E9-AE23-E6182B07D4E6}"/>
              </a:ext>
            </a:extLst>
          </p:cNvPr>
          <p:cNvSpPr>
            <a:spLocks noGrp="1"/>
          </p:cNvSpPr>
          <p:nvPr>
            <p:ph type="title"/>
          </p:nvPr>
        </p:nvSpPr>
        <p:spPr/>
        <p:txBody>
          <a:bodyPr>
            <a:normAutofit fontScale="90000"/>
          </a:bodyPr>
          <a:lstStyle/>
          <a:p>
            <a:r>
              <a:rPr lang="en-US" dirty="0"/>
              <a:t>Displaying the top 2 which has more than 5 Restaurants in top 10 Venues</a:t>
            </a:r>
          </a:p>
        </p:txBody>
      </p:sp>
      <p:pic>
        <p:nvPicPr>
          <p:cNvPr id="4" name="Content Placeholder 3">
            <a:extLst>
              <a:ext uri="{FF2B5EF4-FFF2-40B4-BE49-F238E27FC236}">
                <a16:creationId xmlns:a16="http://schemas.microsoft.com/office/drawing/2014/main" id="{FFBE1FF4-B390-4D5F-9BA7-50E688416BEF}"/>
              </a:ext>
            </a:extLst>
          </p:cNvPr>
          <p:cNvPicPr>
            <a:picLocks noGrp="1"/>
          </p:cNvPicPr>
          <p:nvPr>
            <p:ph idx="1"/>
          </p:nvPr>
        </p:nvPicPr>
        <p:blipFill>
          <a:blip r:embed="rId2"/>
          <a:stretch>
            <a:fillRect/>
          </a:stretch>
        </p:blipFill>
        <p:spPr>
          <a:xfrm>
            <a:off x="427355" y="180866"/>
            <a:ext cx="8534400" cy="2189802"/>
          </a:xfrm>
          <a:prstGeom prst="rect">
            <a:avLst/>
          </a:prstGeom>
        </p:spPr>
      </p:pic>
      <p:pic>
        <p:nvPicPr>
          <p:cNvPr id="5" name="Picture 4">
            <a:extLst>
              <a:ext uri="{FF2B5EF4-FFF2-40B4-BE49-F238E27FC236}">
                <a16:creationId xmlns:a16="http://schemas.microsoft.com/office/drawing/2014/main" id="{C957F0D5-C93A-430C-AD24-A03978F991A0}"/>
              </a:ext>
            </a:extLst>
          </p:cNvPr>
          <p:cNvPicPr/>
          <p:nvPr/>
        </p:nvPicPr>
        <p:blipFill>
          <a:blip r:embed="rId3"/>
          <a:stretch>
            <a:fillRect/>
          </a:stretch>
        </p:blipFill>
        <p:spPr>
          <a:xfrm>
            <a:off x="427355" y="2370668"/>
            <a:ext cx="8534399" cy="1941193"/>
          </a:xfrm>
          <a:prstGeom prst="rect">
            <a:avLst/>
          </a:prstGeom>
        </p:spPr>
      </p:pic>
    </p:spTree>
    <p:extLst>
      <p:ext uri="{BB962C8B-B14F-4D97-AF65-F5344CB8AC3E}">
        <p14:creationId xmlns:p14="http://schemas.microsoft.com/office/powerpoint/2010/main" val="181110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74906-8D59-4947-8BE7-E32B2628E48C}"/>
              </a:ext>
            </a:extLst>
          </p:cNvPr>
          <p:cNvSpPr>
            <a:spLocks noGrp="1"/>
          </p:cNvSpPr>
          <p:nvPr>
            <p:ph type="title"/>
          </p:nvPr>
        </p:nvSpPr>
        <p:spPr>
          <a:xfrm>
            <a:off x="462987" y="5405376"/>
            <a:ext cx="8534400" cy="1507067"/>
          </a:xfrm>
        </p:spPr>
        <p:txBody>
          <a:bodyPr>
            <a:normAutofit/>
          </a:bodyPr>
          <a:lstStyle/>
          <a:p>
            <a:r>
              <a:rPr lang="en-US" dirty="0"/>
              <a:t>Displaying the Neighborhoods on map</a:t>
            </a:r>
          </a:p>
        </p:txBody>
      </p:sp>
      <p:pic>
        <p:nvPicPr>
          <p:cNvPr id="4" name="Content Placeholder 3">
            <a:extLst>
              <a:ext uri="{FF2B5EF4-FFF2-40B4-BE49-F238E27FC236}">
                <a16:creationId xmlns:a16="http://schemas.microsoft.com/office/drawing/2014/main" id="{A43DEDEB-1A4F-4359-BEEE-E38876CEB220}"/>
              </a:ext>
            </a:extLst>
          </p:cNvPr>
          <p:cNvPicPr>
            <a:picLocks noGrp="1"/>
          </p:cNvPicPr>
          <p:nvPr>
            <p:ph idx="1"/>
          </p:nvPr>
        </p:nvPicPr>
        <p:blipFill>
          <a:blip r:embed="rId2"/>
          <a:stretch>
            <a:fillRect/>
          </a:stretch>
        </p:blipFill>
        <p:spPr>
          <a:xfrm>
            <a:off x="462987" y="231493"/>
            <a:ext cx="10139094" cy="5173883"/>
          </a:xfrm>
          <a:prstGeom prst="rect">
            <a:avLst/>
          </a:prstGeom>
        </p:spPr>
      </p:pic>
    </p:spTree>
    <p:extLst>
      <p:ext uri="{BB962C8B-B14F-4D97-AF65-F5344CB8AC3E}">
        <p14:creationId xmlns:p14="http://schemas.microsoft.com/office/powerpoint/2010/main" val="108271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661D-2019-4397-843B-CF867D07AB17}"/>
              </a:ext>
            </a:extLst>
          </p:cNvPr>
          <p:cNvSpPr>
            <a:spLocks noGrp="1"/>
          </p:cNvSpPr>
          <p:nvPr>
            <p:ph type="title"/>
          </p:nvPr>
        </p:nvSpPr>
        <p:spPr>
          <a:xfrm>
            <a:off x="684212" y="333973"/>
            <a:ext cx="8534400" cy="1507067"/>
          </a:xfrm>
        </p:spPr>
        <p:txBody>
          <a:bodyPr/>
          <a:lstStyle/>
          <a:p>
            <a:r>
              <a:rPr lang="en-US" dirty="0"/>
              <a:t>Conclusion</a:t>
            </a:r>
          </a:p>
        </p:txBody>
      </p:sp>
      <p:sp>
        <p:nvSpPr>
          <p:cNvPr id="3" name="Content Placeholder 2">
            <a:extLst>
              <a:ext uri="{FF2B5EF4-FFF2-40B4-BE49-F238E27FC236}">
                <a16:creationId xmlns:a16="http://schemas.microsoft.com/office/drawing/2014/main" id="{AF9A9704-9C0D-4FA9-859A-798809048C52}"/>
              </a:ext>
            </a:extLst>
          </p:cNvPr>
          <p:cNvSpPr>
            <a:spLocks noGrp="1"/>
          </p:cNvSpPr>
          <p:nvPr>
            <p:ph idx="1"/>
          </p:nvPr>
        </p:nvSpPr>
        <p:spPr>
          <a:xfrm>
            <a:off x="1378274" y="1434948"/>
            <a:ext cx="8534400" cy="3615267"/>
          </a:xfrm>
        </p:spPr>
        <p:txBody>
          <a:bodyPr/>
          <a:lstStyle/>
          <a:p>
            <a:pPr marL="0" indent="0">
              <a:buNone/>
            </a:pPr>
            <a:r>
              <a:rPr lang="en-US" dirty="0">
                <a:solidFill>
                  <a:schemeClr val="tx1"/>
                </a:solidFill>
              </a:rPr>
              <a:t>The Restaurant owner can open his two new Indian Restaurants in </a:t>
            </a:r>
            <a:r>
              <a:rPr lang="en-US" b="1" i="1" dirty="0">
                <a:solidFill>
                  <a:schemeClr val="tx1"/>
                </a:solidFill>
              </a:rPr>
              <a:t>“</a:t>
            </a:r>
            <a:r>
              <a:rPr lang="en-US" b="1" i="1" dirty="0" err="1">
                <a:solidFill>
                  <a:schemeClr val="tx1"/>
                </a:solidFill>
              </a:rPr>
              <a:t>Chainatown</a:t>
            </a:r>
            <a:r>
              <a:rPr lang="en-US" b="1" i="1" dirty="0">
                <a:solidFill>
                  <a:schemeClr val="tx1"/>
                </a:solidFill>
              </a:rPr>
              <a:t> Manhattan” </a:t>
            </a:r>
            <a:r>
              <a:rPr lang="en-US" dirty="0">
                <a:solidFill>
                  <a:schemeClr val="tx1"/>
                </a:solidFill>
              </a:rPr>
              <a:t>and</a:t>
            </a:r>
            <a:r>
              <a:rPr lang="en-US" b="1" i="1" dirty="0">
                <a:solidFill>
                  <a:schemeClr val="tx1"/>
                </a:solidFill>
              </a:rPr>
              <a:t> “Central Harlem Manhattan”</a:t>
            </a:r>
            <a:r>
              <a:rPr lang="en-US" dirty="0">
                <a:solidFill>
                  <a:schemeClr val="tx1"/>
                </a:solidFill>
              </a:rPr>
              <a:t>.</a:t>
            </a:r>
          </a:p>
          <a:p>
            <a:endParaRPr lang="en-US" dirty="0">
              <a:solidFill>
                <a:schemeClr val="tx1"/>
              </a:solidFill>
            </a:endParaRPr>
          </a:p>
        </p:txBody>
      </p:sp>
    </p:spTree>
    <p:extLst>
      <p:ext uri="{BB962C8B-B14F-4D97-AF65-F5344CB8AC3E}">
        <p14:creationId xmlns:p14="http://schemas.microsoft.com/office/powerpoint/2010/main" val="665182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EA9E0-E2D5-4F8D-AF2E-CEFC3824E8E7}"/>
              </a:ext>
            </a:extLst>
          </p:cNvPr>
          <p:cNvSpPr>
            <a:spLocks noGrp="1"/>
          </p:cNvSpPr>
          <p:nvPr>
            <p:ph type="title"/>
          </p:nvPr>
        </p:nvSpPr>
        <p:spPr>
          <a:xfrm>
            <a:off x="4121475" y="2460229"/>
            <a:ext cx="8534400" cy="1507067"/>
          </a:xfrm>
        </p:spPr>
        <p:txBody>
          <a:bodyPr/>
          <a:lstStyle/>
          <a:p>
            <a:r>
              <a:rPr lang="en-US" dirty="0"/>
              <a:t>Thank you</a:t>
            </a:r>
          </a:p>
        </p:txBody>
      </p:sp>
    </p:spTree>
    <p:extLst>
      <p:ext uri="{BB962C8B-B14F-4D97-AF65-F5344CB8AC3E}">
        <p14:creationId xmlns:p14="http://schemas.microsoft.com/office/powerpoint/2010/main" val="3911783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AF3D6-1B48-4327-B620-0B8017221A76}"/>
              </a:ext>
            </a:extLst>
          </p:cNvPr>
          <p:cNvSpPr>
            <a:spLocks noGrp="1"/>
          </p:cNvSpPr>
          <p:nvPr>
            <p:ph type="title"/>
          </p:nvPr>
        </p:nvSpPr>
        <p:spPr>
          <a:xfrm>
            <a:off x="684212" y="404256"/>
            <a:ext cx="8534400" cy="1507067"/>
          </a:xfrm>
        </p:spPr>
        <p:txBody>
          <a:bodyPr>
            <a:normAutofit/>
          </a:bodyPr>
          <a:lstStyle/>
          <a:p>
            <a:r>
              <a:rPr lang="en-US" dirty="0"/>
              <a:t>Introduction INDIAN Restaurants</a:t>
            </a:r>
            <a:br>
              <a:rPr lang="en-US" dirty="0"/>
            </a:br>
            <a:endParaRPr lang="en-US" dirty="0"/>
          </a:p>
        </p:txBody>
      </p:sp>
      <p:sp>
        <p:nvSpPr>
          <p:cNvPr id="3" name="Content Placeholder 2">
            <a:extLst>
              <a:ext uri="{FF2B5EF4-FFF2-40B4-BE49-F238E27FC236}">
                <a16:creationId xmlns:a16="http://schemas.microsoft.com/office/drawing/2014/main" id="{8A9F7A21-23CF-4589-8DB2-8A7DB5F2E5E3}"/>
              </a:ext>
            </a:extLst>
          </p:cNvPr>
          <p:cNvSpPr>
            <a:spLocks noGrp="1"/>
          </p:cNvSpPr>
          <p:nvPr>
            <p:ph idx="1"/>
          </p:nvPr>
        </p:nvSpPr>
        <p:spPr>
          <a:xfrm>
            <a:off x="684212" y="2084943"/>
            <a:ext cx="8534400" cy="3615267"/>
          </a:xfrm>
        </p:spPr>
        <p:txBody>
          <a:bodyPr/>
          <a:lstStyle/>
          <a:p>
            <a:r>
              <a:rPr lang="en-US" dirty="0">
                <a:solidFill>
                  <a:schemeClr val="tx1"/>
                </a:solidFill>
              </a:rPr>
              <a:t>With all its exotic ingredients, unfamiliar dishes, and tongue-tingling flavors, Indian cuisine can be both exciting and intimidating. “It’s such a complete world of taste. You combine all the techniques from other cuisines and add magical spices to get a titillating food experience. </a:t>
            </a:r>
          </a:p>
          <a:p>
            <a:r>
              <a:rPr lang="en-US" dirty="0">
                <a:solidFill>
                  <a:schemeClr val="tx1"/>
                </a:solidFill>
              </a:rPr>
              <a:t>Indian Cuisine has been very famous in United states, Especially in Manhattan. People in US love to explore different Cuisine and they love the punch of Spices which Indian cuisine offers. </a:t>
            </a:r>
          </a:p>
          <a:p>
            <a:pPr marL="0" indent="0">
              <a:buNone/>
            </a:pPr>
            <a:endParaRPr lang="en-US" dirty="0">
              <a:solidFill>
                <a:schemeClr val="tx1"/>
              </a:solidFill>
            </a:endParaRPr>
          </a:p>
        </p:txBody>
      </p:sp>
    </p:spTree>
    <p:extLst>
      <p:ext uri="{BB962C8B-B14F-4D97-AF65-F5344CB8AC3E}">
        <p14:creationId xmlns:p14="http://schemas.microsoft.com/office/powerpoint/2010/main" val="334454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80AAD-7E06-4D4C-83B5-C5B80FA11AEB}"/>
              </a:ext>
            </a:extLst>
          </p:cNvPr>
          <p:cNvSpPr>
            <a:spLocks noGrp="1"/>
          </p:cNvSpPr>
          <p:nvPr>
            <p:ph type="title"/>
          </p:nvPr>
        </p:nvSpPr>
        <p:spPr>
          <a:xfrm>
            <a:off x="684212" y="58551"/>
            <a:ext cx="8534400" cy="1507067"/>
          </a:xfrm>
        </p:spPr>
        <p:txBody>
          <a:bodyPr/>
          <a:lstStyle/>
          <a:p>
            <a:r>
              <a:rPr lang="en-US" dirty="0"/>
              <a:t>Problem</a:t>
            </a:r>
          </a:p>
        </p:txBody>
      </p:sp>
      <p:sp>
        <p:nvSpPr>
          <p:cNvPr id="3" name="Content Placeholder 2">
            <a:extLst>
              <a:ext uri="{FF2B5EF4-FFF2-40B4-BE49-F238E27FC236}">
                <a16:creationId xmlns:a16="http://schemas.microsoft.com/office/drawing/2014/main" id="{C69A85F3-BEB6-439B-A250-064D72D14FC8}"/>
              </a:ext>
            </a:extLst>
          </p:cNvPr>
          <p:cNvSpPr>
            <a:spLocks noGrp="1"/>
          </p:cNvSpPr>
          <p:nvPr>
            <p:ph idx="1"/>
          </p:nvPr>
        </p:nvSpPr>
        <p:spPr>
          <a:xfrm>
            <a:off x="684212" y="2117993"/>
            <a:ext cx="8534400" cy="3615267"/>
          </a:xfrm>
        </p:spPr>
        <p:txBody>
          <a:bodyPr/>
          <a:lstStyle/>
          <a:p>
            <a:r>
              <a:rPr lang="en-US" dirty="0">
                <a:solidFill>
                  <a:schemeClr val="tx1"/>
                </a:solidFill>
              </a:rPr>
              <a:t>Launch Indian restaurant in Manhattan.</a:t>
            </a:r>
          </a:p>
          <a:p>
            <a:r>
              <a:rPr lang="en-US" dirty="0">
                <a:solidFill>
                  <a:schemeClr val="tx1"/>
                </a:solidFill>
              </a:rPr>
              <a:t>Don’t know where.</a:t>
            </a:r>
          </a:p>
          <a:p>
            <a:r>
              <a:rPr lang="en-US" dirty="0">
                <a:solidFill>
                  <a:schemeClr val="tx1"/>
                </a:solidFill>
              </a:rPr>
              <a:t>Wanted to launch in Neighborhoods where there are too many other restaurants and no Indian Restaurant.</a:t>
            </a:r>
          </a:p>
          <a:p>
            <a:pPr marL="0" indent="0">
              <a:buNone/>
            </a:pP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1354554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8E196-1803-4B09-B1A9-810930CC66A1}"/>
              </a:ext>
            </a:extLst>
          </p:cNvPr>
          <p:cNvSpPr>
            <a:spLocks noGrp="1"/>
          </p:cNvSpPr>
          <p:nvPr>
            <p:ph type="title"/>
          </p:nvPr>
        </p:nvSpPr>
        <p:spPr>
          <a:xfrm>
            <a:off x="684212" y="53453"/>
            <a:ext cx="8534400" cy="1507067"/>
          </a:xfrm>
        </p:spPr>
        <p:txBody>
          <a:bodyPr/>
          <a:lstStyle/>
          <a:p>
            <a:r>
              <a:rPr lang="en-US" dirty="0"/>
              <a:t>Data Source</a:t>
            </a:r>
            <a:br>
              <a:rPr lang="en-US" dirty="0"/>
            </a:br>
            <a:endParaRPr lang="en-US" dirty="0"/>
          </a:p>
        </p:txBody>
      </p:sp>
      <p:sp>
        <p:nvSpPr>
          <p:cNvPr id="3" name="Content Placeholder 2">
            <a:extLst>
              <a:ext uri="{FF2B5EF4-FFF2-40B4-BE49-F238E27FC236}">
                <a16:creationId xmlns:a16="http://schemas.microsoft.com/office/drawing/2014/main" id="{797E2AE2-47FF-4ECD-A282-7F1D81BBB185}"/>
              </a:ext>
            </a:extLst>
          </p:cNvPr>
          <p:cNvSpPr>
            <a:spLocks noGrp="1"/>
          </p:cNvSpPr>
          <p:nvPr>
            <p:ph idx="1"/>
          </p:nvPr>
        </p:nvSpPr>
        <p:spPr>
          <a:xfrm>
            <a:off x="596077" y="1621366"/>
            <a:ext cx="8534400" cy="3615267"/>
          </a:xfrm>
        </p:spPr>
        <p:txBody>
          <a:bodyPr/>
          <a:lstStyle/>
          <a:p>
            <a:r>
              <a:rPr lang="en-US" dirty="0">
                <a:solidFill>
                  <a:schemeClr val="tx1"/>
                </a:solidFill>
              </a:rPr>
              <a:t>Luckily, the dataset which contains all the New York Borough and Neighborhood exists for free on the web. Link to the dataset: </a:t>
            </a:r>
            <a:r>
              <a:rPr lang="en-US" u="sng" dirty="0">
                <a:solidFill>
                  <a:schemeClr val="tx1"/>
                </a:solidFill>
                <a:hlinkClick r:id="rId2">
                  <a:extLst>
                    <a:ext uri="{A12FA001-AC4F-418D-AE19-62706E023703}">
                      <ahyp:hlinkClr xmlns:ahyp="http://schemas.microsoft.com/office/drawing/2018/hyperlinkcolor" val="tx"/>
                    </a:ext>
                  </a:extLst>
                </a:hlinkClick>
              </a:rPr>
              <a:t>https://geo.nyu.edu/catalog/nyu_2451_34572</a:t>
            </a:r>
            <a:endParaRPr lang="en-US" u="sng" dirty="0">
              <a:solidFill>
                <a:schemeClr val="tx1"/>
              </a:solidFill>
            </a:endParaRPr>
          </a:p>
          <a:p>
            <a:r>
              <a:rPr lang="en-US" dirty="0">
                <a:solidFill>
                  <a:schemeClr val="tx1"/>
                </a:solidFill>
              </a:rPr>
              <a:t>Foursquare.com for all the Venue Sourcing.</a:t>
            </a:r>
          </a:p>
        </p:txBody>
      </p:sp>
    </p:spTree>
    <p:extLst>
      <p:ext uri="{BB962C8B-B14F-4D97-AF65-F5344CB8AC3E}">
        <p14:creationId xmlns:p14="http://schemas.microsoft.com/office/powerpoint/2010/main" val="2898383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8C152077-984A-4612-B0E1-251C62EB15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05450BA-2A87-4847-A5A0-E7D9605572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A16F9ADA-A824-456A-9728-D5BFFE04D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3034157-938C-45F5-8DCA-208D22E5BB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69327A-A6C5-4293-80D1-DECEBA3F5F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0" name="Rectangle 19">
            <a:extLst>
              <a:ext uri="{FF2B5EF4-FFF2-40B4-BE49-F238E27FC236}">
                <a16:creationId xmlns:a16="http://schemas.microsoft.com/office/drawing/2014/main" id="{E49B76A8-D4D2-428D-84FA-657EEA587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71EBDB-BAA6-43C9-8765-98FDB40FD8F0}"/>
              </a:ext>
            </a:extLst>
          </p:cNvPr>
          <p:cNvSpPr>
            <a:spLocks noGrp="1"/>
          </p:cNvSpPr>
          <p:nvPr>
            <p:ph type="title"/>
          </p:nvPr>
        </p:nvSpPr>
        <p:spPr>
          <a:xfrm>
            <a:off x="665641" y="4473679"/>
            <a:ext cx="9552558" cy="1233251"/>
          </a:xfrm>
        </p:spPr>
        <p:txBody>
          <a:bodyPr vert="horz" lIns="91440" tIns="45720" rIns="91440" bIns="45720" rtlCol="0" anchor="b">
            <a:normAutofit/>
          </a:bodyPr>
          <a:lstStyle/>
          <a:p>
            <a:pPr>
              <a:lnSpc>
                <a:spcPct val="90000"/>
              </a:lnSpc>
            </a:pPr>
            <a:r>
              <a:rPr lang="en-US" sz="4100" dirty="0"/>
              <a:t>Data download and display</a:t>
            </a:r>
            <a:br>
              <a:rPr lang="en-US" sz="4100" dirty="0"/>
            </a:br>
            <a:endParaRPr lang="en-US" sz="4100" dirty="0"/>
          </a:p>
        </p:txBody>
      </p:sp>
      <p:grpSp>
        <p:nvGrpSpPr>
          <p:cNvPr id="22" name="Group 21">
            <a:extLst>
              <a:ext uri="{FF2B5EF4-FFF2-40B4-BE49-F238E27FC236}">
                <a16:creationId xmlns:a16="http://schemas.microsoft.com/office/drawing/2014/main" id="{8D463EDB-0644-4F84-9901-D2434D5509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A02079FA-226E-4AF1-B818-2CA9EF1B69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D376604-76CD-4D25-B281-35796F3671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6B5A32B1-F178-4FE5-8916-712F46FCB8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DC3339F8-6376-45A3-A77E-5F5C212D4E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6AD1BBAE-26A1-4BE9-9536-C15B1A87E0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9" name="Snip Diagonal Corner Rectangle 12">
            <a:extLst>
              <a:ext uri="{FF2B5EF4-FFF2-40B4-BE49-F238E27FC236}">
                <a16:creationId xmlns:a16="http://schemas.microsoft.com/office/drawing/2014/main" id="{15A54023-E435-4098-A370-AE54A007E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251" y="690851"/>
            <a:ext cx="9615670" cy="3584587"/>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F4E8484A-3A53-4DFB-BE8F-C2722DF74BA3}"/>
              </a:ext>
            </a:extLst>
          </p:cNvPr>
          <p:cNvPicPr>
            <a:picLocks noGrp="1"/>
          </p:cNvPicPr>
          <p:nvPr>
            <p:ph idx="1"/>
          </p:nvPr>
        </p:nvPicPr>
        <p:blipFill rotWithShape="1">
          <a:blip r:embed="rId2"/>
          <a:srcRect r="20268"/>
          <a:stretch/>
        </p:blipFill>
        <p:spPr>
          <a:xfrm>
            <a:off x="834935" y="854087"/>
            <a:ext cx="5582963" cy="3280831"/>
          </a:xfrm>
          <a:custGeom>
            <a:avLst/>
            <a:gdLst>
              <a:gd name="connsiteX0" fmla="*/ 402071 w 5582963"/>
              <a:gd name="connsiteY0" fmla="*/ 0 h 3280831"/>
              <a:gd name="connsiteX1" fmla="*/ 5582963 w 5582963"/>
              <a:gd name="connsiteY1" fmla="*/ 0 h 3280831"/>
              <a:gd name="connsiteX2" fmla="*/ 5582963 w 5582963"/>
              <a:gd name="connsiteY2" fmla="*/ 3280831 h 3280831"/>
              <a:gd name="connsiteX3" fmla="*/ 0 w 5582963"/>
              <a:gd name="connsiteY3" fmla="*/ 3280831 h 3280831"/>
              <a:gd name="connsiteX4" fmla="*/ 0 w 5582963"/>
              <a:gd name="connsiteY4" fmla="*/ 402071 h 3280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2963" h="3280831">
                <a:moveTo>
                  <a:pt x="402071" y="0"/>
                </a:moveTo>
                <a:lnTo>
                  <a:pt x="5582963" y="0"/>
                </a:lnTo>
                <a:lnTo>
                  <a:pt x="5582963" y="3280831"/>
                </a:lnTo>
                <a:lnTo>
                  <a:pt x="0" y="3280831"/>
                </a:lnTo>
                <a:lnTo>
                  <a:pt x="0" y="402071"/>
                </a:lnTo>
                <a:close/>
              </a:path>
            </a:pathLst>
          </a:custGeom>
        </p:spPr>
      </p:pic>
      <p:pic>
        <p:nvPicPr>
          <p:cNvPr id="5" name="Picture 4">
            <a:extLst>
              <a:ext uri="{FF2B5EF4-FFF2-40B4-BE49-F238E27FC236}">
                <a16:creationId xmlns:a16="http://schemas.microsoft.com/office/drawing/2014/main" id="{EF1A0DAE-E5C1-4A71-A52F-CCD662D95C01}"/>
              </a:ext>
            </a:extLst>
          </p:cNvPr>
          <p:cNvPicPr/>
          <p:nvPr/>
        </p:nvPicPr>
        <p:blipFill rotWithShape="1">
          <a:blip r:embed="rId3"/>
          <a:srcRect l="19608" r="12629" b="-2"/>
          <a:stretch/>
        </p:blipFill>
        <p:spPr>
          <a:xfrm>
            <a:off x="6568222" y="854087"/>
            <a:ext cx="3557016" cy="3280831"/>
          </a:xfrm>
          <a:custGeom>
            <a:avLst/>
            <a:gdLst>
              <a:gd name="connsiteX0" fmla="*/ 0 w 3557016"/>
              <a:gd name="connsiteY0" fmla="*/ 0 h 3280831"/>
              <a:gd name="connsiteX1" fmla="*/ 3557016 w 3557016"/>
              <a:gd name="connsiteY1" fmla="*/ 0 h 3280831"/>
              <a:gd name="connsiteX2" fmla="*/ 3557016 w 3557016"/>
              <a:gd name="connsiteY2" fmla="*/ 2876895 h 3280831"/>
              <a:gd name="connsiteX3" fmla="*/ 3153080 w 3557016"/>
              <a:gd name="connsiteY3" fmla="*/ 3280831 h 3280831"/>
              <a:gd name="connsiteX4" fmla="*/ 0 w 3557016"/>
              <a:gd name="connsiteY4" fmla="*/ 3280831 h 3280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7016" h="3280831">
                <a:moveTo>
                  <a:pt x="0" y="0"/>
                </a:moveTo>
                <a:lnTo>
                  <a:pt x="3557016" y="0"/>
                </a:lnTo>
                <a:lnTo>
                  <a:pt x="3557016" y="2876895"/>
                </a:lnTo>
                <a:lnTo>
                  <a:pt x="3153080" y="3280831"/>
                </a:lnTo>
                <a:lnTo>
                  <a:pt x="0" y="3280831"/>
                </a:lnTo>
                <a:close/>
              </a:path>
            </a:pathLst>
          </a:custGeom>
        </p:spPr>
      </p:pic>
    </p:spTree>
    <p:extLst>
      <p:ext uri="{BB962C8B-B14F-4D97-AF65-F5344CB8AC3E}">
        <p14:creationId xmlns:p14="http://schemas.microsoft.com/office/powerpoint/2010/main" val="3913020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1" name="Straight Connector 9">
            <a:extLst>
              <a:ext uri="{FF2B5EF4-FFF2-40B4-BE49-F238E27FC236}">
                <a16:creationId xmlns:a16="http://schemas.microsoft.com/office/drawing/2014/main" id="{DD6CFB6C-6ECB-4250-B68E-01966297A5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11">
            <a:extLst>
              <a:ext uri="{FF2B5EF4-FFF2-40B4-BE49-F238E27FC236}">
                <a16:creationId xmlns:a16="http://schemas.microsoft.com/office/drawing/2014/main" id="{B8359141-C085-46E4-B4EC-42F9599BA7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13">
            <a:extLst>
              <a:ext uri="{FF2B5EF4-FFF2-40B4-BE49-F238E27FC236}">
                <a16:creationId xmlns:a16="http://schemas.microsoft.com/office/drawing/2014/main" id="{FA903156-0F0C-44A5-9019-0CAF51EB49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15">
            <a:extLst>
              <a:ext uri="{FF2B5EF4-FFF2-40B4-BE49-F238E27FC236}">
                <a16:creationId xmlns:a16="http://schemas.microsoft.com/office/drawing/2014/main" id="{66E5E851-3725-463F-9451-2FFEF5D3E0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17">
            <a:extLst>
              <a:ext uri="{FF2B5EF4-FFF2-40B4-BE49-F238E27FC236}">
                <a16:creationId xmlns:a16="http://schemas.microsoft.com/office/drawing/2014/main" id="{94209D59-6810-40C2-B8D6-6DACF8A061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6" name="Rectangle 19">
            <a:extLst>
              <a:ext uri="{FF2B5EF4-FFF2-40B4-BE49-F238E27FC236}">
                <a16:creationId xmlns:a16="http://schemas.microsoft.com/office/drawing/2014/main" id="{0BE1027C-ABCB-4C82-91A2-F67B9A5A6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01412F-1840-4370-88B2-98DA779ECB3B}"/>
              </a:ext>
            </a:extLst>
          </p:cNvPr>
          <p:cNvSpPr>
            <a:spLocks noGrp="1"/>
          </p:cNvSpPr>
          <p:nvPr>
            <p:ph type="title"/>
          </p:nvPr>
        </p:nvSpPr>
        <p:spPr>
          <a:xfrm>
            <a:off x="665641" y="4473679"/>
            <a:ext cx="9552558" cy="1233251"/>
          </a:xfrm>
        </p:spPr>
        <p:txBody>
          <a:bodyPr vert="horz" lIns="91440" tIns="45720" rIns="91440" bIns="45720" rtlCol="0" anchor="b">
            <a:normAutofit/>
          </a:bodyPr>
          <a:lstStyle/>
          <a:p>
            <a:pPr>
              <a:lnSpc>
                <a:spcPct val="90000"/>
              </a:lnSpc>
            </a:pPr>
            <a:r>
              <a:rPr lang="en-US" sz="3000"/>
              <a:t>Displaying the Manhattan Neighborhoods</a:t>
            </a:r>
            <a:br>
              <a:rPr lang="en-US" sz="3000"/>
            </a:br>
            <a:endParaRPr lang="en-US" sz="3000"/>
          </a:p>
        </p:txBody>
      </p:sp>
      <p:grpSp>
        <p:nvGrpSpPr>
          <p:cNvPr id="37" name="Group 21">
            <a:extLst>
              <a:ext uri="{FF2B5EF4-FFF2-40B4-BE49-F238E27FC236}">
                <a16:creationId xmlns:a16="http://schemas.microsoft.com/office/drawing/2014/main" id="{0CC57C46-4659-4AF2-9180-2DEED214CD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CFB52317-0F00-40C0-B1F2-33ED6D30D9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468ACF9-4EF2-4251-9FAD-3F225BF741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E4A3ECD-6924-4912-B117-3C617B584B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D1DFE1F5-FA7A-403F-B9D9-0434E2BE2F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92CF27E4-09D0-444E-B18D-F904871038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 name="Snip Diagonal Corner Rectangle 12">
            <a:extLst>
              <a:ext uri="{FF2B5EF4-FFF2-40B4-BE49-F238E27FC236}">
                <a16:creationId xmlns:a16="http://schemas.microsoft.com/office/drawing/2014/main" id="{FDAF26D5-7469-49F5-902D-571FA58A7E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251" y="690851"/>
            <a:ext cx="9615670" cy="3584587"/>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5DDA0EB-868A-466E-83FC-9D28FB289169}"/>
              </a:ext>
            </a:extLst>
          </p:cNvPr>
          <p:cNvPicPr/>
          <p:nvPr/>
        </p:nvPicPr>
        <p:blipFill>
          <a:blip r:embed="rId2"/>
          <a:stretch>
            <a:fillRect/>
          </a:stretch>
        </p:blipFill>
        <p:spPr>
          <a:xfrm>
            <a:off x="833377" y="1151070"/>
            <a:ext cx="5090205" cy="2385343"/>
          </a:xfrm>
          <a:prstGeom prst="rect">
            <a:avLst/>
          </a:prstGeom>
        </p:spPr>
      </p:pic>
      <p:pic>
        <p:nvPicPr>
          <p:cNvPr id="5" name="Picture 4">
            <a:extLst>
              <a:ext uri="{FF2B5EF4-FFF2-40B4-BE49-F238E27FC236}">
                <a16:creationId xmlns:a16="http://schemas.microsoft.com/office/drawing/2014/main" id="{48C026E1-F943-47D5-B69C-4A57D5C6237E}"/>
              </a:ext>
            </a:extLst>
          </p:cNvPr>
          <p:cNvPicPr/>
          <p:nvPr/>
        </p:nvPicPr>
        <p:blipFill>
          <a:blip r:embed="rId3"/>
          <a:stretch>
            <a:fillRect/>
          </a:stretch>
        </p:blipFill>
        <p:spPr>
          <a:xfrm>
            <a:off x="5927953" y="1225861"/>
            <a:ext cx="4157293" cy="2587914"/>
          </a:xfrm>
          <a:prstGeom prst="rect">
            <a:avLst/>
          </a:prstGeom>
        </p:spPr>
      </p:pic>
    </p:spTree>
    <p:extLst>
      <p:ext uri="{BB962C8B-B14F-4D97-AF65-F5344CB8AC3E}">
        <p14:creationId xmlns:p14="http://schemas.microsoft.com/office/powerpoint/2010/main" val="4105233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5" name="Straight Connector 9">
            <a:extLst>
              <a:ext uri="{FF2B5EF4-FFF2-40B4-BE49-F238E27FC236}">
                <a16:creationId xmlns:a16="http://schemas.microsoft.com/office/drawing/2014/main" id="{DD6CFB6C-6ECB-4250-B68E-01966297A5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11">
            <a:extLst>
              <a:ext uri="{FF2B5EF4-FFF2-40B4-BE49-F238E27FC236}">
                <a16:creationId xmlns:a16="http://schemas.microsoft.com/office/drawing/2014/main" id="{B8359141-C085-46E4-B4EC-42F9599BA7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13">
            <a:extLst>
              <a:ext uri="{FF2B5EF4-FFF2-40B4-BE49-F238E27FC236}">
                <a16:creationId xmlns:a16="http://schemas.microsoft.com/office/drawing/2014/main" id="{FA903156-0F0C-44A5-9019-0CAF51EB49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15">
            <a:extLst>
              <a:ext uri="{FF2B5EF4-FFF2-40B4-BE49-F238E27FC236}">
                <a16:creationId xmlns:a16="http://schemas.microsoft.com/office/drawing/2014/main" id="{66E5E851-3725-463F-9451-2FFEF5D3E0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17">
            <a:extLst>
              <a:ext uri="{FF2B5EF4-FFF2-40B4-BE49-F238E27FC236}">
                <a16:creationId xmlns:a16="http://schemas.microsoft.com/office/drawing/2014/main" id="{94209D59-6810-40C2-B8D6-6DACF8A061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0" name="Rectangle 19">
            <a:extLst>
              <a:ext uri="{FF2B5EF4-FFF2-40B4-BE49-F238E27FC236}">
                <a16:creationId xmlns:a16="http://schemas.microsoft.com/office/drawing/2014/main" id="{0BE1027C-ABCB-4C82-91A2-F67B9A5A6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CB3724-79FA-4AD5-929F-4BA47492AA0F}"/>
              </a:ext>
            </a:extLst>
          </p:cNvPr>
          <p:cNvSpPr>
            <a:spLocks noGrp="1"/>
          </p:cNvSpPr>
          <p:nvPr>
            <p:ph type="title"/>
          </p:nvPr>
        </p:nvSpPr>
        <p:spPr>
          <a:xfrm>
            <a:off x="665640" y="4473679"/>
            <a:ext cx="10610371" cy="1917539"/>
          </a:xfrm>
        </p:spPr>
        <p:txBody>
          <a:bodyPr vert="horz" lIns="91440" tIns="45720" rIns="91440" bIns="45720" rtlCol="0" anchor="b">
            <a:normAutofit fontScale="90000"/>
          </a:bodyPr>
          <a:lstStyle/>
          <a:p>
            <a:r>
              <a:rPr lang="en-US" sz="4800" dirty="0" err="1"/>
              <a:t>Forusuqare</a:t>
            </a:r>
            <a:r>
              <a:rPr lang="en-US" sz="4800" dirty="0"/>
              <a:t> data gave me the Venues in those neighborhoods</a:t>
            </a:r>
          </a:p>
        </p:txBody>
      </p:sp>
      <p:grpSp>
        <p:nvGrpSpPr>
          <p:cNvPr id="41" name="Group 21">
            <a:extLst>
              <a:ext uri="{FF2B5EF4-FFF2-40B4-BE49-F238E27FC236}">
                <a16:creationId xmlns:a16="http://schemas.microsoft.com/office/drawing/2014/main" id="{0CC57C46-4659-4AF2-9180-2DEED214CD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CFB52317-0F00-40C0-B1F2-33ED6D30D9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23">
              <a:extLst>
                <a:ext uri="{FF2B5EF4-FFF2-40B4-BE49-F238E27FC236}">
                  <a16:creationId xmlns:a16="http://schemas.microsoft.com/office/drawing/2014/main" id="{2468ACF9-4EF2-4251-9FAD-3F225BF741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E4A3ECD-6924-4912-B117-3C617B584B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25">
              <a:extLst>
                <a:ext uri="{FF2B5EF4-FFF2-40B4-BE49-F238E27FC236}">
                  <a16:creationId xmlns:a16="http://schemas.microsoft.com/office/drawing/2014/main" id="{D1DFE1F5-FA7A-403F-B9D9-0434E2BE2F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92CF27E4-09D0-444E-B18D-F904871038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9" name="Snip Diagonal Corner Rectangle 12">
            <a:extLst>
              <a:ext uri="{FF2B5EF4-FFF2-40B4-BE49-F238E27FC236}">
                <a16:creationId xmlns:a16="http://schemas.microsoft.com/office/drawing/2014/main" id="{FDAF26D5-7469-49F5-902D-571FA58A7E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251" y="690851"/>
            <a:ext cx="9615670" cy="3584587"/>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3471A9B6-AFDB-4A55-BFDD-8A832BF08B53}"/>
              </a:ext>
            </a:extLst>
          </p:cNvPr>
          <p:cNvPicPr>
            <a:picLocks noGrp="1"/>
          </p:cNvPicPr>
          <p:nvPr>
            <p:ph idx="1"/>
          </p:nvPr>
        </p:nvPicPr>
        <p:blipFill>
          <a:blip r:embed="rId2"/>
          <a:stretch>
            <a:fillRect/>
          </a:stretch>
        </p:blipFill>
        <p:spPr>
          <a:xfrm>
            <a:off x="1161535" y="2109807"/>
            <a:ext cx="4201297" cy="840258"/>
          </a:xfrm>
          <a:prstGeom prst="rect">
            <a:avLst/>
          </a:prstGeom>
        </p:spPr>
      </p:pic>
      <p:pic>
        <p:nvPicPr>
          <p:cNvPr id="5" name="Picture 4">
            <a:extLst>
              <a:ext uri="{FF2B5EF4-FFF2-40B4-BE49-F238E27FC236}">
                <a16:creationId xmlns:a16="http://schemas.microsoft.com/office/drawing/2014/main" id="{FBE637D3-9D30-4B9E-98E6-5BAF8AFEDCFE}"/>
              </a:ext>
            </a:extLst>
          </p:cNvPr>
          <p:cNvPicPr/>
          <p:nvPr/>
        </p:nvPicPr>
        <p:blipFill>
          <a:blip r:embed="rId3"/>
          <a:stretch>
            <a:fillRect/>
          </a:stretch>
        </p:blipFill>
        <p:spPr>
          <a:xfrm>
            <a:off x="5640953" y="1147912"/>
            <a:ext cx="4157293" cy="2743813"/>
          </a:xfrm>
          <a:prstGeom prst="rect">
            <a:avLst/>
          </a:prstGeom>
        </p:spPr>
      </p:pic>
    </p:spTree>
    <p:extLst>
      <p:ext uri="{BB962C8B-B14F-4D97-AF65-F5344CB8AC3E}">
        <p14:creationId xmlns:p14="http://schemas.microsoft.com/office/powerpoint/2010/main" val="4185179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3" name="Rectangle 42">
            <a:extLst>
              <a:ext uri="{FF2B5EF4-FFF2-40B4-BE49-F238E27FC236}">
                <a16:creationId xmlns:a16="http://schemas.microsoft.com/office/drawing/2014/main" id="{211F35AE-7F5A-42E1-B3B2-146E628EE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5020A-6BA0-44A3-9D7A-A035C4D8AA4B}"/>
              </a:ext>
            </a:extLst>
          </p:cNvPr>
          <p:cNvSpPr>
            <a:spLocks noGrp="1"/>
          </p:cNvSpPr>
          <p:nvPr>
            <p:ph type="title"/>
          </p:nvPr>
        </p:nvSpPr>
        <p:spPr>
          <a:xfrm>
            <a:off x="665641" y="3949438"/>
            <a:ext cx="9552558" cy="1443483"/>
          </a:xfrm>
        </p:spPr>
        <p:txBody>
          <a:bodyPr vert="horz" lIns="91440" tIns="45720" rIns="91440" bIns="45720" rtlCol="0" anchor="b">
            <a:normAutofit fontScale="90000"/>
          </a:bodyPr>
          <a:lstStyle/>
          <a:p>
            <a:r>
              <a:rPr lang="en-US" sz="4800" dirty="0"/>
              <a:t>Displaying the top 10 Venues for few Neighborhoods</a:t>
            </a:r>
          </a:p>
        </p:txBody>
      </p:sp>
      <p:pic>
        <p:nvPicPr>
          <p:cNvPr id="4" name="Picture 3">
            <a:extLst>
              <a:ext uri="{FF2B5EF4-FFF2-40B4-BE49-F238E27FC236}">
                <a16:creationId xmlns:a16="http://schemas.microsoft.com/office/drawing/2014/main" id="{6D099D78-CE7D-4F93-8DAE-DF5418E45970}"/>
              </a:ext>
            </a:extLst>
          </p:cNvPr>
          <p:cNvPicPr/>
          <p:nvPr/>
        </p:nvPicPr>
        <p:blipFill rotWithShape="1">
          <a:blip r:embed="rId2"/>
          <a:srcRect t="3907" r="-3" b="-3"/>
          <a:stretch/>
        </p:blipFill>
        <p:spPr>
          <a:xfrm>
            <a:off x="684211" y="804672"/>
            <a:ext cx="11040943" cy="2917756"/>
          </a:xfrm>
          <a:custGeom>
            <a:avLst/>
            <a:gdLst>
              <a:gd name="connsiteX0" fmla="*/ 325906 w 7543799"/>
              <a:gd name="connsiteY0" fmla="*/ 0 h 2917756"/>
              <a:gd name="connsiteX1" fmla="*/ 7543799 w 7543799"/>
              <a:gd name="connsiteY1" fmla="*/ 0 h 2917756"/>
              <a:gd name="connsiteX2" fmla="*/ 7543799 w 7543799"/>
              <a:gd name="connsiteY2" fmla="*/ 2601638 h 2917756"/>
              <a:gd name="connsiteX3" fmla="*/ 7227681 w 7543799"/>
              <a:gd name="connsiteY3" fmla="*/ 2917756 h 2917756"/>
              <a:gd name="connsiteX4" fmla="*/ 0 w 7543799"/>
              <a:gd name="connsiteY4" fmla="*/ 2917756 h 2917756"/>
              <a:gd name="connsiteX5" fmla="*/ 0 w 7543799"/>
              <a:gd name="connsiteY5" fmla="*/ 325906 h 2917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43799" h="2917756">
                <a:moveTo>
                  <a:pt x="325906" y="0"/>
                </a:moveTo>
                <a:lnTo>
                  <a:pt x="7543799" y="0"/>
                </a:lnTo>
                <a:lnTo>
                  <a:pt x="7543799" y="2601638"/>
                </a:lnTo>
                <a:lnTo>
                  <a:pt x="7227681" y="2917756"/>
                </a:lnTo>
                <a:lnTo>
                  <a:pt x="0" y="2917756"/>
                </a:lnTo>
                <a:lnTo>
                  <a:pt x="0" y="325906"/>
                </a:lnTo>
                <a:close/>
              </a:path>
            </a:pathLst>
          </a:custGeom>
          <a:ln w="15875">
            <a:solidFill>
              <a:srgbClr val="FFFFFF">
                <a:alpha val="40000"/>
              </a:srgbClr>
            </a:solidFill>
          </a:ln>
          <a:effectLst>
            <a:innerShdw blurRad="57150" dist="38100" dir="14460000">
              <a:srgbClr val="000000">
                <a:alpha val="70000"/>
              </a:srgbClr>
            </a:innerShdw>
          </a:effectLst>
        </p:spPr>
      </p:pic>
      <p:grpSp>
        <p:nvGrpSpPr>
          <p:cNvPr id="45" name="Group 44">
            <a:extLst>
              <a:ext uri="{FF2B5EF4-FFF2-40B4-BE49-F238E27FC236}">
                <a16:creationId xmlns:a16="http://schemas.microsoft.com/office/drawing/2014/main" id="{A4D0269D-39E2-42E4-AD56-F65D629C9E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6" name="Straight Connector 45">
              <a:extLst>
                <a:ext uri="{FF2B5EF4-FFF2-40B4-BE49-F238E27FC236}">
                  <a16:creationId xmlns:a16="http://schemas.microsoft.com/office/drawing/2014/main" id="{DC4175A4-E4D7-4D1A-93E8-FD679229FC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D45E9403-561B-4CEC-B6F7-9BD476FB43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9FE00C17-2C9E-48CF-9BC3-61B34FD132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CA37D796-28F7-4A9C-AD5B-7D8CCE81EE1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02E25AE7-6B25-4C75-85E5-733E8A4CE0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324679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8">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10">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12">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14">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16">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33" name="Rectangle 18">
            <a:extLst>
              <a:ext uri="{FF2B5EF4-FFF2-40B4-BE49-F238E27FC236}">
                <a16:creationId xmlns:a16="http://schemas.microsoft.com/office/drawing/2014/main" id="{6DCB64DE-FB3A-4D83-9241-A0D26824B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CE8429-4035-4778-8AE0-0F69CF92D9F4}"/>
              </a:ext>
            </a:extLst>
          </p:cNvPr>
          <p:cNvSpPr>
            <a:spLocks noGrp="1"/>
          </p:cNvSpPr>
          <p:nvPr>
            <p:ph type="title"/>
          </p:nvPr>
        </p:nvSpPr>
        <p:spPr>
          <a:xfrm>
            <a:off x="665640" y="4414687"/>
            <a:ext cx="10250013" cy="1233251"/>
          </a:xfrm>
        </p:spPr>
        <p:txBody>
          <a:bodyPr vert="horz" lIns="91440" tIns="45720" rIns="91440" bIns="45720" rtlCol="0" anchor="b">
            <a:normAutofit/>
          </a:bodyPr>
          <a:lstStyle/>
          <a:p>
            <a:pPr>
              <a:lnSpc>
                <a:spcPct val="90000"/>
              </a:lnSpc>
            </a:pPr>
            <a:r>
              <a:rPr lang="en-US" sz="4100" dirty="0">
                <a:solidFill>
                  <a:srgbClr val="FFFFFF"/>
                </a:solidFill>
              </a:rPr>
              <a:t>Deleting rows which included Indian restaurants</a:t>
            </a:r>
          </a:p>
        </p:txBody>
      </p:sp>
      <p:sp useBgFill="1">
        <p:nvSpPr>
          <p:cNvPr id="21" name="Snip Diagonal Corner Rectangle 6">
            <a:extLst>
              <a:ext uri="{FF2B5EF4-FFF2-40B4-BE49-F238E27FC236}">
                <a16:creationId xmlns:a16="http://schemas.microsoft.com/office/drawing/2014/main" id="{5E94C64B-831C-45FA-B484-591F4D577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702" y="606367"/>
            <a:ext cx="10948124" cy="3546637"/>
          </a:xfrm>
          <a:prstGeom prst="snip2DiagRect">
            <a:avLst>
              <a:gd name="adj1" fmla="val 13628"/>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E31AE48-99F4-4DCE-B722-1EA42C800919}"/>
              </a:ext>
            </a:extLst>
          </p:cNvPr>
          <p:cNvPicPr/>
          <p:nvPr/>
        </p:nvPicPr>
        <p:blipFill>
          <a:blip r:embed="rId2"/>
          <a:stretch>
            <a:fillRect/>
          </a:stretch>
        </p:blipFill>
        <p:spPr>
          <a:xfrm>
            <a:off x="358815" y="381001"/>
            <a:ext cx="11381305" cy="3863548"/>
          </a:xfrm>
          <a:prstGeom prst="rect">
            <a:avLst/>
          </a:prstGeom>
        </p:spPr>
      </p:pic>
      <p:grpSp>
        <p:nvGrpSpPr>
          <p:cNvPr id="23" name="Group 22">
            <a:extLst>
              <a:ext uri="{FF2B5EF4-FFF2-40B4-BE49-F238E27FC236}">
                <a16:creationId xmlns:a16="http://schemas.microsoft.com/office/drawing/2014/main" id="{AC96E397-7705-43C9-AC81-FA8EF1951D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4" name="Straight Connector 23">
              <a:extLst>
                <a:ext uri="{FF2B5EF4-FFF2-40B4-BE49-F238E27FC236}">
                  <a16:creationId xmlns:a16="http://schemas.microsoft.com/office/drawing/2014/main" id="{F3610BCA-0EBE-4357-AAC0-13841E7C5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B60E1E24-3D98-4A53-A3AD-CBD84D94FA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367E51D9-454B-4095-9718-C6B1CDED97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A8E8BDB-294C-4025-A6C1-2FFDDA36F8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A0D27BDE-F887-4341-B91A-3145A6142E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8375002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7</TotalTime>
  <Words>256</Words>
  <Application>Microsoft Office PowerPoint</Application>
  <PresentationFormat>Widescreen</PresentationFormat>
  <Paragraphs>22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Wingdings 3</vt:lpstr>
      <vt:lpstr>Slice</vt:lpstr>
      <vt:lpstr>Analyzing the best Neighborhoods to open an Indian Restaurant chain</vt:lpstr>
      <vt:lpstr>Introduction INDIAN Restaurants </vt:lpstr>
      <vt:lpstr>Problem</vt:lpstr>
      <vt:lpstr>Data Source </vt:lpstr>
      <vt:lpstr>Data download and display </vt:lpstr>
      <vt:lpstr>Displaying the Manhattan Neighborhoods </vt:lpstr>
      <vt:lpstr>Forusuqare data gave me the Venues in those neighborhoods</vt:lpstr>
      <vt:lpstr>Displaying the top 10 Venues for few Neighborhoods</vt:lpstr>
      <vt:lpstr>Deleting rows which included Indian restaurants</vt:lpstr>
      <vt:lpstr>Counting the number of restaurants in the Neighborhoos </vt:lpstr>
      <vt:lpstr>Displaying the top 2 which has more than 5 Restaurants in top 10 Venues</vt:lpstr>
      <vt:lpstr>Displaying the Neighborhoods on map</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best Neighborhoods to open an Indian Restaurant chain</dc:title>
  <dc:creator>Manohar Rao N</dc:creator>
  <cp:lastModifiedBy>Manohar Rao N</cp:lastModifiedBy>
  <cp:revision>1</cp:revision>
  <dcterms:created xsi:type="dcterms:W3CDTF">2019-03-14T23:01:06Z</dcterms:created>
  <dcterms:modified xsi:type="dcterms:W3CDTF">2019-03-14T23:08:17Z</dcterms:modified>
</cp:coreProperties>
</file>