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760" y="-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8F944-F705-4DA8-9AD9-B756BC337304}" type="datetimeFigureOut">
              <a:rPr lang="ko-KR" altLang="en-US" smtClean="0"/>
              <a:pPr/>
              <a:t>2025-04-11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4018B-52EB-48CF-8B5D-D980E60F256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wehago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251520"/>
            <a:ext cx="6453336" cy="760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latin typeface="+mn-ea"/>
              </a:rPr>
              <a:t>◆ 전자세금 계산서 관련</a:t>
            </a:r>
            <a:endParaRPr lang="en-US" altLang="ko-KR" sz="2000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 </a:t>
            </a:r>
            <a:r>
              <a:rPr lang="ko-KR" altLang="en-US" sz="1200" dirty="0" smtClean="0">
                <a:latin typeface="+mn-ea"/>
              </a:rPr>
              <a:t>전자세금계산서 발급가능 기간 </a:t>
            </a:r>
            <a:r>
              <a:rPr lang="en-US" altLang="ko-KR" sz="1200" dirty="0" smtClean="0">
                <a:latin typeface="+mn-ea"/>
              </a:rPr>
              <a:t>: </a:t>
            </a:r>
            <a:r>
              <a:rPr lang="ko-KR" altLang="en-US" sz="1200" dirty="0" smtClean="0">
                <a:latin typeface="+mn-ea"/>
              </a:rPr>
              <a:t>해당 주문이 </a:t>
            </a:r>
            <a:r>
              <a:rPr lang="ko-KR" altLang="en-US" sz="1200" dirty="0" err="1" smtClean="0">
                <a:latin typeface="+mn-ea"/>
              </a:rPr>
              <a:t>입금확인된</a:t>
            </a:r>
            <a:r>
              <a:rPr lang="ko-KR" altLang="en-US" sz="1200" dirty="0" smtClean="0">
                <a:latin typeface="+mn-ea"/>
              </a:rPr>
              <a:t> 다음달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일까지 발급 가능합니다</a:t>
            </a:r>
            <a:r>
              <a:rPr lang="en-US" altLang="ko-KR" sz="1200" dirty="0" smtClean="0">
                <a:latin typeface="+mn-ea"/>
              </a:rPr>
              <a:t>.(ex: 1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3</a:t>
            </a:r>
            <a:r>
              <a:rPr lang="ko-KR" altLang="en-US" sz="1200" dirty="0" smtClean="0">
                <a:latin typeface="+mn-ea"/>
              </a:rPr>
              <a:t>일 결제 </a:t>
            </a:r>
            <a:r>
              <a:rPr lang="en-US" altLang="ko-KR" sz="1200" dirty="0" smtClean="0">
                <a:latin typeface="+mn-ea"/>
              </a:rPr>
              <a:t>: 2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일까지</a:t>
            </a:r>
            <a:r>
              <a:rPr lang="en-US" altLang="ko-KR" sz="1200" dirty="0" smtClean="0">
                <a:latin typeface="+mn-ea"/>
              </a:rPr>
              <a:t>. 5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26</a:t>
            </a:r>
            <a:r>
              <a:rPr lang="ko-KR" altLang="en-US" sz="1200" dirty="0" smtClean="0">
                <a:latin typeface="+mn-ea"/>
              </a:rPr>
              <a:t>일 결제</a:t>
            </a:r>
            <a:r>
              <a:rPr lang="en-US" altLang="ko-KR" sz="1200" dirty="0" smtClean="0">
                <a:latin typeface="+mn-ea"/>
              </a:rPr>
              <a:t>: 6</a:t>
            </a:r>
            <a:r>
              <a:rPr lang="ko-KR" altLang="en-US" sz="1200" dirty="0" smtClean="0">
                <a:latin typeface="+mn-ea"/>
              </a:rPr>
              <a:t>월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일까지 </a:t>
            </a:r>
            <a:r>
              <a:rPr lang="en-US" altLang="ko-KR" sz="1200" dirty="0" smtClean="0">
                <a:latin typeface="+mn-ea"/>
              </a:rPr>
              <a:t>)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계산서 발급기간 내에는 계산서 발행 취소가 가능하나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발급기간이 지난 이후에는 인터넷을 통한 취소신청이 불가능합니다</a:t>
            </a:r>
            <a:r>
              <a:rPr lang="en-US" altLang="ko-KR" sz="1200" dirty="0" smtClean="0">
                <a:latin typeface="+mn-ea"/>
              </a:rPr>
              <a:t>. </a:t>
            </a:r>
            <a:r>
              <a:rPr lang="ko-KR" altLang="en-US" sz="1200" dirty="0" smtClean="0">
                <a:latin typeface="+mn-ea"/>
              </a:rPr>
              <a:t>이러한 경우 고객센터로 문의하시기 바랍니다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전자세금계산서는 할인이나 </a:t>
            </a:r>
            <a:r>
              <a:rPr lang="ko-KR" altLang="en-US" sz="1200" dirty="0" err="1" smtClean="0">
                <a:latin typeface="+mn-ea"/>
              </a:rPr>
              <a:t>마일리지</a:t>
            </a:r>
            <a:r>
              <a:rPr lang="ko-KR" altLang="en-US" sz="1200" dirty="0" smtClean="0">
                <a:latin typeface="+mn-ea"/>
              </a:rPr>
              <a:t> 등을 제외한 실제 지불액에 대하여 발급되며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err="1" smtClean="0">
                <a:latin typeface="+mn-ea"/>
              </a:rPr>
              <a:t>배송료는</a:t>
            </a:r>
            <a:r>
              <a:rPr lang="ko-KR" altLang="en-US" sz="1200" dirty="0" smtClean="0">
                <a:latin typeface="+mn-ea"/>
              </a:rPr>
              <a:t> 포함되지 않습니다</a:t>
            </a:r>
            <a:r>
              <a:rPr lang="en-US" altLang="ko-KR" sz="1200" dirty="0" smtClean="0">
                <a:latin typeface="+mn-ea"/>
              </a:rPr>
              <a:t>.</a:t>
            </a: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계산서는 입력하신 담당자 메일로 발송됩니다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기타 사항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① </a:t>
            </a:r>
            <a:r>
              <a:rPr lang="ko-KR" altLang="en-US" sz="1200" dirty="0" smtClean="0">
                <a:latin typeface="+mn-ea"/>
              </a:rPr>
              <a:t>계산서는 삭제가 안 되며</a:t>
            </a:r>
            <a:r>
              <a:rPr lang="en-US" altLang="ko-KR" sz="1200" dirty="0" smtClean="0">
                <a:latin typeface="+mn-ea"/>
              </a:rPr>
              <a:t>, </a:t>
            </a:r>
            <a:r>
              <a:rPr lang="ko-KR" altLang="en-US" sz="1200" dirty="0" smtClean="0">
                <a:latin typeface="+mn-ea"/>
              </a:rPr>
              <a:t>마이너스로 </a:t>
            </a:r>
            <a:r>
              <a:rPr lang="ko-KR" altLang="en-US" sz="1200" dirty="0" err="1" smtClean="0">
                <a:latin typeface="+mn-ea"/>
              </a:rPr>
              <a:t>재발행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② </a:t>
            </a:r>
            <a:r>
              <a:rPr lang="ko-KR" altLang="en-US" sz="1200" dirty="0" smtClean="0">
                <a:latin typeface="+mn-ea"/>
              </a:rPr>
              <a:t>매달 </a:t>
            </a:r>
            <a:r>
              <a:rPr lang="en-US" altLang="ko-KR" sz="1200" dirty="0" smtClean="0">
                <a:latin typeface="+mn-ea"/>
              </a:rPr>
              <a:t>5</a:t>
            </a:r>
            <a:r>
              <a:rPr lang="ko-KR" altLang="en-US" sz="1200" dirty="0" smtClean="0">
                <a:latin typeface="+mn-ea"/>
              </a:rPr>
              <a:t>일 이전달 계산서 발행한 경우 회계팀 </a:t>
            </a:r>
            <a:r>
              <a:rPr lang="ko-KR" altLang="en-US" sz="1200" dirty="0" err="1" smtClean="0">
                <a:latin typeface="+mn-ea"/>
              </a:rPr>
              <a:t>이다연대리에게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메일로 내용 </a:t>
            </a:r>
            <a:r>
              <a:rPr lang="ko-KR" altLang="en-US" sz="1200" dirty="0" smtClean="0">
                <a:latin typeface="+mn-ea"/>
              </a:rPr>
              <a:t>공유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③ </a:t>
            </a:r>
            <a:r>
              <a:rPr lang="ko-KR" altLang="en-US" sz="1200" dirty="0" smtClean="0">
                <a:latin typeface="+mn-ea"/>
              </a:rPr>
              <a:t>발급 가능 기간 경과 후 발행 요청 건 은 </a:t>
            </a:r>
            <a:r>
              <a:rPr lang="ko-KR" altLang="en-US" sz="1200" dirty="0" err="1" smtClean="0">
                <a:latin typeface="+mn-ea"/>
              </a:rPr>
              <a:t>회계팀과</a:t>
            </a:r>
            <a:r>
              <a:rPr lang="ko-KR" altLang="en-US" sz="1200" dirty="0" smtClean="0">
                <a:latin typeface="+mn-ea"/>
              </a:rPr>
              <a:t> 협의 후 발행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*</a:t>
            </a:r>
            <a:r>
              <a:rPr lang="ko-KR" altLang="en-US" sz="1200" dirty="0" smtClean="0">
                <a:latin typeface="+mn-ea"/>
              </a:rPr>
              <a:t>계산서 신청 </a:t>
            </a:r>
            <a:endParaRPr lang="en-US" altLang="ko-KR" sz="1200" dirty="0" smtClean="0">
              <a:latin typeface="+mn-ea"/>
            </a:endParaRPr>
          </a:p>
          <a:p>
            <a:r>
              <a:rPr lang="en-US" altLang="ko-KR" sz="1200" dirty="0" smtClean="0">
                <a:latin typeface="+mn-ea"/>
              </a:rPr>
              <a:t>  </a:t>
            </a:r>
            <a:r>
              <a:rPr lang="ko-KR" altLang="en-US" sz="1200" dirty="0" err="1" smtClean="0">
                <a:latin typeface="+mn-ea"/>
              </a:rPr>
              <a:t>마이와우</a:t>
            </a:r>
            <a:r>
              <a:rPr lang="ko-KR" altLang="en-US" sz="1200" dirty="0" smtClean="0">
                <a:latin typeface="+mn-ea"/>
              </a:rPr>
              <a:t> </a:t>
            </a:r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주문관리 </a:t>
            </a:r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증빙서류발급 </a:t>
            </a:r>
            <a:r>
              <a:rPr lang="en-US" altLang="ko-KR" sz="1200" dirty="0" smtClean="0">
                <a:latin typeface="+mn-ea"/>
              </a:rPr>
              <a:t>&gt; </a:t>
            </a:r>
            <a:r>
              <a:rPr lang="ko-KR" altLang="en-US" sz="1200" dirty="0" smtClean="0">
                <a:latin typeface="+mn-ea"/>
              </a:rPr>
              <a:t>세금계산서 메뉴 통해 회원이 직접 입력 </a:t>
            </a:r>
            <a:r>
              <a:rPr lang="ko-KR" altLang="en-US" sz="1200" dirty="0" err="1" smtClean="0">
                <a:latin typeface="+mn-ea"/>
              </a:rPr>
              <a:t>및신청</a:t>
            </a:r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 smtClean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ko-KR" altLang="en-US" sz="1200" dirty="0"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672" y="4788024"/>
            <a:ext cx="2736304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858000" cy="1495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〈</a:t>
            </a:r>
            <a:r>
              <a:rPr lang="ko-KR" altLang="en-US" dirty="0" smtClean="0">
                <a:latin typeface="+mn-ea"/>
              </a:rPr>
              <a:t>계산서 신청 확인 방법</a:t>
            </a:r>
            <a:r>
              <a:rPr lang="en-US" altLang="ko-KR" dirty="0" smtClean="0">
                <a:latin typeface="+mn-ea"/>
              </a:rPr>
              <a:t>〉</a:t>
            </a: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 smtClean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ko-KR" altLang="en-US" dirty="0" smtClean="0">
              <a:latin typeface="+mn-ea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632" y="827584"/>
            <a:ext cx="6541567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0" y="467544"/>
            <a:ext cx="6552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▶</a:t>
            </a:r>
            <a:r>
              <a:rPr lang="ko-KR" altLang="en-US" sz="1100" dirty="0" err="1" smtClean="0">
                <a:latin typeface="+mn-ea"/>
              </a:rPr>
              <a:t>어드민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en-US" altLang="ko-KR" sz="1100" dirty="0" smtClean="0">
                <a:latin typeface="+mn-ea"/>
              </a:rPr>
              <a:t>&gt; B2C</a:t>
            </a:r>
            <a:r>
              <a:rPr lang="ko-KR" altLang="en-US" sz="1100" dirty="0" smtClean="0">
                <a:latin typeface="+mn-ea"/>
              </a:rPr>
              <a:t>통합주문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기간 설정 </a:t>
            </a:r>
            <a:r>
              <a:rPr lang="en-US" altLang="ko-KR" sz="1100" dirty="0" smtClean="0">
                <a:latin typeface="+mn-ea"/>
              </a:rPr>
              <a:t>&gt; </a:t>
            </a:r>
            <a:r>
              <a:rPr lang="ko-KR" altLang="en-US" sz="1100" dirty="0" smtClean="0">
                <a:latin typeface="+mn-ea"/>
              </a:rPr>
              <a:t>엑셀 출력</a:t>
            </a:r>
            <a:r>
              <a:rPr lang="en-US" altLang="ko-KR" sz="1100" dirty="0" smtClean="0">
                <a:latin typeface="+mn-ea"/>
              </a:rPr>
              <a:t> </a:t>
            </a:r>
            <a:endParaRPr lang="ko-KR" altLang="en-US" sz="1100" dirty="0"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632" y="3275856"/>
            <a:ext cx="6480720" cy="226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직사각형 10"/>
          <p:cNvSpPr/>
          <p:nvPr/>
        </p:nvSpPr>
        <p:spPr>
          <a:xfrm>
            <a:off x="0" y="2915816"/>
            <a:ext cx="6552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▶엑셀 출력 </a:t>
            </a:r>
            <a:r>
              <a:rPr lang="en-US" altLang="ko-KR" sz="1100" dirty="0"/>
              <a:t>&gt;</a:t>
            </a:r>
            <a:r>
              <a:rPr lang="ko-KR" altLang="en-US" sz="1100" dirty="0" smtClean="0"/>
              <a:t> 계산서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영수증 탭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필터 계산서 설정   </a:t>
            </a:r>
            <a:endParaRPr lang="ko-KR" altLang="en-US" sz="11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632" y="6804248"/>
            <a:ext cx="655272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직사각형 15"/>
          <p:cNvSpPr/>
          <p:nvPr/>
        </p:nvSpPr>
        <p:spPr>
          <a:xfrm>
            <a:off x="0" y="6516216"/>
            <a:ext cx="6552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▶ 필터 설정 후 계산서 신청된 주문 번호 확인</a:t>
            </a:r>
            <a:endParaRPr lang="ko-KR" altLang="en-US" sz="1100" dirty="0"/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3501008" y="5364088"/>
            <a:ext cx="0" cy="1440160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4149080" y="1403648"/>
            <a:ext cx="1656184" cy="1956817"/>
          </a:xfrm>
          <a:custGeom>
            <a:avLst/>
            <a:gdLst>
              <a:gd name="connsiteX0" fmla="*/ 1323975 w 1323975"/>
              <a:gd name="connsiteY0" fmla="*/ 0 h 2028825"/>
              <a:gd name="connsiteX1" fmla="*/ 1323975 w 1323975"/>
              <a:gd name="connsiteY1" fmla="*/ 1152525 h 2028825"/>
              <a:gd name="connsiteX2" fmla="*/ 0 w 1323975"/>
              <a:gd name="connsiteY2" fmla="*/ 1152525 h 2028825"/>
              <a:gd name="connsiteX3" fmla="*/ 9525 w 1323975"/>
              <a:gd name="connsiteY3" fmla="*/ 2028825 h 2028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3975" h="2028825">
                <a:moveTo>
                  <a:pt x="1323975" y="0"/>
                </a:moveTo>
                <a:lnTo>
                  <a:pt x="1323975" y="1152525"/>
                </a:lnTo>
                <a:lnTo>
                  <a:pt x="0" y="1152525"/>
                </a:lnTo>
                <a:lnTo>
                  <a:pt x="9525" y="2028825"/>
                </a:ln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99592"/>
            <a:ext cx="685800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직사각형 4"/>
          <p:cNvSpPr/>
          <p:nvPr/>
        </p:nvSpPr>
        <p:spPr>
          <a:xfrm>
            <a:off x="0" y="539552"/>
            <a:ext cx="6552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 smtClean="0"/>
              <a:t>▶ </a:t>
            </a:r>
            <a:r>
              <a:rPr lang="ko-KR" altLang="en-US" sz="1100" dirty="0" err="1" smtClean="0"/>
              <a:t>어드민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사이트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데이터 조회 </a:t>
            </a:r>
            <a:r>
              <a:rPr lang="en-US" altLang="ko-KR" sz="1100" dirty="0" smtClean="0"/>
              <a:t>&gt; </a:t>
            </a:r>
            <a:r>
              <a:rPr lang="ko-KR" altLang="en-US" sz="1100" dirty="0" smtClean="0"/>
              <a:t>계산서 신청 정보 확인</a:t>
            </a:r>
            <a:endParaRPr lang="ko-KR" altLang="en-US" sz="1100" dirty="0"/>
          </a:p>
        </p:txBody>
      </p:sp>
      <p:sp>
        <p:nvSpPr>
          <p:cNvPr id="6" name="직사각형 5"/>
          <p:cNvSpPr/>
          <p:nvPr/>
        </p:nvSpPr>
        <p:spPr>
          <a:xfrm>
            <a:off x="0" y="3347864"/>
            <a:ext cx="525658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 smtClean="0"/>
              <a:t>▶계산서 신청 정보 확인 순서</a:t>
            </a:r>
            <a:endParaRPr lang="en-US" altLang="ko-KR" sz="1200" dirty="0"/>
          </a:p>
          <a:p>
            <a:r>
              <a:rPr lang="ko-KR" altLang="en-US" sz="1100" dirty="0" smtClean="0"/>
              <a:t>  ①</a:t>
            </a:r>
            <a:r>
              <a:rPr lang="ko-KR" altLang="en-US" sz="1100" dirty="0" err="1" smtClean="0"/>
              <a:t>쿼리명에</a:t>
            </a:r>
            <a:r>
              <a:rPr lang="ko-KR" altLang="en-US" sz="1100" dirty="0" smtClean="0"/>
              <a:t> 계산서로 검색</a:t>
            </a:r>
          </a:p>
          <a:p>
            <a:r>
              <a:rPr lang="ko-KR" altLang="en-US" sz="1100" dirty="0" smtClean="0"/>
              <a:t>  ②계산서 추출 클릭</a:t>
            </a:r>
          </a:p>
          <a:p>
            <a:r>
              <a:rPr lang="ko-KR" altLang="en-US" sz="1100" dirty="0" smtClean="0"/>
              <a:t>  ③주문번호 항목에 계산서 신청한 주문번호 입력 후 신청 정보 확인</a:t>
            </a:r>
            <a:endParaRPr lang="ko-KR" alt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179512"/>
            <a:ext cx="4522812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n-ea"/>
              </a:rPr>
              <a:t>&lt;</a:t>
            </a:r>
            <a:r>
              <a:rPr lang="ko-KR" altLang="en-US" dirty="0" smtClean="0">
                <a:latin typeface="+mn-ea"/>
              </a:rPr>
              <a:t>계산서 수기 발급</a:t>
            </a:r>
            <a:r>
              <a:rPr lang="en-US" altLang="ko-KR" dirty="0" smtClean="0">
                <a:latin typeface="+mn-ea"/>
              </a:rPr>
              <a:t>&gt;</a:t>
            </a:r>
          </a:p>
          <a:p>
            <a:endParaRPr lang="en-US" altLang="ko-KR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▶ </a:t>
            </a:r>
            <a:r>
              <a:rPr lang="ko-KR" altLang="en-US" sz="1100" dirty="0" smtClean="0">
                <a:latin typeface="+mn-ea"/>
              </a:rPr>
              <a:t>사이트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en-US" altLang="ko-KR" sz="1100" dirty="0" smtClean="0">
                <a:latin typeface="+mn-ea"/>
                <a:hlinkClick r:id="rId2"/>
              </a:rPr>
              <a:t>https://www.wehago.com</a:t>
            </a:r>
            <a:endParaRPr lang="en-US" altLang="ko-KR" sz="1100" dirty="0" smtClean="0">
              <a:latin typeface="+mn-ea"/>
            </a:endParaRPr>
          </a:p>
          <a:p>
            <a:r>
              <a:rPr lang="en-US" altLang="ko-KR" sz="1100" dirty="0" smtClean="0">
                <a:latin typeface="+mn-ea"/>
              </a:rPr>
              <a:t>    </a:t>
            </a:r>
          </a:p>
          <a:p>
            <a:r>
              <a:rPr lang="en-US" altLang="ko-KR" sz="11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아이디</a:t>
            </a:r>
            <a:r>
              <a:rPr lang="en-US" altLang="ko-KR" sz="1000" dirty="0" smtClean="0">
                <a:latin typeface="+mn-ea"/>
              </a:rPr>
              <a:t>: ahnjs78</a:t>
            </a:r>
          </a:p>
          <a:p>
            <a:r>
              <a:rPr lang="ko-KR" altLang="en-US" sz="1000" dirty="0" smtClean="0">
                <a:latin typeface="+mn-ea"/>
              </a:rPr>
              <a:t>    패스워드</a:t>
            </a:r>
            <a:r>
              <a:rPr lang="en-US" altLang="ko-KR" sz="1000" dirty="0" smtClean="0">
                <a:latin typeface="+mn-ea"/>
              </a:rPr>
              <a:t>: ubion111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6672" y="1475656"/>
            <a:ext cx="4392488" cy="259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직선 화살표 연결선 9"/>
          <p:cNvCxnSpPr/>
          <p:nvPr/>
        </p:nvCxnSpPr>
        <p:spPr>
          <a:xfrm>
            <a:off x="836712" y="3347864"/>
            <a:ext cx="0" cy="1584176"/>
          </a:xfrm>
          <a:prstGeom prst="straightConnector1">
            <a:avLst/>
          </a:pr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32040"/>
            <a:ext cx="685239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2132856" y="4572000"/>
            <a:ext cx="27815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 smtClean="0">
                <a:latin typeface="+mn-ea"/>
              </a:rPr>
              <a:t>▶과세유형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smtClean="0">
                <a:latin typeface="+mn-ea"/>
              </a:rPr>
              <a:t>면세</a:t>
            </a:r>
            <a:r>
              <a:rPr lang="en-US" altLang="ko-KR" sz="1100" dirty="0" smtClean="0">
                <a:latin typeface="+mn-ea"/>
              </a:rPr>
              <a:t>, </a:t>
            </a:r>
            <a:r>
              <a:rPr lang="ko-KR" altLang="en-US" sz="1100" dirty="0" smtClean="0">
                <a:latin typeface="+mn-ea"/>
              </a:rPr>
              <a:t>방향</a:t>
            </a:r>
            <a:r>
              <a:rPr lang="en-US" altLang="ko-KR" sz="1100" dirty="0" smtClean="0">
                <a:latin typeface="+mn-ea"/>
              </a:rPr>
              <a:t>: </a:t>
            </a:r>
            <a:r>
              <a:rPr lang="ko-KR" altLang="en-US" sz="1100" dirty="0" err="1" smtClean="0">
                <a:latin typeface="+mn-ea"/>
              </a:rPr>
              <a:t>정방향</a:t>
            </a:r>
            <a:r>
              <a:rPr lang="ko-KR" altLang="en-US" sz="1100" dirty="0" smtClean="0">
                <a:latin typeface="+mn-ea"/>
              </a:rPr>
              <a:t> </a:t>
            </a:r>
            <a:r>
              <a:rPr lang="ko-KR" altLang="en-US" sz="1100" dirty="0" err="1" smtClean="0">
                <a:latin typeface="+mn-ea"/>
              </a:rPr>
              <a:t>으로</a:t>
            </a:r>
            <a:r>
              <a:rPr lang="ko-KR" altLang="en-US" sz="1100" dirty="0" smtClean="0">
                <a:latin typeface="+mn-ea"/>
              </a:rPr>
              <a:t> 발급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457325" y="4714875"/>
            <a:ext cx="747539" cy="590550"/>
          </a:xfrm>
          <a:custGeom>
            <a:avLst/>
            <a:gdLst>
              <a:gd name="connsiteX0" fmla="*/ 9525 w 657225"/>
              <a:gd name="connsiteY0" fmla="*/ 590550 h 590550"/>
              <a:gd name="connsiteX1" fmla="*/ 0 w 657225"/>
              <a:gd name="connsiteY1" fmla="*/ 0 h 590550"/>
              <a:gd name="connsiteX2" fmla="*/ 657225 w 657225"/>
              <a:gd name="connsiteY2" fmla="*/ 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7225" h="590550">
                <a:moveTo>
                  <a:pt x="9525" y="590550"/>
                </a:moveTo>
                <a:lnTo>
                  <a:pt x="0" y="0"/>
                </a:lnTo>
                <a:lnTo>
                  <a:pt x="657225" y="0"/>
                </a:ln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5114925" y="7953375"/>
            <a:ext cx="1000125" cy="363041"/>
          </a:xfrm>
          <a:custGeom>
            <a:avLst/>
            <a:gdLst>
              <a:gd name="connsiteX0" fmla="*/ 1000125 w 1000125"/>
              <a:gd name="connsiteY0" fmla="*/ 0 h 561975"/>
              <a:gd name="connsiteX1" fmla="*/ 0 w 1000125"/>
              <a:gd name="connsiteY1" fmla="*/ 0 h 561975"/>
              <a:gd name="connsiteX2" fmla="*/ 0 w 1000125"/>
              <a:gd name="connsiteY2" fmla="*/ 56197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125" h="561975">
                <a:moveTo>
                  <a:pt x="1000125" y="0"/>
                </a:moveTo>
                <a:lnTo>
                  <a:pt x="0" y="0"/>
                </a:lnTo>
                <a:lnTo>
                  <a:pt x="0" y="561975"/>
                </a:lnTo>
              </a:path>
            </a:pathLst>
          </a:custGeom>
          <a:ln w="222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473624" y="8316416"/>
            <a:ext cx="338437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/>
              <a:t>▶영수용으로만 </a:t>
            </a:r>
            <a:r>
              <a:rPr lang="ko-KR" altLang="en-US" sz="1000" dirty="0" smtClean="0"/>
              <a:t>발급 </a:t>
            </a:r>
            <a:r>
              <a:rPr lang="en-US" altLang="ko-KR" sz="1000" dirty="0" smtClean="0"/>
              <a:t>(B2C</a:t>
            </a:r>
            <a:r>
              <a:rPr lang="ko-KR" altLang="en-US" sz="1000" dirty="0" smtClean="0"/>
              <a:t>사이트는 청구서 발행 불가</a:t>
            </a:r>
            <a:r>
              <a:rPr lang="en-US" altLang="ko-KR" sz="1000" dirty="0" smtClean="0"/>
              <a:t>!!)</a:t>
            </a:r>
            <a:endParaRPr lang="ko-KR" alt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129</Words>
  <Application>Microsoft Office PowerPoint</Application>
  <PresentationFormat>화면 슬라이드 쇼(4:3)</PresentationFormat>
  <Paragraphs>100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sabzil77</dc:creator>
  <cp:lastModifiedBy>sabzil77</cp:lastModifiedBy>
  <cp:revision>28</cp:revision>
  <dcterms:created xsi:type="dcterms:W3CDTF">2025-04-10T05:38:17Z</dcterms:created>
  <dcterms:modified xsi:type="dcterms:W3CDTF">2025-04-11T04:32:42Z</dcterms:modified>
</cp:coreProperties>
</file>