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DM Sans Medium"/>
      <p:regular r:id="rId18"/>
      <p:bold r:id="rId19"/>
      <p:italic r:id="rId20"/>
      <p:boldItalic r:id="rId21"/>
    </p:embeddedFont>
    <p:embeddedFont>
      <p:font typeface="DM Sans Light"/>
      <p:regular r:id="rId22"/>
      <p:bold r:id="rId23"/>
      <p:italic r:id="rId24"/>
      <p:boldItalic r:id="rId25"/>
    </p:embeddedFont>
    <p:embeddedFont>
      <p:font typeface="DM Sans SemiBold"/>
      <p:regular r:id="rId26"/>
      <p:bold r:id="rId27"/>
      <p:italic r:id="rId28"/>
      <p:boldItalic r:id="rId29"/>
    </p:embeddedFont>
    <p:embeddedFont>
      <p:font typeface="DM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747775"/>
          </p15:clr>
        </p15:guide>
        <p15:guide id="2" pos="260">
          <p15:clr>
            <a:srgbClr val="747775"/>
          </p15:clr>
        </p15:guide>
        <p15:guide id="3" pos="5469">
          <p15:clr>
            <a:srgbClr val="747775"/>
          </p15:clr>
        </p15:guide>
        <p15:guide id="4" orient="horz" pos="798">
          <p15:clr>
            <a:srgbClr val="747775"/>
          </p15:clr>
        </p15:guide>
        <p15:guide id="5" orient="horz" pos="3024">
          <p15:clr>
            <a:srgbClr val="747775"/>
          </p15:clr>
        </p15:guide>
        <p15:guide id="6" orient="horz" pos="21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260"/>
        <p:guide pos="5469"/>
        <p:guide pos="798" orient="horz"/>
        <p:guide pos="3024" orient="horz"/>
        <p:guide pos="21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italic.fntdata"/><Relationship Id="rId22" Type="http://schemas.openxmlformats.org/officeDocument/2006/relationships/font" Target="fonts/DMSansLight-regular.fntdata"/><Relationship Id="rId21" Type="http://schemas.openxmlformats.org/officeDocument/2006/relationships/font" Target="fonts/DMSansMedium-boldItalic.fntdata"/><Relationship Id="rId24" Type="http://schemas.openxmlformats.org/officeDocument/2006/relationships/font" Target="fonts/DMSansLight-italic.fntdata"/><Relationship Id="rId23" Type="http://schemas.openxmlformats.org/officeDocument/2006/relationships/font" Target="fonts/DMSans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SemiBold-regular.fntdata"/><Relationship Id="rId25" Type="http://schemas.openxmlformats.org/officeDocument/2006/relationships/font" Target="fonts/DMSansLight-boldItalic.fntdata"/><Relationship Id="rId28" Type="http://schemas.openxmlformats.org/officeDocument/2006/relationships/font" Target="fonts/DMSansSemiBold-italic.fntdata"/><Relationship Id="rId27" Type="http://schemas.openxmlformats.org/officeDocument/2006/relationships/font" Target="fonts/DMSans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11" Type="http://schemas.openxmlformats.org/officeDocument/2006/relationships/slide" Target="slides/slide6.xml"/><Relationship Id="rId33" Type="http://schemas.openxmlformats.org/officeDocument/2006/relationships/font" Target="fonts/DMSans-boldItalic.fntdata"/><Relationship Id="rId10" Type="http://schemas.openxmlformats.org/officeDocument/2006/relationships/slide" Target="slides/slide5.xml"/><Relationship Id="rId32"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MSansMedium-bold.fntdata"/><Relationship Id="rId18" Type="http://schemas.openxmlformats.org/officeDocument/2006/relationships/font" Target="fonts/DM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8a260fb7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8a260fb7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8a260fb7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8a260fb7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8a260fb7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8a260fb7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8a260fb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8a260fb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8a260fb7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8a260fb7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8a260fb7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8a260fb7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8a260fb7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8a260fb7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8a260fb7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8a260fb7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8a260fb7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8a260fb7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8a260fb7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8a260fb7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8a260fb7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8a260fb7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6000"/>
              <a:buFont typeface="DM Sans"/>
              <a:buNone/>
              <a:defRPr sz="6000">
                <a:latin typeface="DM Sans"/>
                <a:ea typeface="DM Sans"/>
                <a:cs typeface="DM Sans"/>
                <a:sym typeface="DM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0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1267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712225"/>
            <a:ext cx="3999900" cy="2856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712225"/>
            <a:ext cx="3999900" cy="2856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0E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B1B1B1"/>
              </a:buClr>
              <a:buSzPts val="6000"/>
              <a:buFont typeface="DM Sans Medium"/>
              <a:buNone/>
              <a:defRPr sz="6000">
                <a:solidFill>
                  <a:srgbClr val="B1B1B1"/>
                </a:solidFill>
                <a:latin typeface="DM Sans Medium"/>
                <a:ea typeface="DM Sans Medium"/>
                <a:cs typeface="DM Sans Medium"/>
                <a:sym typeface="DM Sans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DM Sans Light"/>
              <a:buChar char="●"/>
              <a:defRPr sz="1800">
                <a:solidFill>
                  <a:schemeClr val="dk1"/>
                </a:solidFill>
                <a:latin typeface="DM Sans Light"/>
                <a:ea typeface="DM Sans Light"/>
                <a:cs typeface="DM Sans Light"/>
                <a:sym typeface="DM Sans Light"/>
              </a:defRPr>
            </a:lvl1pPr>
            <a:lvl2pPr indent="-317500" lvl="1" marL="914400">
              <a:lnSpc>
                <a:spcPct val="115000"/>
              </a:lnSpc>
              <a:spcBef>
                <a:spcPts val="0"/>
              </a:spcBef>
              <a:spcAft>
                <a:spcPts val="0"/>
              </a:spcAft>
              <a:buClr>
                <a:schemeClr val="dk1"/>
              </a:buClr>
              <a:buSzPts val="1400"/>
              <a:buFont typeface="DM Sans Light"/>
              <a:buChar char="○"/>
              <a:defRPr>
                <a:solidFill>
                  <a:schemeClr val="dk1"/>
                </a:solidFill>
                <a:latin typeface="DM Sans Light"/>
                <a:ea typeface="DM Sans Light"/>
                <a:cs typeface="DM Sans Light"/>
                <a:sym typeface="DM Sans Light"/>
              </a:defRPr>
            </a:lvl2pPr>
            <a:lvl3pPr indent="-317500" lvl="2" marL="1371600">
              <a:lnSpc>
                <a:spcPct val="115000"/>
              </a:lnSpc>
              <a:spcBef>
                <a:spcPts val="0"/>
              </a:spcBef>
              <a:spcAft>
                <a:spcPts val="0"/>
              </a:spcAft>
              <a:buClr>
                <a:schemeClr val="dk1"/>
              </a:buClr>
              <a:buSzPts val="1400"/>
              <a:buFont typeface="DM Sans Light"/>
              <a:buChar char="■"/>
              <a:defRPr>
                <a:solidFill>
                  <a:schemeClr val="dk1"/>
                </a:solidFill>
                <a:latin typeface="DM Sans Light"/>
                <a:ea typeface="DM Sans Light"/>
                <a:cs typeface="DM Sans Light"/>
                <a:sym typeface="DM Sans Light"/>
              </a:defRPr>
            </a:lvl3pPr>
            <a:lvl4pPr indent="-317500" lvl="3" marL="1828800">
              <a:lnSpc>
                <a:spcPct val="115000"/>
              </a:lnSpc>
              <a:spcBef>
                <a:spcPts val="0"/>
              </a:spcBef>
              <a:spcAft>
                <a:spcPts val="0"/>
              </a:spcAft>
              <a:buClr>
                <a:schemeClr val="dk1"/>
              </a:buClr>
              <a:buSzPts val="1400"/>
              <a:buFont typeface="DM Sans Light"/>
              <a:buChar char="●"/>
              <a:defRPr>
                <a:solidFill>
                  <a:schemeClr val="dk1"/>
                </a:solidFill>
                <a:latin typeface="DM Sans Light"/>
                <a:ea typeface="DM Sans Light"/>
                <a:cs typeface="DM Sans Light"/>
                <a:sym typeface="DM Sans Light"/>
              </a:defRPr>
            </a:lvl4pPr>
            <a:lvl5pPr indent="-317500" lvl="4" marL="2286000">
              <a:lnSpc>
                <a:spcPct val="115000"/>
              </a:lnSpc>
              <a:spcBef>
                <a:spcPts val="0"/>
              </a:spcBef>
              <a:spcAft>
                <a:spcPts val="0"/>
              </a:spcAft>
              <a:buClr>
                <a:schemeClr val="dk1"/>
              </a:buClr>
              <a:buSzPts val="1400"/>
              <a:buFont typeface="DM Sans Light"/>
              <a:buChar char="○"/>
              <a:defRPr>
                <a:solidFill>
                  <a:schemeClr val="dk1"/>
                </a:solidFill>
                <a:latin typeface="DM Sans Light"/>
                <a:ea typeface="DM Sans Light"/>
                <a:cs typeface="DM Sans Light"/>
                <a:sym typeface="DM Sans Light"/>
              </a:defRPr>
            </a:lvl5pPr>
            <a:lvl6pPr indent="-317500" lvl="5" marL="2743200">
              <a:lnSpc>
                <a:spcPct val="115000"/>
              </a:lnSpc>
              <a:spcBef>
                <a:spcPts val="0"/>
              </a:spcBef>
              <a:spcAft>
                <a:spcPts val="0"/>
              </a:spcAft>
              <a:buClr>
                <a:schemeClr val="dk1"/>
              </a:buClr>
              <a:buSzPts val="1400"/>
              <a:buFont typeface="DM Sans Light"/>
              <a:buChar char="■"/>
              <a:defRPr>
                <a:solidFill>
                  <a:schemeClr val="dk1"/>
                </a:solidFill>
                <a:latin typeface="DM Sans Light"/>
                <a:ea typeface="DM Sans Light"/>
                <a:cs typeface="DM Sans Light"/>
                <a:sym typeface="DM Sans Light"/>
              </a:defRPr>
            </a:lvl6pPr>
            <a:lvl7pPr indent="-317500" lvl="6" marL="3200400">
              <a:lnSpc>
                <a:spcPct val="115000"/>
              </a:lnSpc>
              <a:spcBef>
                <a:spcPts val="0"/>
              </a:spcBef>
              <a:spcAft>
                <a:spcPts val="0"/>
              </a:spcAft>
              <a:buClr>
                <a:schemeClr val="dk1"/>
              </a:buClr>
              <a:buSzPts val="1400"/>
              <a:buFont typeface="DM Sans Light"/>
              <a:buChar char="●"/>
              <a:defRPr>
                <a:solidFill>
                  <a:schemeClr val="dk1"/>
                </a:solidFill>
                <a:latin typeface="DM Sans Light"/>
                <a:ea typeface="DM Sans Light"/>
                <a:cs typeface="DM Sans Light"/>
                <a:sym typeface="DM Sans Light"/>
              </a:defRPr>
            </a:lvl7pPr>
            <a:lvl8pPr indent="-317500" lvl="7" marL="3657600">
              <a:lnSpc>
                <a:spcPct val="115000"/>
              </a:lnSpc>
              <a:spcBef>
                <a:spcPts val="0"/>
              </a:spcBef>
              <a:spcAft>
                <a:spcPts val="0"/>
              </a:spcAft>
              <a:buClr>
                <a:schemeClr val="dk1"/>
              </a:buClr>
              <a:buSzPts val="1400"/>
              <a:buFont typeface="DM Sans Light"/>
              <a:buChar char="○"/>
              <a:defRPr>
                <a:solidFill>
                  <a:schemeClr val="dk1"/>
                </a:solidFill>
                <a:latin typeface="DM Sans Light"/>
                <a:ea typeface="DM Sans Light"/>
                <a:cs typeface="DM Sans Light"/>
                <a:sym typeface="DM Sans Light"/>
              </a:defRPr>
            </a:lvl8pPr>
            <a:lvl9pPr indent="-317500" lvl="8" marL="4114800">
              <a:lnSpc>
                <a:spcPct val="115000"/>
              </a:lnSpc>
              <a:spcBef>
                <a:spcPts val="0"/>
              </a:spcBef>
              <a:spcAft>
                <a:spcPts val="0"/>
              </a:spcAft>
              <a:buClr>
                <a:schemeClr val="dk1"/>
              </a:buClr>
              <a:buSzPts val="1400"/>
              <a:buFont typeface="DM Sans Light"/>
              <a:buChar char="■"/>
              <a:defRPr>
                <a:solidFill>
                  <a:schemeClr val="dk1"/>
                </a:solidFill>
                <a:latin typeface="DM Sans Light"/>
                <a:ea typeface="DM Sans Light"/>
                <a:cs typeface="DM Sans Light"/>
                <a:sym typeface="DM Sans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0EE"/>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66100" y="1010238"/>
            <a:ext cx="8225499" cy="1381269"/>
          </a:xfrm>
          <a:prstGeom prst="rect">
            <a:avLst/>
          </a:prstGeom>
          <a:noFill/>
          <a:ln>
            <a:noFill/>
          </a:ln>
        </p:spPr>
      </p:pic>
      <p:sp>
        <p:nvSpPr>
          <p:cNvPr id="55" name="Google Shape;55;p13"/>
          <p:cNvSpPr txBox="1"/>
          <p:nvPr/>
        </p:nvSpPr>
        <p:spPr>
          <a:xfrm>
            <a:off x="747300" y="1223713"/>
            <a:ext cx="7440900" cy="95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900">
                <a:solidFill>
                  <a:srgbClr val="B1B1B1"/>
                </a:solidFill>
                <a:latin typeface="DM Sans"/>
                <a:ea typeface="DM Sans"/>
                <a:cs typeface="DM Sans"/>
                <a:sym typeface="DM Sans"/>
              </a:rPr>
              <a:t>HIVE Digital Technologies</a:t>
            </a:r>
            <a:endParaRPr sz="4900">
              <a:solidFill>
                <a:srgbClr val="B1B1B1"/>
              </a:solidFill>
              <a:latin typeface="DM Sans"/>
              <a:ea typeface="DM Sans"/>
              <a:cs typeface="DM Sans"/>
              <a:sym typeface="DM Sans"/>
            </a:endParaRPr>
          </a:p>
        </p:txBody>
      </p:sp>
      <p:sp>
        <p:nvSpPr>
          <p:cNvPr id="56" name="Google Shape;56;p13"/>
          <p:cNvSpPr txBox="1"/>
          <p:nvPr/>
        </p:nvSpPr>
        <p:spPr>
          <a:xfrm>
            <a:off x="466100" y="4073075"/>
            <a:ext cx="23733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DM Sans"/>
                <a:ea typeface="DM Sans"/>
                <a:cs typeface="DM Sans"/>
                <a:sym typeface="DM Sans"/>
              </a:rPr>
              <a:t>AI Impact Assessment</a:t>
            </a:r>
            <a:endParaRPr>
              <a:latin typeface="DM Sans"/>
              <a:ea typeface="DM Sans"/>
              <a:cs typeface="DM Sans"/>
              <a:sym typeface="DM Sans"/>
            </a:endParaRPr>
          </a:p>
          <a:p>
            <a:pPr indent="0" lvl="0" marL="0" rtl="0" algn="l">
              <a:lnSpc>
                <a:spcPct val="115000"/>
              </a:lnSpc>
              <a:spcBef>
                <a:spcPts val="0"/>
              </a:spcBef>
              <a:spcAft>
                <a:spcPts val="0"/>
              </a:spcAft>
              <a:buNone/>
            </a:pPr>
            <a:r>
              <a:rPr lang="en">
                <a:latin typeface="DM Sans"/>
                <a:ea typeface="DM Sans"/>
                <a:cs typeface="DM Sans"/>
                <a:sym typeface="DM Sans"/>
              </a:rPr>
              <a:t>Onboarding Manual</a:t>
            </a:r>
            <a:endParaRPr>
              <a:latin typeface="DM Sans"/>
              <a:ea typeface="DM Sans"/>
              <a:cs typeface="DM Sans"/>
              <a:sym typeface="DM Sans"/>
            </a:endParaRPr>
          </a:p>
        </p:txBody>
      </p:sp>
      <p:pic>
        <p:nvPicPr>
          <p:cNvPr id="57" name="Google Shape;57;p13"/>
          <p:cNvPicPr preferRelativeResize="0"/>
          <p:nvPr/>
        </p:nvPicPr>
        <p:blipFill>
          <a:blip r:embed="rId4">
            <a:alphaModFix/>
          </a:blip>
          <a:stretch>
            <a:fillRect/>
          </a:stretch>
        </p:blipFill>
        <p:spPr>
          <a:xfrm>
            <a:off x="8354775" y="4249500"/>
            <a:ext cx="336825" cy="47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8056"/>
            <a:ext cx="8370000" cy="8004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4000">
                <a:solidFill>
                  <a:srgbClr val="E9E9E9"/>
                </a:solidFill>
              </a:rPr>
              <a:t>SCHEDULE</a:t>
            </a:r>
            <a:endParaRPr sz="4000">
              <a:solidFill>
                <a:srgbClr val="E9E9E9"/>
              </a:solidFill>
            </a:endParaRPr>
          </a:p>
        </p:txBody>
      </p:sp>
      <p:pic>
        <p:nvPicPr>
          <p:cNvPr id="135" name="Google Shape;135;p22"/>
          <p:cNvPicPr preferRelativeResize="0"/>
          <p:nvPr/>
        </p:nvPicPr>
        <p:blipFill>
          <a:blip r:embed="rId3">
            <a:alphaModFix/>
          </a:blip>
          <a:stretch>
            <a:fillRect/>
          </a:stretch>
        </p:blipFill>
        <p:spPr>
          <a:xfrm>
            <a:off x="768088" y="1248456"/>
            <a:ext cx="7457224" cy="35902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8056"/>
            <a:ext cx="8370000" cy="8004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4000">
                <a:solidFill>
                  <a:srgbClr val="E9E9E9"/>
                </a:solidFill>
              </a:rPr>
              <a:t>SCHEDULE</a:t>
            </a:r>
            <a:endParaRPr sz="4000">
              <a:solidFill>
                <a:srgbClr val="E9E9E9"/>
              </a:solidFill>
            </a:endParaRPr>
          </a:p>
        </p:txBody>
      </p:sp>
      <p:sp>
        <p:nvSpPr>
          <p:cNvPr id="141" name="Google Shape;141;p23"/>
          <p:cNvSpPr txBox="1"/>
          <p:nvPr/>
        </p:nvSpPr>
        <p:spPr>
          <a:xfrm>
            <a:off x="1061350" y="1801850"/>
            <a:ext cx="2830200" cy="2245200"/>
          </a:xfrm>
          <a:prstGeom prst="rect">
            <a:avLst/>
          </a:prstGeom>
          <a:noFill/>
          <a:ln>
            <a:noFill/>
          </a:ln>
        </p:spPr>
        <p:txBody>
          <a:bodyPr anchorCtr="0" anchor="t" bIns="182875" lIns="182875" spcFirstLastPara="1" rIns="182875" wrap="square" tIns="182875">
            <a:noAutofit/>
          </a:bodyPr>
          <a:lstStyle/>
          <a:p>
            <a:pPr indent="0" lvl="0" marL="0" rtl="0" algn="l">
              <a:spcBef>
                <a:spcPts val="0"/>
              </a:spcBef>
              <a:spcAft>
                <a:spcPts val="0"/>
              </a:spcAft>
              <a:buNone/>
            </a:pPr>
            <a:r>
              <a:rPr lang="en" sz="2000">
                <a:solidFill>
                  <a:schemeClr val="lt1"/>
                </a:solidFill>
                <a:latin typeface="DM Sans"/>
                <a:ea typeface="DM Sans"/>
                <a:cs typeface="DM Sans"/>
                <a:sym typeface="DM Sans"/>
              </a:rPr>
              <a:t>UPCOMING</a:t>
            </a:r>
            <a:endParaRPr sz="2000">
              <a:solidFill>
                <a:schemeClr val="lt1"/>
              </a:solidFill>
              <a:latin typeface="DM Sans"/>
              <a:ea typeface="DM Sans"/>
              <a:cs typeface="DM Sans"/>
              <a:sym typeface="DM Sans"/>
            </a:endParaRPr>
          </a:p>
          <a:p>
            <a:pPr indent="0" lvl="0" marL="0" rtl="0" algn="l">
              <a:spcBef>
                <a:spcPts val="0"/>
              </a:spcBef>
              <a:spcAft>
                <a:spcPts val="0"/>
              </a:spcAft>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None/>
            </a:pPr>
            <a:r>
              <a:rPr lang="en" sz="1200">
                <a:solidFill>
                  <a:schemeClr val="lt1"/>
                </a:solidFill>
                <a:latin typeface="DM Sans Light"/>
                <a:ea typeface="DM Sans Light"/>
                <a:cs typeface="DM Sans Light"/>
                <a:sym typeface="DM Sans Light"/>
              </a:rPr>
              <a:t>Kick-off</a:t>
            </a:r>
            <a:br>
              <a:rPr lang="en" sz="1200">
                <a:solidFill>
                  <a:schemeClr val="lt1"/>
                </a:solidFill>
                <a:latin typeface="DM Sans Light"/>
                <a:ea typeface="DM Sans Light"/>
                <a:cs typeface="DM Sans Light"/>
                <a:sym typeface="DM Sans Light"/>
              </a:rPr>
            </a:br>
            <a:endParaRPr sz="1000">
              <a:solidFill>
                <a:schemeClr val="lt1"/>
              </a:solidFill>
              <a:latin typeface="DM Sans Light"/>
              <a:ea typeface="DM Sans Light"/>
              <a:cs typeface="DM Sans Light"/>
              <a:sym typeface="DM Sans Light"/>
            </a:endParaRPr>
          </a:p>
          <a:p>
            <a:pPr indent="-177800" lvl="0" marL="342900" rtl="0" algn="l">
              <a:spcBef>
                <a:spcPts val="0"/>
              </a:spcBef>
              <a:spcAft>
                <a:spcPts val="0"/>
              </a:spcAft>
              <a:buClr>
                <a:schemeClr val="lt1"/>
              </a:buClr>
              <a:buSzPts val="1000"/>
              <a:buFont typeface="DM Sans Light"/>
              <a:buChar char="•"/>
            </a:pPr>
            <a:r>
              <a:rPr lang="en" sz="1000">
                <a:solidFill>
                  <a:schemeClr val="lt1"/>
                </a:solidFill>
                <a:latin typeface="DM Sans Light"/>
                <a:ea typeface="DM Sans Light"/>
                <a:cs typeface="DM Sans Light"/>
                <a:sym typeface="DM Sans Light"/>
              </a:rPr>
              <a:t>Establish project teams, governance, outline activities, identify stakeholders and data sources</a:t>
            </a:r>
            <a:endParaRPr sz="1000">
              <a:solidFill>
                <a:schemeClr val="lt1"/>
              </a:solidFill>
              <a:latin typeface="DM Sans Light"/>
              <a:ea typeface="DM Sans Light"/>
              <a:cs typeface="DM Sans Light"/>
              <a:sym typeface="DM Sans Light"/>
            </a:endParaRPr>
          </a:p>
          <a:p>
            <a:pPr indent="0" lvl="0" marL="0" rtl="0" algn="l">
              <a:spcBef>
                <a:spcPts val="0"/>
              </a:spcBef>
              <a:spcAft>
                <a:spcPts val="0"/>
              </a:spcAft>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None/>
            </a:pPr>
            <a:r>
              <a:rPr lang="en" sz="1200">
                <a:solidFill>
                  <a:schemeClr val="lt1"/>
                </a:solidFill>
                <a:latin typeface="DM Sans Light"/>
                <a:ea typeface="DM Sans Light"/>
                <a:cs typeface="DM Sans Light"/>
                <a:sym typeface="DM Sans Light"/>
              </a:rPr>
              <a:t>Schedule Stakeholder Interviews</a:t>
            </a:r>
            <a:endParaRPr sz="1200">
              <a:solidFill>
                <a:schemeClr val="lt1"/>
              </a:solidFill>
              <a:latin typeface="DM Sans Light"/>
              <a:ea typeface="DM Sans Light"/>
              <a:cs typeface="DM Sans Light"/>
              <a:sym typeface="DM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0EE"/>
        </a:solidFill>
      </p:bgPr>
    </p:bg>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4125904" y="2125654"/>
            <a:ext cx="892200" cy="89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1108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1B1B1"/>
                </a:solidFill>
                <a:latin typeface="DM Sans"/>
                <a:ea typeface="DM Sans"/>
                <a:cs typeface="DM Sans"/>
                <a:sym typeface="DM Sans"/>
              </a:rPr>
              <a:t>PURPOSE</a:t>
            </a:r>
            <a:endParaRPr>
              <a:solidFill>
                <a:srgbClr val="B1B1B1"/>
              </a:solidFill>
              <a:latin typeface="DM Sans"/>
              <a:ea typeface="DM Sans"/>
              <a:cs typeface="DM Sans"/>
              <a:sym typeface="DM Sans"/>
            </a:endParaRPr>
          </a:p>
        </p:txBody>
      </p:sp>
      <p:sp>
        <p:nvSpPr>
          <p:cNvPr id="63" name="Google Shape;63;p14"/>
          <p:cNvSpPr txBox="1"/>
          <p:nvPr>
            <p:ph idx="1" type="body"/>
          </p:nvPr>
        </p:nvSpPr>
        <p:spPr>
          <a:xfrm>
            <a:off x="311700" y="1687975"/>
            <a:ext cx="3999900" cy="28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DM Sans Light"/>
                <a:ea typeface="DM Sans Light"/>
                <a:cs typeface="DM Sans Light"/>
                <a:sym typeface="DM Sans Light"/>
              </a:rPr>
              <a:t>The purpose of an Impact Assessment is to identify key opportunities where AI could bring significant value, and develop a tailored strategy and roadmap for successful AI adoption.</a:t>
            </a:r>
            <a:endParaRPr sz="1200">
              <a:latin typeface="DM Sans Light"/>
              <a:ea typeface="DM Sans Light"/>
              <a:cs typeface="DM Sans Light"/>
              <a:sym typeface="DM Sans Light"/>
            </a:endParaRPr>
          </a:p>
          <a:p>
            <a:pPr indent="0" lvl="0" marL="0" rtl="0" algn="l">
              <a:spcBef>
                <a:spcPts val="1200"/>
              </a:spcBef>
              <a:spcAft>
                <a:spcPts val="0"/>
              </a:spcAft>
              <a:buClr>
                <a:schemeClr val="dk1"/>
              </a:buClr>
              <a:buSzPts val="1100"/>
              <a:buFont typeface="Arial"/>
              <a:buNone/>
            </a:pPr>
            <a:r>
              <a:rPr lang="en" sz="1200">
                <a:latin typeface="DM Sans Light"/>
                <a:ea typeface="DM Sans Light"/>
                <a:cs typeface="DM Sans Light"/>
                <a:sym typeface="DM Sans Light"/>
              </a:rPr>
              <a:t>The AI Impact Assessment uncovers where AI can make your business better, fast. We focus on your specific needs, find your best AI opportunities, and give you a clear plan to get there.</a:t>
            </a:r>
            <a:endParaRPr sz="1200">
              <a:latin typeface="DM Sans Light"/>
              <a:ea typeface="DM Sans Light"/>
              <a:cs typeface="DM Sans Light"/>
              <a:sym typeface="DM Sans Light"/>
            </a:endParaRPr>
          </a:p>
          <a:p>
            <a:pPr indent="0" lvl="0" marL="0" rtl="0" algn="l">
              <a:spcBef>
                <a:spcPts val="1200"/>
              </a:spcBef>
              <a:spcAft>
                <a:spcPts val="0"/>
              </a:spcAft>
              <a:buClr>
                <a:schemeClr val="dk1"/>
              </a:buClr>
              <a:buSzPts val="1100"/>
              <a:buFont typeface="Arial"/>
              <a:buNone/>
            </a:pPr>
            <a:r>
              <a:t/>
            </a:r>
            <a:endParaRPr sz="1200">
              <a:latin typeface="DM Sans Light"/>
              <a:ea typeface="DM Sans Light"/>
              <a:cs typeface="DM Sans Light"/>
              <a:sym typeface="DM Sans Light"/>
            </a:endParaRPr>
          </a:p>
          <a:p>
            <a:pPr indent="0" lvl="0" marL="0" rtl="0" algn="l">
              <a:spcBef>
                <a:spcPts val="1200"/>
              </a:spcBef>
              <a:spcAft>
                <a:spcPts val="1200"/>
              </a:spcAft>
              <a:buNone/>
            </a:pPr>
            <a:r>
              <a:rPr lang="en" sz="1200">
                <a:latin typeface="DM Sans Light"/>
                <a:ea typeface="DM Sans Light"/>
                <a:cs typeface="DM Sans Light"/>
                <a:sym typeface="DM Sans Light"/>
              </a:rPr>
              <a:t>Onwards.</a:t>
            </a:r>
            <a:endParaRPr sz="1200">
              <a:latin typeface="DM Sans Light"/>
              <a:ea typeface="DM Sans Light"/>
              <a:cs typeface="DM Sans Light"/>
              <a:sym typeface="DM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1108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rPr>
              <a:t>CONTENTS</a:t>
            </a:r>
            <a:endParaRPr>
              <a:solidFill>
                <a:srgbClr val="E9E9E9"/>
              </a:solidFill>
            </a:endParaRPr>
          </a:p>
        </p:txBody>
      </p:sp>
      <p:cxnSp>
        <p:nvCxnSpPr>
          <p:cNvPr id="69" name="Google Shape;69;p15"/>
          <p:cNvCxnSpPr/>
          <p:nvPr/>
        </p:nvCxnSpPr>
        <p:spPr>
          <a:xfrm>
            <a:off x="412188" y="2040625"/>
            <a:ext cx="8269500" cy="0"/>
          </a:xfrm>
          <a:prstGeom prst="straightConnector1">
            <a:avLst/>
          </a:prstGeom>
          <a:noFill/>
          <a:ln cap="flat" cmpd="sng" w="9525">
            <a:solidFill>
              <a:schemeClr val="lt1"/>
            </a:solidFill>
            <a:prstDash val="solid"/>
            <a:round/>
            <a:headEnd len="med" w="med" type="none"/>
            <a:tailEnd len="med" w="med" type="none"/>
          </a:ln>
        </p:spPr>
      </p:cxnSp>
      <p:cxnSp>
        <p:nvCxnSpPr>
          <p:cNvPr id="70" name="Google Shape;70;p15"/>
          <p:cNvCxnSpPr/>
          <p:nvPr/>
        </p:nvCxnSpPr>
        <p:spPr>
          <a:xfrm>
            <a:off x="412175" y="2544180"/>
            <a:ext cx="8269500" cy="0"/>
          </a:xfrm>
          <a:prstGeom prst="straightConnector1">
            <a:avLst/>
          </a:prstGeom>
          <a:noFill/>
          <a:ln cap="flat" cmpd="sng" w="9525">
            <a:solidFill>
              <a:schemeClr val="lt1"/>
            </a:solidFill>
            <a:prstDash val="solid"/>
            <a:round/>
            <a:headEnd len="med" w="med" type="none"/>
            <a:tailEnd len="med" w="med" type="none"/>
          </a:ln>
        </p:spPr>
      </p:cxnSp>
      <p:sp>
        <p:nvSpPr>
          <p:cNvPr id="71" name="Google Shape;71;p15"/>
          <p:cNvSpPr txBox="1"/>
          <p:nvPr>
            <p:ph idx="1" type="body"/>
          </p:nvPr>
        </p:nvSpPr>
        <p:spPr>
          <a:xfrm>
            <a:off x="311700" y="2107750"/>
            <a:ext cx="39999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lt1"/>
                </a:solidFill>
                <a:latin typeface="DM Sans Light"/>
                <a:ea typeface="DM Sans Light"/>
                <a:cs typeface="DM Sans Light"/>
                <a:sym typeface="DM Sans Light"/>
              </a:rPr>
              <a:t>Core Assessment Areas</a:t>
            </a:r>
            <a:endParaRPr sz="1200">
              <a:solidFill>
                <a:schemeClr val="lt1"/>
              </a:solidFill>
              <a:latin typeface="DM Sans Light"/>
              <a:ea typeface="DM Sans Light"/>
              <a:cs typeface="DM Sans Light"/>
              <a:sym typeface="DM Sans Light"/>
            </a:endParaRPr>
          </a:p>
        </p:txBody>
      </p:sp>
      <p:cxnSp>
        <p:nvCxnSpPr>
          <p:cNvPr id="72" name="Google Shape;72;p15"/>
          <p:cNvCxnSpPr/>
          <p:nvPr/>
        </p:nvCxnSpPr>
        <p:spPr>
          <a:xfrm>
            <a:off x="412188" y="3047735"/>
            <a:ext cx="8269500" cy="0"/>
          </a:xfrm>
          <a:prstGeom prst="straightConnector1">
            <a:avLst/>
          </a:prstGeom>
          <a:noFill/>
          <a:ln cap="flat" cmpd="sng" w="9525">
            <a:solidFill>
              <a:schemeClr val="lt1"/>
            </a:solidFill>
            <a:prstDash val="solid"/>
            <a:round/>
            <a:headEnd len="med" w="med" type="none"/>
            <a:tailEnd len="med" w="med" type="none"/>
          </a:ln>
        </p:spPr>
      </p:cxnSp>
      <p:cxnSp>
        <p:nvCxnSpPr>
          <p:cNvPr id="73" name="Google Shape;73;p15"/>
          <p:cNvCxnSpPr/>
          <p:nvPr/>
        </p:nvCxnSpPr>
        <p:spPr>
          <a:xfrm>
            <a:off x="412188" y="3551290"/>
            <a:ext cx="8269500" cy="0"/>
          </a:xfrm>
          <a:prstGeom prst="straightConnector1">
            <a:avLst/>
          </a:prstGeom>
          <a:noFill/>
          <a:ln cap="flat" cmpd="sng" w="9525">
            <a:solidFill>
              <a:schemeClr val="lt1"/>
            </a:solidFill>
            <a:prstDash val="solid"/>
            <a:round/>
            <a:headEnd len="med" w="med" type="none"/>
            <a:tailEnd len="med" w="med" type="none"/>
          </a:ln>
        </p:spPr>
      </p:cxnSp>
      <p:cxnSp>
        <p:nvCxnSpPr>
          <p:cNvPr id="74" name="Google Shape;74;p15"/>
          <p:cNvCxnSpPr/>
          <p:nvPr/>
        </p:nvCxnSpPr>
        <p:spPr>
          <a:xfrm>
            <a:off x="412188" y="4054845"/>
            <a:ext cx="8269500" cy="0"/>
          </a:xfrm>
          <a:prstGeom prst="straightConnector1">
            <a:avLst/>
          </a:prstGeom>
          <a:noFill/>
          <a:ln cap="flat" cmpd="sng" w="9525">
            <a:solidFill>
              <a:schemeClr val="lt1"/>
            </a:solidFill>
            <a:prstDash val="solid"/>
            <a:round/>
            <a:headEnd len="med" w="med" type="none"/>
            <a:tailEnd len="med" w="med" type="none"/>
          </a:ln>
        </p:spPr>
      </p:cxnSp>
      <p:cxnSp>
        <p:nvCxnSpPr>
          <p:cNvPr id="75" name="Google Shape;75;p15"/>
          <p:cNvCxnSpPr/>
          <p:nvPr/>
        </p:nvCxnSpPr>
        <p:spPr>
          <a:xfrm>
            <a:off x="412188" y="4558400"/>
            <a:ext cx="8269500" cy="0"/>
          </a:xfrm>
          <a:prstGeom prst="straightConnector1">
            <a:avLst/>
          </a:prstGeom>
          <a:noFill/>
          <a:ln cap="flat" cmpd="sng" w="9525">
            <a:solidFill>
              <a:schemeClr val="lt1"/>
            </a:solidFill>
            <a:prstDash val="solid"/>
            <a:round/>
            <a:headEnd len="med" w="med" type="none"/>
            <a:tailEnd len="med" w="med" type="none"/>
          </a:ln>
        </p:spPr>
      </p:cxnSp>
      <p:sp>
        <p:nvSpPr>
          <p:cNvPr id="76" name="Google Shape;76;p15"/>
          <p:cNvSpPr txBox="1"/>
          <p:nvPr>
            <p:ph idx="1" type="body"/>
          </p:nvPr>
        </p:nvSpPr>
        <p:spPr>
          <a:xfrm>
            <a:off x="311700" y="2611312"/>
            <a:ext cx="39999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lt1"/>
                </a:solidFill>
                <a:latin typeface="DM Sans Light"/>
                <a:ea typeface="DM Sans Light"/>
                <a:cs typeface="DM Sans Light"/>
                <a:sym typeface="DM Sans Light"/>
              </a:rPr>
              <a:t>Assessment Contents</a:t>
            </a:r>
            <a:endParaRPr sz="1200">
              <a:solidFill>
                <a:schemeClr val="lt1"/>
              </a:solidFill>
              <a:latin typeface="DM Sans Light"/>
              <a:ea typeface="DM Sans Light"/>
              <a:cs typeface="DM Sans Light"/>
              <a:sym typeface="DM Sans Light"/>
            </a:endParaRPr>
          </a:p>
        </p:txBody>
      </p:sp>
      <p:sp>
        <p:nvSpPr>
          <p:cNvPr id="77" name="Google Shape;77;p15"/>
          <p:cNvSpPr txBox="1"/>
          <p:nvPr>
            <p:ph idx="1" type="body"/>
          </p:nvPr>
        </p:nvSpPr>
        <p:spPr>
          <a:xfrm>
            <a:off x="311700" y="3114875"/>
            <a:ext cx="39999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lt1"/>
                </a:solidFill>
                <a:latin typeface="DM Sans Light"/>
                <a:ea typeface="DM Sans Light"/>
                <a:cs typeface="DM Sans Light"/>
                <a:sym typeface="DM Sans Light"/>
              </a:rPr>
              <a:t>Requirements</a:t>
            </a:r>
            <a:endParaRPr sz="1200">
              <a:solidFill>
                <a:schemeClr val="lt1"/>
              </a:solidFill>
              <a:latin typeface="DM Sans Light"/>
              <a:ea typeface="DM Sans Light"/>
              <a:cs typeface="DM Sans Light"/>
              <a:sym typeface="DM Sans Light"/>
            </a:endParaRPr>
          </a:p>
        </p:txBody>
      </p:sp>
      <p:sp>
        <p:nvSpPr>
          <p:cNvPr id="78" name="Google Shape;78;p15"/>
          <p:cNvSpPr txBox="1"/>
          <p:nvPr>
            <p:ph idx="1" type="body"/>
          </p:nvPr>
        </p:nvSpPr>
        <p:spPr>
          <a:xfrm>
            <a:off x="311700" y="3618437"/>
            <a:ext cx="39999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lt1"/>
                </a:solidFill>
                <a:latin typeface="DM Sans Light"/>
                <a:ea typeface="DM Sans Light"/>
                <a:cs typeface="DM Sans Light"/>
                <a:sym typeface="DM Sans Light"/>
              </a:rPr>
              <a:t>Deliverables + Outcomes</a:t>
            </a:r>
            <a:endParaRPr sz="1200">
              <a:solidFill>
                <a:schemeClr val="lt1"/>
              </a:solidFill>
              <a:latin typeface="DM Sans Light"/>
              <a:ea typeface="DM Sans Light"/>
              <a:cs typeface="DM Sans Light"/>
              <a:sym typeface="DM Sans Light"/>
            </a:endParaRPr>
          </a:p>
        </p:txBody>
      </p:sp>
      <p:sp>
        <p:nvSpPr>
          <p:cNvPr id="79" name="Google Shape;79;p15"/>
          <p:cNvSpPr txBox="1"/>
          <p:nvPr>
            <p:ph idx="1" type="body"/>
          </p:nvPr>
        </p:nvSpPr>
        <p:spPr>
          <a:xfrm>
            <a:off x="311700" y="4126362"/>
            <a:ext cx="39999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lt1"/>
                </a:solidFill>
                <a:latin typeface="DM Sans Light"/>
                <a:ea typeface="DM Sans Light"/>
                <a:cs typeface="DM Sans Light"/>
                <a:sym typeface="DM Sans Light"/>
              </a:rPr>
              <a:t>Schedule</a:t>
            </a:r>
            <a:endParaRPr sz="1200">
              <a:solidFill>
                <a:schemeClr val="lt1"/>
              </a:solidFill>
              <a:latin typeface="DM Sans Light"/>
              <a:ea typeface="DM Sans Light"/>
              <a:cs typeface="DM Sans Light"/>
              <a:sym typeface="DM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1754700"/>
          </a:xfrm>
          <a:prstGeom prst="rect">
            <a:avLst/>
          </a:prstGeom>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en" sz="4000">
                <a:solidFill>
                  <a:srgbClr val="E9E9E9"/>
                </a:solidFill>
              </a:rPr>
              <a:t>CORE</a:t>
            </a:r>
            <a:endParaRPr sz="4000">
              <a:solidFill>
                <a:srgbClr val="E9E9E9"/>
              </a:solidFill>
            </a:endParaRPr>
          </a:p>
          <a:p>
            <a:pPr indent="0" lvl="0" marL="0" rtl="0" algn="l">
              <a:lnSpc>
                <a:spcPct val="85000"/>
              </a:lnSpc>
              <a:spcBef>
                <a:spcPts val="0"/>
              </a:spcBef>
              <a:spcAft>
                <a:spcPts val="0"/>
              </a:spcAft>
              <a:buNone/>
            </a:pPr>
            <a:r>
              <a:rPr lang="en" sz="4000">
                <a:solidFill>
                  <a:srgbClr val="E9E9E9"/>
                </a:solidFill>
              </a:rPr>
              <a:t>ASSESSMENT</a:t>
            </a:r>
            <a:endParaRPr sz="4000">
              <a:solidFill>
                <a:srgbClr val="E9E9E9"/>
              </a:solidFill>
            </a:endParaRPr>
          </a:p>
          <a:p>
            <a:pPr indent="0" lvl="0" marL="0" rtl="0" algn="l">
              <a:lnSpc>
                <a:spcPct val="85000"/>
              </a:lnSpc>
              <a:spcBef>
                <a:spcPts val="0"/>
              </a:spcBef>
              <a:spcAft>
                <a:spcPts val="0"/>
              </a:spcAft>
              <a:buNone/>
            </a:pPr>
            <a:r>
              <a:rPr lang="en" sz="4000">
                <a:solidFill>
                  <a:srgbClr val="E9E9E9"/>
                </a:solidFill>
              </a:rPr>
              <a:t>AREAS</a:t>
            </a:r>
            <a:endParaRPr sz="4000">
              <a:solidFill>
                <a:srgbClr val="E9E9E9"/>
              </a:solidFill>
            </a:endParaRPr>
          </a:p>
        </p:txBody>
      </p:sp>
      <p:cxnSp>
        <p:nvCxnSpPr>
          <p:cNvPr id="85" name="Google Shape;85;p16"/>
          <p:cNvCxnSpPr/>
          <p:nvPr/>
        </p:nvCxnSpPr>
        <p:spPr>
          <a:xfrm>
            <a:off x="410482" y="2435575"/>
            <a:ext cx="4089000" cy="0"/>
          </a:xfrm>
          <a:prstGeom prst="straightConnector1">
            <a:avLst/>
          </a:prstGeom>
          <a:noFill/>
          <a:ln cap="flat" cmpd="sng" w="9525">
            <a:solidFill>
              <a:schemeClr val="lt1"/>
            </a:solidFill>
            <a:prstDash val="solid"/>
            <a:round/>
            <a:headEnd len="med" w="med" type="none"/>
            <a:tailEnd len="med" w="med" type="none"/>
          </a:ln>
        </p:spPr>
      </p:cxnSp>
      <p:sp>
        <p:nvSpPr>
          <p:cNvPr id="86" name="Google Shape;86;p16"/>
          <p:cNvSpPr txBox="1"/>
          <p:nvPr>
            <p:ph idx="1" type="body"/>
          </p:nvPr>
        </p:nvSpPr>
        <p:spPr>
          <a:xfrm>
            <a:off x="311700" y="2502700"/>
            <a:ext cx="3931800" cy="908100"/>
          </a:xfrm>
          <a:prstGeom prst="rect">
            <a:avLst/>
          </a:prstGeom>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lang="en" sz="1200">
                <a:solidFill>
                  <a:schemeClr val="lt1"/>
                </a:solidFill>
                <a:latin typeface="DM Sans Light"/>
                <a:ea typeface="DM Sans Light"/>
                <a:cs typeface="DM Sans Light"/>
                <a:sym typeface="DM Sans Light"/>
              </a:rPr>
              <a:t>01	People</a:t>
            </a:r>
            <a:endParaRPr sz="1200">
              <a:solidFill>
                <a:schemeClr val="lt1"/>
              </a:solidFill>
              <a:latin typeface="DM Sans Light"/>
              <a:ea typeface="DM Sans Light"/>
              <a:cs typeface="DM Sans Light"/>
              <a:sym typeface="DM Sans Light"/>
            </a:endParaRPr>
          </a:p>
          <a:p>
            <a:pPr indent="0" lvl="0" marL="0" rtl="0" algn="l">
              <a:lnSpc>
                <a:spcPct val="75000"/>
              </a:lnSpc>
              <a:spcBef>
                <a:spcPts val="1200"/>
              </a:spcBef>
              <a:spcAft>
                <a:spcPts val="0"/>
              </a:spcAft>
              <a:buNone/>
            </a:pPr>
            <a:r>
              <a:rPr lang="en" sz="1200">
                <a:solidFill>
                  <a:schemeClr val="lt1"/>
                </a:solidFill>
                <a:latin typeface="DM Sans Light"/>
                <a:ea typeface="DM Sans Light"/>
                <a:cs typeface="DM Sans Light"/>
                <a:sym typeface="DM Sans Light"/>
              </a:rPr>
              <a:t>02	Process</a:t>
            </a:r>
            <a:endParaRPr sz="1200">
              <a:solidFill>
                <a:schemeClr val="lt1"/>
              </a:solidFill>
              <a:latin typeface="DM Sans Light"/>
              <a:ea typeface="DM Sans Light"/>
              <a:cs typeface="DM Sans Light"/>
              <a:sym typeface="DM Sans Light"/>
            </a:endParaRPr>
          </a:p>
          <a:p>
            <a:pPr indent="0" lvl="0" marL="0" rtl="0" algn="l">
              <a:lnSpc>
                <a:spcPct val="75000"/>
              </a:lnSpc>
              <a:spcBef>
                <a:spcPts val="1200"/>
              </a:spcBef>
              <a:spcAft>
                <a:spcPts val="1200"/>
              </a:spcAft>
              <a:buNone/>
            </a:pPr>
            <a:r>
              <a:rPr lang="en" sz="1200">
                <a:solidFill>
                  <a:schemeClr val="lt1"/>
                </a:solidFill>
                <a:latin typeface="DM Sans Light"/>
                <a:ea typeface="DM Sans Light"/>
                <a:cs typeface="DM Sans Light"/>
                <a:sym typeface="DM Sans Light"/>
              </a:rPr>
              <a:t>03	Technology</a:t>
            </a:r>
            <a:endParaRPr sz="1200">
              <a:solidFill>
                <a:schemeClr val="lt1"/>
              </a:solidFill>
              <a:latin typeface="DM Sans Light"/>
              <a:ea typeface="DM Sans Light"/>
              <a:cs typeface="DM Sans Light"/>
              <a:sym typeface="DM Sans Light"/>
            </a:endParaRPr>
          </a:p>
        </p:txBody>
      </p:sp>
      <p:cxnSp>
        <p:nvCxnSpPr>
          <p:cNvPr id="87" name="Google Shape;87;p16"/>
          <p:cNvCxnSpPr/>
          <p:nvPr/>
        </p:nvCxnSpPr>
        <p:spPr>
          <a:xfrm>
            <a:off x="410482" y="3484925"/>
            <a:ext cx="4089000" cy="0"/>
          </a:xfrm>
          <a:prstGeom prst="straightConnector1">
            <a:avLst/>
          </a:prstGeom>
          <a:noFill/>
          <a:ln cap="flat" cmpd="sng" w="9525">
            <a:solidFill>
              <a:schemeClr val="lt1"/>
            </a:solidFill>
            <a:prstDash val="solid"/>
            <a:round/>
            <a:headEnd len="med" w="med" type="none"/>
            <a:tailEnd len="med" w="med" type="none"/>
          </a:ln>
        </p:spPr>
      </p:cxnSp>
      <p:sp>
        <p:nvSpPr>
          <p:cNvPr id="88" name="Google Shape;88;p16"/>
          <p:cNvSpPr txBox="1"/>
          <p:nvPr/>
        </p:nvSpPr>
        <p:spPr>
          <a:xfrm>
            <a:off x="4608275" y="342900"/>
            <a:ext cx="4089000" cy="44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DM Sans SemiBold"/>
                <a:ea typeface="DM Sans SemiBold"/>
                <a:cs typeface="DM Sans SemiBold"/>
                <a:sym typeface="DM Sans SemiBold"/>
              </a:rPr>
              <a:t>People</a:t>
            </a:r>
            <a:endParaRPr>
              <a:solidFill>
                <a:schemeClr val="lt1"/>
              </a:solidFill>
              <a:latin typeface="DM Sans SemiBold"/>
              <a:ea typeface="DM Sans SemiBold"/>
              <a:cs typeface="DM Sans SemiBold"/>
              <a:sym typeface="DM Sans SemiBold"/>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Clr>
                <a:schemeClr val="dk1"/>
              </a:buClr>
              <a:buSzPts val="1100"/>
              <a:buFont typeface="Arial"/>
              <a:buNone/>
            </a:pPr>
            <a:r>
              <a:rPr lang="en" sz="1200">
                <a:solidFill>
                  <a:schemeClr val="lt1"/>
                </a:solidFill>
                <a:latin typeface="DM Sans Light"/>
                <a:ea typeface="DM Sans Light"/>
                <a:cs typeface="DM Sans Light"/>
                <a:sym typeface="DM Sans Light"/>
              </a:rPr>
              <a:t>Understand key stakeholder pain points, resource constraints and Pareto (80/20) distribution of time allocation.</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Clr>
                <a:schemeClr val="dk1"/>
              </a:buClr>
              <a:buSzPts val="1100"/>
              <a:buFont typeface="Arial"/>
              <a:buNone/>
            </a:pPr>
            <a:r>
              <a:rPr lang="en">
                <a:solidFill>
                  <a:schemeClr val="lt1"/>
                </a:solidFill>
                <a:latin typeface="DM Sans SemiBold"/>
                <a:ea typeface="DM Sans SemiBold"/>
                <a:cs typeface="DM Sans SemiBold"/>
                <a:sym typeface="DM Sans SemiBold"/>
              </a:rPr>
              <a:t>Process</a:t>
            </a:r>
            <a:endParaRPr sz="1200">
              <a:solidFill>
                <a:schemeClr val="lt1"/>
              </a:solidFill>
              <a:latin typeface="DM Sans SemiBold"/>
              <a:ea typeface="DM Sans SemiBold"/>
              <a:cs typeface="DM Sans SemiBold"/>
              <a:sym typeface="DM Sans SemiBold"/>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Clr>
                <a:schemeClr val="dk1"/>
              </a:buClr>
              <a:buSzPts val="1100"/>
              <a:buFont typeface="Arial"/>
              <a:buNone/>
            </a:pPr>
            <a:r>
              <a:rPr lang="en" sz="1200">
                <a:solidFill>
                  <a:schemeClr val="lt1"/>
                </a:solidFill>
                <a:latin typeface="DM Sans Light"/>
                <a:ea typeface="DM Sans Light"/>
                <a:cs typeface="DM Sans Light"/>
                <a:sym typeface="DM Sans Light"/>
              </a:rPr>
              <a:t>Analyze existing workflows and journey maps and identify opportunities for augmentation with various AI technologies.</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Clr>
                <a:schemeClr val="dk1"/>
              </a:buClr>
              <a:buSzPts val="1100"/>
              <a:buFont typeface="Arial"/>
              <a:buNone/>
            </a:pPr>
            <a:r>
              <a:rPr lang="en">
                <a:solidFill>
                  <a:schemeClr val="lt1"/>
                </a:solidFill>
                <a:latin typeface="DM Sans SemiBold"/>
                <a:ea typeface="DM Sans SemiBold"/>
                <a:cs typeface="DM Sans SemiBold"/>
                <a:sym typeface="DM Sans SemiBold"/>
              </a:rPr>
              <a:t>People</a:t>
            </a:r>
            <a:endParaRPr sz="1200">
              <a:solidFill>
                <a:schemeClr val="lt1"/>
              </a:solidFill>
              <a:latin typeface="DM Sans SemiBold"/>
              <a:ea typeface="DM Sans SemiBold"/>
              <a:cs typeface="DM Sans SemiBold"/>
              <a:sym typeface="DM Sans SemiBold"/>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Clr>
                <a:schemeClr val="dk1"/>
              </a:buClr>
              <a:buSzPts val="1100"/>
              <a:buFont typeface="Arial"/>
              <a:buNone/>
            </a:pPr>
            <a:r>
              <a:rPr lang="en" sz="1200">
                <a:solidFill>
                  <a:schemeClr val="lt1"/>
                </a:solidFill>
                <a:latin typeface="DM Sans Light"/>
                <a:ea typeface="DM Sans Light"/>
                <a:cs typeface="DM Sans Light"/>
                <a:sym typeface="DM Sans Light"/>
              </a:rPr>
              <a:t>Catalog and assess the existing technology stack for adaptability to new AI workflows, including assessing available training data, reviewing governance policy and privacy considerations, assessing data quality, understanding Strand's IT regulatory compliance standards and mapping gaps in existing software capabilities.</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None/>
            </a:pPr>
            <a:r>
              <a:t/>
            </a:r>
            <a:endParaRPr sz="1200">
              <a:solidFill>
                <a:schemeClr val="lt1"/>
              </a:solidFill>
              <a:latin typeface="DM Sans Light"/>
              <a:ea typeface="DM Sans Light"/>
              <a:cs typeface="DM Sans Light"/>
              <a:sym typeface="DM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700" y="451775"/>
            <a:ext cx="8520600" cy="708000"/>
          </a:xfrm>
          <a:prstGeom prst="rect">
            <a:avLst/>
          </a:prstGeom>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4000">
                <a:solidFill>
                  <a:srgbClr val="E9E9E9"/>
                </a:solidFill>
              </a:rPr>
              <a:t>ASSESSMENT CONTENTS</a:t>
            </a:r>
            <a:endParaRPr sz="4000">
              <a:solidFill>
                <a:srgbClr val="E9E9E9"/>
              </a:solidFill>
            </a:endParaRPr>
          </a:p>
        </p:txBody>
      </p:sp>
      <p:cxnSp>
        <p:nvCxnSpPr>
          <p:cNvPr id="94" name="Google Shape;94;p17"/>
          <p:cNvCxnSpPr/>
          <p:nvPr/>
        </p:nvCxnSpPr>
        <p:spPr>
          <a:xfrm>
            <a:off x="412175" y="1260925"/>
            <a:ext cx="8280000" cy="0"/>
          </a:xfrm>
          <a:prstGeom prst="straightConnector1">
            <a:avLst/>
          </a:prstGeom>
          <a:noFill/>
          <a:ln cap="flat" cmpd="sng" w="9525">
            <a:solidFill>
              <a:schemeClr val="lt1"/>
            </a:solidFill>
            <a:prstDash val="solid"/>
            <a:round/>
            <a:headEnd len="med" w="med" type="none"/>
            <a:tailEnd len="med" w="med" type="none"/>
          </a:ln>
        </p:spPr>
      </p:cxnSp>
      <p:sp>
        <p:nvSpPr>
          <p:cNvPr id="95" name="Google Shape;95;p17"/>
          <p:cNvSpPr txBox="1"/>
          <p:nvPr/>
        </p:nvSpPr>
        <p:spPr>
          <a:xfrm>
            <a:off x="412175" y="1340788"/>
            <a:ext cx="3125700" cy="145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01	Strategic Goals</a:t>
            </a:r>
            <a:endParaRPr sz="1200">
              <a:solidFill>
                <a:schemeClr val="lt1"/>
              </a:solidFill>
              <a:latin typeface="DM Sans Light"/>
              <a:ea typeface="DM Sans Light"/>
              <a:cs typeface="DM Sans Light"/>
              <a:sym typeface="DM Sans Light"/>
            </a:endParaRPr>
          </a:p>
          <a:p>
            <a:pPr indent="-190500" lvl="0" marL="628650" rtl="0" algn="l">
              <a:spcBef>
                <a:spcPts val="100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Mission + Vision: Understanding long term goals</a:t>
            </a:r>
            <a:endParaRPr sz="1200">
              <a:solidFill>
                <a:schemeClr val="lt1"/>
              </a:solidFill>
              <a:latin typeface="DM Sans Light"/>
              <a:ea typeface="DM Sans Light"/>
              <a:cs typeface="DM Sans Light"/>
              <a:sym typeface="DM Sans Light"/>
            </a:endParaRPr>
          </a:p>
          <a:p>
            <a:pPr indent="-190500" lvl="0" marL="6286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Strategic Plans: Insight into areas of focus</a:t>
            </a:r>
            <a:endParaRPr sz="1200">
              <a:solidFill>
                <a:schemeClr val="lt1"/>
              </a:solidFill>
              <a:latin typeface="DM Sans Light"/>
              <a:ea typeface="DM Sans Light"/>
              <a:cs typeface="DM Sans Light"/>
              <a:sym typeface="DM Sans Light"/>
            </a:endParaRPr>
          </a:p>
          <a:p>
            <a:pPr indent="-190500" lvl="0" marL="6286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KPIs: Evaluating success metrics</a:t>
            </a:r>
            <a:endParaRPr sz="1200">
              <a:solidFill>
                <a:schemeClr val="lt1"/>
              </a:solidFill>
              <a:latin typeface="DM Sans Light"/>
              <a:ea typeface="DM Sans Light"/>
              <a:cs typeface="DM Sans Light"/>
              <a:sym typeface="DM Sans Light"/>
            </a:endParaRPr>
          </a:p>
        </p:txBody>
      </p:sp>
      <p:sp>
        <p:nvSpPr>
          <p:cNvPr id="96" name="Google Shape;96;p17"/>
          <p:cNvSpPr txBox="1"/>
          <p:nvPr/>
        </p:nvSpPr>
        <p:spPr>
          <a:xfrm>
            <a:off x="412175" y="3046025"/>
            <a:ext cx="3125700" cy="126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02	</a:t>
            </a:r>
            <a:r>
              <a:rPr lang="en">
                <a:solidFill>
                  <a:schemeClr val="lt1"/>
                </a:solidFill>
                <a:latin typeface="DM Sans SemiBold"/>
                <a:ea typeface="DM Sans SemiBold"/>
                <a:cs typeface="DM Sans SemiBold"/>
                <a:sym typeface="DM Sans SemiBold"/>
              </a:rPr>
              <a:t>Current Workflow</a:t>
            </a:r>
            <a:endParaRPr sz="1200">
              <a:solidFill>
                <a:schemeClr val="lt1"/>
              </a:solidFill>
              <a:latin typeface="DM Sans Light"/>
              <a:ea typeface="DM Sans Light"/>
              <a:cs typeface="DM Sans Light"/>
              <a:sym typeface="DM Sans Light"/>
            </a:endParaRPr>
          </a:p>
          <a:p>
            <a:pPr indent="-190500" lvl="0" marL="628650" rtl="0" algn="l">
              <a:spcBef>
                <a:spcPts val="100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Process Maps: Detailed visual of current workflows</a:t>
            </a:r>
            <a:endParaRPr sz="1200">
              <a:solidFill>
                <a:schemeClr val="lt1"/>
              </a:solidFill>
              <a:latin typeface="DM Sans Light"/>
              <a:ea typeface="DM Sans Light"/>
              <a:cs typeface="DM Sans Light"/>
              <a:sym typeface="DM Sans Light"/>
            </a:endParaRPr>
          </a:p>
          <a:p>
            <a:pPr indent="-190500" lvl="0" marL="6286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SOPs: Existing procedures and rules of task execution</a:t>
            </a:r>
            <a:endParaRPr sz="1200">
              <a:solidFill>
                <a:schemeClr val="lt1"/>
              </a:solidFill>
              <a:latin typeface="DM Sans Light"/>
              <a:ea typeface="DM Sans Light"/>
              <a:cs typeface="DM Sans Light"/>
              <a:sym typeface="DM Sans Light"/>
            </a:endParaRPr>
          </a:p>
        </p:txBody>
      </p:sp>
      <p:sp>
        <p:nvSpPr>
          <p:cNvPr id="97" name="Google Shape;97;p17"/>
          <p:cNvSpPr txBox="1"/>
          <p:nvPr/>
        </p:nvSpPr>
        <p:spPr>
          <a:xfrm>
            <a:off x="4572000" y="1340800"/>
            <a:ext cx="3127200" cy="145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03	</a:t>
            </a:r>
            <a:r>
              <a:rPr lang="en">
                <a:solidFill>
                  <a:schemeClr val="lt1"/>
                </a:solidFill>
                <a:latin typeface="DM Sans SemiBold"/>
                <a:ea typeface="DM Sans SemiBold"/>
                <a:cs typeface="DM Sans SemiBold"/>
                <a:sym typeface="DM Sans SemiBold"/>
              </a:rPr>
              <a:t>Activity Analysis</a:t>
            </a:r>
            <a:endParaRPr sz="1200">
              <a:solidFill>
                <a:schemeClr val="lt1"/>
              </a:solidFill>
              <a:latin typeface="DM Sans Light"/>
              <a:ea typeface="DM Sans Light"/>
              <a:cs typeface="DM Sans Light"/>
              <a:sym typeface="DM Sans Light"/>
            </a:endParaRPr>
          </a:p>
          <a:p>
            <a:pPr indent="-190500" lvl="0" marL="628650" rtl="0" algn="l">
              <a:spcBef>
                <a:spcPts val="100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Time Studies: Time spent on repetitive tasks</a:t>
            </a:r>
            <a:endParaRPr sz="1200">
              <a:solidFill>
                <a:schemeClr val="lt1"/>
              </a:solidFill>
              <a:latin typeface="DM Sans Light"/>
              <a:ea typeface="DM Sans Light"/>
              <a:cs typeface="DM Sans Light"/>
              <a:sym typeface="DM Sans Light"/>
            </a:endParaRPr>
          </a:p>
          <a:p>
            <a:pPr indent="-190500" lvl="0" marL="6286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Task Analysis Report: Detailed breakdown of tasks and employee perception</a:t>
            </a:r>
            <a:endParaRPr sz="1200">
              <a:solidFill>
                <a:schemeClr val="lt1"/>
              </a:solidFill>
              <a:latin typeface="DM Sans Light"/>
              <a:ea typeface="DM Sans Light"/>
              <a:cs typeface="DM Sans Light"/>
              <a:sym typeface="DM Sans Light"/>
            </a:endParaRPr>
          </a:p>
        </p:txBody>
      </p:sp>
      <p:sp>
        <p:nvSpPr>
          <p:cNvPr id="98" name="Google Shape;98;p17"/>
          <p:cNvSpPr txBox="1"/>
          <p:nvPr/>
        </p:nvSpPr>
        <p:spPr>
          <a:xfrm>
            <a:off x="4572123" y="3046025"/>
            <a:ext cx="3126900" cy="182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04	</a:t>
            </a:r>
            <a:r>
              <a:rPr lang="en">
                <a:solidFill>
                  <a:schemeClr val="lt1"/>
                </a:solidFill>
                <a:latin typeface="DM Sans SemiBold"/>
                <a:ea typeface="DM Sans SemiBold"/>
                <a:cs typeface="DM Sans SemiBold"/>
                <a:sym typeface="DM Sans SemiBold"/>
              </a:rPr>
              <a:t>Pain Points</a:t>
            </a:r>
            <a:endParaRPr>
              <a:solidFill>
                <a:schemeClr val="lt1"/>
              </a:solidFill>
              <a:latin typeface="DM Sans SemiBold"/>
              <a:ea typeface="DM Sans SemiBold"/>
              <a:cs typeface="DM Sans SemiBold"/>
              <a:sym typeface="DM Sans SemiBold"/>
            </a:endParaRPr>
          </a:p>
          <a:p>
            <a:pPr indent="-190500" lvl="0" marL="628650" rtl="0" algn="l">
              <a:spcBef>
                <a:spcPts val="100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Stakeholder Interviews: Insights on challenges in daily operations</a:t>
            </a:r>
            <a:endParaRPr sz="1200">
              <a:solidFill>
                <a:schemeClr val="lt1"/>
              </a:solidFill>
              <a:latin typeface="DM Sans Light"/>
              <a:ea typeface="DM Sans Light"/>
              <a:cs typeface="DM Sans Light"/>
              <a:sym typeface="DM Sans Light"/>
            </a:endParaRPr>
          </a:p>
          <a:p>
            <a:pPr indent="-190500" lvl="0" marL="6286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Customer Feedback: Areas where customer satisfaction may be impacted</a:t>
            </a:r>
            <a:endParaRPr sz="1200">
              <a:solidFill>
                <a:schemeClr val="lt1"/>
              </a:solidFill>
              <a:latin typeface="DM Sans Light"/>
              <a:ea typeface="DM Sans Light"/>
              <a:cs typeface="DM Sans Light"/>
              <a:sym typeface="DM Sans Light"/>
            </a:endParaRPr>
          </a:p>
          <a:p>
            <a:pPr indent="-190500" lvl="0" marL="6286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Issue Logs: Recurring problems or bottlenecks</a:t>
            </a:r>
            <a:endParaRPr sz="1200">
              <a:solidFill>
                <a:schemeClr val="lt1"/>
              </a:solidFill>
              <a:latin typeface="DM Sans Light"/>
              <a:ea typeface="DM Sans Light"/>
              <a:cs typeface="DM Sans Light"/>
              <a:sym typeface="DM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51775"/>
            <a:ext cx="8520600" cy="708000"/>
          </a:xfrm>
          <a:prstGeom prst="rect">
            <a:avLst/>
          </a:prstGeom>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4000">
                <a:solidFill>
                  <a:srgbClr val="E9E9E9"/>
                </a:solidFill>
              </a:rPr>
              <a:t>ASSESSMENT CONTENTS CONT.</a:t>
            </a:r>
            <a:endParaRPr sz="4000">
              <a:solidFill>
                <a:srgbClr val="E9E9E9"/>
              </a:solidFill>
            </a:endParaRPr>
          </a:p>
        </p:txBody>
      </p:sp>
      <p:cxnSp>
        <p:nvCxnSpPr>
          <p:cNvPr id="104" name="Google Shape;104;p18"/>
          <p:cNvCxnSpPr/>
          <p:nvPr/>
        </p:nvCxnSpPr>
        <p:spPr>
          <a:xfrm>
            <a:off x="412175" y="1260925"/>
            <a:ext cx="8280000" cy="0"/>
          </a:xfrm>
          <a:prstGeom prst="straightConnector1">
            <a:avLst/>
          </a:prstGeom>
          <a:noFill/>
          <a:ln cap="flat" cmpd="sng" w="9525">
            <a:solidFill>
              <a:schemeClr val="lt1"/>
            </a:solidFill>
            <a:prstDash val="solid"/>
            <a:round/>
            <a:headEnd len="med" w="med" type="none"/>
            <a:tailEnd len="med" w="med" type="none"/>
          </a:ln>
        </p:spPr>
      </p:cxnSp>
      <p:sp>
        <p:nvSpPr>
          <p:cNvPr id="105" name="Google Shape;105;p18"/>
          <p:cNvSpPr txBox="1"/>
          <p:nvPr/>
        </p:nvSpPr>
        <p:spPr>
          <a:xfrm>
            <a:off x="412175" y="1558513"/>
            <a:ext cx="3125700" cy="126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05	Infrastructure</a:t>
            </a:r>
            <a:endParaRPr sz="1200">
              <a:solidFill>
                <a:schemeClr val="lt1"/>
              </a:solidFill>
              <a:latin typeface="DM Sans Light"/>
              <a:ea typeface="DM Sans Light"/>
              <a:cs typeface="DM Sans Light"/>
              <a:sym typeface="DM Sans Light"/>
            </a:endParaRPr>
          </a:p>
          <a:p>
            <a:pPr indent="-190500" lvl="0" marL="628650" rtl="0" algn="l">
              <a:spcBef>
                <a:spcPts val="100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IT Infrastructure: Current technological capabilities and limitations including software and security protocols</a:t>
            </a:r>
            <a:endParaRPr sz="1200">
              <a:solidFill>
                <a:schemeClr val="lt1"/>
              </a:solidFill>
              <a:latin typeface="DM Sans Light"/>
              <a:ea typeface="DM Sans Light"/>
              <a:cs typeface="DM Sans Light"/>
              <a:sym typeface="DM Sans Light"/>
            </a:endParaRPr>
          </a:p>
        </p:txBody>
      </p:sp>
      <p:sp>
        <p:nvSpPr>
          <p:cNvPr id="106" name="Google Shape;106;p18"/>
          <p:cNvSpPr txBox="1"/>
          <p:nvPr/>
        </p:nvSpPr>
        <p:spPr>
          <a:xfrm>
            <a:off x="412175" y="3170525"/>
            <a:ext cx="3125700" cy="126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06	Competitive Landscape</a:t>
            </a:r>
            <a:endParaRPr sz="1200">
              <a:solidFill>
                <a:schemeClr val="lt1"/>
              </a:solidFill>
              <a:latin typeface="DM Sans Light"/>
              <a:ea typeface="DM Sans Light"/>
              <a:cs typeface="DM Sans Light"/>
              <a:sym typeface="DM Sans Light"/>
            </a:endParaRPr>
          </a:p>
          <a:p>
            <a:pPr indent="-190500" lvl="0" marL="628650" rtl="0" algn="l">
              <a:spcBef>
                <a:spcPts val="100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Market Analysis: Understanding industry trends</a:t>
            </a:r>
            <a:endParaRPr sz="1200">
              <a:solidFill>
                <a:schemeClr val="lt1"/>
              </a:solidFill>
              <a:latin typeface="DM Sans Light"/>
              <a:ea typeface="DM Sans Light"/>
              <a:cs typeface="DM Sans Light"/>
              <a:sym typeface="DM Sans Light"/>
            </a:endParaRPr>
          </a:p>
          <a:p>
            <a:pPr indent="-190500" lvl="0" marL="6286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Benchmark Reports: Comparison against key performance areas</a:t>
            </a:r>
            <a:endParaRPr sz="1200">
              <a:solidFill>
                <a:schemeClr val="lt1"/>
              </a:solidFill>
              <a:latin typeface="DM Sans Light"/>
              <a:ea typeface="DM Sans Light"/>
              <a:cs typeface="DM Sans Light"/>
              <a:sym typeface="DM Sans Light"/>
            </a:endParaRPr>
          </a:p>
        </p:txBody>
      </p:sp>
      <p:sp>
        <p:nvSpPr>
          <p:cNvPr id="107" name="Google Shape;107;p18"/>
          <p:cNvSpPr txBox="1"/>
          <p:nvPr/>
        </p:nvSpPr>
        <p:spPr>
          <a:xfrm>
            <a:off x="4572000" y="1558525"/>
            <a:ext cx="3127200" cy="108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07	Financials</a:t>
            </a:r>
            <a:endParaRPr sz="1200">
              <a:solidFill>
                <a:schemeClr val="lt1"/>
              </a:solidFill>
              <a:latin typeface="DM Sans Light"/>
              <a:ea typeface="DM Sans Light"/>
              <a:cs typeface="DM Sans Light"/>
              <a:sym typeface="DM Sans Light"/>
            </a:endParaRPr>
          </a:p>
          <a:p>
            <a:pPr indent="-190500" lvl="0" marL="628650" rtl="0" algn="l">
              <a:spcBef>
                <a:spcPts val="100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ROIC Calculations: Budget, financial projections and calculations for ROI</a:t>
            </a:r>
            <a:endParaRPr sz="1200">
              <a:solidFill>
                <a:schemeClr val="lt1"/>
              </a:solidFill>
              <a:latin typeface="DM Sans Light"/>
              <a:ea typeface="DM Sans Light"/>
              <a:cs typeface="DM Sans Light"/>
              <a:sym typeface="DM Sans Light"/>
            </a:endParaRPr>
          </a:p>
        </p:txBody>
      </p:sp>
      <p:sp>
        <p:nvSpPr>
          <p:cNvPr id="108" name="Google Shape;108;p18"/>
          <p:cNvSpPr txBox="1"/>
          <p:nvPr/>
        </p:nvSpPr>
        <p:spPr>
          <a:xfrm>
            <a:off x="4572123" y="3170525"/>
            <a:ext cx="3126900" cy="108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08	Compliance </a:t>
            </a:r>
            <a:endParaRPr>
              <a:solidFill>
                <a:schemeClr val="lt1"/>
              </a:solidFill>
              <a:latin typeface="DM Sans SemiBold"/>
              <a:ea typeface="DM Sans SemiBold"/>
              <a:cs typeface="DM Sans SemiBold"/>
              <a:sym typeface="DM Sans SemiBold"/>
            </a:endParaRPr>
          </a:p>
          <a:p>
            <a:pPr indent="-190500" lvl="0" marL="628650" rtl="0" algn="l">
              <a:spcBef>
                <a:spcPts val="100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AI Ethics + Policy Guidelines: Company policy on ethics of AI implementation</a:t>
            </a:r>
            <a:endParaRPr sz="1200">
              <a:solidFill>
                <a:schemeClr val="lt1"/>
              </a:solidFill>
              <a:latin typeface="DM Sans Light"/>
              <a:ea typeface="DM Sans Light"/>
              <a:cs typeface="DM Sans Light"/>
              <a:sym typeface="DM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708000"/>
          </a:xfrm>
          <a:prstGeom prst="rect">
            <a:avLst/>
          </a:prstGeom>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en" sz="4000">
                <a:solidFill>
                  <a:srgbClr val="E9E9E9"/>
                </a:solidFill>
              </a:rPr>
              <a:t>REQUIREMENTS</a:t>
            </a:r>
            <a:endParaRPr sz="4000">
              <a:solidFill>
                <a:srgbClr val="E9E9E9"/>
              </a:solidFill>
            </a:endParaRPr>
          </a:p>
        </p:txBody>
      </p:sp>
      <p:sp>
        <p:nvSpPr>
          <p:cNvPr id="114" name="Google Shape;114;p19"/>
          <p:cNvSpPr txBox="1"/>
          <p:nvPr/>
        </p:nvSpPr>
        <p:spPr>
          <a:xfrm>
            <a:off x="335975" y="1190575"/>
            <a:ext cx="6177300" cy="3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Business Overview</a:t>
            </a:r>
            <a:endParaRPr>
              <a:solidFill>
                <a:schemeClr val="lt1"/>
              </a:solidFill>
              <a:latin typeface="DM Sans SemiBold"/>
              <a:ea typeface="DM Sans SemiBold"/>
              <a:cs typeface="DM Sans SemiBold"/>
              <a:sym typeface="DM Sans SemiBold"/>
            </a:endParaRPr>
          </a:p>
          <a:p>
            <a:pPr indent="0" lvl="0" marL="0" rtl="0" algn="l">
              <a:spcBef>
                <a:spcPts val="0"/>
              </a:spcBef>
              <a:spcAft>
                <a:spcPts val="0"/>
              </a:spcAft>
              <a:buNone/>
            </a:pPr>
            <a:r>
              <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Process Map or Business Capability Map</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Breakdown of Operational Expenses</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Organization Chart</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Data Inventory &amp; Governance Report</a:t>
            </a:r>
            <a:endParaRPr>
              <a:solidFill>
                <a:schemeClr val="lt1"/>
              </a:solidFill>
              <a:latin typeface="DM Sans SemiBold"/>
              <a:ea typeface="DM Sans SemiBold"/>
              <a:cs typeface="DM Sans SemiBold"/>
              <a:sym typeface="DM Sans SemiBold"/>
            </a:endParaRPr>
          </a:p>
          <a:p>
            <a:pPr indent="0" lvl="0" marL="0" rtl="0" algn="l">
              <a:spcBef>
                <a:spcPts val="0"/>
              </a:spcBef>
              <a:spcAft>
                <a:spcPts val="0"/>
              </a:spcAft>
              <a:buNone/>
            </a:pPr>
            <a:r>
              <a:t/>
            </a:r>
            <a:endParaRPr>
              <a:solidFill>
                <a:schemeClr val="lt1"/>
              </a:solidFill>
              <a:latin typeface="DM Sans SemiBold"/>
              <a:ea typeface="DM Sans SemiBold"/>
              <a:cs typeface="DM Sans SemiBold"/>
              <a:sym typeface="DM Sans SemiBold"/>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Data Sources: Where the data is stored (e.g., cloud servers, on-premises servers)</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Data Types: What kinds of data are stored (e.g., customer data, financial data)</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Data Ownership: Which departments are responsible for each data type.</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Data Access Protocols: Who has access and what protocols govern this.</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None/>
            </a:pPr>
            <a:r>
              <a:t/>
            </a:r>
            <a:endParaRPr sz="1200">
              <a:solidFill>
                <a:schemeClr val="lt1"/>
              </a:solidFill>
              <a:latin typeface="DM Sans Light"/>
              <a:ea typeface="DM Sans Light"/>
              <a:cs typeface="DM Sans Light"/>
              <a:sym typeface="DM Sans Light"/>
            </a:endParaRPr>
          </a:p>
          <a:p>
            <a:pPr indent="0" lvl="0" marL="0" rtl="0" algn="l">
              <a:spcBef>
                <a:spcPts val="0"/>
              </a:spcBef>
              <a:spcAft>
                <a:spcPts val="0"/>
              </a:spcAft>
              <a:buNone/>
            </a:pPr>
            <a:r>
              <a:rPr lang="en">
                <a:solidFill>
                  <a:schemeClr val="lt1"/>
                </a:solidFill>
                <a:latin typeface="DM Sans SemiBold"/>
                <a:ea typeface="DM Sans SemiBold"/>
                <a:cs typeface="DM Sans SemiBold"/>
                <a:sym typeface="DM Sans SemiBold"/>
              </a:rPr>
              <a:t>Enterprise Software Landscape Diagram</a:t>
            </a:r>
            <a:endParaRPr sz="1200">
              <a:solidFill>
                <a:schemeClr val="lt1"/>
              </a:solidFill>
              <a:latin typeface="DM Sans SemiBold"/>
              <a:ea typeface="DM Sans SemiBold"/>
              <a:cs typeface="DM Sans SemiBold"/>
              <a:sym typeface="DM Sans SemiBold"/>
            </a:endParaRPr>
          </a:p>
          <a:p>
            <a:pPr indent="0" lvl="0" marL="0" rtl="0" algn="l">
              <a:spcBef>
                <a:spcPts val="0"/>
              </a:spcBef>
              <a:spcAft>
                <a:spcPts val="0"/>
              </a:spcAft>
              <a:buNone/>
            </a:pPr>
            <a:r>
              <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Software Components: Products, platforms, and tools used across departments</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Interaction Flows: How software components interact or integrate with each other</a:t>
            </a:r>
            <a:endParaRPr sz="1200">
              <a:solidFill>
                <a:schemeClr val="lt1"/>
              </a:solidFill>
              <a:latin typeface="DM Sans Light"/>
              <a:ea typeface="DM Sans Light"/>
              <a:cs typeface="DM Sans Light"/>
              <a:sym typeface="DM Sans Light"/>
            </a:endParaRPr>
          </a:p>
          <a:p>
            <a:pPr indent="-304800" lvl="0" marL="285750" rtl="0" algn="l">
              <a:spcBef>
                <a:spcPts val="0"/>
              </a:spcBef>
              <a:spcAft>
                <a:spcPts val="0"/>
              </a:spcAft>
              <a:buClr>
                <a:schemeClr val="lt1"/>
              </a:buClr>
              <a:buSzPts val="1200"/>
              <a:buFont typeface="DM Sans Light"/>
              <a:buChar char="⃞"/>
            </a:pPr>
            <a:r>
              <a:rPr lang="en" sz="1200">
                <a:solidFill>
                  <a:schemeClr val="lt1"/>
                </a:solidFill>
                <a:latin typeface="DM Sans Light"/>
                <a:ea typeface="DM Sans Light"/>
                <a:cs typeface="DM Sans Light"/>
                <a:sym typeface="DM Sans Light"/>
              </a:rPr>
              <a:t>Data Flows: Direction and nature of data transfer between components</a:t>
            </a:r>
            <a:endParaRPr sz="1200">
              <a:solidFill>
                <a:schemeClr val="lt1"/>
              </a:solidFill>
              <a:latin typeface="DM Sans Light"/>
              <a:ea typeface="DM Sans Light"/>
              <a:cs typeface="DM Sans Light"/>
              <a:sym typeface="DM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sp>
        <p:nvSpPr>
          <p:cNvPr id="119" name="Google Shape;119;p20"/>
          <p:cNvSpPr txBox="1"/>
          <p:nvPr>
            <p:ph idx="1" type="body"/>
          </p:nvPr>
        </p:nvSpPr>
        <p:spPr>
          <a:xfrm>
            <a:off x="311700" y="2006475"/>
            <a:ext cx="26274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lt1"/>
                </a:solidFill>
                <a:latin typeface="DM Sans Medium"/>
                <a:ea typeface="DM Sans Medium"/>
                <a:cs typeface="DM Sans Medium"/>
                <a:sym typeface="DM Sans Medium"/>
              </a:rPr>
              <a:t>Opportunities</a:t>
            </a:r>
            <a:br>
              <a:rPr lang="en" sz="1400">
                <a:solidFill>
                  <a:schemeClr val="lt1"/>
                </a:solidFill>
                <a:latin typeface="DM Sans Medium"/>
                <a:ea typeface="DM Sans Medium"/>
                <a:cs typeface="DM Sans Medium"/>
                <a:sym typeface="DM Sans Medium"/>
              </a:rPr>
            </a:br>
            <a:endParaRPr sz="1400">
              <a:solidFill>
                <a:schemeClr val="lt1"/>
              </a:solidFill>
              <a:latin typeface="DM Sans Medium"/>
              <a:ea typeface="DM Sans Medium"/>
              <a:cs typeface="DM Sans Medium"/>
              <a:sym typeface="DM Sans Medium"/>
            </a:endParaRPr>
          </a:p>
          <a:p>
            <a:pPr indent="0" lvl="0" marL="0" rtl="0" algn="l">
              <a:spcBef>
                <a:spcPts val="1200"/>
              </a:spcBef>
              <a:spcAft>
                <a:spcPts val="1200"/>
              </a:spcAft>
              <a:buNone/>
            </a:pPr>
            <a:r>
              <a:rPr lang="en">
                <a:solidFill>
                  <a:schemeClr val="lt1"/>
                </a:solidFill>
              </a:rPr>
              <a:t>Identified opportunities for AI workflow enhancement, with an estimate of dollar value to HIVE post implementation. We will work with the HIVE executive team to narrow this down to the top three most valuable opportunities after taking into consideration all stakeholder values.</a:t>
            </a:r>
            <a:endParaRPr>
              <a:solidFill>
                <a:schemeClr val="lt1"/>
              </a:solidFill>
            </a:endParaRPr>
          </a:p>
        </p:txBody>
      </p:sp>
      <p:sp>
        <p:nvSpPr>
          <p:cNvPr id="120" name="Google Shape;120;p20"/>
          <p:cNvSpPr txBox="1"/>
          <p:nvPr>
            <p:ph type="title"/>
          </p:nvPr>
        </p:nvSpPr>
        <p:spPr>
          <a:xfrm>
            <a:off x="311700" y="448056"/>
            <a:ext cx="8370000" cy="12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E9E9E9"/>
                </a:solidFill>
              </a:rPr>
              <a:t>DELIVERABLES </a:t>
            </a:r>
            <a:br>
              <a:rPr lang="en" sz="4000">
                <a:solidFill>
                  <a:srgbClr val="E9E9E9"/>
                </a:solidFill>
              </a:rPr>
            </a:br>
            <a:r>
              <a:rPr lang="en" sz="4000">
                <a:solidFill>
                  <a:srgbClr val="E9E9E9"/>
                </a:solidFill>
              </a:rPr>
              <a:t>&amp; OUTCOMES</a:t>
            </a:r>
            <a:endParaRPr sz="4000">
              <a:solidFill>
                <a:srgbClr val="E9E9E9"/>
              </a:solidFill>
            </a:endParaRPr>
          </a:p>
        </p:txBody>
      </p:sp>
      <p:sp>
        <p:nvSpPr>
          <p:cNvPr id="121" name="Google Shape;121;p20"/>
          <p:cNvSpPr txBox="1"/>
          <p:nvPr>
            <p:ph idx="1" type="body"/>
          </p:nvPr>
        </p:nvSpPr>
        <p:spPr>
          <a:xfrm>
            <a:off x="3182988" y="2006475"/>
            <a:ext cx="26274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DM Sans Medium"/>
                <a:ea typeface="DM Sans Medium"/>
                <a:cs typeface="DM Sans Medium"/>
                <a:sym typeface="DM Sans Medium"/>
              </a:rPr>
              <a:t>Strategy</a:t>
            </a:r>
            <a:br>
              <a:rPr lang="en" sz="1400">
                <a:solidFill>
                  <a:schemeClr val="lt1"/>
                </a:solidFill>
                <a:latin typeface="DM Sans Medium"/>
                <a:ea typeface="DM Sans Medium"/>
                <a:cs typeface="DM Sans Medium"/>
                <a:sym typeface="DM Sans Medium"/>
              </a:rPr>
            </a:br>
            <a:endParaRPr sz="1400">
              <a:solidFill>
                <a:schemeClr val="lt1"/>
              </a:solidFill>
              <a:latin typeface="DM Sans Medium"/>
              <a:ea typeface="DM Sans Medium"/>
              <a:cs typeface="DM Sans Medium"/>
              <a:sym typeface="DM Sans Medium"/>
            </a:endParaRPr>
          </a:p>
          <a:p>
            <a:pPr indent="0" lvl="0" marL="0" rtl="0" algn="l">
              <a:spcBef>
                <a:spcPts val="1200"/>
              </a:spcBef>
              <a:spcAft>
                <a:spcPts val="1200"/>
              </a:spcAft>
              <a:buNone/>
            </a:pPr>
            <a:r>
              <a:rPr lang="en">
                <a:solidFill>
                  <a:schemeClr val="lt1"/>
                </a:solidFill>
              </a:rPr>
              <a:t>Strategic report for AI considerations that align with your organizational goals, providing a clear roadmap for the organizational leaders to use in their AI related decision making processes going forward.</a:t>
            </a:r>
            <a:endParaRPr>
              <a:solidFill>
                <a:schemeClr val="lt1"/>
              </a:solidFill>
            </a:endParaRPr>
          </a:p>
        </p:txBody>
      </p:sp>
      <p:sp>
        <p:nvSpPr>
          <p:cNvPr id="122" name="Google Shape;122;p20"/>
          <p:cNvSpPr txBox="1"/>
          <p:nvPr>
            <p:ph idx="1" type="body"/>
          </p:nvPr>
        </p:nvSpPr>
        <p:spPr>
          <a:xfrm>
            <a:off x="6054275" y="2006475"/>
            <a:ext cx="26274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DM Sans Medium"/>
                <a:ea typeface="DM Sans Medium"/>
                <a:cs typeface="DM Sans Medium"/>
                <a:sym typeface="DM Sans Medium"/>
              </a:rPr>
              <a:t>Enterprise Software Landscape Diagram</a:t>
            </a:r>
            <a:endParaRPr sz="1400">
              <a:solidFill>
                <a:schemeClr val="lt1"/>
              </a:solidFill>
              <a:latin typeface="DM Sans Medium"/>
              <a:ea typeface="DM Sans Medium"/>
              <a:cs typeface="DM Sans Medium"/>
              <a:sym typeface="DM Sans Medium"/>
            </a:endParaRPr>
          </a:p>
          <a:p>
            <a:pPr indent="0" lvl="0" marL="0" rtl="0" algn="l">
              <a:spcBef>
                <a:spcPts val="1200"/>
              </a:spcBef>
              <a:spcAft>
                <a:spcPts val="0"/>
              </a:spcAft>
              <a:buNone/>
            </a:pPr>
            <a:r>
              <a:rPr lang="en">
                <a:solidFill>
                  <a:schemeClr val="lt1"/>
                </a:solidFill>
              </a:rPr>
              <a:t>A timeline-based roadmap that lays out the development milestones, change management and resourcing required for each initiative identified in the AI Opportunity Assessment so that HIVE’s leadership can understand the expected ROIC and timeline for implementation.</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1"/>
          <p:cNvSpPr txBox="1"/>
          <p:nvPr>
            <p:ph idx="1" type="body"/>
          </p:nvPr>
        </p:nvSpPr>
        <p:spPr>
          <a:xfrm>
            <a:off x="5107475" y="1210900"/>
            <a:ext cx="3574200" cy="293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solidFill>
                  <a:schemeClr val="lt1"/>
                </a:solidFill>
                <a:latin typeface="DM Sans Medium"/>
                <a:ea typeface="DM Sans Medium"/>
                <a:cs typeface="DM Sans Medium"/>
                <a:sym typeface="DM Sans Medium"/>
              </a:rPr>
              <a:t>Outcomes</a:t>
            </a:r>
            <a:endParaRPr sz="1400">
              <a:solidFill>
                <a:schemeClr val="lt1"/>
              </a:solidFill>
              <a:latin typeface="DM Sans Medium"/>
              <a:ea typeface="DM Sans Medium"/>
              <a:cs typeface="DM Sans Medium"/>
              <a:sym typeface="DM Sans Medium"/>
            </a:endParaRPr>
          </a:p>
          <a:p>
            <a:pPr indent="-304800" lvl="0" marL="457200" rtl="0" algn="l">
              <a:spcBef>
                <a:spcPts val="1200"/>
              </a:spcBef>
              <a:spcAft>
                <a:spcPts val="0"/>
              </a:spcAft>
              <a:buClr>
                <a:schemeClr val="lt1"/>
              </a:buClr>
              <a:buSzPts val="1200"/>
              <a:buChar char="⤷"/>
            </a:pPr>
            <a:r>
              <a:rPr lang="en">
                <a:solidFill>
                  <a:schemeClr val="lt1"/>
                </a:solidFill>
              </a:rPr>
              <a:t>A list of AI applications that can solve identified problems or inefficiencies in the organization</a:t>
            </a:r>
            <a:endParaRPr>
              <a:solidFill>
                <a:schemeClr val="lt1"/>
              </a:solidFill>
            </a:endParaRPr>
          </a:p>
          <a:p>
            <a:pPr indent="-304800" lvl="0" marL="457200" rtl="0" algn="l">
              <a:spcBef>
                <a:spcPts val="1000"/>
              </a:spcBef>
              <a:spcAft>
                <a:spcPts val="0"/>
              </a:spcAft>
              <a:buClr>
                <a:schemeClr val="lt1"/>
              </a:buClr>
              <a:buSzPts val="1200"/>
              <a:buChar char="⤷"/>
            </a:pPr>
            <a:r>
              <a:rPr lang="en">
                <a:solidFill>
                  <a:schemeClr val="lt1"/>
                </a:solidFill>
              </a:rPr>
              <a:t>Clear understanding of the ROI and business impact you can expect from implementing AI solutions.</a:t>
            </a:r>
            <a:endParaRPr>
              <a:solidFill>
                <a:schemeClr val="lt1"/>
              </a:solidFill>
            </a:endParaRPr>
          </a:p>
          <a:p>
            <a:pPr indent="-304800" lvl="0" marL="457200" rtl="0" algn="l">
              <a:spcBef>
                <a:spcPts val="1000"/>
              </a:spcBef>
              <a:spcAft>
                <a:spcPts val="1000"/>
              </a:spcAft>
              <a:buClr>
                <a:schemeClr val="lt1"/>
              </a:buClr>
              <a:buSzPts val="1200"/>
              <a:buChar char="⤷"/>
            </a:pPr>
            <a:r>
              <a:rPr lang="en">
                <a:solidFill>
                  <a:schemeClr val="lt1"/>
                </a:solidFill>
              </a:rPr>
              <a:t>An actionable plan, broken down into achievable steps and initiatives to guide your journey in becoming an AI-driven organization.</a:t>
            </a:r>
            <a:endParaRPr>
              <a:solidFill>
                <a:schemeClr val="lt1"/>
              </a:solidFill>
            </a:endParaRPr>
          </a:p>
        </p:txBody>
      </p:sp>
      <p:sp>
        <p:nvSpPr>
          <p:cNvPr id="128" name="Google Shape;128;p21"/>
          <p:cNvSpPr txBox="1"/>
          <p:nvPr>
            <p:ph type="title"/>
          </p:nvPr>
        </p:nvSpPr>
        <p:spPr>
          <a:xfrm>
            <a:off x="311700" y="448056"/>
            <a:ext cx="8370000" cy="12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E9E9E9"/>
                </a:solidFill>
              </a:rPr>
              <a:t>DELIVERABLES </a:t>
            </a:r>
            <a:br>
              <a:rPr lang="en" sz="4000">
                <a:solidFill>
                  <a:srgbClr val="E9E9E9"/>
                </a:solidFill>
              </a:rPr>
            </a:br>
            <a:r>
              <a:rPr lang="en" sz="4000">
                <a:solidFill>
                  <a:srgbClr val="E9E9E9"/>
                </a:solidFill>
              </a:rPr>
              <a:t>&amp; OUTCOMES</a:t>
            </a:r>
            <a:endParaRPr sz="4000">
              <a:solidFill>
                <a:srgbClr val="E9E9E9"/>
              </a:solidFill>
            </a:endParaRPr>
          </a:p>
        </p:txBody>
      </p:sp>
      <p:pic>
        <p:nvPicPr>
          <p:cNvPr id="129" name="Google Shape;129;p21"/>
          <p:cNvPicPr preferRelativeResize="0"/>
          <p:nvPr/>
        </p:nvPicPr>
        <p:blipFill>
          <a:blip r:embed="rId3">
            <a:alphaModFix/>
          </a:blip>
          <a:stretch>
            <a:fillRect/>
          </a:stretch>
        </p:blipFill>
        <p:spPr>
          <a:xfrm flipH="1">
            <a:off x="0" y="3769926"/>
            <a:ext cx="2213426" cy="109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rpoin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