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Lilita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ilitaOne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55d3d5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55d3d5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455d3d5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455d3d5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455d3d5d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455d3d5d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55d3d5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455d3d5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55d3d5d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55d3d5d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55d3d5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455d3d5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98f44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498f44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455d3d5d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455d3d5d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455d3d5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455d3d5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455d3d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455d3d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455d3d5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455d3d5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55d3d5d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55d3d5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55d3d5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455d3d5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55d3d5d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55d3d5d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55d3d5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55d3d5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55d3d5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55d3d5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55d3d5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55d3d5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765550" y="7100"/>
            <a:ext cx="7612901" cy="507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804425"/>
            <a:ext cx="8520600" cy="3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5555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DÉTECTEZ LES BAD BUZZ </a:t>
            </a:r>
            <a:endParaRPr sz="5555"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5555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GRÂCE AU DEEP LEARNING</a:t>
            </a:r>
            <a:endParaRPr sz="5555"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73450" y="3407000"/>
            <a:ext cx="499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PROJET 7</a:t>
            </a:r>
            <a:endParaRPr i="1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688" y="28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 u="sng">
                <a:solidFill>
                  <a:srgbClr val="4A86E8"/>
                </a:solidFill>
                <a:latin typeface="Lilita One"/>
                <a:ea typeface="Lilita One"/>
                <a:cs typeface="Lilita One"/>
                <a:sym typeface="Lilita One"/>
              </a:rPr>
              <a:t>WORD EMBEDDING WORD2VEC</a:t>
            </a:r>
            <a:endParaRPr i="1" sz="3000" u="sng">
              <a:solidFill>
                <a:srgbClr val="4A86E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3492675"/>
            <a:ext cx="85206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fr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GROUPE DE MODÈLES ASSOCIÉS QUI SONT UTILISÉS POUR PRODUIRE DES INCORPORATIONS DE MOTS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fr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“MONTRE</a:t>
            </a:r>
            <a:r>
              <a:rPr lang="fr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fr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MOI TES AMIS, ET JE TE DIRAI QUI TU ES”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fr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ENVIRON 100 MILLIARDS DE MOTS DE GOOGLE NEWS DATASET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275" y="1283129"/>
            <a:ext cx="4297474" cy="190755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46250" y="420625"/>
            <a:ext cx="32658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3000" u="sng">
                <a:solidFill>
                  <a:srgbClr val="4A86E8"/>
                </a:solidFill>
                <a:latin typeface="Lilita One"/>
                <a:ea typeface="Lilita One"/>
                <a:cs typeface="Lilita One"/>
                <a:sym typeface="Lilita One"/>
              </a:rPr>
              <a:t>WORD EMBEDDING GLOVE</a:t>
            </a:r>
            <a:endParaRPr i="1" sz="3000" u="sng">
              <a:solidFill>
                <a:srgbClr val="4A86E8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2400" y="2011225"/>
            <a:ext cx="29010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CAPTURER LA RELATION ENTRE LES MOTS DE L'ENSEMBLE DU CORPUS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PRÉSERVATION DES RELATIONS ET DES SIMILITUDES ENTRE LES MOTS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050" y="478388"/>
            <a:ext cx="5402225" cy="4186724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790400" y="201250"/>
            <a:ext cx="55632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 u="sng">
                <a:latin typeface="Lilita One"/>
                <a:ea typeface="Lilita One"/>
                <a:cs typeface="Lilita One"/>
                <a:sym typeface="Lilita One"/>
              </a:rPr>
              <a:t>B. MODÈLE SANS COUCHE LSTM</a:t>
            </a:r>
            <a:endParaRPr sz="3000" u="sng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68388" y="2855425"/>
            <a:ext cx="39162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fr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SEQUENTIAL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fr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EMBEDDING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fr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SPATIALDROPOUT1D/DROPOUT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fr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SIMPLERNN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fr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DENSE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63" y="1190975"/>
            <a:ext cx="3203626" cy="1289425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0975"/>
            <a:ext cx="3916276" cy="3087125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 u="sng">
                <a:solidFill>
                  <a:srgbClr val="4A86E8"/>
                </a:solidFill>
                <a:latin typeface="Lilita One"/>
                <a:ea typeface="Lilita One"/>
                <a:cs typeface="Lilita One"/>
                <a:sym typeface="Lilita One"/>
              </a:rPr>
              <a:t>PARAMÈTRES DES MODÈLES</a:t>
            </a:r>
            <a:endParaRPr i="1" sz="3000" u="sng">
              <a:solidFill>
                <a:srgbClr val="4A86E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3467600"/>
            <a:ext cx="8520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OPTIMISATEUR ➞ </a:t>
            </a: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BINARY_CROSSENTROPY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FONCTION DE PERTE </a:t>
            </a: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➞</a:t>
            </a: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ADAM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MÉTRIQUES D’ÉVALUATION </a:t>
            </a: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➞</a:t>
            </a: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RECALL, PRÉCISION, F1</a:t>
            </a: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SCORE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75" y="1633065"/>
            <a:ext cx="7736625" cy="15361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u="sng">
                <a:latin typeface="Lilita One"/>
                <a:ea typeface="Lilita One"/>
                <a:cs typeface="Lilita One"/>
                <a:sym typeface="Lilita One"/>
              </a:rPr>
              <a:t>C. MODÈLE AVEC COUCHE LSTM</a:t>
            </a:r>
            <a:endParaRPr sz="3300" u="sng"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5828600" y="1462600"/>
            <a:ext cx="31299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LSTM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BIDIRECTIONNAL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GLOBALMAXPOOL1D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BATCHNORMALIZATION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4275"/>
            <a:ext cx="5399675" cy="214025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201250"/>
            <a:ext cx="85206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IV. </a:t>
            </a:r>
            <a:r>
              <a:rPr lang="fr" sz="3000" u="sng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COMPARAISON DES MODÈLES ET MISE EN PRODUCTION D’UN MODÈLE AVANCÉ</a:t>
            </a:r>
            <a:endParaRPr sz="3000"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385517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MEILLEUR RÉSULTAT : API SUR ÉTAGÈRE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POUR LES MODÈLES SUR MESURE AVANCÉ : WORD EMBEDDING AVEC WORD2VEC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39100" y="1438225"/>
            <a:ext cx="866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ilita One"/>
              <a:buAutoNum type="alphaUcPeriod"/>
            </a:pPr>
            <a:r>
              <a:rPr lang="fr" sz="2500" u="sng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COMPARAISON DES SCORES DES 3 APPROCHES</a:t>
            </a:r>
            <a:endParaRPr sz="2500" u="sng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0025"/>
            <a:ext cx="8839198" cy="1346071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Lilita One"/>
                <a:ea typeface="Lilita One"/>
                <a:cs typeface="Lilita One"/>
                <a:sym typeface="Lilita One"/>
              </a:rPr>
              <a:t>B</a:t>
            </a:r>
            <a:r>
              <a:rPr lang="fr" sz="3000">
                <a:latin typeface="Lilita One"/>
                <a:ea typeface="Lilita One"/>
                <a:cs typeface="Lilita One"/>
                <a:sym typeface="Lilita One"/>
              </a:rPr>
              <a:t>. </a:t>
            </a:r>
            <a:r>
              <a:rPr lang="fr" sz="3000" u="sng">
                <a:latin typeface="Lilita One"/>
                <a:ea typeface="Lilita One"/>
                <a:cs typeface="Lilita One"/>
                <a:sym typeface="Lilita One"/>
              </a:rPr>
              <a:t>FOCUS SUR LE MODÈLE SÉLECTIONNÉ</a:t>
            </a:r>
            <a:endParaRPr sz="3000" u="sng"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77650" y="2045150"/>
            <a:ext cx="39597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COURBE D’ENTRAÎNEMENT CORRECT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PAS D’OVERFITTING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b="1"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PAS D’UNDERFITTING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250" y="1407175"/>
            <a:ext cx="4902974" cy="3172125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201275"/>
            <a:ext cx="85206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Lilita One"/>
                <a:ea typeface="Lilita One"/>
                <a:cs typeface="Lilita One"/>
                <a:sym typeface="Lilita One"/>
              </a:rPr>
              <a:t>C</a:t>
            </a:r>
            <a:r>
              <a:rPr lang="fr" sz="3000">
                <a:latin typeface="Lilita One"/>
                <a:ea typeface="Lilita One"/>
                <a:cs typeface="Lilita One"/>
                <a:sym typeface="Lilita One"/>
              </a:rPr>
              <a:t>. </a:t>
            </a:r>
            <a:r>
              <a:rPr lang="fr" sz="3000" u="sng">
                <a:latin typeface="Lilita One"/>
                <a:ea typeface="Lilita One"/>
                <a:cs typeface="Lilita One"/>
                <a:sym typeface="Lilita One"/>
              </a:rPr>
              <a:t>DÉMARCHE DE MISE EN PRODUCTION </a:t>
            </a:r>
            <a:endParaRPr sz="3000" u="sng"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>
                <a:latin typeface="Lilita One"/>
                <a:ea typeface="Lilita One"/>
                <a:cs typeface="Lilita One"/>
                <a:sym typeface="Lilita One"/>
              </a:rPr>
              <a:t>SUR AZURE</a:t>
            </a:r>
            <a:endParaRPr sz="3000" u="sng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908100"/>
            <a:ext cx="30279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CONNECTION À AZURE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ENTRAÎNEMENT ET ENREGISTREMENT DU MODÈLE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273" y="1530300"/>
            <a:ext cx="4831751" cy="3296275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35325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Lilita One"/>
                <a:ea typeface="Lilita One"/>
                <a:cs typeface="Lilita One"/>
                <a:sym typeface="Lilita One"/>
              </a:rPr>
              <a:t>D</a:t>
            </a:r>
            <a:r>
              <a:rPr lang="fr" sz="3000">
                <a:latin typeface="Lilita One"/>
                <a:ea typeface="Lilita One"/>
                <a:cs typeface="Lilita One"/>
                <a:sym typeface="Lilita One"/>
              </a:rPr>
              <a:t>. </a:t>
            </a:r>
            <a:r>
              <a:rPr lang="fr" sz="3000" u="sng">
                <a:latin typeface="Lilita One"/>
                <a:ea typeface="Lilita One"/>
                <a:cs typeface="Lilita One"/>
                <a:sym typeface="Lilita One"/>
              </a:rPr>
              <a:t>DÉMONSTRATION DE FONCTIONNEMENT D’APPEL AU MOTEUR D’INFÉRENCE</a:t>
            </a:r>
            <a:endParaRPr sz="3000" u="sng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77850" y="250000"/>
            <a:ext cx="37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lita One"/>
                <a:ea typeface="Lilita One"/>
                <a:cs typeface="Lilita One"/>
                <a:sym typeface="Lilita One"/>
              </a:rPr>
              <a:t>SOMMAIRE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14125"/>
            <a:ext cx="85206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Font typeface="Lilita One"/>
              <a:buAutoNum type="romanUcPeriod"/>
            </a:pPr>
            <a:r>
              <a:rPr lang="fr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PRÉSENTATION DE LA PROBLÉMATIQUE</a:t>
            </a:r>
            <a:endParaRPr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ct val="100000"/>
              <a:buFont typeface="Lilita One"/>
              <a:buAutoNum type="romanUcPeriod"/>
            </a:pPr>
            <a:r>
              <a:rPr lang="fr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ÉLABORATION DES MODÈLES AVEC AZURE</a:t>
            </a:r>
            <a:endParaRPr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MODÈLE SELON L’APPROCHE “API SUR ÉTAGÈRE”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MODÈLE SELON L’APPROCHE “MODÈLE SUR MESURE SIMPLE”</a:t>
            </a:r>
            <a:endParaRPr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ct val="100000"/>
              <a:buFont typeface="Lilita One"/>
              <a:buAutoNum type="romanUcPeriod"/>
            </a:pPr>
            <a:r>
              <a:rPr lang="fr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ÉLABORATION DES MODÈLES DE L’APPROCHE “MODÈLE AVANCÉ”, ET SES SIMULATIONS</a:t>
            </a:r>
            <a:endParaRPr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PRÉ-TRAITEMENT DES DONNÉES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MODÈLE SANS COUCHE LSTM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MODÈLE AVEC COUCHE LSTM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ct val="100000"/>
              <a:buFont typeface="Lilita One"/>
              <a:buAutoNum type="romanUcPeriod"/>
            </a:pPr>
            <a:r>
              <a:rPr lang="fr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COMPARAISON DES MODÈLES ET MISE EN PRODUCTION D’UN MODÈLE AVANCÉ</a:t>
            </a:r>
            <a:endParaRPr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COMPARAISON DES SCORES DES 3 APPROCHES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FOCUS SUR LE MODÈLE SÉLECTIONNÉ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DÉMARCHE DE MISE EN PRODUCTION SUR AZURE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DÉMONSTRATION DE FONCTIONNEMENT D’APPEL AU MOTEUR D’INFÉRENCE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lphaUcPeriod"/>
            </a:pPr>
            <a:r>
              <a:rPr i="1"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 ET PERSPECTIVES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331" y="2571750"/>
            <a:ext cx="1042074" cy="20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3000"/>
              <a:buFont typeface="Lilita One"/>
              <a:buAutoNum type="romanUcPeriod"/>
            </a:pPr>
            <a:r>
              <a:rPr lang="fr" sz="3000" u="sng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PRÉSENTATION DE LA PROBLÉMATIQUE</a:t>
            </a:r>
            <a:endParaRPr sz="3000" u="sng"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25" y="1398600"/>
            <a:ext cx="3590925" cy="154305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74150" y="3214075"/>
            <a:ext cx="81957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CRÉER UN PRODUIT IA PERMETTANT DE PRÉDIRE LE SENTIMENT ASSOCIÉ À UN TWEET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UTILISATION DE DONNÉES OPEN SOURCE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fr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MISE EN PLACE DE 3 MODÈLES DIFFÉRENTS POUR COMPARER LES RÉSULTATS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20350" y="445025"/>
            <a:ext cx="4217100" cy="1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 u="sng">
                <a:solidFill>
                  <a:srgbClr val="4A86E8"/>
                </a:solidFill>
                <a:latin typeface="Lilita One"/>
                <a:ea typeface="Lilita One"/>
                <a:cs typeface="Lilita One"/>
                <a:sym typeface="Lilita One"/>
              </a:rPr>
              <a:t>MÉTRIQUES D’ÉVALUATION</a:t>
            </a:r>
            <a:endParaRPr i="1" sz="3000" u="sng">
              <a:solidFill>
                <a:srgbClr val="4A86E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309350" y="3325926"/>
            <a:ext cx="26391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RECALL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PRÉCISION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F1-</a:t>
            </a: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SCORE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25" y="288388"/>
            <a:ext cx="2510800" cy="4566723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25" y="2101550"/>
            <a:ext cx="4663350" cy="82515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8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u="sng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II. ÉLABORATION DES MODÈLES AVEC AZURE</a:t>
            </a:r>
            <a:endParaRPr sz="3300" u="sng"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909400" y="3724200"/>
            <a:ext cx="73251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unito"/>
              <a:buChar char="●"/>
            </a:pPr>
            <a:r>
              <a:rPr lang="fr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API DE MICROSOFT AZURE POUR L’ANALYSE DE SENTIMENT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unito"/>
              <a:buChar char="●"/>
            </a:pPr>
            <a:r>
              <a:rPr lang="fr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ÉTIQUETTES DE SENTIMENTS : POSITIF, NÉGATIF, NEUTRE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unito"/>
              <a:buChar char="●"/>
            </a:pPr>
            <a:r>
              <a:rPr lang="fr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TESTÉ SUR UN ÉCHANTILLON DE DONNÉES AUSSI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00" y="1986210"/>
            <a:ext cx="7325199" cy="135925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 txBox="1"/>
          <p:nvPr/>
        </p:nvSpPr>
        <p:spPr>
          <a:xfrm>
            <a:off x="-109700" y="964925"/>
            <a:ext cx="867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ilita One"/>
              <a:buAutoNum type="alphaUcPeriod"/>
            </a:pPr>
            <a:r>
              <a:rPr lang="fr" sz="2500" u="sng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MODÈLE SELON L’APPROCHE “API SUR ÉTAGÈRE”</a:t>
            </a:r>
            <a:endParaRPr sz="2500" u="sng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64700"/>
            <a:ext cx="8520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Lilita One"/>
                <a:ea typeface="Lilita One"/>
                <a:cs typeface="Lilita One"/>
                <a:sym typeface="Lilita One"/>
              </a:rPr>
              <a:t>B.  </a:t>
            </a:r>
            <a:r>
              <a:rPr lang="fr" sz="3300" u="sng">
                <a:latin typeface="Lilita One"/>
                <a:ea typeface="Lilita One"/>
                <a:cs typeface="Lilita One"/>
                <a:sym typeface="Lilita One"/>
              </a:rPr>
              <a:t>MODÈLE SELON L’APPROCHE “MODÈLE SUR MESURE SIMPLE”</a:t>
            </a:r>
            <a:endParaRPr sz="3300" u="sng"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944750"/>
            <a:ext cx="378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INTERFACE PAR GLISSER</a:t>
            </a: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DÉPOSER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RÉGRESSION LOGISTIQUE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100" y="1450575"/>
            <a:ext cx="4442076" cy="32665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52525"/>
            <a:ext cx="85206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u="sng">
                <a:solidFill>
                  <a:srgbClr val="F6B26B"/>
                </a:solidFill>
                <a:latin typeface="Lilita One"/>
                <a:ea typeface="Lilita One"/>
                <a:cs typeface="Lilita One"/>
                <a:sym typeface="Lilita One"/>
              </a:rPr>
              <a:t>III. ÉLABORATION DES MODÈLES DE L’APPROCHE “MODÈLE AVANCÉ”, ET SES SIMULATIONS</a:t>
            </a:r>
            <a:endParaRPr sz="3300" u="sng">
              <a:solidFill>
                <a:srgbClr val="F6B26B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D9D9D9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2473863"/>
            <a:ext cx="4246800" cy="21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ÉCHANTILLONNAGE DES DONNÉES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fr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800 TWEETS POSITIFS ET 800 NÉGATIFS</a:t>
            </a:r>
            <a:r>
              <a:rPr lang="fr" sz="2000"/>
              <a:t> </a:t>
            </a:r>
            <a:endParaRPr sz="2000"/>
          </a:p>
        </p:txBody>
      </p:sp>
      <p:sp>
        <p:nvSpPr>
          <p:cNvPr id="106" name="Google Shape;106;p19"/>
          <p:cNvSpPr txBox="1"/>
          <p:nvPr/>
        </p:nvSpPr>
        <p:spPr>
          <a:xfrm>
            <a:off x="438775" y="1389425"/>
            <a:ext cx="783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AutoNum type="alphaUcPeriod"/>
            </a:pPr>
            <a:r>
              <a:rPr lang="fr" sz="3000" u="sng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PRÉ-TRAITEMENT DES DONNÉES</a:t>
            </a:r>
            <a:endParaRPr sz="3000" u="sng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50" y="2161788"/>
            <a:ext cx="3733800" cy="2600325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4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 u="sng">
                <a:solidFill>
                  <a:srgbClr val="4A86E8"/>
                </a:solidFill>
                <a:latin typeface="Lilita One"/>
                <a:ea typeface="Lilita One"/>
                <a:cs typeface="Lilita One"/>
                <a:sym typeface="Lilita One"/>
              </a:rPr>
              <a:t>PROCESSUS DE « LEMMATISATION »</a:t>
            </a:r>
            <a:endParaRPr i="1" sz="3000" u="sng">
              <a:solidFill>
                <a:srgbClr val="4A86E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55950" y="1758275"/>
            <a:ext cx="3644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lang="fr" sz="2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MOTS REPRÉSENTÉS SOUS FORME </a:t>
            </a:r>
            <a:r>
              <a:rPr b="1" lang="fr" sz="2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CANONIQUE</a:t>
            </a:r>
            <a:endParaRPr b="1" sz="2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●"/>
            </a:pPr>
            <a:r>
              <a:rPr b="1" lang="fr" sz="2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EXEMPLES</a:t>
            </a:r>
            <a:endParaRPr b="1" sz="2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rabicPeriod"/>
            </a:pPr>
            <a:r>
              <a:rPr i="1" lang="fr" sz="2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VERBE ➡ INFINITIF</a:t>
            </a:r>
            <a:endParaRPr i="1" sz="2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AutoNum type="arabicPeriod"/>
            </a:pPr>
            <a:r>
              <a:rPr lang="fr" sz="2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i="1" lang="fr" sz="2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NOM  ➡ MASCULIN SINGULIER</a:t>
            </a:r>
            <a:endParaRPr i="1" sz="2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51" y="1596676"/>
            <a:ext cx="4568250" cy="22789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56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 u="sng">
                <a:solidFill>
                  <a:srgbClr val="4A86E8"/>
                </a:solidFill>
                <a:latin typeface="Lilita One"/>
                <a:ea typeface="Lilita One"/>
                <a:cs typeface="Lilita One"/>
                <a:sym typeface="Lilita One"/>
              </a:rPr>
              <a:t>PROCESSUS DE « STEMMING »</a:t>
            </a:r>
            <a:endParaRPr i="1" sz="3000" u="sng">
              <a:solidFill>
                <a:srgbClr val="4A86E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23100" y="2015725"/>
            <a:ext cx="4309200" cy="19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 GARDER QUE </a:t>
            </a:r>
            <a:r>
              <a:rPr b="1"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RACINE DES MOTS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b="1"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SUPPRIMER PRÉFIXE </a:t>
            </a:r>
            <a:r>
              <a:rPr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ET </a:t>
            </a:r>
            <a:r>
              <a:rPr b="1"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SUFFIXE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PLUS </a:t>
            </a:r>
            <a:r>
              <a:rPr b="1"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SIMPLE </a:t>
            </a:r>
            <a:r>
              <a:rPr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QUE</a:t>
            </a:r>
            <a:r>
              <a:rPr b="1" lang="fr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LA LEMMATISATION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38" y="1681250"/>
            <a:ext cx="3705225" cy="241935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