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  <p:embeddedFont>
      <p:font typeface="Dancing Script"/>
      <p:regular r:id="rId29"/>
      <p:bold r:id="rId30"/>
    </p:embeddedFont>
    <p:embeddedFont>
      <p:font typeface="Luckiest Guy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ancingScrip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uckiestGuy-regular.fntdata"/><Relationship Id="rId30" Type="http://schemas.openxmlformats.org/officeDocument/2006/relationships/font" Target="fonts/DancingScrip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a92f078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1a92f078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a92f0784b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a92f0784b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a92d318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1a92d318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1a92f0784b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1a92f0784b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a92f0784b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a92f0784b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22d277685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22d277685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a92f0784b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1a92f0784b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a92d318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a92d318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a92f0784b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a92f0784b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a92f078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a92f078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a92f0784b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a92f0784b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a92f0784b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a92f0784b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a92f0784b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a92f0784b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a92f0784b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a92f0784b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a92f0784b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a92f0784b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a92f0784b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a92f0784b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a92f0784b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1a92f0784b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72375" y="2136225"/>
            <a:ext cx="72027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302"/>
              <a:buNone/>
            </a:pPr>
            <a:r>
              <a:rPr lang="fr" sz="5044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rPr>
              <a:t>↠</a:t>
            </a:r>
            <a:r>
              <a:rPr lang="fr" sz="5044">
                <a:solidFill>
                  <a:srgbClr val="7F6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 Projet 8</a:t>
            </a:r>
            <a:endParaRPr sz="5044">
              <a:solidFill>
                <a:srgbClr val="7F6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0">
              <a:latin typeface="Luckiest Guy"/>
              <a:ea typeface="Luckiest Guy"/>
              <a:cs typeface="Luckiest Guy"/>
              <a:sym typeface="Luckiest Gu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" sz="40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rPr>
              <a:t>Participez à la conception d'une voiture autonome</a:t>
            </a:r>
            <a:endParaRPr sz="4000">
              <a:solidFill>
                <a:srgbClr val="F1C232"/>
              </a:solidFill>
              <a:latin typeface="Luckiest Guy"/>
              <a:ea typeface="Luckiest Guy"/>
              <a:cs typeface="Luckiest Guy"/>
              <a:sym typeface="Luckiest Gu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8911"/>
              <a:buNone/>
            </a:pPr>
            <a:r>
              <a:t/>
            </a:r>
            <a:endParaRPr b="0" sz="4043">
              <a:solidFill>
                <a:srgbClr val="F1C232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/>
          <p:nvPr>
            <p:ph type="title"/>
          </p:nvPr>
        </p:nvSpPr>
        <p:spPr>
          <a:xfrm>
            <a:off x="1303800" y="696050"/>
            <a:ext cx="7840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u="sng">
                <a:solidFill>
                  <a:srgbClr val="6FA8DC"/>
                </a:solidFill>
                <a:latin typeface="Luckiest Guy"/>
                <a:ea typeface="Luckiest Guy"/>
                <a:cs typeface="Luckiest Guy"/>
                <a:sym typeface="Luckiest Guy"/>
              </a:rPr>
              <a:t>VGG-16</a:t>
            </a:r>
            <a:endParaRPr i="1" u="sng">
              <a:solidFill>
                <a:srgbClr val="6FA8DC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346" name="Google Shape;346;p22"/>
          <p:cNvSpPr txBox="1"/>
          <p:nvPr>
            <p:ph idx="1" type="body"/>
          </p:nvPr>
        </p:nvSpPr>
        <p:spPr>
          <a:xfrm>
            <a:off x="6160500" y="2044900"/>
            <a:ext cx="2983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ancing Script"/>
              <a:buChar char="●"/>
            </a:pPr>
            <a:r>
              <a:rPr b="1" lang="fr" sz="2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Modèle de réseau de neurones à convolution conçu par K. Simonyan et A. Zisserman</a:t>
            </a:r>
            <a:endParaRPr b="1" sz="200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ancing Script"/>
              <a:buChar char="●"/>
            </a:pPr>
            <a:r>
              <a:rPr b="1" lang="fr" sz="2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16 couches profondes</a:t>
            </a:r>
            <a:endParaRPr b="1" sz="200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347" name="Google Shape;3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25" y="2334125"/>
            <a:ext cx="5734050" cy="1590675"/>
          </a:xfrm>
          <a:prstGeom prst="rect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8" name="Google Shape;348;p22"/>
          <p:cNvSpPr/>
          <p:nvPr/>
        </p:nvSpPr>
        <p:spPr>
          <a:xfrm>
            <a:off x="7310663" y="4244744"/>
            <a:ext cx="683163" cy="103423"/>
          </a:xfrm>
          <a:custGeom>
            <a:rect b="b" l="l" r="r" t="t"/>
            <a:pathLst>
              <a:path extrusionOk="0" h="8376" w="36567">
                <a:moveTo>
                  <a:pt x="0" y="7051"/>
                </a:moveTo>
                <a:cubicBezTo>
                  <a:pt x="1758" y="3888"/>
                  <a:pt x="4927" y="-658"/>
                  <a:pt x="8438" y="220"/>
                </a:cubicBezTo>
                <a:cubicBezTo>
                  <a:pt x="15921" y="2092"/>
                  <a:pt x="22484" y="9214"/>
                  <a:pt x="30138" y="8257"/>
                </a:cubicBezTo>
                <a:cubicBezTo>
                  <a:pt x="33542" y="7831"/>
                  <a:pt x="35033" y="3288"/>
                  <a:pt x="36567" y="220"/>
                </a:cubicBezTo>
              </a:path>
            </a:pathLst>
          </a:custGeom>
          <a:noFill/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/>
          <p:nvPr>
            <p:ph type="title"/>
          </p:nvPr>
        </p:nvSpPr>
        <p:spPr>
          <a:xfrm>
            <a:off x="1303800" y="7247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u="sng">
                <a:solidFill>
                  <a:srgbClr val="6FA8DC"/>
                </a:solidFill>
                <a:latin typeface="Luckiest Guy"/>
                <a:ea typeface="Luckiest Guy"/>
                <a:cs typeface="Luckiest Guy"/>
                <a:sym typeface="Luckiest Guy"/>
              </a:rPr>
              <a:t>FCN8</a:t>
            </a:r>
            <a:endParaRPr i="1" u="sng">
              <a:solidFill>
                <a:srgbClr val="6FA8DC"/>
              </a:solidFill>
              <a:latin typeface="Luckiest Guy"/>
              <a:ea typeface="Luckiest Guy"/>
              <a:cs typeface="Luckiest Guy"/>
              <a:sym typeface="Luckiest Gu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3"/>
          <p:cNvSpPr txBox="1"/>
          <p:nvPr>
            <p:ph idx="1" type="body"/>
          </p:nvPr>
        </p:nvSpPr>
        <p:spPr>
          <a:xfrm>
            <a:off x="5653250" y="1973325"/>
            <a:ext cx="3153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ancing Script"/>
              <a:buChar char="●"/>
            </a:pPr>
            <a:r>
              <a:rPr b="1" lang="fr" sz="2000">
                <a:latin typeface="Dancing Script"/>
                <a:ea typeface="Dancing Script"/>
                <a:cs typeface="Dancing Script"/>
                <a:sym typeface="Dancing Script"/>
              </a:rPr>
              <a:t>Utilisation de couches connectées localement</a:t>
            </a:r>
            <a:endParaRPr b="1" sz="2000">
              <a:latin typeface="Dancing Script"/>
              <a:ea typeface="Dancing Script"/>
              <a:cs typeface="Dancing Script"/>
              <a:sym typeface="Dancing Scrip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ancing Script"/>
              <a:buChar char="●"/>
            </a:pPr>
            <a:r>
              <a:rPr b="1" lang="fr" sz="2000">
                <a:latin typeface="Dancing Script"/>
                <a:ea typeface="Dancing Script"/>
                <a:cs typeface="Dancing Script"/>
                <a:sym typeface="Dancing Script"/>
              </a:rPr>
              <a:t>Réseaux plus rapides à former</a:t>
            </a:r>
            <a:endParaRPr b="1" sz="2000">
              <a:latin typeface="Dancing Script"/>
              <a:ea typeface="Dancing Script"/>
              <a:cs typeface="Dancing Script"/>
              <a:sym typeface="Dancing Scrip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ancing Script"/>
              <a:buChar char="●"/>
            </a:pPr>
            <a:r>
              <a:rPr b="1" lang="fr" sz="2000">
                <a:latin typeface="Dancing Script"/>
                <a:ea typeface="Dancing Script"/>
                <a:cs typeface="Dancing Script"/>
                <a:sym typeface="Dancing Script"/>
              </a:rPr>
              <a:t>Utilisation d’images de taille variable possible</a:t>
            </a:r>
            <a:endParaRPr b="1" sz="2000"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355" name="Google Shape;3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75" y="1792300"/>
            <a:ext cx="4743376" cy="2566625"/>
          </a:xfrm>
          <a:prstGeom prst="rect">
            <a:avLst/>
          </a:prstGeom>
          <a:noFill/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 txBox="1"/>
          <p:nvPr>
            <p:ph type="title"/>
          </p:nvPr>
        </p:nvSpPr>
        <p:spPr>
          <a:xfrm>
            <a:off x="1303800" y="708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u="sng">
                <a:solidFill>
                  <a:srgbClr val="6FA8DC"/>
                </a:solidFill>
                <a:latin typeface="Luckiest Guy"/>
                <a:ea typeface="Luckiest Guy"/>
                <a:cs typeface="Luckiest Guy"/>
                <a:sym typeface="Luckiest Guy"/>
              </a:rPr>
              <a:t>U-net</a:t>
            </a:r>
            <a:endParaRPr i="1" u="sng">
              <a:solidFill>
                <a:srgbClr val="6FA8DC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361" name="Google Shape;361;p24"/>
          <p:cNvSpPr txBox="1"/>
          <p:nvPr>
            <p:ph idx="1" type="body"/>
          </p:nvPr>
        </p:nvSpPr>
        <p:spPr>
          <a:xfrm>
            <a:off x="5295125" y="1618300"/>
            <a:ext cx="369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800"/>
              </a:spcBef>
              <a:spcAft>
                <a:spcPts val="0"/>
              </a:spcAft>
              <a:buSzPts val="2000"/>
              <a:buFont typeface="Dancing Script"/>
              <a:buChar char="●"/>
            </a:pPr>
            <a:r>
              <a:rPr b="1" lang="fr" sz="2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Modèle de réseau de neurones dédié aux tâches de Vision par Ordinateur</a:t>
            </a:r>
            <a:endParaRPr b="1" sz="200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ancing Script"/>
              <a:buChar char="●"/>
            </a:pPr>
            <a:r>
              <a:rPr b="1" lang="fr" sz="2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2 “ chemins “ : encodeur et décodeur</a:t>
            </a:r>
            <a:endParaRPr b="1" sz="200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ancing Script"/>
              <a:buChar char="●"/>
            </a:pPr>
            <a:r>
              <a:rPr b="1" lang="fr" sz="2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Efficace même avec un ensemble de données limité</a:t>
            </a:r>
            <a:endParaRPr b="1" sz="200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362" name="Google Shape;3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25" y="1655275"/>
            <a:ext cx="4905075" cy="3267325"/>
          </a:xfrm>
          <a:prstGeom prst="rect">
            <a:avLst/>
          </a:prstGeom>
          <a:noFill/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3" name="Google Shape;363;p24"/>
          <p:cNvSpPr/>
          <p:nvPr/>
        </p:nvSpPr>
        <p:spPr>
          <a:xfrm>
            <a:off x="6845863" y="4372719"/>
            <a:ext cx="683163" cy="103423"/>
          </a:xfrm>
          <a:custGeom>
            <a:rect b="b" l="l" r="r" t="t"/>
            <a:pathLst>
              <a:path extrusionOk="0" h="8376" w="36567">
                <a:moveTo>
                  <a:pt x="0" y="7051"/>
                </a:moveTo>
                <a:cubicBezTo>
                  <a:pt x="1758" y="3888"/>
                  <a:pt x="4927" y="-658"/>
                  <a:pt x="8438" y="220"/>
                </a:cubicBezTo>
                <a:cubicBezTo>
                  <a:pt x="15921" y="2092"/>
                  <a:pt x="22484" y="9214"/>
                  <a:pt x="30138" y="8257"/>
                </a:cubicBezTo>
                <a:cubicBezTo>
                  <a:pt x="33542" y="7831"/>
                  <a:pt x="35033" y="3288"/>
                  <a:pt x="36567" y="220"/>
                </a:cubicBezTo>
              </a:path>
            </a:pathLst>
          </a:custGeom>
          <a:noFill/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"/>
          <p:cNvSpPr txBox="1"/>
          <p:nvPr>
            <p:ph type="title"/>
          </p:nvPr>
        </p:nvSpPr>
        <p:spPr>
          <a:xfrm>
            <a:off x="1303800" y="7204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u="sng">
                <a:solidFill>
                  <a:srgbClr val="6FA8DC"/>
                </a:solidFill>
                <a:latin typeface="Luckiest Guy"/>
                <a:ea typeface="Luckiest Guy"/>
                <a:cs typeface="Luckiest Guy"/>
                <a:sym typeface="Luckiest Guy"/>
              </a:rPr>
              <a:t>Comparatif des résultats</a:t>
            </a:r>
            <a:endParaRPr i="1" u="sng">
              <a:solidFill>
                <a:srgbClr val="6FA8DC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369" name="Google Shape;369;p25"/>
          <p:cNvSpPr txBox="1"/>
          <p:nvPr>
            <p:ph idx="1" type="body"/>
          </p:nvPr>
        </p:nvSpPr>
        <p:spPr>
          <a:xfrm>
            <a:off x="4868575" y="1544500"/>
            <a:ext cx="3556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L’augmentation de données permet d’améliorer le score des modèles mais les conséquences en termes de temps d’entraînement ne semble pas justifier ce choix.</a:t>
            </a:r>
            <a:endParaRPr b="1" sz="200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Modèle sélectionné : </a:t>
            </a:r>
            <a:endParaRPr b="1" sz="200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2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U-net avec balanced cross entropy</a:t>
            </a:r>
            <a:endParaRPr b="1" sz="200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370" name="Google Shape;370;p25"/>
          <p:cNvSpPr/>
          <p:nvPr/>
        </p:nvSpPr>
        <p:spPr>
          <a:xfrm>
            <a:off x="6305088" y="4610131"/>
            <a:ext cx="683163" cy="103423"/>
          </a:xfrm>
          <a:custGeom>
            <a:rect b="b" l="l" r="r" t="t"/>
            <a:pathLst>
              <a:path extrusionOk="0" h="8376" w="36567">
                <a:moveTo>
                  <a:pt x="0" y="7051"/>
                </a:moveTo>
                <a:cubicBezTo>
                  <a:pt x="1758" y="3888"/>
                  <a:pt x="4927" y="-658"/>
                  <a:pt x="8438" y="220"/>
                </a:cubicBezTo>
                <a:cubicBezTo>
                  <a:pt x="15921" y="2092"/>
                  <a:pt x="22484" y="9214"/>
                  <a:pt x="30138" y="8257"/>
                </a:cubicBezTo>
                <a:cubicBezTo>
                  <a:pt x="33542" y="7831"/>
                  <a:pt x="35033" y="3288"/>
                  <a:pt x="36567" y="220"/>
                </a:cubicBezTo>
              </a:path>
            </a:pathLst>
          </a:custGeom>
          <a:noFill/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100" y="1426500"/>
            <a:ext cx="3186500" cy="3457701"/>
          </a:xfrm>
          <a:prstGeom prst="rect">
            <a:avLst/>
          </a:prstGeom>
          <a:noFill/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"/>
          <p:cNvSpPr txBox="1"/>
          <p:nvPr>
            <p:ph type="title"/>
          </p:nvPr>
        </p:nvSpPr>
        <p:spPr>
          <a:xfrm>
            <a:off x="1303800" y="726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6FA8DC"/>
                </a:solidFill>
                <a:latin typeface="Luckiest Guy"/>
                <a:ea typeface="Luckiest Guy"/>
                <a:cs typeface="Luckiest Guy"/>
                <a:sym typeface="Luckiest Guy"/>
              </a:rPr>
              <a:t>Modèle choisi</a:t>
            </a:r>
            <a:endParaRPr u="sng">
              <a:solidFill>
                <a:srgbClr val="6FA8DC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377" name="Google Shape;377;p26"/>
          <p:cNvSpPr txBox="1"/>
          <p:nvPr>
            <p:ph idx="1" type="body"/>
          </p:nvPr>
        </p:nvSpPr>
        <p:spPr>
          <a:xfrm>
            <a:off x="5508450" y="1990050"/>
            <a:ext cx="3455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ancing Script"/>
              <a:buChar char="●"/>
            </a:pPr>
            <a:r>
              <a:rPr b="1" lang="fr" sz="2000">
                <a:latin typeface="Dancing Script"/>
                <a:ea typeface="Dancing Script"/>
                <a:cs typeface="Dancing Script"/>
                <a:sym typeface="Dancing Script"/>
              </a:rPr>
              <a:t>Modèle U-net</a:t>
            </a:r>
            <a:endParaRPr b="1" sz="2000">
              <a:latin typeface="Dancing Script"/>
              <a:ea typeface="Dancing Script"/>
              <a:cs typeface="Dancing Script"/>
              <a:sym typeface="Dancing Scrip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ancing Script"/>
              <a:buChar char="●"/>
            </a:pPr>
            <a:r>
              <a:rPr b="1" lang="fr" sz="2000">
                <a:latin typeface="Dancing Script"/>
                <a:ea typeface="Dancing Script"/>
                <a:cs typeface="Dancing Script"/>
                <a:sym typeface="Dancing Script"/>
              </a:rPr>
              <a:t>Fonction de perte : balanced cross entropy</a:t>
            </a:r>
            <a:endParaRPr b="1" sz="2000">
              <a:latin typeface="Dancing Script"/>
              <a:ea typeface="Dancing Script"/>
              <a:cs typeface="Dancing Script"/>
              <a:sym typeface="Dancing Scrip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ancing Script"/>
              <a:buChar char="●"/>
            </a:pPr>
            <a:r>
              <a:rPr b="1" lang="fr" sz="2000">
                <a:latin typeface="Dancing Script"/>
                <a:ea typeface="Dancing Script"/>
                <a:cs typeface="Dancing Script"/>
                <a:sym typeface="Dancing Script"/>
              </a:rPr>
              <a:t>Ensemble de données de validation pas assez représentatif</a:t>
            </a:r>
            <a:endParaRPr b="1" sz="2000"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378" name="Google Shape;3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22" y="1505850"/>
            <a:ext cx="4470425" cy="3363400"/>
          </a:xfrm>
          <a:prstGeom prst="rect">
            <a:avLst/>
          </a:prstGeom>
          <a:noFill/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"/>
          <p:cNvSpPr txBox="1"/>
          <p:nvPr>
            <p:ph type="title"/>
          </p:nvPr>
        </p:nvSpPr>
        <p:spPr>
          <a:xfrm>
            <a:off x="1303800" y="7204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rPr>
              <a:t>V. </a:t>
            </a:r>
            <a:r>
              <a:rPr lang="fr" u="sng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rPr>
              <a:t>Déploiement avec Azure</a:t>
            </a:r>
            <a:endParaRPr u="sng">
              <a:solidFill>
                <a:srgbClr val="F1C232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384" name="Google Shape;384;p27"/>
          <p:cNvSpPr txBox="1"/>
          <p:nvPr>
            <p:ph idx="1" type="body"/>
          </p:nvPr>
        </p:nvSpPr>
        <p:spPr>
          <a:xfrm>
            <a:off x="4687775" y="2026600"/>
            <a:ext cx="3762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Azure prend en charge le déploiement automatisé directement à partir de plusieurs sources. Pour notre part, nous avons choisi comme option GitHub.</a:t>
            </a:r>
            <a:endParaRPr b="1" sz="2000"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385" name="Google Shape;3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95" y="1636075"/>
            <a:ext cx="3625075" cy="2792825"/>
          </a:xfrm>
          <a:prstGeom prst="rect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6" name="Google Shape;386;p27"/>
          <p:cNvSpPr/>
          <p:nvPr/>
        </p:nvSpPr>
        <p:spPr>
          <a:xfrm>
            <a:off x="6347988" y="3964206"/>
            <a:ext cx="683163" cy="103423"/>
          </a:xfrm>
          <a:custGeom>
            <a:rect b="b" l="l" r="r" t="t"/>
            <a:pathLst>
              <a:path extrusionOk="0" h="8376" w="36567">
                <a:moveTo>
                  <a:pt x="0" y="7051"/>
                </a:moveTo>
                <a:cubicBezTo>
                  <a:pt x="1758" y="3888"/>
                  <a:pt x="4927" y="-658"/>
                  <a:pt x="8438" y="220"/>
                </a:cubicBezTo>
                <a:cubicBezTo>
                  <a:pt x="15921" y="2092"/>
                  <a:pt x="22484" y="9214"/>
                  <a:pt x="30138" y="8257"/>
                </a:cubicBezTo>
                <a:cubicBezTo>
                  <a:pt x="33542" y="7831"/>
                  <a:pt x="35033" y="3288"/>
                  <a:pt x="36567" y="220"/>
                </a:cubicBezTo>
              </a:path>
            </a:pathLst>
          </a:cu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/>
          <p:nvPr>
            <p:ph type="title"/>
          </p:nvPr>
        </p:nvSpPr>
        <p:spPr>
          <a:xfrm>
            <a:off x="1303800" y="710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820" u="sng">
                <a:solidFill>
                  <a:srgbClr val="6FA8DC"/>
                </a:solidFill>
                <a:latin typeface="Luckiest Guy"/>
                <a:ea typeface="Luckiest Guy"/>
                <a:cs typeface="Luckiest Guy"/>
                <a:sym typeface="Luckiest Guy"/>
              </a:rPr>
              <a:t>Déploiement avec Azure</a:t>
            </a:r>
            <a:endParaRPr sz="2820">
              <a:solidFill>
                <a:srgbClr val="6FA8DC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392" name="Google Shape;392;p28"/>
          <p:cNvSpPr txBox="1"/>
          <p:nvPr>
            <p:ph idx="1" type="body"/>
          </p:nvPr>
        </p:nvSpPr>
        <p:spPr>
          <a:xfrm>
            <a:off x="5105850" y="2163575"/>
            <a:ext cx="4271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ancing Script"/>
              <a:buChar char="●"/>
            </a:pPr>
            <a:r>
              <a:rPr b="1" lang="fr" sz="2000">
                <a:latin typeface="Dancing Script"/>
                <a:ea typeface="Dancing Script"/>
                <a:cs typeface="Dancing Script"/>
                <a:sym typeface="Dancing Script"/>
              </a:rPr>
              <a:t>Sérialisation de l’image par l’API</a:t>
            </a:r>
            <a:endParaRPr b="1" sz="2000">
              <a:latin typeface="Dancing Script"/>
              <a:ea typeface="Dancing Script"/>
              <a:cs typeface="Dancing Script"/>
              <a:sym typeface="Dancing Scrip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ancing Script"/>
              <a:buChar char="●"/>
            </a:pPr>
            <a:r>
              <a:rPr b="1" lang="fr" sz="2000">
                <a:latin typeface="Dancing Script"/>
                <a:ea typeface="Dancing Script"/>
                <a:cs typeface="Dancing Script"/>
                <a:sym typeface="Dancing Script"/>
              </a:rPr>
              <a:t>Prédiction par le modèle</a:t>
            </a:r>
            <a:endParaRPr b="1" sz="2000">
              <a:latin typeface="Dancing Script"/>
              <a:ea typeface="Dancing Script"/>
              <a:cs typeface="Dancing Script"/>
              <a:sym typeface="Dancing Scrip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ancing Script"/>
              <a:buChar char="●"/>
            </a:pPr>
            <a:r>
              <a:rPr b="1" lang="fr" sz="2000">
                <a:latin typeface="Dancing Script"/>
                <a:ea typeface="Dancing Script"/>
                <a:cs typeface="Dancing Script"/>
                <a:sym typeface="Dancing Script"/>
              </a:rPr>
              <a:t>Désérialisation par l’API</a:t>
            </a:r>
            <a:endParaRPr b="1" sz="2000"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393" name="Google Shape;3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75" y="1807150"/>
            <a:ext cx="4801050" cy="2517056"/>
          </a:xfrm>
          <a:prstGeom prst="rect">
            <a:avLst/>
          </a:prstGeom>
          <a:noFill/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9"/>
          <p:cNvSpPr txBox="1"/>
          <p:nvPr>
            <p:ph type="title"/>
          </p:nvPr>
        </p:nvSpPr>
        <p:spPr>
          <a:xfrm>
            <a:off x="1303800" y="7143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rPr>
              <a:t>VI. </a:t>
            </a:r>
            <a:r>
              <a:rPr lang="fr" u="sng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rPr>
              <a:t>Conclusion et perspectives</a:t>
            </a:r>
            <a:endParaRPr/>
          </a:p>
        </p:txBody>
      </p:sp>
      <p:sp>
        <p:nvSpPr>
          <p:cNvPr id="399" name="Google Shape;399;p29"/>
          <p:cNvSpPr txBox="1"/>
          <p:nvPr>
            <p:ph idx="1" type="body"/>
          </p:nvPr>
        </p:nvSpPr>
        <p:spPr>
          <a:xfrm>
            <a:off x="4693450" y="2178975"/>
            <a:ext cx="4386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fr" sz="2000">
                <a:latin typeface="Dancing Script"/>
                <a:ea typeface="Dancing Script"/>
                <a:cs typeface="Dancing Script"/>
                <a:sym typeface="Dancing Script"/>
              </a:rPr>
              <a:t>Essayer d’autres modèles (</a:t>
            </a:r>
            <a:r>
              <a:rPr b="1" lang="fr" sz="2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Segnet, PSPnet, etc.</a:t>
            </a:r>
            <a:r>
              <a:rPr b="1" lang="fr" sz="2000">
                <a:latin typeface="Dancing Script"/>
                <a:ea typeface="Dancing Script"/>
                <a:cs typeface="Dancing Script"/>
                <a:sym typeface="Dancing Script"/>
              </a:rPr>
              <a:t>)</a:t>
            </a:r>
            <a:endParaRPr b="1" sz="2000">
              <a:latin typeface="Dancing Script"/>
              <a:ea typeface="Dancing Script"/>
              <a:cs typeface="Dancing Script"/>
              <a:sym typeface="Dancing Scrip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ancing Script"/>
              <a:buChar char="●"/>
            </a:pPr>
            <a:r>
              <a:rPr b="1" lang="fr" sz="2000">
                <a:latin typeface="Dancing Script"/>
                <a:ea typeface="Dancing Script"/>
                <a:cs typeface="Dancing Script"/>
                <a:sym typeface="Dancing Script"/>
              </a:rPr>
              <a:t>Investiguer plus en profondeur les différents hyperparamètres</a:t>
            </a:r>
            <a:endParaRPr b="1" sz="2000">
              <a:latin typeface="Dancing Script"/>
              <a:ea typeface="Dancing Script"/>
              <a:cs typeface="Dancing Script"/>
              <a:sym typeface="Dancing Scrip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ancing Script"/>
              <a:buChar char="●"/>
            </a:pPr>
            <a:r>
              <a:rPr b="1" lang="fr" sz="2000">
                <a:latin typeface="Dancing Script"/>
                <a:ea typeface="Dancing Script"/>
                <a:cs typeface="Dancing Script"/>
                <a:sym typeface="Dancing Script"/>
              </a:rPr>
              <a:t>Enrichir les données</a:t>
            </a:r>
            <a:endParaRPr b="1" sz="2000"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400" name="Google Shape;4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75" y="1713638"/>
            <a:ext cx="3695700" cy="2943225"/>
          </a:xfrm>
          <a:prstGeom prst="rect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1" name="Google Shape;401;p29"/>
          <p:cNvSpPr/>
          <p:nvPr/>
        </p:nvSpPr>
        <p:spPr>
          <a:xfrm>
            <a:off x="6652713" y="4120656"/>
            <a:ext cx="683163" cy="103423"/>
          </a:xfrm>
          <a:custGeom>
            <a:rect b="b" l="l" r="r" t="t"/>
            <a:pathLst>
              <a:path extrusionOk="0" h="8376" w="36567">
                <a:moveTo>
                  <a:pt x="0" y="7051"/>
                </a:moveTo>
                <a:cubicBezTo>
                  <a:pt x="1758" y="3888"/>
                  <a:pt x="4927" y="-658"/>
                  <a:pt x="8438" y="220"/>
                </a:cubicBezTo>
                <a:cubicBezTo>
                  <a:pt x="15921" y="2092"/>
                  <a:pt x="22484" y="9214"/>
                  <a:pt x="30138" y="8257"/>
                </a:cubicBezTo>
                <a:cubicBezTo>
                  <a:pt x="33542" y="7831"/>
                  <a:pt x="35033" y="3288"/>
                  <a:pt x="36567" y="220"/>
                </a:cubicBezTo>
              </a:path>
            </a:pathLst>
          </a:cu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ctrTitle"/>
          </p:nvPr>
        </p:nvSpPr>
        <p:spPr>
          <a:xfrm>
            <a:off x="880350" y="223025"/>
            <a:ext cx="3184800" cy="13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fr" u="sng">
                <a:solidFill>
                  <a:srgbClr val="F1C232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SOMMAIRE</a:t>
            </a:r>
            <a:endParaRPr/>
          </a:p>
        </p:txBody>
      </p:sp>
      <p:sp>
        <p:nvSpPr>
          <p:cNvPr id="283" name="Google Shape;283;p14"/>
          <p:cNvSpPr txBox="1"/>
          <p:nvPr>
            <p:ph idx="1" type="subTitle"/>
          </p:nvPr>
        </p:nvSpPr>
        <p:spPr>
          <a:xfrm>
            <a:off x="673650" y="1384775"/>
            <a:ext cx="53772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Luckiest Guy"/>
              <a:buAutoNum type="romanUcPeriod"/>
            </a:pPr>
            <a:r>
              <a:rPr lang="fr" sz="1800">
                <a:solidFill>
                  <a:srgbClr val="FFD966"/>
                </a:solidFill>
                <a:latin typeface="Luckiest Guy"/>
                <a:ea typeface="Luckiest Guy"/>
                <a:cs typeface="Luckiest Guy"/>
                <a:sym typeface="Luckiest Guy"/>
              </a:rPr>
              <a:t>Présentation de la problématique</a:t>
            </a:r>
            <a:endParaRPr sz="1800">
              <a:solidFill>
                <a:srgbClr val="FFD966"/>
              </a:solidFill>
              <a:latin typeface="Luckiest Guy"/>
              <a:ea typeface="Luckiest Guy"/>
              <a:cs typeface="Luckiest Guy"/>
              <a:sym typeface="Luckiest Gu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D966"/>
              </a:solidFill>
              <a:latin typeface="Luckiest Guy"/>
              <a:ea typeface="Luckiest Guy"/>
              <a:cs typeface="Luckiest Guy"/>
              <a:sym typeface="Luckiest Gu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Luckiest Guy"/>
              <a:buAutoNum type="romanUcPeriod"/>
            </a:pPr>
            <a:r>
              <a:rPr lang="fr" sz="1800">
                <a:solidFill>
                  <a:srgbClr val="FFD966"/>
                </a:solidFill>
                <a:latin typeface="Luckiest Guy"/>
                <a:ea typeface="Luckiest Guy"/>
                <a:cs typeface="Luckiest Guy"/>
                <a:sym typeface="Luckiest Guy"/>
              </a:rPr>
              <a:t>ORganisation des données et création des masques</a:t>
            </a:r>
            <a:endParaRPr sz="1800">
              <a:solidFill>
                <a:srgbClr val="FFD966"/>
              </a:solidFill>
              <a:latin typeface="Luckiest Guy"/>
              <a:ea typeface="Luckiest Guy"/>
              <a:cs typeface="Luckiest Guy"/>
              <a:sym typeface="Luckiest Gu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D966"/>
              </a:solidFill>
              <a:latin typeface="Luckiest Guy"/>
              <a:ea typeface="Luckiest Guy"/>
              <a:cs typeface="Luckiest Guy"/>
              <a:sym typeface="Luckiest Gu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Luckiest Guy"/>
              <a:buAutoNum type="romanUcPeriod"/>
            </a:pPr>
            <a:r>
              <a:rPr lang="fr" sz="1800">
                <a:solidFill>
                  <a:srgbClr val="FFD966"/>
                </a:solidFill>
                <a:latin typeface="Luckiest Guy"/>
                <a:ea typeface="Luckiest Guy"/>
                <a:cs typeface="Luckiest Guy"/>
                <a:sym typeface="Luckiest Guy"/>
              </a:rPr>
              <a:t>Générateur de données</a:t>
            </a:r>
            <a:endParaRPr sz="1800">
              <a:solidFill>
                <a:srgbClr val="FFD966"/>
              </a:solidFill>
              <a:latin typeface="Luckiest Guy"/>
              <a:ea typeface="Luckiest Guy"/>
              <a:cs typeface="Luckiest Guy"/>
              <a:sym typeface="Luckiest Gu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D966"/>
              </a:solidFill>
              <a:latin typeface="Luckiest Guy"/>
              <a:ea typeface="Luckiest Guy"/>
              <a:cs typeface="Luckiest Guy"/>
              <a:sym typeface="Luckiest Gu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Luckiest Guy"/>
              <a:buAutoNum type="romanUcPeriod"/>
            </a:pPr>
            <a:r>
              <a:rPr lang="fr" sz="1800">
                <a:solidFill>
                  <a:srgbClr val="FFD966"/>
                </a:solidFill>
                <a:latin typeface="Luckiest Guy"/>
                <a:ea typeface="Luckiest Guy"/>
                <a:cs typeface="Luckiest Guy"/>
                <a:sym typeface="Luckiest Guy"/>
              </a:rPr>
              <a:t>architecture des modèles</a:t>
            </a:r>
            <a:endParaRPr sz="1800">
              <a:solidFill>
                <a:srgbClr val="FFD966"/>
              </a:solidFill>
              <a:latin typeface="Luckiest Guy"/>
              <a:ea typeface="Luckiest Guy"/>
              <a:cs typeface="Luckiest Guy"/>
              <a:sym typeface="Luckiest Gu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D966"/>
              </a:solidFill>
              <a:latin typeface="Luckiest Guy"/>
              <a:ea typeface="Luckiest Guy"/>
              <a:cs typeface="Luckiest Guy"/>
              <a:sym typeface="Luckiest Gu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Luckiest Guy"/>
              <a:buAutoNum type="romanUcPeriod"/>
            </a:pPr>
            <a:r>
              <a:rPr lang="fr" sz="1800">
                <a:solidFill>
                  <a:srgbClr val="FFD966"/>
                </a:solidFill>
                <a:latin typeface="Luckiest Guy"/>
                <a:ea typeface="Luckiest Guy"/>
                <a:cs typeface="Luckiest Guy"/>
                <a:sym typeface="Luckiest Guy"/>
              </a:rPr>
              <a:t>Déploiement avec Azure</a:t>
            </a:r>
            <a:endParaRPr sz="1800">
              <a:solidFill>
                <a:srgbClr val="FFD966"/>
              </a:solidFill>
              <a:latin typeface="Luckiest Guy"/>
              <a:ea typeface="Luckiest Guy"/>
              <a:cs typeface="Luckiest Guy"/>
              <a:sym typeface="Luckiest Gu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D966"/>
              </a:solidFill>
              <a:latin typeface="Luckiest Guy"/>
              <a:ea typeface="Luckiest Guy"/>
              <a:cs typeface="Luckiest Guy"/>
              <a:sym typeface="Luckiest Gu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Luckiest Guy"/>
              <a:buAutoNum type="romanUcPeriod"/>
            </a:pPr>
            <a:r>
              <a:rPr lang="fr" sz="1800">
                <a:solidFill>
                  <a:srgbClr val="FFD966"/>
                </a:solidFill>
                <a:latin typeface="Luckiest Guy"/>
                <a:ea typeface="Luckiest Guy"/>
                <a:cs typeface="Luckiest Guy"/>
                <a:sym typeface="Luckiest Guy"/>
              </a:rPr>
              <a:t>conclusion et perspectives</a:t>
            </a:r>
            <a:endParaRPr sz="1800">
              <a:solidFill>
                <a:srgbClr val="FFD966"/>
              </a:solidFill>
              <a:latin typeface="Luckiest Guy"/>
              <a:ea typeface="Luckiest Guy"/>
              <a:cs typeface="Luckiest Guy"/>
              <a:sym typeface="Luckiest Gu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uckiest Guy"/>
              <a:ea typeface="Luckiest Guy"/>
              <a:cs typeface="Luckiest Guy"/>
              <a:sym typeface="Luckiest Gu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7169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Font typeface="Luckiest Guy"/>
              <a:buAutoNum type="romanUcPeriod"/>
            </a:pPr>
            <a:r>
              <a:rPr b="0" lang="fr" u="sng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rPr>
              <a:t>Présentation de la problématique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5409900" y="1904225"/>
            <a:ext cx="3633900" cy="25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ancing Script"/>
              <a:buChar char="●"/>
            </a:pPr>
            <a:r>
              <a:rPr b="1" lang="fr" sz="2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Entreprise de conception de systèmes embarqués de vision par ordinateur pour les véhicules autonomes</a:t>
            </a:r>
            <a:endParaRPr b="1" sz="200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ancing Script"/>
              <a:buChar char="●"/>
            </a:pPr>
            <a:r>
              <a:rPr b="1" lang="fr" sz="2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Concevoir un premier modèle de segmentation d’images</a:t>
            </a:r>
            <a:endParaRPr b="1" sz="200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75" y="1965188"/>
            <a:ext cx="4762500" cy="2219325"/>
          </a:xfrm>
          <a:prstGeom prst="rect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1" name="Google Shape;291;p15"/>
          <p:cNvSpPr/>
          <p:nvPr/>
        </p:nvSpPr>
        <p:spPr>
          <a:xfrm>
            <a:off x="7042788" y="4243506"/>
            <a:ext cx="683163" cy="103423"/>
          </a:xfrm>
          <a:custGeom>
            <a:rect b="b" l="l" r="r" t="t"/>
            <a:pathLst>
              <a:path extrusionOk="0" h="8376" w="36567">
                <a:moveTo>
                  <a:pt x="0" y="7051"/>
                </a:moveTo>
                <a:cubicBezTo>
                  <a:pt x="1758" y="3888"/>
                  <a:pt x="4927" y="-658"/>
                  <a:pt x="8438" y="220"/>
                </a:cubicBezTo>
                <a:cubicBezTo>
                  <a:pt x="15921" y="2092"/>
                  <a:pt x="22484" y="9214"/>
                  <a:pt x="30138" y="8257"/>
                </a:cubicBezTo>
                <a:cubicBezTo>
                  <a:pt x="33542" y="7831"/>
                  <a:pt x="35033" y="3288"/>
                  <a:pt x="36567" y="220"/>
                </a:cubicBezTo>
              </a:path>
            </a:pathLst>
          </a:cu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31250"/>
            <a:ext cx="7796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rPr>
              <a:t>II. </a:t>
            </a:r>
            <a:r>
              <a:rPr b="0" lang="fr" u="sng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rPr>
              <a:t>ORganisation des données et création des masques</a:t>
            </a:r>
            <a:endParaRPr u="sng">
              <a:solidFill>
                <a:srgbClr val="F1C232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4915275" y="2051200"/>
            <a:ext cx="4082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ancing Script"/>
              <a:buChar char="●"/>
            </a:pPr>
            <a:r>
              <a:rPr b="1" lang="fr" sz="2000">
                <a:latin typeface="Dancing Script"/>
                <a:ea typeface="Dancing Script"/>
                <a:cs typeface="Dancing Script"/>
                <a:sym typeface="Dancing Script"/>
              </a:rPr>
              <a:t>Division en 3 jeux de données (entraînement, test, validation)</a:t>
            </a:r>
            <a:endParaRPr b="1" sz="2000">
              <a:latin typeface="Dancing Script"/>
              <a:ea typeface="Dancing Script"/>
              <a:cs typeface="Dancing Script"/>
              <a:sym typeface="Dancing Scrip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fr" sz="2000">
                <a:latin typeface="Dancing Script"/>
                <a:ea typeface="Dancing Script"/>
                <a:cs typeface="Dancing Script"/>
                <a:sym typeface="Dancing Script"/>
              </a:rPr>
              <a:t>2 dossiers (</a:t>
            </a:r>
            <a:r>
              <a:rPr b="1" lang="fr" sz="2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leftlmg8bit avec les images d’origine et gtFine avec les images labellisées en 30 catégories</a:t>
            </a:r>
            <a:r>
              <a:rPr b="1" lang="fr" sz="2000">
                <a:latin typeface="Dancing Script"/>
                <a:ea typeface="Dancing Script"/>
                <a:cs typeface="Dancing Script"/>
                <a:sym typeface="Dancing Script"/>
              </a:rPr>
              <a:t>)</a:t>
            </a:r>
            <a:endParaRPr b="1" sz="2000"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25" y="1990050"/>
            <a:ext cx="4448975" cy="2209650"/>
          </a:xfrm>
          <a:prstGeom prst="rect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9" name="Google Shape;299;p16"/>
          <p:cNvSpPr/>
          <p:nvPr/>
        </p:nvSpPr>
        <p:spPr>
          <a:xfrm>
            <a:off x="6701463" y="4096281"/>
            <a:ext cx="683163" cy="103423"/>
          </a:xfrm>
          <a:custGeom>
            <a:rect b="b" l="l" r="r" t="t"/>
            <a:pathLst>
              <a:path extrusionOk="0" h="8376" w="36567">
                <a:moveTo>
                  <a:pt x="0" y="7051"/>
                </a:moveTo>
                <a:cubicBezTo>
                  <a:pt x="1758" y="3888"/>
                  <a:pt x="4927" y="-658"/>
                  <a:pt x="8438" y="220"/>
                </a:cubicBezTo>
                <a:cubicBezTo>
                  <a:pt x="15921" y="2092"/>
                  <a:pt x="22484" y="9214"/>
                  <a:pt x="30138" y="8257"/>
                </a:cubicBezTo>
                <a:cubicBezTo>
                  <a:pt x="33542" y="7831"/>
                  <a:pt x="35033" y="3288"/>
                  <a:pt x="36567" y="220"/>
                </a:cubicBezTo>
              </a:path>
            </a:pathLst>
          </a:cu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6960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u="sng">
                <a:solidFill>
                  <a:srgbClr val="6FA8DC"/>
                </a:solidFill>
                <a:latin typeface="Luckiest Guy"/>
                <a:ea typeface="Luckiest Guy"/>
                <a:cs typeface="Luckiest Guy"/>
                <a:sym typeface="Luckiest Guy"/>
              </a:rPr>
              <a:t>Génération des masques</a:t>
            </a:r>
            <a:endParaRPr i="1" u="sng">
              <a:solidFill>
                <a:srgbClr val="6FA8DC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71775"/>
            <a:ext cx="3906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2000">
                <a:latin typeface="Dancing Script"/>
                <a:ea typeface="Dancing Script"/>
                <a:cs typeface="Dancing Script"/>
                <a:sym typeface="Dancing Script"/>
              </a:rPr>
              <a:t>Transposition des 30 catégories en 8 catégories principales</a:t>
            </a:r>
            <a:endParaRPr b="1" sz="2000"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300" y="1538275"/>
            <a:ext cx="3270175" cy="3312699"/>
          </a:xfrm>
          <a:prstGeom prst="rect">
            <a:avLst/>
          </a:prstGeom>
          <a:noFill/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7" name="Google Shape;307;p17"/>
          <p:cNvSpPr/>
          <p:nvPr/>
        </p:nvSpPr>
        <p:spPr>
          <a:xfrm>
            <a:off x="2694163" y="2995156"/>
            <a:ext cx="683163" cy="103423"/>
          </a:xfrm>
          <a:custGeom>
            <a:rect b="b" l="l" r="r" t="t"/>
            <a:pathLst>
              <a:path extrusionOk="0" h="8376" w="36567">
                <a:moveTo>
                  <a:pt x="0" y="7051"/>
                </a:moveTo>
                <a:cubicBezTo>
                  <a:pt x="1758" y="3888"/>
                  <a:pt x="4927" y="-658"/>
                  <a:pt x="8438" y="220"/>
                </a:cubicBezTo>
                <a:cubicBezTo>
                  <a:pt x="15921" y="2092"/>
                  <a:pt x="22484" y="9214"/>
                  <a:pt x="30138" y="8257"/>
                </a:cubicBezTo>
                <a:cubicBezTo>
                  <a:pt x="33542" y="7831"/>
                  <a:pt x="35033" y="3288"/>
                  <a:pt x="36567" y="220"/>
                </a:cubicBezTo>
              </a:path>
            </a:pathLst>
          </a:custGeom>
          <a:noFill/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285525" y="699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u="sng">
                <a:solidFill>
                  <a:srgbClr val="6FA8DC"/>
                </a:solidFill>
                <a:latin typeface="Luckiest Guy"/>
                <a:ea typeface="Luckiest Guy"/>
                <a:cs typeface="Luckiest Guy"/>
                <a:sym typeface="Luckiest Guy"/>
              </a:rPr>
              <a:t>Distribution </a:t>
            </a:r>
            <a:r>
              <a:rPr lang="fr" u="sng">
                <a:solidFill>
                  <a:srgbClr val="6FA8DC"/>
                </a:solidFill>
                <a:latin typeface="Luckiest Guy"/>
                <a:ea typeface="Luckiest Guy"/>
                <a:cs typeface="Luckiest Guy"/>
                <a:sym typeface="Luckiest Guy"/>
              </a:rPr>
              <a:t>des classes</a:t>
            </a:r>
            <a:endParaRPr u="sng">
              <a:solidFill>
                <a:srgbClr val="6FA8DC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4789325" y="2239125"/>
            <a:ext cx="39918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ancing Script"/>
              <a:buChar char="●"/>
            </a:pPr>
            <a:r>
              <a:rPr b="1" lang="fr" sz="2000">
                <a:latin typeface="Dancing Script"/>
                <a:ea typeface="Dancing Script"/>
                <a:cs typeface="Dancing Script"/>
                <a:sym typeface="Dancing Script"/>
              </a:rPr>
              <a:t>Classes déséquilibrées</a:t>
            </a:r>
            <a:endParaRPr b="1" sz="2000">
              <a:latin typeface="Dancing Script"/>
              <a:ea typeface="Dancing Script"/>
              <a:cs typeface="Dancing Script"/>
              <a:sym typeface="Dancing Scrip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ancing Script"/>
              <a:buChar char="●"/>
            </a:pPr>
            <a:r>
              <a:rPr b="1" lang="fr" sz="2000">
                <a:latin typeface="Dancing Script"/>
                <a:ea typeface="Dancing Script"/>
                <a:cs typeface="Dancing Script"/>
                <a:sym typeface="Dancing Script"/>
              </a:rPr>
              <a:t>À prendre en compte dans la mesure de performance des modèles</a:t>
            </a:r>
            <a:endParaRPr b="1" sz="2000"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02" y="1699063"/>
            <a:ext cx="4183000" cy="2903375"/>
          </a:xfrm>
          <a:prstGeom prst="rect">
            <a:avLst/>
          </a:prstGeom>
          <a:noFill/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5" name="Google Shape;315;p18"/>
          <p:cNvSpPr/>
          <p:nvPr/>
        </p:nvSpPr>
        <p:spPr>
          <a:xfrm>
            <a:off x="6443638" y="3647518"/>
            <a:ext cx="683163" cy="103423"/>
          </a:xfrm>
          <a:custGeom>
            <a:rect b="b" l="l" r="r" t="t"/>
            <a:pathLst>
              <a:path extrusionOk="0" h="8376" w="36567">
                <a:moveTo>
                  <a:pt x="0" y="7051"/>
                </a:moveTo>
                <a:cubicBezTo>
                  <a:pt x="1758" y="3888"/>
                  <a:pt x="4927" y="-658"/>
                  <a:pt x="8438" y="220"/>
                </a:cubicBezTo>
                <a:cubicBezTo>
                  <a:pt x="15921" y="2092"/>
                  <a:pt x="22484" y="9214"/>
                  <a:pt x="30138" y="8257"/>
                </a:cubicBezTo>
                <a:cubicBezTo>
                  <a:pt x="33542" y="7831"/>
                  <a:pt x="35033" y="3288"/>
                  <a:pt x="36567" y="220"/>
                </a:cubicBezTo>
              </a:path>
            </a:pathLst>
          </a:custGeom>
          <a:noFill/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689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rPr>
              <a:t>IiI. </a:t>
            </a:r>
            <a:r>
              <a:rPr b="0" lang="fr" u="sng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rPr>
              <a:t>Générateur de données</a:t>
            </a:r>
            <a:endParaRPr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5746125" y="1990050"/>
            <a:ext cx="3236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ancing Script"/>
              <a:buChar char="●"/>
            </a:pPr>
            <a:r>
              <a:rPr b="1" lang="fr" sz="2000">
                <a:latin typeface="Dancing Script"/>
                <a:ea typeface="Dancing Script"/>
                <a:cs typeface="Dancing Script"/>
                <a:sym typeface="Dancing Script"/>
              </a:rPr>
              <a:t>Implémentation d’une classe</a:t>
            </a:r>
            <a:endParaRPr b="1" sz="2000">
              <a:latin typeface="Dancing Script"/>
              <a:ea typeface="Dancing Script"/>
              <a:cs typeface="Dancing Script"/>
              <a:sym typeface="Dancing Scrip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ancing Script"/>
              <a:buChar char="●"/>
            </a:pPr>
            <a:r>
              <a:rPr b="1" lang="fr" sz="2000">
                <a:latin typeface="Dancing Script"/>
                <a:ea typeface="Dancing Script"/>
                <a:cs typeface="Dancing Script"/>
                <a:sym typeface="Dancing Script"/>
              </a:rPr>
              <a:t>Séparation du jeu de données en batch</a:t>
            </a:r>
            <a:endParaRPr b="1" sz="2000">
              <a:latin typeface="Dancing Script"/>
              <a:ea typeface="Dancing Script"/>
              <a:cs typeface="Dancing Script"/>
              <a:sym typeface="Dancing Scrip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ancing Script"/>
              <a:buChar char="●"/>
            </a:pPr>
            <a:r>
              <a:rPr b="1" lang="fr" sz="2000">
                <a:latin typeface="Dancing Script"/>
                <a:ea typeface="Dancing Script"/>
                <a:cs typeface="Dancing Script"/>
                <a:sym typeface="Dancing Script"/>
              </a:rPr>
              <a:t>Augmentation de données intégrée au générateur</a:t>
            </a:r>
            <a:endParaRPr b="1" sz="2000"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75" y="1990049"/>
            <a:ext cx="5142225" cy="2339725"/>
          </a:xfrm>
          <a:prstGeom prst="rect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3" name="Google Shape;323;p19"/>
          <p:cNvSpPr/>
          <p:nvPr/>
        </p:nvSpPr>
        <p:spPr>
          <a:xfrm>
            <a:off x="7103688" y="4071906"/>
            <a:ext cx="683163" cy="103423"/>
          </a:xfrm>
          <a:custGeom>
            <a:rect b="b" l="l" r="r" t="t"/>
            <a:pathLst>
              <a:path extrusionOk="0" h="8376" w="36567">
                <a:moveTo>
                  <a:pt x="0" y="7051"/>
                </a:moveTo>
                <a:cubicBezTo>
                  <a:pt x="1758" y="3888"/>
                  <a:pt x="4927" y="-658"/>
                  <a:pt x="8438" y="220"/>
                </a:cubicBezTo>
                <a:cubicBezTo>
                  <a:pt x="15921" y="2092"/>
                  <a:pt x="22484" y="9214"/>
                  <a:pt x="30138" y="8257"/>
                </a:cubicBezTo>
                <a:cubicBezTo>
                  <a:pt x="33542" y="7831"/>
                  <a:pt x="35033" y="3288"/>
                  <a:pt x="36567" y="220"/>
                </a:cubicBezTo>
              </a:path>
            </a:pathLst>
          </a:cu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303800" y="6900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u="sng">
                <a:solidFill>
                  <a:srgbClr val="6FA8DC"/>
                </a:solidFill>
                <a:latin typeface="Luckiest Guy"/>
                <a:ea typeface="Luckiest Guy"/>
                <a:cs typeface="Luckiest Guy"/>
                <a:sym typeface="Luckiest Guy"/>
              </a:rPr>
              <a:t>Augmentation de données</a:t>
            </a:r>
            <a:endParaRPr i="1" u="sng">
              <a:solidFill>
                <a:srgbClr val="6FA8DC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329" name="Google Shape;329;p20"/>
          <p:cNvSpPr txBox="1"/>
          <p:nvPr>
            <p:ph idx="1" type="body"/>
          </p:nvPr>
        </p:nvSpPr>
        <p:spPr>
          <a:xfrm>
            <a:off x="5874075" y="1222175"/>
            <a:ext cx="3187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Dancing Script"/>
                <a:ea typeface="Dancing Script"/>
                <a:cs typeface="Dancing Script"/>
                <a:sym typeface="Dancing Script"/>
              </a:rPr>
              <a:t>4 types d’augmentation :</a:t>
            </a:r>
            <a:endParaRPr b="1" sz="2000">
              <a:latin typeface="Dancing Script"/>
              <a:ea typeface="Dancing Script"/>
              <a:cs typeface="Dancing Script"/>
              <a:sym typeface="Dancing Script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Dancing Script"/>
              <a:buChar char="●"/>
            </a:pPr>
            <a:r>
              <a:rPr b="1" lang="fr" sz="2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augmentation par ajout du bruit gaussien,</a:t>
            </a:r>
            <a:endParaRPr b="1" sz="200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ancing Script"/>
              <a:buChar char="●"/>
            </a:pPr>
            <a:r>
              <a:rPr b="1" lang="fr" sz="2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augmentation par agrandissement aléatoire, </a:t>
            </a:r>
            <a:endParaRPr b="1" sz="200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ancing Script"/>
              <a:buChar char="●"/>
            </a:pPr>
            <a:r>
              <a:rPr b="1" lang="fr" sz="2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augmentation par luminosité aléatoire</a:t>
            </a:r>
            <a:endParaRPr b="1" sz="200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ancing Script"/>
              <a:buChar char="●"/>
            </a:pPr>
            <a:r>
              <a:rPr b="1" lang="fr" sz="2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augmentation par inversement horizontal</a:t>
            </a:r>
            <a:endParaRPr b="1" sz="2000"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330" name="Google Shape;3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47" y="1879547"/>
            <a:ext cx="5513525" cy="2305925"/>
          </a:xfrm>
          <a:prstGeom prst="rect">
            <a:avLst/>
          </a:prstGeom>
          <a:noFill/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1" name="Google Shape;331;p20"/>
          <p:cNvSpPr/>
          <p:nvPr/>
        </p:nvSpPr>
        <p:spPr>
          <a:xfrm>
            <a:off x="7126088" y="4780781"/>
            <a:ext cx="683163" cy="103423"/>
          </a:xfrm>
          <a:custGeom>
            <a:rect b="b" l="l" r="r" t="t"/>
            <a:pathLst>
              <a:path extrusionOk="0" h="8376" w="36567">
                <a:moveTo>
                  <a:pt x="0" y="7051"/>
                </a:moveTo>
                <a:cubicBezTo>
                  <a:pt x="1758" y="3888"/>
                  <a:pt x="4927" y="-658"/>
                  <a:pt x="8438" y="220"/>
                </a:cubicBezTo>
                <a:cubicBezTo>
                  <a:pt x="15921" y="2092"/>
                  <a:pt x="22484" y="9214"/>
                  <a:pt x="30138" y="8257"/>
                </a:cubicBezTo>
                <a:cubicBezTo>
                  <a:pt x="33542" y="7831"/>
                  <a:pt x="35033" y="3288"/>
                  <a:pt x="36567" y="220"/>
                </a:cubicBezTo>
              </a:path>
            </a:pathLst>
          </a:custGeom>
          <a:noFill/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1303800" y="421800"/>
            <a:ext cx="7840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rPr>
              <a:t>IV. </a:t>
            </a:r>
            <a:r>
              <a:rPr lang="fr" u="sng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rPr>
              <a:t>Architecture des modèles</a:t>
            </a:r>
            <a:endParaRPr u="sng">
              <a:solidFill>
                <a:srgbClr val="F1C232"/>
              </a:solidFill>
              <a:latin typeface="Luckiest Guy"/>
              <a:ea typeface="Luckiest Guy"/>
              <a:cs typeface="Luckiest Guy"/>
              <a:sym typeface="Luckiest Gu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600" u="sng">
                <a:solidFill>
                  <a:srgbClr val="6FA8DC"/>
                </a:solidFill>
                <a:latin typeface="Luckiest Guy"/>
                <a:ea typeface="Luckiest Guy"/>
                <a:cs typeface="Luckiest Guy"/>
                <a:sym typeface="Luckiest Guy"/>
              </a:rPr>
              <a:t>Métriques d’évaluation</a:t>
            </a:r>
            <a:endParaRPr sz="2600" u="sng">
              <a:solidFill>
                <a:srgbClr val="F1C232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337" name="Google Shape;337;p21"/>
          <p:cNvSpPr txBox="1"/>
          <p:nvPr>
            <p:ph idx="1" type="body"/>
          </p:nvPr>
        </p:nvSpPr>
        <p:spPr>
          <a:xfrm>
            <a:off x="6160500" y="2444913"/>
            <a:ext cx="27729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ancing Script"/>
              <a:buChar char="●"/>
            </a:pPr>
            <a:r>
              <a:rPr b="1" lang="fr" sz="2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IoU</a:t>
            </a:r>
            <a:endParaRPr b="1" sz="200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ancing Script"/>
              <a:buChar char="●"/>
            </a:pPr>
            <a:r>
              <a:rPr b="1" lang="fr" sz="2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</a:t>
            </a:r>
            <a:r>
              <a:rPr b="1" lang="fr" sz="2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oefficient de </a:t>
            </a:r>
            <a:r>
              <a:rPr b="1" lang="fr" sz="2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Dice </a:t>
            </a:r>
            <a:endParaRPr b="1" sz="2000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7036638" y="3519331"/>
            <a:ext cx="683163" cy="103423"/>
          </a:xfrm>
          <a:custGeom>
            <a:rect b="b" l="l" r="r" t="t"/>
            <a:pathLst>
              <a:path extrusionOk="0" h="8376" w="36567">
                <a:moveTo>
                  <a:pt x="0" y="7051"/>
                </a:moveTo>
                <a:cubicBezTo>
                  <a:pt x="1758" y="3888"/>
                  <a:pt x="4927" y="-658"/>
                  <a:pt x="8438" y="220"/>
                </a:cubicBezTo>
                <a:cubicBezTo>
                  <a:pt x="15921" y="2092"/>
                  <a:pt x="22484" y="9214"/>
                  <a:pt x="30138" y="8257"/>
                </a:cubicBezTo>
                <a:cubicBezTo>
                  <a:pt x="33542" y="7831"/>
                  <a:pt x="35033" y="3288"/>
                  <a:pt x="36567" y="220"/>
                </a:cubicBezTo>
              </a:path>
            </a:pathLst>
          </a:cu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463" y="1641513"/>
            <a:ext cx="3277925" cy="1519175"/>
          </a:xfrm>
          <a:prstGeom prst="rect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0" name="Google Shape;3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19325"/>
            <a:ext cx="5734050" cy="1295400"/>
          </a:xfrm>
          <a:prstGeom prst="rect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