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5.jpg" ContentType="image/jpg"/>
  <Override PartName="/ppt/media/image6.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3" r:id="rId1"/>
  </p:sldMasterIdLst>
  <p:sldIdLst>
    <p:sldId id="262" r:id="rId2"/>
    <p:sldId id="257" r:id="rId3"/>
    <p:sldId id="258" r:id="rId4"/>
    <p:sldId id="259" r:id="rId5"/>
    <p:sldId id="263" r:id="rId6"/>
    <p:sldId id="266" r:id="rId7"/>
    <p:sldId id="270" r:id="rId8"/>
    <p:sldId id="272" r:id="rId9"/>
    <p:sldId id="264" r:id="rId10"/>
    <p:sldId id="273" r:id="rId11"/>
    <p:sldId id="274" r:id="rId12"/>
    <p:sldId id="275" r:id="rId13"/>
    <p:sldId id="265" r:id="rId14"/>
    <p:sldId id="2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8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51" autoAdjust="0"/>
    <p:restoredTop sz="91520" autoAdjust="0"/>
  </p:normalViewPr>
  <p:slideViewPr>
    <p:cSldViewPr snapToGrid="0">
      <p:cViewPr varScale="1">
        <p:scale>
          <a:sx n="85" d="100"/>
          <a:sy n="85" d="100"/>
        </p:scale>
        <p:origin x="176"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61BEF0D-F0BB-DE4B-95CE-6DB70DBA9567}" type="datetimeFigureOut">
              <a:rPr lang="en-US" smtClean="0"/>
              <a:pPr/>
              <a:t>5/7/25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881097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63141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32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2A54C80-263E-416B-A8E0-580EDEADCBDC}" type="datetimeFigureOut">
              <a:rPr lang="en-US" smtClean="0"/>
              <a:t>5/7/25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59586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61BEF0D-F0BB-DE4B-95CE-6DB70DBA9567}" type="datetimeFigureOut">
              <a:rPr lang="en-US" smtClean="0"/>
              <a:pPr/>
              <a:t>5/7/25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1185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772476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7155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6516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53744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GB"/>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42A54C80-263E-416B-A8E0-580EDEADCBDC}" type="datetimeFigureOut">
              <a:rPr lang="en-US" smtClean="0"/>
              <a:t>5/7/25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519954A3-9DFD-4C44-94BA-B95130A3BA1C}"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29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61BEF0D-F0BB-DE4B-95CE-6DB70DBA9567}" type="datetimeFigureOut">
              <a:rPr lang="en-US" smtClean="0"/>
              <a:pPr/>
              <a:t>5/7/25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D57F1E4F-1CFF-5643-939E-217C01CDF565}" type="slidenum">
              <a:rPr lang="en-US" smtClean="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1682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61BEF0D-F0BB-DE4B-95CE-6DB70DBA9567}" type="datetimeFigureOut">
              <a:rPr lang="en-US" smtClean="0"/>
              <a:pPr/>
              <a:t>5/7/25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3561773"/>
      </p:ext>
    </p:extLst>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B479EC-1E1D-99A2-216C-56CDC7D73D01}"/>
              </a:ext>
            </a:extLst>
          </p:cNvPr>
          <p:cNvSpPr txBox="1"/>
          <p:nvPr/>
        </p:nvSpPr>
        <p:spPr>
          <a:xfrm>
            <a:off x="1171835" y="2413150"/>
            <a:ext cx="9534104" cy="3033651"/>
          </a:xfrm>
          <a:prstGeom prst="rect">
            <a:avLst/>
          </a:prstGeom>
          <a:noFill/>
        </p:spPr>
        <p:txBody>
          <a:bodyPr wrap="square" rtlCol="0">
            <a:spAutoFit/>
          </a:bodyPr>
          <a:lstStyle/>
          <a:p>
            <a:pPr algn="ctr">
              <a:lnSpc>
                <a:spcPct val="107000"/>
              </a:lnSpc>
              <a:spcAft>
                <a:spcPts val="800"/>
              </a:spcAft>
            </a:pPr>
            <a:r>
              <a:rPr lang="en-IN" sz="6000" b="1" dirty="0">
                <a:solidFill>
                  <a:srgbClr val="0028A8"/>
                </a:solidFill>
                <a:effectLst/>
                <a:latin typeface="Sitka Heading" pitchFamily="2" charset="0"/>
                <a:ea typeface="DengXian" panose="02010600030101010101" pitchFamily="2" charset="-122"/>
                <a:cs typeface="Mangal" panose="02040503050203030202" pitchFamily="18" charset="0"/>
              </a:rPr>
              <a:t>FINDING </a:t>
            </a:r>
            <a:r>
              <a:rPr lang="en-IN" sz="6000" b="1" dirty="0">
                <a:solidFill>
                  <a:srgbClr val="0028A8"/>
                </a:solidFill>
                <a:latin typeface="Sitka Heading" pitchFamily="2" charset="0"/>
                <a:ea typeface="DengXian" panose="02010600030101010101" pitchFamily="2" charset="-122"/>
                <a:cs typeface="Mangal" panose="02040503050203030202" pitchFamily="18" charset="0"/>
              </a:rPr>
              <a:t>CATARACT</a:t>
            </a:r>
            <a:r>
              <a:rPr lang="en-IN" sz="6000" b="1" dirty="0">
                <a:solidFill>
                  <a:srgbClr val="0028A8"/>
                </a:solidFill>
                <a:effectLst/>
                <a:latin typeface="Sitka Heading" pitchFamily="2" charset="0"/>
                <a:ea typeface="DengXian" panose="02010600030101010101" pitchFamily="2" charset="-122"/>
                <a:cs typeface="Mangal" panose="02040503050203030202" pitchFamily="18" charset="0"/>
              </a:rPr>
              <a:t> USING ARTIFICIAL INTELLIGENCE</a:t>
            </a:r>
            <a:endParaRPr lang="en-IN" sz="6000" dirty="0">
              <a:solidFill>
                <a:srgbClr val="0028A8"/>
              </a:solidFill>
              <a:effectLst/>
              <a:latin typeface="Sitka Heading" pitchFamily="2" charset="0"/>
              <a:ea typeface="DengXian" panose="02010600030101010101" pitchFamily="2" charset="-122"/>
              <a:cs typeface="Mangal" panose="02040503050203030202" pitchFamily="18" charset="0"/>
            </a:endParaRPr>
          </a:p>
        </p:txBody>
      </p:sp>
      <p:sp>
        <p:nvSpPr>
          <p:cNvPr id="3" name="TextBox 2">
            <a:extLst>
              <a:ext uri="{FF2B5EF4-FFF2-40B4-BE49-F238E27FC236}">
                <a16:creationId xmlns:a16="http://schemas.microsoft.com/office/drawing/2014/main" id="{1389FB95-7ED8-23FB-B53C-9BE60E8668B5}"/>
              </a:ext>
            </a:extLst>
          </p:cNvPr>
          <p:cNvSpPr txBox="1"/>
          <p:nvPr/>
        </p:nvSpPr>
        <p:spPr>
          <a:xfrm>
            <a:off x="3091992" y="482502"/>
            <a:ext cx="5118754" cy="1107996"/>
          </a:xfrm>
          <a:prstGeom prst="rect">
            <a:avLst/>
          </a:prstGeom>
          <a:noFill/>
        </p:spPr>
        <p:txBody>
          <a:bodyPr wrap="square" rtlCol="0">
            <a:spAutoFit/>
          </a:bodyPr>
          <a:lstStyle/>
          <a:p>
            <a:pPr algn="ctr"/>
            <a:r>
              <a:rPr lang="en-IN" sz="6600" b="1" dirty="0">
                <a:solidFill>
                  <a:schemeClr val="accent2">
                    <a:lumMod val="50000"/>
                  </a:schemeClr>
                </a:solidFill>
                <a:latin typeface="Sitka Heading" pitchFamily="2" charset="0"/>
              </a:rPr>
              <a:t>TOPIC</a:t>
            </a:r>
            <a:r>
              <a:rPr lang="en-IN" sz="4400" b="1" dirty="0">
                <a:solidFill>
                  <a:schemeClr val="accent2">
                    <a:lumMod val="50000"/>
                  </a:schemeClr>
                </a:solidFill>
                <a:latin typeface="Sitka Heading" pitchFamily="2" charset="0"/>
              </a:rPr>
              <a:t> -</a:t>
            </a:r>
            <a:r>
              <a:rPr lang="en-IN" sz="4400" b="1" dirty="0">
                <a:latin typeface="Sitka Heading" pitchFamily="2" charset="0"/>
              </a:rPr>
              <a:t> </a:t>
            </a:r>
          </a:p>
        </p:txBody>
      </p:sp>
    </p:spTree>
    <p:extLst>
      <p:ext uri="{BB962C8B-B14F-4D97-AF65-F5344CB8AC3E}">
        <p14:creationId xmlns:p14="http://schemas.microsoft.com/office/powerpoint/2010/main" val="133338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E77AE-0303-0D3D-6F0D-741C407D8D1E}"/>
              </a:ext>
            </a:extLst>
          </p:cNvPr>
          <p:cNvSpPr>
            <a:spLocks noGrp="1"/>
          </p:cNvSpPr>
          <p:nvPr>
            <p:ph type="title"/>
          </p:nvPr>
        </p:nvSpPr>
        <p:spPr>
          <a:xfrm>
            <a:off x="677334" y="609600"/>
            <a:ext cx="8596668" cy="681872"/>
          </a:xfrm>
        </p:spPr>
        <p:txBody>
          <a:bodyPr>
            <a:noAutofit/>
          </a:bodyPr>
          <a:lstStyle/>
          <a:p>
            <a:pPr algn="ctr"/>
            <a:r>
              <a:rPr lang="en-IN" sz="4000" b="1" dirty="0">
                <a:solidFill>
                  <a:schemeClr val="accent2">
                    <a:lumMod val="50000"/>
                  </a:schemeClr>
                </a:solidFill>
              </a:rPr>
              <a:t>OUTCOME</a:t>
            </a:r>
          </a:p>
        </p:txBody>
      </p:sp>
      <p:sp>
        <p:nvSpPr>
          <p:cNvPr id="3" name="Content Placeholder 2">
            <a:extLst>
              <a:ext uri="{FF2B5EF4-FFF2-40B4-BE49-F238E27FC236}">
                <a16:creationId xmlns:a16="http://schemas.microsoft.com/office/drawing/2014/main" id="{91DCBA9E-595F-14C7-4F5D-D03EC7F81690}"/>
              </a:ext>
            </a:extLst>
          </p:cNvPr>
          <p:cNvSpPr>
            <a:spLocks noGrp="1"/>
          </p:cNvSpPr>
          <p:nvPr>
            <p:ph idx="1"/>
          </p:nvPr>
        </p:nvSpPr>
        <p:spPr>
          <a:xfrm>
            <a:off x="677334" y="1488613"/>
            <a:ext cx="8596668" cy="4594135"/>
          </a:xfrm>
        </p:spPr>
        <p:txBody>
          <a:bodyPr/>
          <a:lstStyle/>
          <a:p>
            <a:pPr marL="0" indent="0">
              <a:lnSpc>
                <a:spcPct val="107000"/>
              </a:lnSpc>
              <a:spcAft>
                <a:spcPts val="800"/>
              </a:spcAft>
              <a:buNone/>
              <a:tabLst>
                <a:tab pos="2286000" algn="l"/>
                <a:tab pos="3238500" algn="l"/>
              </a:tabLst>
            </a:pPr>
            <a:r>
              <a:rPr lang="en-IN" sz="1800" b="1" dirty="0">
                <a:effectLst/>
                <a:latin typeface="Bahnschrift" panose="020B0502040204020203" pitchFamily="34" charset="0"/>
                <a:ea typeface="DengXian" panose="02010600030101010101" pitchFamily="2" charset="-122"/>
                <a:cs typeface="Mangal" panose="02040503050203030202" pitchFamily="18" charset="0"/>
              </a:rPr>
              <a:t>       </a:t>
            </a:r>
            <a:r>
              <a:rPr lang="en-IN" sz="2400" b="1" dirty="0">
                <a:solidFill>
                  <a:schemeClr val="accent2">
                    <a:lumMod val="50000"/>
                  </a:schemeClr>
                </a:solidFill>
                <a:effectLst/>
                <a:latin typeface="+mj-lt"/>
                <a:ea typeface="DengXian" panose="02010600030101010101" pitchFamily="2" charset="-122"/>
                <a:cs typeface="Mangal" panose="02040503050203030202" pitchFamily="18" charset="0"/>
              </a:rPr>
              <a:t>Real-Time Feedback:</a:t>
            </a:r>
          </a:p>
          <a:p>
            <a:pPr>
              <a:lnSpc>
                <a:spcPct val="107000"/>
              </a:lnSpc>
              <a:spcAft>
                <a:spcPts val="800"/>
              </a:spcAft>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Users receive immediate feedback on potential cataract presence, enabling timely intervention.</a:t>
            </a:r>
            <a:endParaRPr lang="en-IN" sz="18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endParaRPr>
          </a:p>
          <a:p>
            <a:pPr marL="0" indent="0">
              <a:lnSpc>
                <a:spcPct val="107000"/>
              </a:lnSpc>
              <a:spcAft>
                <a:spcPts val="800"/>
              </a:spcAft>
              <a:buNone/>
              <a:tabLst>
                <a:tab pos="2286000" algn="l"/>
                <a:tab pos="3238500" algn="l"/>
              </a:tabLst>
            </a:pPr>
            <a:r>
              <a:rPr lang="en-IN" sz="2800" b="1" dirty="0">
                <a:latin typeface="Bahnschrift" panose="020B0502040204020203" pitchFamily="34" charset="0"/>
                <a:ea typeface="DengXian" panose="02010600030101010101" pitchFamily="2" charset="-122"/>
                <a:cs typeface="Mangal" panose="02040503050203030202" pitchFamily="18" charset="0"/>
              </a:rPr>
              <a:t>    </a:t>
            </a:r>
            <a:r>
              <a:rPr lang="en-IN" sz="2400" b="1" dirty="0">
                <a:solidFill>
                  <a:schemeClr val="accent2">
                    <a:lumMod val="50000"/>
                  </a:schemeClr>
                </a:solidFill>
                <a:effectLst/>
                <a:latin typeface="+mj-lt"/>
                <a:ea typeface="DengXian" panose="02010600030101010101" pitchFamily="2" charset="-122"/>
                <a:cs typeface="Mangal" panose="02040503050203030202" pitchFamily="18" charset="0"/>
              </a:rPr>
              <a:t>Quantitative Measures:</a:t>
            </a:r>
            <a:r>
              <a:rPr lang="en-IN" sz="2400" dirty="0">
                <a:solidFill>
                  <a:schemeClr val="accent2">
                    <a:lumMod val="50000"/>
                  </a:schemeClr>
                </a:solidFill>
                <a:effectLst/>
                <a:latin typeface="+mj-lt"/>
                <a:ea typeface="DengXian" panose="02010600030101010101" pitchFamily="2" charset="-122"/>
                <a:cs typeface="Mangal" panose="02040503050203030202" pitchFamily="18" charset="0"/>
              </a:rPr>
              <a:t> </a:t>
            </a:r>
          </a:p>
          <a:p>
            <a:pPr>
              <a:lnSpc>
                <a:spcPct val="107000"/>
              </a:lnSpc>
              <a:spcAft>
                <a:spcPts val="800"/>
              </a:spcAft>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script provides quantitative measures, such as cloudiness ratio and edge area, offering better understanding of cataract likelihood.</a:t>
            </a:r>
          </a:p>
          <a:p>
            <a:endParaRPr lang="en-IN" dirty="0"/>
          </a:p>
        </p:txBody>
      </p:sp>
    </p:spTree>
    <p:extLst>
      <p:ext uri="{BB962C8B-B14F-4D97-AF65-F5344CB8AC3E}">
        <p14:creationId xmlns:p14="http://schemas.microsoft.com/office/powerpoint/2010/main" val="370156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C261E5-24E8-99DE-3B87-3138E0AC1119}"/>
              </a:ext>
            </a:extLst>
          </p:cNvPr>
          <p:cNvSpPr txBox="1"/>
          <p:nvPr/>
        </p:nvSpPr>
        <p:spPr>
          <a:xfrm>
            <a:off x="571192" y="885331"/>
            <a:ext cx="8812695" cy="4175374"/>
          </a:xfrm>
          <a:prstGeom prst="rect">
            <a:avLst/>
          </a:prstGeom>
          <a:noFill/>
        </p:spPr>
        <p:txBody>
          <a:bodyPr wrap="square" rtlCol="0">
            <a:spAutoFit/>
          </a:bodyPr>
          <a:lstStyle/>
          <a:p>
            <a:pPr>
              <a:lnSpc>
                <a:spcPct val="107000"/>
              </a:lnSpc>
              <a:spcAft>
                <a:spcPts val="800"/>
              </a:spcAft>
              <a:tabLst>
                <a:tab pos="2286000" algn="l"/>
                <a:tab pos="3238500" algn="l"/>
              </a:tabLst>
            </a:pPr>
            <a:r>
              <a:rPr lang="en-IN" sz="2800" b="1" dirty="0">
                <a:solidFill>
                  <a:schemeClr val="accent2">
                    <a:lumMod val="50000"/>
                  </a:schemeClr>
                </a:solidFill>
                <a:effectLst/>
                <a:latin typeface="+mj-lt"/>
                <a:ea typeface="DengXian" panose="02010600030101010101" pitchFamily="2" charset="-122"/>
                <a:cs typeface="Mangal" panose="02040503050203030202" pitchFamily="18" charset="0"/>
              </a:rPr>
              <a:t>User friendly Interface: </a:t>
            </a:r>
          </a:p>
          <a:p>
            <a:pPr>
              <a:lnSpc>
                <a:spcPct val="107000"/>
              </a:lnSpc>
              <a:spcAft>
                <a:spcPts val="800"/>
              </a:spcAft>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user interface was found to be intuitive and accessible to individuals. Clear instructions and interactive elements guided users through the testing process effectively.</a:t>
            </a:r>
          </a:p>
          <a:p>
            <a:pPr>
              <a:lnSpc>
                <a:spcPct val="107000"/>
              </a:lnSpc>
              <a:spcAft>
                <a:spcPts val="800"/>
              </a:spcAft>
              <a:tabLst>
                <a:tab pos="2286000" algn="l"/>
                <a:tab pos="3238500" algn="l"/>
              </a:tabLst>
            </a:pPr>
            <a:endParaRPr lang="en-IN" sz="2400" dirty="0">
              <a:effectLst/>
              <a:latin typeface="Bahnschrift" panose="020B0502040204020203" pitchFamily="34" charset="0"/>
              <a:ea typeface="DengXian" panose="02010600030101010101" pitchFamily="2" charset="-122"/>
              <a:cs typeface="Mangal" panose="02040503050203030202" pitchFamily="18" charset="0"/>
            </a:endParaRPr>
          </a:p>
          <a:p>
            <a:pPr>
              <a:lnSpc>
                <a:spcPct val="107000"/>
              </a:lnSpc>
              <a:spcAft>
                <a:spcPts val="800"/>
              </a:spcAft>
              <a:tabLst>
                <a:tab pos="2286000" algn="l"/>
                <a:tab pos="3238500" algn="l"/>
              </a:tabLst>
            </a:pPr>
            <a:r>
              <a:rPr lang="en-IN" sz="2800" b="1" dirty="0">
                <a:solidFill>
                  <a:schemeClr val="accent2">
                    <a:lumMod val="50000"/>
                  </a:schemeClr>
                </a:solidFill>
                <a:effectLst/>
                <a:latin typeface="+mj-lt"/>
                <a:ea typeface="DengXian" panose="02010600030101010101" pitchFamily="2" charset="-122"/>
                <a:cs typeface="Mangal" panose="02040503050203030202" pitchFamily="18" charset="0"/>
              </a:rPr>
              <a:t>Adaptability and Customization: </a:t>
            </a:r>
          </a:p>
          <a:p>
            <a:pPr>
              <a:lnSpc>
                <a:spcPct val="107000"/>
              </a:lnSpc>
              <a:spcAft>
                <a:spcPts val="800"/>
              </a:spcAft>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ability to adapt to different lighting conditions contributed to the reliability of results.</a:t>
            </a:r>
          </a:p>
          <a:p>
            <a:endParaRPr lang="en-IN" dirty="0">
              <a:latin typeface="Bahnschrift" panose="020B0502040204020203" pitchFamily="34" charset="0"/>
            </a:endParaRPr>
          </a:p>
        </p:txBody>
      </p:sp>
    </p:spTree>
    <p:extLst>
      <p:ext uri="{BB962C8B-B14F-4D97-AF65-F5344CB8AC3E}">
        <p14:creationId xmlns:p14="http://schemas.microsoft.com/office/powerpoint/2010/main" val="198871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9AB548-57D6-65F2-B414-304F1DAD9E4F}"/>
              </a:ext>
            </a:extLst>
          </p:cNvPr>
          <p:cNvSpPr txBox="1"/>
          <p:nvPr/>
        </p:nvSpPr>
        <p:spPr>
          <a:xfrm>
            <a:off x="807701" y="1144368"/>
            <a:ext cx="6601768" cy="5227906"/>
          </a:xfrm>
          <a:prstGeom prst="rect">
            <a:avLst/>
          </a:prstGeom>
          <a:noFill/>
        </p:spPr>
        <p:txBody>
          <a:bodyPr wrap="square" rtlCol="0">
            <a:spAutoFit/>
          </a:bodyPr>
          <a:lstStyle/>
          <a:p>
            <a:pPr>
              <a:lnSpc>
                <a:spcPct val="107000"/>
              </a:lnSpc>
              <a:spcAft>
                <a:spcPts val="800"/>
              </a:spcAft>
              <a:tabLst>
                <a:tab pos="2286000" algn="l"/>
                <a:tab pos="3238500" algn="l"/>
              </a:tabLst>
            </a:pPr>
            <a:r>
              <a:rPr lang="en-IN" sz="2800" b="1" dirty="0">
                <a:solidFill>
                  <a:schemeClr val="accent2">
                    <a:lumMod val="50000"/>
                  </a:schemeClr>
                </a:solidFill>
                <a:effectLst/>
                <a:latin typeface="+mj-lt"/>
                <a:ea typeface="DengXian" panose="02010600030101010101" pitchFamily="2" charset="-122"/>
                <a:cs typeface="Mangal" panose="02040503050203030202" pitchFamily="18" charset="0"/>
              </a:rPr>
              <a:t>Conclusion:</a:t>
            </a:r>
          </a:p>
          <a:p>
            <a:pPr>
              <a:lnSpc>
                <a:spcPct val="107000"/>
              </a:lnSpc>
              <a:spcAft>
                <a:spcPts val="800"/>
              </a:spcAft>
              <a:tabLst>
                <a:tab pos="2286000" algn="l"/>
                <a:tab pos="3238500" algn="l"/>
              </a:tabLst>
            </a:pPr>
            <a:endParaRPr lang="en-IN" sz="2800" b="1" dirty="0">
              <a:effectLst/>
              <a:latin typeface="Bahnschrift" panose="020B0502040204020203" pitchFamily="34" charset="0"/>
              <a:ea typeface="DengXian" panose="02010600030101010101" pitchFamily="2" charset="-122"/>
              <a:cs typeface="Mangal" panose="02040503050203030202" pitchFamily="18" charset="0"/>
            </a:endParaRPr>
          </a:p>
          <a:p>
            <a:pPr>
              <a:lnSpc>
                <a:spcPct val="107000"/>
              </a:lnSpc>
              <a:spcAft>
                <a:spcPts val="800"/>
              </a:spcAft>
              <a:tabLst>
                <a:tab pos="2286000" algn="l"/>
                <a:tab pos="3238500" algn="l"/>
              </a:tabLst>
            </a:pPr>
            <a:r>
              <a:rPr lang="en-US" sz="2000" dirty="0">
                <a:solidFill>
                  <a:srgbClr val="0028A8"/>
                </a:solidFill>
                <a:latin typeface="Bahnschrift" panose="020B0502040204020203" pitchFamily="34" charset="0"/>
              </a:rPr>
              <a:t>T</a:t>
            </a:r>
            <a:r>
              <a:rPr lang="en-US" sz="2000" b="0" i="0" dirty="0">
                <a:solidFill>
                  <a:srgbClr val="0028A8"/>
                </a:solidFill>
                <a:effectLst/>
                <a:latin typeface="Bahnschrift" panose="020B0502040204020203" pitchFamily="34" charset="0"/>
              </a:rPr>
              <a:t>he Eye Testing Apparatus we have made particularly focused on cataract detection.</a:t>
            </a:r>
            <a:r>
              <a:rPr lang="en-IN" sz="20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user-friendly interface and adaptability of the system makes it accessible to a broad range of users, including those in remote or underserved areas.</a:t>
            </a:r>
            <a:r>
              <a:rPr lang="en-IN" sz="2000" b="1" dirty="0">
                <a:solidFill>
                  <a:srgbClr val="0028A8"/>
                </a:solidFill>
                <a:latin typeface="Bahnschrift" panose="020B0502040204020203" pitchFamily="34" charset="0"/>
                <a:ea typeface="DengXian" panose="02010600030101010101" pitchFamily="2" charset="-122"/>
                <a:cs typeface="Mangal" panose="02040503050203030202" pitchFamily="18" charset="0"/>
              </a:rPr>
              <a:t> </a:t>
            </a:r>
            <a:r>
              <a:rPr lang="en-IN" sz="20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Further research and real-world implementation will be crucial to validate and optimize the apparatus's performance in diverse healthcare settings.</a:t>
            </a:r>
            <a:r>
              <a:rPr lang="en-US" sz="2000" b="0" i="0" dirty="0">
                <a:solidFill>
                  <a:srgbClr val="0028A8"/>
                </a:solidFill>
                <a:effectLst/>
                <a:latin typeface="Bahnschrift" panose="020B0502040204020203" pitchFamily="34" charset="0"/>
              </a:rPr>
              <a:t>Detecting cataracts early not only ensures timely intervention but also contributes to a broader public health initiative in combating preventable blindness.</a:t>
            </a:r>
            <a:endParaRPr lang="en-IN" sz="2000" b="0" i="0" dirty="0">
              <a:solidFill>
                <a:srgbClr val="0028A8"/>
              </a:solidFill>
              <a:latin typeface="Bahnschrift" panose="020B0502040204020203" pitchFamily="34" charset="0"/>
              <a:ea typeface="DengXian" panose="02010600030101010101" pitchFamily="2" charset="-122"/>
              <a:cs typeface="Mangal" panose="02040503050203030202" pitchFamily="18" charset="0"/>
            </a:endParaRPr>
          </a:p>
          <a:p>
            <a:pPr>
              <a:lnSpc>
                <a:spcPct val="107000"/>
              </a:lnSpc>
              <a:spcAft>
                <a:spcPts val="800"/>
              </a:spcAft>
              <a:tabLst>
                <a:tab pos="2286000" algn="l"/>
                <a:tab pos="3238500" algn="l"/>
              </a:tabLst>
            </a:pPr>
            <a:endParaRPr lang="en-IN" sz="1800" dirty="0">
              <a:effectLst/>
              <a:latin typeface="Calibri" panose="020F0502020204030204" pitchFamily="34" charset="0"/>
              <a:ea typeface="DengXian" panose="02010600030101010101" pitchFamily="2" charset="-122"/>
              <a:cs typeface="Mangal" panose="02040503050203030202" pitchFamily="18" charset="0"/>
            </a:endParaRPr>
          </a:p>
        </p:txBody>
      </p:sp>
      <p:pic>
        <p:nvPicPr>
          <p:cNvPr id="3" name="object 5">
            <a:extLst>
              <a:ext uri="{FF2B5EF4-FFF2-40B4-BE49-F238E27FC236}">
                <a16:creationId xmlns:a16="http://schemas.microsoft.com/office/drawing/2014/main" id="{8C0AADFC-2861-8920-D2E6-84BF995FA82D}"/>
              </a:ext>
            </a:extLst>
          </p:cNvPr>
          <p:cNvPicPr/>
          <p:nvPr/>
        </p:nvPicPr>
        <p:blipFill>
          <a:blip r:embed="rId2" cstate="print"/>
          <a:stretch>
            <a:fillRect/>
          </a:stretch>
        </p:blipFill>
        <p:spPr>
          <a:xfrm>
            <a:off x="7739406" y="1877736"/>
            <a:ext cx="4345757" cy="3514396"/>
          </a:xfrm>
          <a:prstGeom prst="rect">
            <a:avLst/>
          </a:prstGeom>
        </p:spPr>
      </p:pic>
    </p:spTree>
    <p:extLst>
      <p:ext uri="{BB962C8B-B14F-4D97-AF65-F5344CB8AC3E}">
        <p14:creationId xmlns:p14="http://schemas.microsoft.com/office/powerpoint/2010/main" val="2554199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3544B-7A48-776B-813D-521438DAD4BA}"/>
              </a:ext>
            </a:extLst>
          </p:cNvPr>
          <p:cNvSpPr>
            <a:spLocks noGrp="1"/>
          </p:cNvSpPr>
          <p:nvPr>
            <p:ph type="title"/>
          </p:nvPr>
        </p:nvSpPr>
        <p:spPr>
          <a:xfrm>
            <a:off x="677333" y="609599"/>
            <a:ext cx="10689913" cy="5629835"/>
          </a:xfrm>
        </p:spPr>
        <p:txBody>
          <a:bodyPr/>
          <a:lstStyle/>
          <a:p>
            <a:pPr algn="ctr">
              <a:lnSpc>
                <a:spcPct val="107000"/>
              </a:lnSpc>
              <a:spcAft>
                <a:spcPts val="800"/>
              </a:spcAft>
            </a:pPr>
            <a:r>
              <a:rPr lang="en-IN" sz="4400" b="1" dirty="0">
                <a:solidFill>
                  <a:schemeClr val="accent2">
                    <a:lumMod val="50000"/>
                  </a:schemeClr>
                </a:solidFill>
              </a:rPr>
              <a:t>MADE BY –</a:t>
            </a:r>
            <a:br>
              <a:rPr lang="en-IN" sz="4400" b="1" dirty="0">
                <a:solidFill>
                  <a:schemeClr val="accent2">
                    <a:lumMod val="50000"/>
                  </a:schemeClr>
                </a:solidFill>
              </a:rPr>
            </a:br>
            <a:r>
              <a:rPr lang="en-IN" sz="4400" b="1" dirty="0">
                <a:solidFill>
                  <a:schemeClr val="accent2">
                    <a:lumMod val="50000"/>
                  </a:schemeClr>
                </a:solidFill>
              </a:rPr>
              <a:t>NAKUL 2401730184</a:t>
            </a:r>
            <a:br>
              <a:rPr lang="en-IN" sz="4000" b="1" dirty="0">
                <a:solidFill>
                  <a:schemeClr val="accent2">
                    <a:lumMod val="50000"/>
                  </a:schemeClr>
                </a:solidFill>
                <a:effectLst/>
                <a:latin typeface="Calibri" panose="020F0502020204030204" pitchFamily="34" charset="0"/>
                <a:ea typeface="DengXian" panose="02010600030101010101" pitchFamily="2" charset="-122"/>
                <a:cs typeface="Mangal" panose="02040503050203030202" pitchFamily="18" charset="0"/>
              </a:rPr>
            </a:br>
            <a:r>
              <a:rPr lang="en-IN" sz="4400" b="1" dirty="0">
                <a:solidFill>
                  <a:schemeClr val="accent2">
                    <a:lumMod val="50000"/>
                  </a:schemeClr>
                </a:solidFill>
              </a:rPr>
              <a:t>PRANAV 2401730161</a:t>
            </a:r>
            <a:br>
              <a:rPr lang="en-IN" sz="4400" b="1" dirty="0">
                <a:solidFill>
                  <a:schemeClr val="accent2">
                    <a:lumMod val="50000"/>
                  </a:schemeClr>
                </a:solidFill>
              </a:rPr>
            </a:br>
            <a:r>
              <a:rPr lang="en-IN" sz="4400" b="1" dirty="0">
                <a:solidFill>
                  <a:schemeClr val="accent2">
                    <a:lumMod val="50000"/>
                  </a:schemeClr>
                </a:solidFill>
              </a:rPr>
              <a:t>HARSH 2401730174</a:t>
            </a:r>
            <a:br>
              <a:rPr lang="en-IN" sz="4400" b="1" dirty="0">
                <a:solidFill>
                  <a:schemeClr val="accent2">
                    <a:lumMod val="50000"/>
                  </a:schemeClr>
                </a:solidFill>
              </a:rPr>
            </a:br>
            <a:r>
              <a:rPr lang="en-IN" sz="4400" b="1" dirty="0">
                <a:solidFill>
                  <a:schemeClr val="accent2">
                    <a:lumMod val="50000"/>
                  </a:schemeClr>
                </a:solidFill>
              </a:rPr>
              <a:t>DEVANSH 2401730127</a:t>
            </a:r>
            <a:br>
              <a:rPr lang="en-IN" sz="4000" b="1" dirty="0">
                <a:solidFill>
                  <a:schemeClr val="accent2">
                    <a:lumMod val="50000"/>
                  </a:schemeClr>
                </a:solidFill>
                <a:effectLst/>
                <a:latin typeface="Calibri" panose="020F0502020204030204" pitchFamily="34" charset="0"/>
                <a:ea typeface="DengXian" panose="02010600030101010101" pitchFamily="2" charset="-122"/>
                <a:cs typeface="Mangal" panose="02040503050203030202" pitchFamily="18" charset="0"/>
              </a:rPr>
            </a:br>
            <a:br>
              <a:rPr lang="en-IN" sz="1800" dirty="0">
                <a:effectLst/>
                <a:latin typeface="Calibri" panose="020F0502020204030204" pitchFamily="34" charset="0"/>
                <a:ea typeface="DengXian" panose="02010600030101010101" pitchFamily="2" charset="-122"/>
                <a:cs typeface="Mangal" panose="02040503050203030202" pitchFamily="18" charset="0"/>
              </a:rPr>
            </a:br>
            <a:endParaRPr lang="en-IN" dirty="0"/>
          </a:p>
        </p:txBody>
      </p:sp>
    </p:spTree>
    <p:extLst>
      <p:ext uri="{BB962C8B-B14F-4D97-AF65-F5344CB8AC3E}">
        <p14:creationId xmlns:p14="http://schemas.microsoft.com/office/powerpoint/2010/main" val="4269131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7AC35-0294-E1E4-854F-7322BD9A5F3A}"/>
              </a:ext>
            </a:extLst>
          </p:cNvPr>
          <p:cNvSpPr>
            <a:spLocks noGrp="1"/>
          </p:cNvSpPr>
          <p:nvPr>
            <p:ph type="title"/>
          </p:nvPr>
        </p:nvSpPr>
        <p:spPr>
          <a:xfrm>
            <a:off x="1718288" y="2310063"/>
            <a:ext cx="8755424" cy="1588168"/>
          </a:xfrm>
        </p:spPr>
        <p:txBody>
          <a:bodyPr>
            <a:normAutofit/>
          </a:bodyPr>
          <a:lstStyle/>
          <a:p>
            <a:pPr algn="ctr"/>
            <a:r>
              <a:rPr lang="en-IN" sz="9600" b="1" i="1" dirty="0">
                <a:solidFill>
                  <a:schemeClr val="accent2"/>
                </a:solidFill>
              </a:rPr>
              <a:t>THANK YOU</a:t>
            </a:r>
          </a:p>
        </p:txBody>
      </p:sp>
    </p:spTree>
    <p:extLst>
      <p:ext uri="{BB962C8B-B14F-4D97-AF65-F5344CB8AC3E}">
        <p14:creationId xmlns:p14="http://schemas.microsoft.com/office/powerpoint/2010/main" val="277796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328E-FE80-3D20-0AB2-1C647318255C}"/>
              </a:ext>
            </a:extLst>
          </p:cNvPr>
          <p:cNvSpPr>
            <a:spLocks noGrp="1"/>
          </p:cNvSpPr>
          <p:nvPr>
            <p:ph type="title"/>
          </p:nvPr>
        </p:nvSpPr>
        <p:spPr/>
        <p:txBody>
          <a:bodyPr>
            <a:normAutofit/>
          </a:bodyPr>
          <a:lstStyle/>
          <a:p>
            <a:pPr algn="ctr"/>
            <a:r>
              <a:rPr lang="en-US" sz="6600" b="1" dirty="0">
                <a:solidFill>
                  <a:schemeClr val="accent2">
                    <a:lumMod val="50000"/>
                  </a:schemeClr>
                </a:solidFill>
              </a:rPr>
              <a:t>INTRODUCTION</a:t>
            </a:r>
            <a:endParaRPr lang="en-IN" b="1" dirty="0">
              <a:solidFill>
                <a:schemeClr val="accent2">
                  <a:lumMod val="50000"/>
                </a:schemeClr>
              </a:solidFill>
            </a:endParaRPr>
          </a:p>
        </p:txBody>
      </p:sp>
      <p:sp>
        <p:nvSpPr>
          <p:cNvPr id="3" name="Content Placeholder 2">
            <a:extLst>
              <a:ext uri="{FF2B5EF4-FFF2-40B4-BE49-F238E27FC236}">
                <a16:creationId xmlns:a16="http://schemas.microsoft.com/office/drawing/2014/main" id="{3CA7805E-DFAF-23ED-FD1E-6DC79CEC8E4B}"/>
              </a:ext>
            </a:extLst>
          </p:cNvPr>
          <p:cNvSpPr>
            <a:spLocks noGrp="1"/>
          </p:cNvSpPr>
          <p:nvPr>
            <p:ph idx="1"/>
          </p:nvPr>
        </p:nvSpPr>
        <p:spPr>
          <a:xfrm>
            <a:off x="3927773" y="2160590"/>
            <a:ext cx="6750060" cy="3797758"/>
          </a:xfrm>
        </p:spPr>
        <p:txBody>
          <a:bodyPr>
            <a:normAutofit/>
          </a:bodyPr>
          <a:lstStyle/>
          <a:p>
            <a:pPr marL="0" indent="0" algn="ctr">
              <a:buNone/>
            </a:pPr>
            <a:r>
              <a:rPr lang="en-IN" sz="2400" dirty="0">
                <a:solidFill>
                  <a:srgbClr val="0028A8"/>
                </a:solidFill>
                <a:effectLst/>
                <a:latin typeface="Bahnschrift" panose="020B0502040204020203" pitchFamily="34" charset="0"/>
                <a:ea typeface="SimSun" panose="02010600030101010101" pitchFamily="2" charset="-122"/>
              </a:rPr>
              <a:t>The development of Eye Testing Apparatus using Artificial Intelligence (AI) for the detection of cataract has the potential to revolutionize the way we assess and diagnose visual impairments. This apparatus combines the precision of AI algorithms with the accessibility of digital devices to provide efficient and accurate eye testing.</a:t>
            </a:r>
            <a:endParaRPr lang="en-IN" sz="2400" dirty="0">
              <a:solidFill>
                <a:srgbClr val="0028A8"/>
              </a:solidFill>
              <a:latin typeface="Bahnschrift" panose="020B0502040204020203" pitchFamily="34" charset="0"/>
              <a:ea typeface="SimSun" panose="02010600030101010101" pitchFamily="2" charset="-122"/>
            </a:endParaRPr>
          </a:p>
        </p:txBody>
      </p:sp>
      <p:pic>
        <p:nvPicPr>
          <p:cNvPr id="4" name="Picture 2" descr="a close-up of a calculator with glasses">
            <a:extLst>
              <a:ext uri="{FF2B5EF4-FFF2-40B4-BE49-F238E27FC236}">
                <a16:creationId xmlns:a16="http://schemas.microsoft.com/office/drawing/2014/main" id="{A649E771-CFDD-750C-BA53-A98F9BD2F3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1913817"/>
            <a:ext cx="2862777" cy="4291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994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3159-FF97-3C49-93E4-CA6C2CBE0D12}"/>
              </a:ext>
            </a:extLst>
          </p:cNvPr>
          <p:cNvSpPr>
            <a:spLocks noGrp="1"/>
          </p:cNvSpPr>
          <p:nvPr>
            <p:ph type="title"/>
          </p:nvPr>
        </p:nvSpPr>
        <p:spPr/>
        <p:txBody>
          <a:bodyPr>
            <a:normAutofit/>
          </a:bodyPr>
          <a:lstStyle/>
          <a:p>
            <a:pPr algn="ctr"/>
            <a:r>
              <a:rPr lang="en-US" sz="5400" b="1" dirty="0">
                <a:solidFill>
                  <a:schemeClr val="accent2">
                    <a:lumMod val="50000"/>
                  </a:schemeClr>
                </a:solidFill>
              </a:rPr>
              <a:t>OBJECTIVE</a:t>
            </a:r>
            <a:endParaRPr lang="en-IN" sz="5400" b="1" dirty="0">
              <a:solidFill>
                <a:schemeClr val="accent2">
                  <a:lumMod val="50000"/>
                </a:schemeClr>
              </a:solidFill>
            </a:endParaRPr>
          </a:p>
        </p:txBody>
      </p:sp>
      <p:sp>
        <p:nvSpPr>
          <p:cNvPr id="3" name="Content Placeholder 2">
            <a:extLst>
              <a:ext uri="{FF2B5EF4-FFF2-40B4-BE49-F238E27FC236}">
                <a16:creationId xmlns:a16="http://schemas.microsoft.com/office/drawing/2014/main" id="{E0900507-48F3-7CE6-B27F-FBC6E7AB8565}"/>
              </a:ext>
            </a:extLst>
          </p:cNvPr>
          <p:cNvSpPr>
            <a:spLocks noGrp="1"/>
          </p:cNvSpPr>
          <p:nvPr>
            <p:ph idx="1"/>
          </p:nvPr>
        </p:nvSpPr>
        <p:spPr/>
        <p:txBody>
          <a:bodyPr>
            <a:noAutofit/>
          </a:bodyPr>
          <a:lstStyle/>
          <a:p>
            <a:r>
              <a:rPr lang="en-IN" sz="2800" dirty="0">
                <a:solidFill>
                  <a:srgbClr val="0028A8"/>
                </a:solidFill>
                <a:latin typeface="Bahnschrift" panose="020B0502040204020203" pitchFamily="34" charset="0"/>
                <a:ea typeface="SimSun" panose="02010600030101010101" pitchFamily="2" charset="-122"/>
              </a:rPr>
              <a:t>T</a:t>
            </a:r>
            <a:r>
              <a:rPr lang="en-IN" sz="2800" dirty="0">
                <a:solidFill>
                  <a:srgbClr val="0028A8"/>
                </a:solidFill>
                <a:effectLst/>
                <a:latin typeface="Bahnschrift" panose="020B0502040204020203" pitchFamily="34" charset="0"/>
                <a:ea typeface="SimSun" panose="02010600030101010101" pitchFamily="2" charset="-122"/>
              </a:rPr>
              <a:t>o develop a user-friendly, accurate, and accessible solution for eye testing</a:t>
            </a:r>
          </a:p>
          <a:p>
            <a:pPr marL="0" indent="0">
              <a:buNone/>
            </a:pPr>
            <a:endParaRPr lang="en-IN" sz="2800" dirty="0">
              <a:solidFill>
                <a:srgbClr val="0028A8"/>
              </a:solidFill>
              <a:latin typeface="Bahnschrift" panose="020B0502040204020203" pitchFamily="34" charset="0"/>
              <a:ea typeface="SimSun" panose="02010600030101010101" pitchFamily="2" charset="-122"/>
            </a:endParaRPr>
          </a:p>
          <a:p>
            <a:r>
              <a:rPr lang="en-IN" sz="2800" dirty="0">
                <a:solidFill>
                  <a:srgbClr val="0028A8"/>
                </a:solidFill>
                <a:effectLst/>
                <a:latin typeface="Bahnschrift" panose="020B0502040204020203" pitchFamily="34" charset="0"/>
                <a:ea typeface="SimSun" panose="02010600030101010101" pitchFamily="2" charset="-122"/>
              </a:rPr>
              <a:t> Develop a user-friendly interface that allows individuals to undergo the eye testing process with minimal guidance</a:t>
            </a:r>
            <a:endParaRPr lang="en-IN" sz="2800" dirty="0">
              <a:solidFill>
                <a:srgbClr val="0028A8"/>
              </a:solidFill>
              <a:latin typeface="Bahnschrift" panose="020B0502040204020203" pitchFamily="34" charset="0"/>
              <a:ea typeface="SimSun" panose="02010600030101010101" pitchFamily="2" charset="-122"/>
            </a:endParaRPr>
          </a:p>
        </p:txBody>
      </p:sp>
    </p:spTree>
    <p:extLst>
      <p:ext uri="{BB962C8B-B14F-4D97-AF65-F5344CB8AC3E}">
        <p14:creationId xmlns:p14="http://schemas.microsoft.com/office/powerpoint/2010/main" val="41540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D118A-DD26-665A-A4AC-F909A5A5A2F1}"/>
              </a:ext>
            </a:extLst>
          </p:cNvPr>
          <p:cNvSpPr>
            <a:spLocks noGrp="1"/>
          </p:cNvSpPr>
          <p:nvPr>
            <p:ph type="title"/>
          </p:nvPr>
        </p:nvSpPr>
        <p:spPr>
          <a:xfrm>
            <a:off x="677334" y="609600"/>
            <a:ext cx="8596668" cy="904568"/>
          </a:xfrm>
        </p:spPr>
        <p:txBody>
          <a:bodyPr>
            <a:normAutofit/>
          </a:bodyPr>
          <a:lstStyle/>
          <a:p>
            <a:pPr algn="ctr"/>
            <a:r>
              <a:rPr lang="en-IN" sz="4400" b="1" dirty="0">
                <a:solidFill>
                  <a:schemeClr val="accent2">
                    <a:lumMod val="50000"/>
                  </a:schemeClr>
                </a:solidFill>
              </a:rPr>
              <a:t>DETAILED ANALYSIS</a:t>
            </a:r>
          </a:p>
        </p:txBody>
      </p:sp>
      <p:pic>
        <p:nvPicPr>
          <p:cNvPr id="1028" name="Picture 4" descr="a woman getting her eye examined by a doctor">
            <a:extLst>
              <a:ext uri="{FF2B5EF4-FFF2-40B4-BE49-F238E27FC236}">
                <a16:creationId xmlns:a16="http://schemas.microsoft.com/office/drawing/2014/main" id="{4957663F-9C96-3EC7-8F74-4B96FCDA8E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85254" y="2103438"/>
            <a:ext cx="2621491" cy="39322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8194C52-0538-02F7-CC29-941C84AA1FCA}"/>
              </a:ext>
            </a:extLst>
          </p:cNvPr>
          <p:cNvSpPr txBox="1"/>
          <p:nvPr/>
        </p:nvSpPr>
        <p:spPr>
          <a:xfrm>
            <a:off x="463826" y="1659285"/>
            <a:ext cx="7540487" cy="4401205"/>
          </a:xfrm>
          <a:prstGeom prst="rect">
            <a:avLst/>
          </a:prstGeom>
          <a:noFill/>
        </p:spPr>
        <p:txBody>
          <a:bodyPr wrap="square" rtlCol="0">
            <a:spAutoFit/>
          </a:bodyPr>
          <a:lstStyle/>
          <a:p>
            <a:r>
              <a:rPr lang="en-IN" sz="28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AI algorithm that we have developed can assess cataract.</a:t>
            </a:r>
          </a:p>
          <a:p>
            <a:pPr marL="457200" indent="-457200">
              <a:buFont typeface="Arial" panose="020B0604020202020204" pitchFamily="34" charset="0"/>
              <a:buChar char="•"/>
            </a:pPr>
            <a:r>
              <a:rPr lang="en-IN" sz="28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It can detect cataract in both the left eye as well as the right eye. </a:t>
            </a:r>
          </a:p>
          <a:p>
            <a:pPr marL="457200" indent="-457200">
              <a:buFont typeface="Arial" panose="020B0604020202020204" pitchFamily="34" charset="0"/>
              <a:buChar char="•"/>
            </a:pPr>
            <a:r>
              <a:rPr lang="en-IN" sz="28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It gives instant results including position, size, cloudiness ratio, and cataract detection status, is presented in a structured format along with a bar chart showcasing edge areas.</a:t>
            </a:r>
          </a:p>
          <a:p>
            <a:pPr marL="457200" indent="-457200">
              <a:buFont typeface="Arial" panose="020B0604020202020204" pitchFamily="34" charset="0"/>
              <a:buChar char="•"/>
            </a:pPr>
            <a:endParaRPr lang="en-IN" sz="28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endParaRPr>
          </a:p>
        </p:txBody>
      </p:sp>
    </p:spTree>
    <p:extLst>
      <p:ext uri="{BB962C8B-B14F-4D97-AF65-F5344CB8AC3E}">
        <p14:creationId xmlns:p14="http://schemas.microsoft.com/office/powerpoint/2010/main" val="14133033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9A9A-0409-7BE2-FD2C-1ADAB666F5C5}"/>
              </a:ext>
            </a:extLst>
          </p:cNvPr>
          <p:cNvSpPr>
            <a:spLocks noGrp="1"/>
          </p:cNvSpPr>
          <p:nvPr>
            <p:ph type="title"/>
          </p:nvPr>
        </p:nvSpPr>
        <p:spPr/>
        <p:txBody>
          <a:bodyPr>
            <a:normAutofit/>
          </a:bodyPr>
          <a:lstStyle/>
          <a:p>
            <a:pPr algn="ctr"/>
            <a:r>
              <a:rPr lang="en-IN" sz="4400" b="1" dirty="0">
                <a:solidFill>
                  <a:schemeClr val="accent2">
                    <a:lumMod val="50000"/>
                  </a:schemeClr>
                </a:solidFill>
                <a:effectLst/>
                <a:ea typeface="DengXian" panose="02010600030101010101" pitchFamily="2" charset="-122"/>
                <a:cs typeface="Mangal" panose="02040503050203030202" pitchFamily="18" charset="0"/>
              </a:rPr>
              <a:t>Description of Work done</a:t>
            </a:r>
            <a:br>
              <a:rPr lang="en-IN" sz="1800" dirty="0">
                <a:effectLst/>
                <a:latin typeface="Calibri" panose="020F0502020204030204" pitchFamily="34" charset="0"/>
                <a:ea typeface="DengXian" panose="02010600030101010101" pitchFamily="2" charset="-122"/>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1FA9FF15-C8E2-161A-CD0D-61A7E4795073}"/>
              </a:ext>
            </a:extLst>
          </p:cNvPr>
          <p:cNvSpPr>
            <a:spLocks noGrp="1"/>
          </p:cNvSpPr>
          <p:nvPr>
            <p:ph idx="1"/>
          </p:nvPr>
        </p:nvSpPr>
        <p:spPr>
          <a:xfrm>
            <a:off x="677334" y="1772922"/>
            <a:ext cx="8596668" cy="4273921"/>
          </a:xfrm>
        </p:spPr>
        <p:txBody>
          <a:bodyPr>
            <a:normAutofit/>
          </a:bodyPr>
          <a:lstStyle/>
          <a:p>
            <a:r>
              <a:rPr lang="en-IN" sz="28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apparatus combines hardware components with intelligent software to create a user-friendly and accurate tool for eye testing.</a:t>
            </a:r>
          </a:p>
          <a:p>
            <a:r>
              <a:rPr lang="en-IN" sz="2800" dirty="0">
                <a:solidFill>
                  <a:srgbClr val="0028A8"/>
                </a:solidFill>
                <a:latin typeface="Bahnschrift" panose="020B0502040204020203" pitchFamily="34" charset="0"/>
                <a:ea typeface="DengXian" panose="02010600030101010101" pitchFamily="2" charset="-122"/>
                <a:cs typeface="Mangal" panose="02040503050203030202" pitchFamily="18" charset="0"/>
              </a:rPr>
              <a:t>We made our code using Python</a:t>
            </a:r>
            <a:endParaRPr lang="en-IN" sz="2800" dirty="0">
              <a:latin typeface="Times New Roman" panose="02020603050405020304" pitchFamily="18" charset="0"/>
              <a:ea typeface="DengXian" panose="02010600030101010101" pitchFamily="2" charset="-122"/>
              <a:cs typeface="Mangal" panose="02040503050203030202" pitchFamily="18" charset="0"/>
            </a:endParaRPr>
          </a:p>
          <a:p>
            <a:pPr marL="0" indent="0">
              <a:buNone/>
            </a:pPr>
            <a:r>
              <a:rPr lang="en-IN" sz="2800" b="1" dirty="0">
                <a:solidFill>
                  <a:schemeClr val="tx1"/>
                </a:solidFill>
                <a:latin typeface="Bahnschrift" panose="020B0502040204020203" pitchFamily="34" charset="0"/>
                <a:ea typeface="DengXian" panose="02010600030101010101" pitchFamily="2" charset="-122"/>
                <a:cs typeface="Mangal" panose="02040503050203030202" pitchFamily="18" charset="0"/>
              </a:rPr>
              <a:t>     </a:t>
            </a:r>
            <a:r>
              <a:rPr lang="en-IN" sz="3200" b="1" dirty="0">
                <a:solidFill>
                  <a:schemeClr val="accent2">
                    <a:lumMod val="50000"/>
                  </a:schemeClr>
                </a:solidFill>
                <a:latin typeface="Bahnschrift" panose="020B0502040204020203" pitchFamily="34" charset="0"/>
                <a:ea typeface="DengXian" panose="02010600030101010101" pitchFamily="2" charset="-122"/>
                <a:cs typeface="Mangal" panose="02040503050203030202" pitchFamily="18" charset="0"/>
              </a:rPr>
              <a:t>REQUIREMENTS</a:t>
            </a:r>
          </a:p>
          <a:p>
            <a:r>
              <a:rPr lang="en-IN" sz="2800" dirty="0">
                <a:solidFill>
                  <a:srgbClr val="0028A8"/>
                </a:solidFill>
                <a:latin typeface="Bahnschrift" panose="020B0502040204020203" pitchFamily="34" charset="0"/>
                <a:ea typeface="DengXian" panose="02010600030101010101" pitchFamily="2" charset="-122"/>
                <a:cs typeface="Mangal" panose="02040503050203030202" pitchFamily="18" charset="0"/>
              </a:rPr>
              <a:t>The</a:t>
            </a:r>
            <a:r>
              <a:rPr lang="en-IN" sz="28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 user </a:t>
            </a:r>
            <a:r>
              <a:rPr lang="en-IN" sz="2800" dirty="0">
                <a:solidFill>
                  <a:srgbClr val="0028A8"/>
                </a:solidFill>
                <a:latin typeface="Bahnschrift" panose="020B0502040204020203" pitchFamily="34" charset="0"/>
                <a:ea typeface="DengXian" panose="02010600030101010101" pitchFamily="2" charset="-122"/>
                <a:cs typeface="Mangal" panose="02040503050203030202" pitchFamily="18" charset="0"/>
              </a:rPr>
              <a:t>should have</a:t>
            </a:r>
            <a:r>
              <a:rPr lang="en-IN" sz="28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 a laptop and webcam and run the code to check for</a:t>
            </a:r>
            <a:r>
              <a:rPr lang="en-IN" sz="2800" dirty="0">
                <a:solidFill>
                  <a:srgbClr val="0028A8"/>
                </a:solidFill>
                <a:latin typeface="Bahnschrift" panose="020B0502040204020203" pitchFamily="34" charset="0"/>
                <a:ea typeface="DengXian" panose="02010600030101010101" pitchFamily="2" charset="-122"/>
                <a:cs typeface="Mangal" panose="02040503050203030202" pitchFamily="18" charset="0"/>
              </a:rPr>
              <a:t> cataract detection</a:t>
            </a:r>
          </a:p>
        </p:txBody>
      </p:sp>
    </p:spTree>
    <p:extLst>
      <p:ext uri="{BB962C8B-B14F-4D97-AF65-F5344CB8AC3E}">
        <p14:creationId xmlns:p14="http://schemas.microsoft.com/office/powerpoint/2010/main" val="2792521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F108-EF0F-BCD3-A746-6A94C9284A97}"/>
              </a:ext>
            </a:extLst>
          </p:cNvPr>
          <p:cNvSpPr>
            <a:spLocks noGrp="1"/>
          </p:cNvSpPr>
          <p:nvPr>
            <p:ph type="title"/>
          </p:nvPr>
        </p:nvSpPr>
        <p:spPr>
          <a:xfrm>
            <a:off x="816077" y="1307691"/>
            <a:ext cx="8643456" cy="4563022"/>
          </a:xfrm>
        </p:spPr>
        <p:txBody>
          <a:bodyPr>
            <a:normAutofit/>
          </a:bodyPr>
          <a:lstStyle/>
          <a:p>
            <a:pPr>
              <a:lnSpc>
                <a:spcPct val="107000"/>
              </a:lnSpc>
              <a:spcAft>
                <a:spcPts val="800"/>
              </a:spcAft>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First the AI in the program detects </a:t>
            </a:r>
            <a:r>
              <a:rPr lang="en-IN" sz="2400" dirty="0">
                <a:solidFill>
                  <a:srgbClr val="0028A8"/>
                </a:solidFill>
                <a:latin typeface="Bahnschrift" panose="020B0502040204020203" pitchFamily="34" charset="0"/>
                <a:ea typeface="DengXian" panose="02010600030101010101" pitchFamily="2" charset="-122"/>
                <a:cs typeface="Mangal" panose="02040503050203030202" pitchFamily="18" charset="0"/>
              </a:rPr>
              <a:t>the user’s</a:t>
            </a: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 face</a:t>
            </a:r>
            <a:r>
              <a:rPr lang="en-IN" sz="2400" dirty="0">
                <a:solidFill>
                  <a:srgbClr val="0028A8"/>
                </a:solidFill>
                <a:latin typeface="Bahnschrift" panose="020B0502040204020203" pitchFamily="34" charset="0"/>
                <a:ea typeface="DengXian" panose="02010600030101010101" pitchFamily="2" charset="-122"/>
                <a:cs typeface="Mangal" panose="02040503050203030202" pitchFamily="18" charset="0"/>
              </a:rPr>
              <a:t>, then the right and left eye. After that it gives the result that in which eye the user has cataract or not.</a:t>
            </a:r>
            <a:br>
              <a:rPr lang="en-IN" sz="2400" dirty="0">
                <a:solidFill>
                  <a:srgbClr val="0028A8"/>
                </a:solidFill>
                <a:latin typeface="Bahnschrift" panose="020B0502040204020203" pitchFamily="34" charset="0"/>
                <a:ea typeface="DengXian" panose="02010600030101010101" pitchFamily="2" charset="-122"/>
                <a:cs typeface="Mangal" panose="02040503050203030202" pitchFamily="18" charset="0"/>
              </a:rPr>
            </a:br>
            <a:br>
              <a:rPr lang="en-IN" sz="3100" dirty="0">
                <a:solidFill>
                  <a:schemeClr val="tx1"/>
                </a:solidFill>
                <a:latin typeface="Bahnschrift" panose="020B0502040204020203" pitchFamily="34" charset="0"/>
                <a:ea typeface="DengXian" panose="02010600030101010101" pitchFamily="2" charset="-122"/>
                <a:cs typeface="Mangal" panose="02040503050203030202" pitchFamily="18" charset="0"/>
              </a:rPr>
            </a:br>
            <a:r>
              <a:rPr lang="en-IN" sz="3100" b="1" dirty="0">
                <a:solidFill>
                  <a:schemeClr val="accent2">
                    <a:lumMod val="50000"/>
                  </a:schemeClr>
                </a:solidFill>
                <a:effectLst/>
                <a:latin typeface="Bahnschrift" panose="020B0502040204020203" pitchFamily="34" charset="0"/>
                <a:ea typeface="DengXian" panose="02010600030101010101" pitchFamily="2" charset="-122"/>
                <a:cs typeface="Mangal" panose="02040503050203030202" pitchFamily="18" charset="0"/>
              </a:rPr>
              <a:t>Live Webcam Capture</a:t>
            </a:r>
            <a:br>
              <a:rPr lang="en-IN" sz="2700" dirty="0">
                <a:solidFill>
                  <a:schemeClr val="tx1"/>
                </a:solidFill>
                <a:effectLst/>
                <a:latin typeface="Bahnschrift" panose="020B0502040204020203" pitchFamily="34" charset="0"/>
                <a:ea typeface="DengXian" panose="02010600030101010101" pitchFamily="2" charset="-122"/>
                <a:cs typeface="Mangal" panose="02040503050203030202" pitchFamily="18" charset="0"/>
              </a:rPr>
            </a:br>
            <a:r>
              <a:rPr lang="en-IN" sz="2700" dirty="0">
                <a:solidFill>
                  <a:schemeClr val="tx1"/>
                </a:solidFill>
                <a:effectLst/>
                <a:latin typeface="Bahnschrift" panose="020B0502040204020203" pitchFamily="34" charset="0"/>
                <a:ea typeface="DengXian" panose="02010600030101010101" pitchFamily="2" charset="-122"/>
                <a:cs typeface="Mangal" panose="02040503050203030202" pitchFamily="18" charset="0"/>
              </a:rPr>
              <a:t>• </a:t>
            </a:r>
            <a:r>
              <a:rPr lang="en-IN" sz="27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Python module OpenCV access's the live video feed from the webcam, allowing interaction with the user.</a:t>
            </a:r>
            <a:br>
              <a:rPr lang="en-IN" sz="27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br>
            <a:r>
              <a:rPr lang="en-IN" sz="27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 The user can capture a still image by pressing the spacebar, providing a user-friendly experience.</a:t>
            </a:r>
            <a:endParaRPr lang="en-IN" sz="2400" dirty="0">
              <a:solidFill>
                <a:srgbClr val="0028A8"/>
              </a:solidFill>
              <a:latin typeface="Bahnschrift" panose="020B0502040204020203" pitchFamily="34" charset="0"/>
            </a:endParaRPr>
          </a:p>
        </p:txBody>
      </p:sp>
      <p:sp>
        <p:nvSpPr>
          <p:cNvPr id="3" name="TextBox 2">
            <a:extLst>
              <a:ext uri="{FF2B5EF4-FFF2-40B4-BE49-F238E27FC236}">
                <a16:creationId xmlns:a16="http://schemas.microsoft.com/office/drawing/2014/main" id="{F8BCE793-970C-8E2F-4CA9-4A7869A587BD}"/>
              </a:ext>
            </a:extLst>
          </p:cNvPr>
          <p:cNvSpPr txBox="1"/>
          <p:nvPr/>
        </p:nvSpPr>
        <p:spPr>
          <a:xfrm>
            <a:off x="1092282" y="410808"/>
            <a:ext cx="8367251" cy="646331"/>
          </a:xfrm>
          <a:prstGeom prst="rect">
            <a:avLst/>
          </a:prstGeom>
          <a:noFill/>
        </p:spPr>
        <p:txBody>
          <a:bodyPr wrap="square" rtlCol="0">
            <a:spAutoFit/>
          </a:bodyPr>
          <a:lstStyle/>
          <a:p>
            <a:pPr algn="ctr"/>
            <a:r>
              <a:rPr lang="en-IN" sz="3600" b="1" dirty="0">
                <a:solidFill>
                  <a:schemeClr val="accent2">
                    <a:lumMod val="50000"/>
                  </a:schemeClr>
                </a:solidFill>
                <a:effectLst/>
                <a:ea typeface="DengXian" panose="02010600030101010101" pitchFamily="2" charset="-122"/>
                <a:cs typeface="Mangal" panose="02040503050203030202" pitchFamily="18" charset="0"/>
              </a:rPr>
              <a:t>PROCESS IN DETAIL</a:t>
            </a:r>
            <a:endParaRPr lang="en-IN" sz="3600" b="1" dirty="0"/>
          </a:p>
        </p:txBody>
      </p:sp>
    </p:spTree>
    <p:extLst>
      <p:ext uri="{BB962C8B-B14F-4D97-AF65-F5344CB8AC3E}">
        <p14:creationId xmlns:p14="http://schemas.microsoft.com/office/powerpoint/2010/main" val="2314942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152A-003A-44C0-91FF-342B23D3AA7D}"/>
              </a:ext>
            </a:extLst>
          </p:cNvPr>
          <p:cNvSpPr>
            <a:spLocks noGrp="1"/>
          </p:cNvSpPr>
          <p:nvPr>
            <p:ph type="title"/>
          </p:nvPr>
        </p:nvSpPr>
        <p:spPr>
          <a:xfrm flipH="1" flipV="1">
            <a:off x="4729028" y="-901149"/>
            <a:ext cx="5938972" cy="43780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E3457AB-72EC-E07B-FB50-5997AD02EC19}"/>
              </a:ext>
            </a:extLst>
          </p:cNvPr>
          <p:cNvSpPr>
            <a:spLocks noGrp="1"/>
          </p:cNvSpPr>
          <p:nvPr>
            <p:ph idx="1"/>
          </p:nvPr>
        </p:nvSpPr>
        <p:spPr>
          <a:xfrm>
            <a:off x="636104" y="291549"/>
            <a:ext cx="8637898" cy="5749814"/>
          </a:xfrm>
        </p:spPr>
        <p:txBody>
          <a:bodyPr>
            <a:normAutofit fontScale="92500" lnSpcReduction="10000"/>
          </a:bodyPr>
          <a:lstStyle/>
          <a:p>
            <a:pPr marL="0" indent="0">
              <a:lnSpc>
                <a:spcPct val="107000"/>
              </a:lnSpc>
              <a:spcAft>
                <a:spcPts val="800"/>
              </a:spcAft>
              <a:buNone/>
              <a:tabLst>
                <a:tab pos="2286000" algn="l"/>
                <a:tab pos="3238500" algn="l"/>
              </a:tabLst>
            </a:pPr>
            <a:r>
              <a:rPr lang="en-IN" sz="3200" b="1" dirty="0">
                <a:solidFill>
                  <a:schemeClr val="accent2">
                    <a:lumMod val="50000"/>
                  </a:schemeClr>
                </a:solidFill>
                <a:effectLst/>
                <a:latin typeface="Bahnschrift" panose="020B0502040204020203" pitchFamily="34" charset="0"/>
                <a:ea typeface="DengXian" panose="02010600030101010101" pitchFamily="2" charset="-122"/>
                <a:cs typeface="Mangal" panose="02040503050203030202" pitchFamily="18" charset="0"/>
              </a:rPr>
              <a:t>   Face and Eye Detection:</a:t>
            </a:r>
            <a:endParaRPr lang="en-IN" sz="3200" dirty="0">
              <a:solidFill>
                <a:schemeClr val="accent2">
                  <a:lumMod val="50000"/>
                </a:schemeClr>
              </a:solidFill>
              <a:effectLst/>
              <a:latin typeface="Bahnschrift" panose="020B0502040204020203" pitchFamily="34" charset="0"/>
              <a:ea typeface="DengXian" panose="02010600030101010101" pitchFamily="2" charset="-122"/>
              <a:cs typeface="Mangal" panose="02040503050203030202" pitchFamily="18" charset="0"/>
            </a:endParaRPr>
          </a:p>
          <a:p>
            <a:pPr>
              <a:lnSpc>
                <a:spcPct val="107000"/>
              </a:lnSpc>
              <a:spcAft>
                <a:spcPts val="800"/>
              </a:spcAft>
              <a:tabLst>
                <a:tab pos="2286000" algn="l"/>
                <a:tab pos="3238500" algn="l"/>
              </a:tabLst>
            </a:pPr>
            <a:r>
              <a:rPr lang="en-IN" sz="26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Cutting-edge </a:t>
            </a:r>
            <a:r>
              <a:rPr lang="en-IN" sz="2600" dirty="0" err="1">
                <a:solidFill>
                  <a:srgbClr val="0028A8"/>
                </a:solidFill>
                <a:effectLst/>
                <a:latin typeface="Bahnschrift" panose="020B0502040204020203" pitchFamily="34" charset="0"/>
                <a:ea typeface="DengXian" panose="02010600030101010101" pitchFamily="2" charset="-122"/>
                <a:cs typeface="Mangal" panose="02040503050203030202" pitchFamily="18" charset="0"/>
              </a:rPr>
              <a:t>Haar</a:t>
            </a:r>
            <a:r>
              <a:rPr lang="en-IN" sz="26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 cascade classifiers are used for accurate face and eye detection in the captured image.</a:t>
            </a:r>
          </a:p>
          <a:p>
            <a:pPr>
              <a:lnSpc>
                <a:spcPct val="107000"/>
              </a:lnSpc>
              <a:spcAft>
                <a:spcPts val="800"/>
              </a:spcAft>
              <a:tabLst>
                <a:tab pos="2286000" algn="l"/>
                <a:tab pos="3238500" algn="l"/>
              </a:tabLst>
            </a:pPr>
            <a:r>
              <a:rPr lang="en-IN" sz="26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algorithm identifies multiple faces within the frame and differentiates the regions corresponding to each detected eye.</a:t>
            </a:r>
          </a:p>
          <a:p>
            <a:pPr marL="0" indent="0">
              <a:lnSpc>
                <a:spcPct val="107000"/>
              </a:lnSpc>
              <a:spcAft>
                <a:spcPts val="800"/>
              </a:spcAft>
              <a:buNone/>
              <a:tabLst>
                <a:tab pos="2286000" algn="l"/>
                <a:tab pos="3238500" algn="l"/>
              </a:tabLst>
            </a:pPr>
            <a:r>
              <a:rPr lang="en-IN" sz="2800" b="1" dirty="0">
                <a:solidFill>
                  <a:schemeClr val="accent2">
                    <a:lumMod val="50000"/>
                  </a:schemeClr>
                </a:solidFill>
                <a:effectLst/>
                <a:latin typeface="Bahnschrift" panose="020B0502040204020203" pitchFamily="34" charset="0"/>
                <a:ea typeface="DengXian" panose="02010600030101010101" pitchFamily="2" charset="-122"/>
                <a:cs typeface="Mangal" panose="02040503050203030202" pitchFamily="18" charset="0"/>
              </a:rPr>
              <a:t>   Eye Analysis:</a:t>
            </a:r>
            <a:endParaRPr lang="en-IN" sz="2800" dirty="0">
              <a:solidFill>
                <a:schemeClr val="accent2">
                  <a:lumMod val="50000"/>
                </a:schemeClr>
              </a:solidFill>
              <a:effectLst/>
              <a:latin typeface="Bahnschrift" panose="020B0502040204020203" pitchFamily="34" charset="0"/>
              <a:ea typeface="DengXian" panose="02010600030101010101" pitchFamily="2" charset="-122"/>
              <a:cs typeface="Mangal" panose="02040503050203030202" pitchFamily="18" charset="0"/>
            </a:endParaRPr>
          </a:p>
          <a:p>
            <a:pPr>
              <a:lnSpc>
                <a:spcPct val="107000"/>
              </a:lnSpc>
              <a:spcAft>
                <a:spcPts val="800"/>
              </a:spcAft>
              <a:tabLst>
                <a:tab pos="2286000" algn="l"/>
                <a:tab pos="3238500" algn="l"/>
              </a:tabLst>
            </a:pPr>
            <a:r>
              <a:rPr lang="en-IN" sz="26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For each detected eye, the script applies the Canny edge detection algorithm to reveal the small details.</a:t>
            </a:r>
          </a:p>
          <a:p>
            <a:pPr>
              <a:lnSpc>
                <a:spcPct val="107000"/>
              </a:lnSpc>
              <a:spcAft>
                <a:spcPts val="800"/>
              </a:spcAft>
              <a:tabLst>
                <a:tab pos="2286000" algn="l"/>
                <a:tab pos="3238500" algn="l"/>
              </a:tabLst>
            </a:pPr>
            <a:r>
              <a:rPr lang="en-IN" sz="26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Cloudiness ratio, indicative of potential cataracts, is computed based on the edge area relative to the total eye region.</a:t>
            </a:r>
          </a:p>
          <a:p>
            <a:endParaRPr lang="en-IN" sz="2400" dirty="0">
              <a:solidFill>
                <a:schemeClr val="tx1"/>
              </a:solidFill>
              <a:latin typeface="Bahnschrift" panose="020B0502040204020203" pitchFamily="34" charset="0"/>
            </a:endParaRPr>
          </a:p>
        </p:txBody>
      </p:sp>
      <p:sp>
        <p:nvSpPr>
          <p:cNvPr id="4" name="Title 1">
            <a:extLst>
              <a:ext uri="{FF2B5EF4-FFF2-40B4-BE49-F238E27FC236}">
                <a16:creationId xmlns:a16="http://schemas.microsoft.com/office/drawing/2014/main" id="{A4DFF917-1251-CA32-1BFA-216548B2CF2B}"/>
              </a:ext>
            </a:extLst>
          </p:cNvPr>
          <p:cNvSpPr txBox="1">
            <a:spLocks/>
          </p:cNvSpPr>
          <p:nvPr/>
        </p:nvSpPr>
        <p:spPr>
          <a:xfrm flipH="1" flipV="1">
            <a:off x="6864626" y="-794646"/>
            <a:ext cx="452047" cy="331304"/>
          </a:xfrm>
          <a:prstGeom prst="rect">
            <a:avLst/>
          </a:prstGeom>
        </p:spPr>
        <p:txBody>
          <a:bodyPr vert="horz" lIns="91440" tIns="45720" rIns="91440" bIns="45720" rtlCol="0" anchor="t">
            <a:normAutofit fontScale="5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Tree>
    <p:extLst>
      <p:ext uri="{BB962C8B-B14F-4D97-AF65-F5344CB8AC3E}">
        <p14:creationId xmlns:p14="http://schemas.microsoft.com/office/powerpoint/2010/main" val="25016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A03774-E7DF-BC0E-EDA1-84314E9CAA53}"/>
              </a:ext>
            </a:extLst>
          </p:cNvPr>
          <p:cNvSpPr txBox="1"/>
          <p:nvPr/>
        </p:nvSpPr>
        <p:spPr>
          <a:xfrm>
            <a:off x="735496" y="446484"/>
            <a:ext cx="10721008" cy="5546327"/>
          </a:xfrm>
          <a:prstGeom prst="rect">
            <a:avLst/>
          </a:prstGeom>
          <a:noFill/>
        </p:spPr>
        <p:txBody>
          <a:bodyPr wrap="square" rtlCol="0">
            <a:spAutoFit/>
          </a:bodyPr>
          <a:lstStyle/>
          <a:p>
            <a:pPr>
              <a:lnSpc>
                <a:spcPct val="107000"/>
              </a:lnSpc>
              <a:spcAft>
                <a:spcPts val="800"/>
              </a:spcAft>
              <a:tabLst>
                <a:tab pos="2286000" algn="l"/>
                <a:tab pos="3238500" algn="l"/>
              </a:tabLst>
            </a:pPr>
            <a:r>
              <a:rPr lang="en-IN" sz="2800" b="1" dirty="0">
                <a:solidFill>
                  <a:schemeClr val="accent2">
                    <a:lumMod val="50000"/>
                  </a:schemeClr>
                </a:solidFill>
                <a:effectLst/>
                <a:latin typeface="Times New Roman" panose="02020603050405020304" pitchFamily="18" charset="0"/>
                <a:ea typeface="DengXian" panose="02010600030101010101" pitchFamily="2" charset="-122"/>
                <a:cs typeface="Mangal" panose="02040503050203030202" pitchFamily="18" charset="0"/>
              </a:rPr>
              <a:t>Cataract Detection Results:</a:t>
            </a:r>
            <a:endParaRPr lang="en-IN" sz="2800" b="1" dirty="0">
              <a:solidFill>
                <a:schemeClr val="accent2">
                  <a:lumMod val="50000"/>
                </a:schemeClr>
              </a:solidFill>
              <a:effectLst/>
              <a:latin typeface="Calibri" panose="020F0502020204030204" pitchFamily="34" charset="0"/>
              <a:ea typeface="DengXian" panose="02010600030101010101" pitchFamily="2" charset="-122"/>
              <a:cs typeface="Mangal" panose="02040503050203030202" pitchFamily="18" charset="0"/>
            </a:endParaRPr>
          </a:p>
          <a:p>
            <a:pPr marL="342900" indent="-342900">
              <a:lnSpc>
                <a:spcPct val="107000"/>
              </a:lnSpc>
              <a:spcAft>
                <a:spcPts val="800"/>
              </a:spcAft>
              <a:buFont typeface="Arial" panose="020B0604020202020204" pitchFamily="34" charset="0"/>
              <a:buChar char="•"/>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script provides a detailed visual representation of the analysis by generating a bar chart showcasing the edge areas of all detected eyes.</a:t>
            </a:r>
          </a:p>
          <a:p>
            <a:pPr marL="342900" indent="-342900">
              <a:lnSpc>
                <a:spcPct val="107000"/>
              </a:lnSpc>
              <a:spcAft>
                <a:spcPts val="800"/>
              </a:spcAft>
              <a:buFont typeface="Arial" panose="020B0604020202020204" pitchFamily="34" charset="0"/>
              <a:buChar char="•"/>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Detailed information for each eye, including position, size, cloudiness ratio, and cataract detection status, is presented in a detailed format.</a:t>
            </a:r>
          </a:p>
          <a:p>
            <a:pPr>
              <a:lnSpc>
                <a:spcPct val="107000"/>
              </a:lnSpc>
              <a:spcAft>
                <a:spcPts val="800"/>
              </a:spcAft>
              <a:tabLst>
                <a:tab pos="2286000" algn="l"/>
                <a:tab pos="3238500" algn="l"/>
              </a:tabLst>
            </a:pPr>
            <a:endParaRPr lang="en-IN" sz="2400" dirty="0">
              <a:solidFill>
                <a:srgbClr val="0028A8"/>
              </a:solidFill>
              <a:effectLst/>
              <a:latin typeface="Times New Roman" panose="02020603050405020304" pitchFamily="18" charset="0"/>
              <a:ea typeface="DengXian" panose="02010600030101010101" pitchFamily="2" charset="-122"/>
              <a:cs typeface="Mangal" panose="02040503050203030202" pitchFamily="18" charset="0"/>
            </a:endParaRPr>
          </a:p>
          <a:p>
            <a:pPr>
              <a:lnSpc>
                <a:spcPct val="107000"/>
              </a:lnSpc>
              <a:spcAft>
                <a:spcPts val="800"/>
              </a:spcAft>
              <a:tabLst>
                <a:tab pos="2286000" algn="l"/>
                <a:tab pos="3238500" algn="l"/>
              </a:tabLst>
            </a:pPr>
            <a:r>
              <a:rPr lang="en-IN" sz="2800" b="1" dirty="0">
                <a:solidFill>
                  <a:schemeClr val="accent2">
                    <a:lumMod val="50000"/>
                  </a:schemeClr>
                </a:solidFill>
                <a:effectLst/>
                <a:latin typeface="Times New Roman" panose="02020603050405020304" pitchFamily="18" charset="0"/>
                <a:ea typeface="DengXian" panose="02010600030101010101" pitchFamily="2" charset="-122"/>
                <a:cs typeface="Mangal" panose="02040503050203030202" pitchFamily="18" charset="0"/>
              </a:rPr>
              <a:t>User Interaction and Output:</a:t>
            </a:r>
            <a:endParaRPr lang="en-IN" sz="2800" b="1" dirty="0">
              <a:solidFill>
                <a:schemeClr val="accent2">
                  <a:lumMod val="50000"/>
                </a:schemeClr>
              </a:solidFill>
              <a:effectLst/>
              <a:latin typeface="Calibri" panose="020F0502020204030204" pitchFamily="34" charset="0"/>
              <a:ea typeface="DengXian" panose="02010600030101010101" pitchFamily="2" charset="-122"/>
              <a:cs typeface="Mangal" panose="02040503050203030202" pitchFamily="18" charset="0"/>
            </a:endParaRPr>
          </a:p>
          <a:p>
            <a:pPr marL="342900" indent="-342900">
              <a:lnSpc>
                <a:spcPct val="107000"/>
              </a:lnSpc>
              <a:spcAft>
                <a:spcPts val="800"/>
              </a:spcAft>
              <a:buFont typeface="Arial" panose="020B0604020202020204" pitchFamily="34" charset="0"/>
              <a:buChar char="•"/>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application incorporates user interactions, allowing for image capture and script termination using simple keyboard inputs (spacebar and escape key).</a:t>
            </a:r>
          </a:p>
          <a:p>
            <a:pPr marL="342900" indent="-342900">
              <a:lnSpc>
                <a:spcPct val="107000"/>
              </a:lnSpc>
              <a:spcAft>
                <a:spcPts val="800"/>
              </a:spcAft>
              <a:buFont typeface="Arial" panose="020B0604020202020204" pitchFamily="34" charset="0"/>
              <a:buChar char="•"/>
              <a:tabLst>
                <a:tab pos="2286000" algn="l"/>
                <a:tab pos="3238500" algn="l"/>
              </a:tabLst>
            </a:pPr>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Results are presented interactively through both printed information and visualizations, adding to a better user experience.</a:t>
            </a:r>
          </a:p>
        </p:txBody>
      </p:sp>
    </p:spTree>
    <p:extLst>
      <p:ext uri="{BB962C8B-B14F-4D97-AF65-F5344CB8AC3E}">
        <p14:creationId xmlns:p14="http://schemas.microsoft.com/office/powerpoint/2010/main" val="4197246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A0D82-7145-BD2D-4838-401A381B5D79}"/>
              </a:ext>
            </a:extLst>
          </p:cNvPr>
          <p:cNvSpPr>
            <a:spLocks noGrp="1"/>
          </p:cNvSpPr>
          <p:nvPr>
            <p:ph type="title"/>
          </p:nvPr>
        </p:nvSpPr>
        <p:spPr/>
        <p:txBody>
          <a:bodyPr/>
          <a:lstStyle/>
          <a:p>
            <a:r>
              <a:rPr lang="en-IN" b="1" dirty="0">
                <a:solidFill>
                  <a:schemeClr val="accent2">
                    <a:lumMod val="50000"/>
                  </a:schemeClr>
                </a:solidFill>
              </a:rPr>
              <a:t>ADVANTAGES OF THE APPARATUS</a:t>
            </a:r>
          </a:p>
        </p:txBody>
      </p:sp>
      <p:sp>
        <p:nvSpPr>
          <p:cNvPr id="3" name="Content Placeholder 2">
            <a:extLst>
              <a:ext uri="{FF2B5EF4-FFF2-40B4-BE49-F238E27FC236}">
                <a16:creationId xmlns:a16="http://schemas.microsoft.com/office/drawing/2014/main" id="{5F9467EE-1028-DA62-E81D-F631C01826FA}"/>
              </a:ext>
            </a:extLst>
          </p:cNvPr>
          <p:cNvSpPr>
            <a:spLocks noGrp="1"/>
          </p:cNvSpPr>
          <p:nvPr>
            <p:ph idx="1"/>
          </p:nvPr>
        </p:nvSpPr>
        <p:spPr>
          <a:xfrm>
            <a:off x="677334" y="1774716"/>
            <a:ext cx="8596668" cy="3880773"/>
          </a:xfrm>
        </p:spPr>
        <p:txBody>
          <a:bodyPr>
            <a:normAutofit/>
          </a:bodyPr>
          <a:lstStyle/>
          <a:p>
            <a:r>
              <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rPr>
              <a:t>The integration of AI algorithms contributed to precise measurements comparable to traditional testing methods.</a:t>
            </a:r>
          </a:p>
          <a:p>
            <a:endParaRPr lang="en-IN" sz="2400" dirty="0">
              <a:solidFill>
                <a:srgbClr val="0028A8"/>
              </a:solidFill>
              <a:effectLst/>
              <a:latin typeface="Bahnschrift" panose="020B0502040204020203" pitchFamily="34" charset="0"/>
              <a:ea typeface="DengXian" panose="02010600030101010101" pitchFamily="2" charset="-122"/>
              <a:cs typeface="Mangal" panose="02040503050203030202" pitchFamily="18" charset="0"/>
            </a:endParaRPr>
          </a:p>
          <a:p>
            <a:r>
              <a:rPr lang="en-IN" sz="2400" dirty="0">
                <a:solidFill>
                  <a:srgbClr val="0028A8"/>
                </a:solidFill>
                <a:effectLst/>
                <a:latin typeface="Bahnschrift" panose="020B0502040204020203" pitchFamily="34" charset="0"/>
                <a:ea typeface="DengXian" panose="02010600030101010101" pitchFamily="2" charset="-122"/>
              </a:rPr>
              <a:t>User-Friendly Interface</a:t>
            </a:r>
          </a:p>
          <a:p>
            <a:endParaRPr lang="en-IN" sz="2400" dirty="0">
              <a:solidFill>
                <a:srgbClr val="0028A8"/>
              </a:solidFill>
              <a:effectLst/>
              <a:latin typeface="Bahnschrift" panose="020B0502040204020203" pitchFamily="34" charset="0"/>
              <a:ea typeface="DengXian" panose="02010600030101010101" pitchFamily="2" charset="-122"/>
            </a:endParaRPr>
          </a:p>
          <a:p>
            <a:r>
              <a:rPr lang="en-IN" sz="2400" dirty="0">
                <a:solidFill>
                  <a:srgbClr val="0028A8"/>
                </a:solidFill>
                <a:latin typeface="Bahnschrift" panose="020B0502040204020203" pitchFamily="34" charset="0"/>
                <a:ea typeface="DengXian" panose="02010600030101010101" pitchFamily="2" charset="-122"/>
              </a:rPr>
              <a:t>Ease of access.</a:t>
            </a:r>
            <a:endParaRPr lang="en-IN" sz="2400" dirty="0">
              <a:solidFill>
                <a:srgbClr val="0028A8"/>
              </a:solidFill>
              <a:latin typeface="Bahnschrift" panose="020B0502040204020203" pitchFamily="34" charset="0"/>
            </a:endParaRPr>
          </a:p>
        </p:txBody>
      </p:sp>
      <p:pic>
        <p:nvPicPr>
          <p:cNvPr id="4" name="object 4">
            <a:extLst>
              <a:ext uri="{FF2B5EF4-FFF2-40B4-BE49-F238E27FC236}">
                <a16:creationId xmlns:a16="http://schemas.microsoft.com/office/drawing/2014/main" id="{97496756-3A6E-C17B-241E-5D7914C10EC9}"/>
              </a:ext>
            </a:extLst>
          </p:cNvPr>
          <p:cNvPicPr/>
          <p:nvPr/>
        </p:nvPicPr>
        <p:blipFill>
          <a:blip r:embed="rId2" cstate="print"/>
          <a:stretch>
            <a:fillRect/>
          </a:stretch>
        </p:blipFill>
        <p:spPr>
          <a:xfrm>
            <a:off x="6096000" y="2761662"/>
            <a:ext cx="5870713" cy="3880773"/>
          </a:xfrm>
          <a:prstGeom prst="rect">
            <a:avLst/>
          </a:prstGeom>
        </p:spPr>
      </p:pic>
    </p:spTree>
    <p:extLst>
      <p:ext uri="{BB962C8B-B14F-4D97-AF65-F5344CB8AC3E}">
        <p14:creationId xmlns:p14="http://schemas.microsoft.com/office/powerpoint/2010/main" val="41968629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Savon</Template>
  <TotalTime>1323</TotalTime>
  <Words>690</Words>
  <Application>Microsoft Macintosh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DengXian</vt:lpstr>
      <vt:lpstr>Arial</vt:lpstr>
      <vt:lpstr>Bahnschrift</vt:lpstr>
      <vt:lpstr>Calibri</vt:lpstr>
      <vt:lpstr>Century Gothic</vt:lpstr>
      <vt:lpstr>Garamond</vt:lpstr>
      <vt:lpstr>Sitka Heading</vt:lpstr>
      <vt:lpstr>Times New Roman</vt:lpstr>
      <vt:lpstr>Savon</vt:lpstr>
      <vt:lpstr>PowerPoint Presentation</vt:lpstr>
      <vt:lpstr>INTRODUCTION</vt:lpstr>
      <vt:lpstr>OBJECTIVE</vt:lpstr>
      <vt:lpstr>DETAILED ANALYSIS</vt:lpstr>
      <vt:lpstr>Description of Work done </vt:lpstr>
      <vt:lpstr>First the AI in the program detects the user’s face, then the right and left eye. After that it gives the result that in which eye the user has cataract or not.  Live Webcam Capture • The Python module OpenCV access's the live video feed from the webcam, allowing interaction with the user. • The user can capture a still image by pressing the spacebar, providing a user-friendly experience.</vt:lpstr>
      <vt:lpstr>PowerPoint Presentation</vt:lpstr>
      <vt:lpstr>PowerPoint Presentation</vt:lpstr>
      <vt:lpstr>ADVANTAGES OF THE APPARATUS</vt:lpstr>
      <vt:lpstr>OUTCOME</vt:lpstr>
      <vt:lpstr>PowerPoint Presentation</vt:lpstr>
      <vt:lpstr>PowerPoint Presentation</vt:lpstr>
      <vt:lpstr>MADE BY – NAKUL 2401730184 PRANAV 2401730161 HARSH 2401730174 DEVANSH 2401730127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SHAMBHAVI SINGH</dc:creator>
  <cp:lastModifiedBy>PRANAV 2401730161</cp:lastModifiedBy>
  <cp:revision>6</cp:revision>
  <dcterms:created xsi:type="dcterms:W3CDTF">2023-12-05T09:07:06Z</dcterms:created>
  <dcterms:modified xsi:type="dcterms:W3CDTF">2025-05-07T09:41:02Z</dcterms:modified>
</cp:coreProperties>
</file>