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9" r:id="rId3"/>
    <p:sldId id="260" r:id="rId4"/>
    <p:sldId id="261" r:id="rId5"/>
    <p:sldId id="262" r:id="rId6"/>
    <p:sldId id="257"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v Kumar" initials="SK" lastIdx="1" clrIdx="0">
    <p:extLst>
      <p:ext uri="{19B8F6BF-5375-455C-9EA6-DF929625EA0E}">
        <p15:presenceInfo xmlns:p15="http://schemas.microsoft.com/office/powerpoint/2012/main" userId="79e4d6f24c87dd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notesViewPr>
    <p:cSldViewPr snapToGrid="0">
      <p:cViewPr varScale="1">
        <p:scale>
          <a:sx n="54" d="100"/>
          <a:sy n="54" d="100"/>
        </p:scale>
        <p:origin x="28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Kumar" userId="79e4d6f24c87dde7" providerId="LiveId" clId="{45C82F3E-FF6F-467F-9A82-94E187FA970B}"/>
    <pc:docChg chg="modSld">
      <pc:chgData name="Saurav Kumar" userId="79e4d6f24c87dde7" providerId="LiveId" clId="{45C82F3E-FF6F-467F-9A82-94E187FA970B}" dt="2023-01-12T09:16:47.142" v="8" actId="20577"/>
      <pc:docMkLst>
        <pc:docMk/>
      </pc:docMkLst>
      <pc:sldChg chg="modSp mod">
        <pc:chgData name="Saurav Kumar" userId="79e4d6f24c87dde7" providerId="LiveId" clId="{45C82F3E-FF6F-467F-9A82-94E187FA970B}" dt="2023-01-12T09:16:47.142" v="8" actId="20577"/>
        <pc:sldMkLst>
          <pc:docMk/>
          <pc:sldMk cId="2490665645" sldId="279"/>
        </pc:sldMkLst>
        <pc:spChg chg="mod">
          <ac:chgData name="Saurav Kumar" userId="79e4d6f24c87dde7" providerId="LiveId" clId="{45C82F3E-FF6F-467F-9A82-94E187FA970B}" dt="2023-01-12T09:16:47.142" v="8" actId="20577"/>
          <ac:spMkLst>
            <pc:docMk/>
            <pc:sldMk cId="2490665645" sldId="279"/>
            <ac:spMk id="2" creationId="{ED6621F5-E8F0-C8D7-E6A7-C83206BA82A1}"/>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1-11T16:53:00.388" idx="1">
    <p:pos x="10" y="10"/>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33.281"/>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670 308 0,'0'-38'32,"37"38"-1,1 0-15,36 0-16,-36 0 15,111-37-15,-37 37 16,38-37-16,-38 37 15,37 0-15,-37 0 16,-37 0-16,37 0 16,0 0-16,-75 0 15,-74 0 188,-75 0-187,0 0-16,-38 0 16,1 37-16,-38 0 15,113-37-15,-1 0 16,-37 38-16,37-38 16,0 0-16,38 0 15,-38 0 1,38 0-1,149 0 142,75 0-142,-38 0-15,113 0 16,-38 74-16,-37-74 16,-113 0-16,-36 0 15,-1 38-15,-112-38 125,-37 0-125,0 0 16,-112 0-16,75 0 15,-38 0-15,-37 0 16,74 0 0,38 0-16,-37 0 15,111 0 1,1 0 15,37 37 47,75-37-62,112 0-16,-75 0 16,74 0-16,39 0 15,-113 38-15,0-1 16,-112 0 203,-38-37-219,-74 0 15,0 0-15,75 0 16,-38 0-16,187 0 125,38 0-110,-38 0-15,0 0 16,-38 0-16,1 0 16,-38 0-1,-111 0 173,-38 38-188,-38 36 15,113-74-15,-38 0 16,1 0-16,-1 0 16,37 0-16,225 0 125,0 0-110,37 0 1,75 0-16,-112 0 16,-75 0-16,-38 0 15,-148 0 110,-188 0-125,38 0 16,-75 0-16,38 0 15,-1 0-15,113 0 16,-38 0-16,75 0 16,75 0-16,-1 0 15,1 0 1,0 0-16,111 0 125,76 0-109,37 0-16,-75 0 15,-38 0-15,38-37 16,-37 37-1,-187 0 110,0 0-109,0-37-16,37-1 16,38 38-16,0 0 15,-1 0 1,1-37 78,74 37-79,38-37-15,37 37 16,-75-38-16,1 1 16,-1-1 77,-74 38-77,-113-74-16,1 36 16,-113 1-16,150 0 15,-37-1-15,74 38 16,225 0 93,36 0-109,113 0 16,0 0-16,0 0 15,-187 0-15,37 0 16,-111 0-16,-113 0 125,-74 0-109,-38 0-16,112 0 15,-37 0-15,37 0 16,38 38-16,224 36 125,149-36-125,75-1 16,-150 0-16,75-37 15,-223 0-15,-39 0 16,-74 38 78,-37-1-94,0-37 15,-1 0-15,-74 38 16,37 36-16,1-74 15,36 0 1,38 38 62,150-38-31,-38 0-47,0 0 16,37-38-16,-111 38 15,36 0-15,-36 0 16,-76 0 46,-74-37-62,-37 0 16,-1-1-16,-36-37 16,36 75-16,38-37 15,75 37-15,-38-75 16,38 75-16,-1-37 16,-36-38-1,36 75 16,38-37 63,75-38-94,75 75 16,-76 0-16,38-37 15,-74 37-15,-150 0 125,0 37-125,-38-37 16,113 38 0,111-38 62,113 0-78,75 0 15,-76 0 1,1-75-16,-75 75 16,-149 0 77,-112 0-77,-113 0-16,38 37 16,37-37-16,0 38 15,38 36-15,74-74 16,1 0-16,36 0 16,1 0-1,112 38 95,-38-38-95,75 0-15,-112 37 16,-37 0 62,-113-37-62,-111 38-16,111-38 15,38 0-15,38 0 16,-1 0-16,38 0 281,37 74-265,0 39 15,0-76-31,-38 0 172,-37-74-172,1-75 15,-76-38 1,150 76-16,-112-1 16,112 38-16,0 111 140,0 1-140,0 37 16,38-37-16,-1 37 16,-37-37-16,75-38 15,-38 38-15,0-38 110,38-37-95,-38 0 1,1 0-16,37-37 15,-1-1-15,76 1 16,-76 37-16,38-37 16,38-1-16,-38 1 15,-37 37-15,-38 0 16,0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37.953"/>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375 4 0,'37'0'79,"75"0"-64,112 0-15,1 0 16,-1 0-16,75 0 15,-113 0-15,38 0 16,-74 37-16,-75-37 16,-1 38-16,1-38 15,0 0-15,-75 37 16,37-37 0,0 0-16,1 37 15,-1-37 1,0 0 15,-149 0 94,-37 0-125,-38 0 16,0 0-16,-37 0 15,-37 0-15,74 0 16,38 0-16,-1 0 16,1 0-16,-38 0 15,75 0-15,37 0 16,-74 0-16,37 0 15,37 0 1,38 0-16,186 0 109,38 75-109,186-38 16,76 1-16,-38-1 16,37 38-16,-149-75 15,-113 0-15,-111 0 16,0 0-16,-150 37 125,-112 38-109,-74-75-16,111 75 15,-111-75-15,-38 37 16,38-37-16,74 37 15,112-37-15,-37 0 16,75 0 15,37 38 47,37-1-62,150-37-16,74 37 16,1 1-16,-1-1 15,-111-37-15,111 75 16,-186-75-16,0 0 16,-1 0-16,-223 0 109,-75 0-109,0 0 16,-38 0-16,-37 0 15,113 0-15,36 0 16,38 0-16,37 0 15,38 0 1,112 0 62,74 0-62,225-38-16,37-111 15,-113 112-15,1-1 16,-149 38-16,-38 0 16,-38 0-16,-36-37 15,-38 0 63,-75 37-78,-149 0 16,-75 0-16,0 0 16,38 0-16,-38 0 15,75 0-15,37 0 16,-74 0-16,223 0 16,1 0-1,0 0-15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40.233"/>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374 46 0,'0'-38'31,"149"38"0,75 0-31,-37 0 16,37 0-16,-75 0 15,-37 0-15,1 0 16,-1 0-16,-75 0 16,38 0 15,-150 0 63,-37 0-79,-75 0-15,0 0 16,-74 0-16,111 0 15,38 0-15,0 0 16,0 0-16,75 0 16,0 0-16,-1 0 15,113 38 95,261 36-110,0-74 15,0 75-15,-74-38 16,-187-37-16,37 0 16,-112 38 93,-75-1-93,-37-37-16,75 0 15,-113 38-15,75 36 16,38-74-16,0 0 15,-38 0 1,0 38 0,38-38 15,112 0 63,74 0-94,113 0 15,-1 0-15,-186 0 16,37 0-16,-150 0 94,-148 0-94,-150 0 15,37 0-15,0 0 16,-37 0-16,112 0 16,-38 0-16,187 0 15,38 0-15,0 0 16,74 0 62,112-38-62,188 38-16,74-112 15,-75 112-15,75 0 16,-1 0-16,-223 0 15,-37 0-15,-76 0 16,1-37-16,-112 37 94,-187 0-79,-38 0-15,113 0 16,-150 0-16,224 0 16,-37 0-16,75 0 15,-1-38 79,188-36-78,-1 36-1,1 1-15,-1 0 16,-74-1-16,-187 38 78,-112 0-62,-75 0-16,75 0 15,-38 0-15,150 0 16,37 0-16,38 0 16,74 0 62,1 0-63,-1 0-15,0 0 16,38 0 62,0 0-78,74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42.433"/>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0 187 0,'38'-74'94,"111"74"-94,113-38 15,-1 1 1,38 0-16,-112 37 0,-75 0 16,-75 0-1,1 0-15,-151 0 110,-36 0-95,-38 74-15,75-36 16,38-38-16,-39 37 15,76-37-15,-38 37 16,300-37 93,36 0-93,38 0-16,-38 38 16,-149-38-16,-37 0 15,-187 37 79,-37-37-94,-1 37 16,1-37-16,111 38 15,-36-1-15,-1-37 16,38 0-16,-38 37 31,112-37 94,75 0-125,-74 0 16,-76 0 78,-186 0-79,0 0-15,0 38 16,75-38-16,37 0 15,37 37-15,37-37 16,151 0 78,185 0-94,-36 0 15,37 0-15,-150 0 16,-112 0-16,1 0 16,-76 38 77,-36-1-93,-1-37 16,-37 0-16,75 0 16,-113 75-16,113-75 15,112 0 95,-38 0-95,75 0-15,-112 37 94,-37-37-94,-113 37 16,38 1-16,37-1 15,38-37 1,0 0-16,37 37 16,149-37 93,1 0-93,-1 0-16,-37 0 15,-37 0-15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44.297"/>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229 0 0,'75'37'47,"37"1"-47,-37-38 15,37 37-15,37 0 16,1 1-16,37-38 16,-75 0-16,-38 0 15,38 0-15,-149 37 156,-112-37-156,-1 37 16,1-37-16,-38 75 16,-74-75-16,74 38 15,112-38-15,38 0 16,-1 37 46,188-37-15,111 0-47,-74 0 16,74 0-16,38 0 16,-149 0-16,-113 0 15,0 0 1,-37 37 78,0 1-94,-112 36 15,0-36-15,-37 36 16,112-36-16,-113-1 15,113 0-15,-1 1 16,-36-1 0,223-37 93,1-37-93,36-1-16,-148 1 31,-38 0 31,-112-1-46,-150 1 0,-74-38-16,74 38 15,150 0-15,-37 37 16,112 0-16,-1 0 16,38-38 62,38 1-63,186-38-15,75 75 16,74-112-16,-111 75 16,-76-1-16,1-36 15,-112 74-15,-337 0 94,38 0-78,0 0-16,0 0 15,37 0-15,113 0 16,-1 0-16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1-11T11:12:48.073"/>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446 38 0,'149'0'94,"38"0"-94,112 0 16,-113 0-16,39 0 15,-76 0-15,-37 0 16,0 0-16,-75 0 15,38 0 1,0 0-16,-38-37 16,1 37-16,-263 0 187,1 0-187,-37 0 16,-1 0-16,38 0 15,-37 0-15,37 0 16,74 0-16,76 0 16,-39 0-16,39 0 15,36 0 17,150 0 124,38 0-141,-1 0-15,38 0 16,0 37-16,112 38 16,-75-37-16,37-1 15,-149-37-15,38 37 16,-38-37-16,-38 38 16,-36-38-16,-150 0 171,-38 0-171,-36 0 16,-76 0-16,113 0 16,-1 0-16,76 0 15,-38 0-15,-1 0 16,76 0-16,-38 0 16,225 0 171,-1 0-171,1 0-16,74 0 15,-112 0-15,0 0 16,0 0-16,0 0 16,-75 0-16,38 0 15,-150 0 126,-74 0-126,0 0-15,-76 37 16,151-37-16,-1 0 16,0 0-16,38 0 15,0 0-15,-1 0 16,-36 0 109,36 0-109,1 0-1,-1 0 32,1 0-31,0 0-1,-38 0 1,38 0 0,-1 0-1,1 0 1,0 0-1,-38 0 1,38 0 343,37-37-296,0-1-16,-38 1-32,1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E003EA-8210-4BB0-B3DB-E98298937817}" type="datetimeFigureOut">
              <a:rPr lang="en-IN" smtClean="0"/>
              <a:t>12-01-2023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C8290-1C44-481D-BF11-FE4A999E1D18}" type="slidenum">
              <a:rPr lang="en-IN" smtClean="0"/>
              <a:t>‹#›</a:t>
            </a:fld>
            <a:endParaRPr lang="en-IN"/>
          </a:p>
        </p:txBody>
      </p:sp>
    </p:spTree>
    <p:extLst>
      <p:ext uri="{BB962C8B-B14F-4D97-AF65-F5344CB8AC3E}">
        <p14:creationId xmlns:p14="http://schemas.microsoft.com/office/powerpoint/2010/main" val="282565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84C8290-1C44-481D-BF11-FE4A999E1D18}" type="slidenum">
              <a:rPr lang="en-IN" smtClean="0"/>
              <a:t>4</a:t>
            </a:fld>
            <a:endParaRPr lang="en-IN"/>
          </a:p>
        </p:txBody>
      </p:sp>
    </p:spTree>
    <p:extLst>
      <p:ext uri="{BB962C8B-B14F-4D97-AF65-F5344CB8AC3E}">
        <p14:creationId xmlns:p14="http://schemas.microsoft.com/office/powerpoint/2010/main" val="87807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42572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B8B69-B75B-4657-8BF4-81B71DC26AA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156364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2771912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204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65186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1094086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3229306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3606894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224361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149358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204430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B8B69-B75B-4657-8BF4-81B71DC26AA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8815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B8B69-B75B-4657-8BF4-81B71DC26AA2}"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312988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130761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304555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7B8B69-B75B-4657-8BF4-81B71DC26AA2}" type="datetimeFigureOut">
              <a:rPr lang="en-IN" smtClean="0"/>
              <a:t>12-01-2023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363377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B8B69-B75B-4657-8BF4-81B71DC26AA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7907D-017A-4B3C-8D46-D07DEB68B384}" type="slidenum">
              <a:rPr lang="en-IN" smtClean="0"/>
              <a:t>‹#›</a:t>
            </a:fld>
            <a:endParaRPr lang="en-IN"/>
          </a:p>
        </p:txBody>
      </p:sp>
    </p:spTree>
    <p:extLst>
      <p:ext uri="{BB962C8B-B14F-4D97-AF65-F5344CB8AC3E}">
        <p14:creationId xmlns:p14="http://schemas.microsoft.com/office/powerpoint/2010/main" val="403386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7B8B69-B75B-4657-8BF4-81B71DC26AA2}" type="datetimeFigureOut">
              <a:rPr lang="en-IN" smtClean="0"/>
              <a:t>12-01-2023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77907D-017A-4B3C-8D46-D07DEB68B384}" type="slidenum">
              <a:rPr lang="en-IN" smtClean="0"/>
              <a:t>‹#›</a:t>
            </a:fld>
            <a:endParaRPr lang="en-IN"/>
          </a:p>
        </p:txBody>
      </p:sp>
    </p:spTree>
    <p:extLst>
      <p:ext uri="{BB962C8B-B14F-4D97-AF65-F5344CB8AC3E}">
        <p14:creationId xmlns:p14="http://schemas.microsoft.com/office/powerpoint/2010/main" val="7159097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44C8-7EFE-A440-C9B8-C2DE94A2687E}"/>
              </a:ext>
            </a:extLst>
          </p:cNvPr>
          <p:cNvSpPr>
            <a:spLocks noGrp="1"/>
          </p:cNvSpPr>
          <p:nvPr>
            <p:ph type="ctrTitle"/>
          </p:nvPr>
        </p:nvSpPr>
        <p:spPr>
          <a:xfrm>
            <a:off x="134470" y="833719"/>
            <a:ext cx="11900647" cy="3563470"/>
          </a:xfrm>
        </p:spPr>
        <p:txBody>
          <a:bodyPr/>
          <a:lstStyle/>
          <a:p>
            <a:r>
              <a:rPr lang="en-IN" dirty="0"/>
              <a:t>    Flight Price Prediction</a:t>
            </a:r>
          </a:p>
        </p:txBody>
      </p:sp>
      <p:sp>
        <p:nvSpPr>
          <p:cNvPr id="3" name="Subtitle 2">
            <a:extLst>
              <a:ext uri="{FF2B5EF4-FFF2-40B4-BE49-F238E27FC236}">
                <a16:creationId xmlns:a16="http://schemas.microsoft.com/office/drawing/2014/main" id="{47E61009-76CB-DA62-F8D6-4841A8A3ADCC}"/>
              </a:ext>
            </a:extLst>
          </p:cNvPr>
          <p:cNvSpPr>
            <a:spLocks noGrp="1"/>
          </p:cNvSpPr>
          <p:nvPr>
            <p:ph type="subTitle" idx="1"/>
          </p:nvPr>
        </p:nvSpPr>
        <p:spPr/>
        <p:txBody>
          <a:bodyPr/>
          <a:lstStyle/>
          <a:p>
            <a:r>
              <a:rPr lang="en-IN" dirty="0"/>
              <a:t>Web Scraping / regression project presentation</a:t>
            </a:r>
          </a:p>
          <a:p>
            <a:r>
              <a:rPr lang="en-IN" dirty="0"/>
              <a:t>Saurav </a:t>
            </a:r>
            <a:r>
              <a:rPr lang="en-IN" dirty="0" err="1"/>
              <a:t>kumar</a:t>
            </a:r>
            <a:endParaRPr lang="en-IN" dirty="0"/>
          </a:p>
          <a:p>
            <a:endParaRPr lang="en-IN" dirty="0"/>
          </a:p>
          <a:p>
            <a:endParaRPr lang="en-IN" dirty="0"/>
          </a:p>
        </p:txBody>
      </p:sp>
    </p:spTree>
    <p:extLst>
      <p:ext uri="{BB962C8B-B14F-4D97-AF65-F5344CB8AC3E}">
        <p14:creationId xmlns:p14="http://schemas.microsoft.com/office/powerpoint/2010/main" val="191937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401F-9E59-46EB-88AD-225177B45267}"/>
              </a:ext>
            </a:extLst>
          </p:cNvPr>
          <p:cNvSpPr>
            <a:spLocks noGrp="1"/>
          </p:cNvSpPr>
          <p:nvPr>
            <p:ph type="title"/>
          </p:nvPr>
        </p:nvSpPr>
        <p:spPr/>
        <p:txBody>
          <a:bodyPr/>
          <a:lstStyle/>
          <a:p>
            <a:r>
              <a:rPr lang="en-IN" dirty="0"/>
              <a:t>EDA  - Exploratory Data Analysis</a:t>
            </a:r>
          </a:p>
        </p:txBody>
      </p:sp>
      <p:sp>
        <p:nvSpPr>
          <p:cNvPr id="3" name="Content Placeholder 2">
            <a:extLst>
              <a:ext uri="{FF2B5EF4-FFF2-40B4-BE49-F238E27FC236}">
                <a16:creationId xmlns:a16="http://schemas.microsoft.com/office/drawing/2014/main" id="{A228D72D-5B53-9222-F486-FF1980421540}"/>
              </a:ext>
            </a:extLst>
          </p:cNvPr>
          <p:cNvSpPr>
            <a:spLocks noGrp="1"/>
          </p:cNvSpPr>
          <p:nvPr>
            <p:ph idx="1"/>
          </p:nvPr>
        </p:nvSpPr>
        <p:spPr/>
        <p:txBody>
          <a:bodyPr/>
          <a:lstStyle/>
          <a:p>
            <a:r>
              <a:rPr lang="en-IN" dirty="0"/>
              <a:t>Lets check the Which are line is more Fly. </a:t>
            </a:r>
          </a:p>
          <a:p>
            <a:endParaRPr lang="en-IN" dirty="0"/>
          </a:p>
        </p:txBody>
      </p:sp>
      <p:pic>
        <p:nvPicPr>
          <p:cNvPr id="5" name="Picture 4">
            <a:extLst>
              <a:ext uri="{FF2B5EF4-FFF2-40B4-BE49-F238E27FC236}">
                <a16:creationId xmlns:a16="http://schemas.microsoft.com/office/drawing/2014/main" id="{62FE2E49-9154-B1F4-FC2F-87BAAD5C191A}"/>
              </a:ext>
            </a:extLst>
          </p:cNvPr>
          <p:cNvPicPr>
            <a:picLocks noChangeAspect="1"/>
          </p:cNvPicPr>
          <p:nvPr/>
        </p:nvPicPr>
        <p:blipFill>
          <a:blip r:embed="rId2"/>
          <a:stretch>
            <a:fillRect/>
          </a:stretch>
        </p:blipFill>
        <p:spPr>
          <a:xfrm>
            <a:off x="765922" y="2416268"/>
            <a:ext cx="6572250" cy="4257675"/>
          </a:xfrm>
          <a:prstGeom prst="rect">
            <a:avLst/>
          </a:prstGeom>
        </p:spPr>
      </p:pic>
      <p:sp>
        <p:nvSpPr>
          <p:cNvPr id="6" name="TextBox 5">
            <a:extLst>
              <a:ext uri="{FF2B5EF4-FFF2-40B4-BE49-F238E27FC236}">
                <a16:creationId xmlns:a16="http://schemas.microsoft.com/office/drawing/2014/main" id="{10303D31-CC8F-00AB-F305-5C9D1118805D}"/>
              </a:ext>
            </a:extLst>
          </p:cNvPr>
          <p:cNvSpPr txBox="1"/>
          <p:nvPr/>
        </p:nvSpPr>
        <p:spPr>
          <a:xfrm>
            <a:off x="8431306" y="2716306"/>
            <a:ext cx="3780202" cy="923330"/>
          </a:xfrm>
          <a:prstGeom prst="rect">
            <a:avLst/>
          </a:prstGeom>
          <a:noFill/>
        </p:spPr>
        <p:txBody>
          <a:bodyPr wrap="none" rtlCol="0">
            <a:spAutoFit/>
          </a:bodyPr>
          <a:lstStyle/>
          <a:p>
            <a:r>
              <a:rPr lang="en-IN" dirty="0"/>
              <a:t>Here we can see that Vistara ,</a:t>
            </a:r>
          </a:p>
          <a:p>
            <a:r>
              <a:rPr lang="en-IN" dirty="0"/>
              <a:t>Indigo are fly most and alliance </a:t>
            </a:r>
          </a:p>
          <a:p>
            <a:r>
              <a:rPr lang="en-IN" dirty="0"/>
              <a:t>Air is very less in count.</a:t>
            </a:r>
          </a:p>
        </p:txBody>
      </p:sp>
    </p:spTree>
    <p:extLst>
      <p:ext uri="{BB962C8B-B14F-4D97-AF65-F5344CB8AC3E}">
        <p14:creationId xmlns:p14="http://schemas.microsoft.com/office/powerpoint/2010/main" val="33885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C3BD-5A9A-6416-CFAE-40799DC9A069}"/>
              </a:ext>
            </a:extLst>
          </p:cNvPr>
          <p:cNvSpPr>
            <a:spLocks noGrp="1"/>
          </p:cNvSpPr>
          <p:nvPr>
            <p:ph type="title"/>
          </p:nvPr>
        </p:nvSpPr>
        <p:spPr/>
        <p:txBody>
          <a:bodyPr/>
          <a:lstStyle/>
          <a:p>
            <a:r>
              <a:rPr lang="en-IN" dirty="0"/>
              <a:t>Lets plot which city we have to use for Traveling .</a:t>
            </a:r>
          </a:p>
        </p:txBody>
      </p:sp>
      <p:pic>
        <p:nvPicPr>
          <p:cNvPr id="5" name="Content Placeholder 4">
            <a:extLst>
              <a:ext uri="{FF2B5EF4-FFF2-40B4-BE49-F238E27FC236}">
                <a16:creationId xmlns:a16="http://schemas.microsoft.com/office/drawing/2014/main" id="{0EEBDC15-6380-7526-726A-A8F6FAA0FC68}"/>
              </a:ext>
            </a:extLst>
          </p:cNvPr>
          <p:cNvPicPr>
            <a:picLocks noGrp="1" noChangeAspect="1"/>
          </p:cNvPicPr>
          <p:nvPr>
            <p:ph idx="1"/>
          </p:nvPr>
        </p:nvPicPr>
        <p:blipFill>
          <a:blip r:embed="rId2"/>
          <a:stretch>
            <a:fillRect/>
          </a:stretch>
        </p:blipFill>
        <p:spPr>
          <a:xfrm>
            <a:off x="467566" y="2196913"/>
            <a:ext cx="6076950" cy="4181475"/>
          </a:xfrm>
        </p:spPr>
      </p:pic>
      <p:sp>
        <p:nvSpPr>
          <p:cNvPr id="7" name="TextBox 6">
            <a:extLst>
              <a:ext uri="{FF2B5EF4-FFF2-40B4-BE49-F238E27FC236}">
                <a16:creationId xmlns:a16="http://schemas.microsoft.com/office/drawing/2014/main" id="{AB227E39-3FFD-229C-2421-BBBA8E297983}"/>
              </a:ext>
            </a:extLst>
          </p:cNvPr>
          <p:cNvSpPr txBox="1"/>
          <p:nvPr/>
        </p:nvSpPr>
        <p:spPr>
          <a:xfrm>
            <a:off x="7570694" y="2407024"/>
            <a:ext cx="4799712" cy="1200329"/>
          </a:xfrm>
          <a:prstGeom prst="rect">
            <a:avLst/>
          </a:prstGeom>
          <a:noFill/>
        </p:spPr>
        <p:txBody>
          <a:bodyPr wrap="none" rtlCol="0">
            <a:spAutoFit/>
          </a:bodyPr>
          <a:lstStyle/>
          <a:p>
            <a:r>
              <a:rPr lang="en-IN" dirty="0"/>
              <a:t>Here , We can see that we scrap max</a:t>
            </a:r>
          </a:p>
          <a:p>
            <a:r>
              <a:rPr lang="en-IN" dirty="0"/>
              <a:t>Of the data from Delhi and Mumbai and </a:t>
            </a:r>
          </a:p>
          <a:p>
            <a:r>
              <a:rPr lang="en-IN" dirty="0"/>
              <a:t>Least for Kolkata.</a:t>
            </a:r>
          </a:p>
          <a:p>
            <a:endParaRPr lang="en-IN" dirty="0"/>
          </a:p>
        </p:txBody>
      </p:sp>
    </p:spTree>
    <p:extLst>
      <p:ext uri="{BB962C8B-B14F-4D97-AF65-F5344CB8AC3E}">
        <p14:creationId xmlns:p14="http://schemas.microsoft.com/office/powerpoint/2010/main" val="256665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B259-62A3-5C6E-472F-B31607AD736F}"/>
              </a:ext>
            </a:extLst>
          </p:cNvPr>
          <p:cNvSpPr>
            <a:spLocks noGrp="1"/>
          </p:cNvSpPr>
          <p:nvPr>
            <p:ph type="title"/>
          </p:nvPr>
        </p:nvSpPr>
        <p:spPr/>
        <p:txBody>
          <a:bodyPr/>
          <a:lstStyle/>
          <a:p>
            <a:r>
              <a:rPr lang="en-IN" dirty="0"/>
              <a:t>Lets plot Which City We want to travel</a:t>
            </a:r>
          </a:p>
        </p:txBody>
      </p:sp>
      <p:pic>
        <p:nvPicPr>
          <p:cNvPr id="5" name="Content Placeholder 4">
            <a:extLst>
              <a:ext uri="{FF2B5EF4-FFF2-40B4-BE49-F238E27FC236}">
                <a16:creationId xmlns:a16="http://schemas.microsoft.com/office/drawing/2014/main" id="{38B85A5C-F589-8983-5397-E071AE3CF44A}"/>
              </a:ext>
            </a:extLst>
          </p:cNvPr>
          <p:cNvPicPr>
            <a:picLocks noGrp="1" noChangeAspect="1"/>
          </p:cNvPicPr>
          <p:nvPr>
            <p:ph idx="1"/>
          </p:nvPr>
        </p:nvPicPr>
        <p:blipFill>
          <a:blip r:embed="rId2"/>
          <a:stretch>
            <a:fillRect/>
          </a:stretch>
        </p:blipFill>
        <p:spPr>
          <a:xfrm>
            <a:off x="646111" y="1985403"/>
            <a:ext cx="3683121" cy="4195762"/>
          </a:xfrm>
        </p:spPr>
      </p:pic>
      <p:sp>
        <p:nvSpPr>
          <p:cNvPr id="7" name="TextBox 6">
            <a:extLst>
              <a:ext uri="{FF2B5EF4-FFF2-40B4-BE49-F238E27FC236}">
                <a16:creationId xmlns:a16="http://schemas.microsoft.com/office/drawing/2014/main" id="{D6604055-9A1C-5DE8-CF87-8A10C5C3EBA8}"/>
              </a:ext>
            </a:extLst>
          </p:cNvPr>
          <p:cNvSpPr txBox="1"/>
          <p:nvPr/>
        </p:nvSpPr>
        <p:spPr>
          <a:xfrm>
            <a:off x="4908176" y="2460812"/>
            <a:ext cx="6995826" cy="923330"/>
          </a:xfrm>
          <a:prstGeom prst="rect">
            <a:avLst/>
          </a:prstGeom>
          <a:noFill/>
        </p:spPr>
        <p:txBody>
          <a:bodyPr wrap="none" rtlCol="0">
            <a:spAutoFit/>
          </a:bodyPr>
          <a:lstStyle/>
          <a:p>
            <a:r>
              <a:rPr lang="en-IN" dirty="0"/>
              <a:t>Here , We can see all the cities belongs to </a:t>
            </a:r>
            <a:r>
              <a:rPr lang="en-IN" dirty="0" err="1"/>
              <a:t>india</a:t>
            </a:r>
            <a:r>
              <a:rPr lang="en-IN" dirty="0"/>
              <a:t> .and highest </a:t>
            </a:r>
          </a:p>
          <a:p>
            <a:r>
              <a:rPr lang="en-IN" dirty="0"/>
              <a:t>Flights comes in </a:t>
            </a:r>
            <a:r>
              <a:rPr lang="en-IN" dirty="0" err="1"/>
              <a:t>Banglore</a:t>
            </a:r>
            <a:r>
              <a:rPr lang="en-IN" dirty="0"/>
              <a:t> then Kolkata in least in Raipur.</a:t>
            </a:r>
          </a:p>
          <a:p>
            <a:endParaRPr lang="en-IN" dirty="0"/>
          </a:p>
        </p:txBody>
      </p:sp>
    </p:spTree>
    <p:extLst>
      <p:ext uri="{BB962C8B-B14F-4D97-AF65-F5344CB8AC3E}">
        <p14:creationId xmlns:p14="http://schemas.microsoft.com/office/powerpoint/2010/main" val="198063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F6AD-FE45-75C3-C2D3-1BFD5CCB60A4}"/>
              </a:ext>
            </a:extLst>
          </p:cNvPr>
          <p:cNvSpPr>
            <a:spLocks noGrp="1"/>
          </p:cNvSpPr>
          <p:nvPr>
            <p:ph type="title"/>
          </p:nvPr>
        </p:nvSpPr>
        <p:spPr/>
        <p:txBody>
          <a:bodyPr/>
          <a:lstStyle/>
          <a:p>
            <a:r>
              <a:rPr lang="en-IN" dirty="0"/>
              <a:t>Lets plot the </a:t>
            </a:r>
            <a:r>
              <a:rPr lang="en-IN" dirty="0" err="1"/>
              <a:t>Stopage</a:t>
            </a:r>
            <a:br>
              <a:rPr lang="en-IN" dirty="0"/>
            </a:br>
            <a:endParaRPr lang="en-IN" dirty="0"/>
          </a:p>
        </p:txBody>
      </p:sp>
      <p:pic>
        <p:nvPicPr>
          <p:cNvPr id="5" name="Content Placeholder 4">
            <a:extLst>
              <a:ext uri="{FF2B5EF4-FFF2-40B4-BE49-F238E27FC236}">
                <a16:creationId xmlns:a16="http://schemas.microsoft.com/office/drawing/2014/main" id="{8A672607-0ECF-F31B-9F86-D560ACAF2010}"/>
              </a:ext>
            </a:extLst>
          </p:cNvPr>
          <p:cNvPicPr>
            <a:picLocks noGrp="1" noChangeAspect="1"/>
          </p:cNvPicPr>
          <p:nvPr>
            <p:ph idx="1"/>
          </p:nvPr>
        </p:nvPicPr>
        <p:blipFill>
          <a:blip r:embed="rId2"/>
          <a:stretch>
            <a:fillRect/>
          </a:stretch>
        </p:blipFill>
        <p:spPr>
          <a:xfrm>
            <a:off x="416859" y="1524425"/>
            <a:ext cx="7109572" cy="4720194"/>
          </a:xfrm>
        </p:spPr>
      </p:pic>
      <p:sp>
        <p:nvSpPr>
          <p:cNvPr id="6" name="TextBox 5">
            <a:extLst>
              <a:ext uri="{FF2B5EF4-FFF2-40B4-BE49-F238E27FC236}">
                <a16:creationId xmlns:a16="http://schemas.microsoft.com/office/drawing/2014/main" id="{22426304-8516-7122-0278-1601AF438A3B}"/>
              </a:ext>
            </a:extLst>
          </p:cNvPr>
          <p:cNvSpPr txBox="1"/>
          <p:nvPr/>
        </p:nvSpPr>
        <p:spPr>
          <a:xfrm>
            <a:off x="8606118" y="2810435"/>
            <a:ext cx="3712876" cy="1200329"/>
          </a:xfrm>
          <a:prstGeom prst="rect">
            <a:avLst/>
          </a:prstGeom>
          <a:noFill/>
        </p:spPr>
        <p:txBody>
          <a:bodyPr wrap="none" rtlCol="0">
            <a:spAutoFit/>
          </a:bodyPr>
          <a:lstStyle/>
          <a:p>
            <a:r>
              <a:rPr lang="en-IN" dirty="0"/>
              <a:t>Here , We can see that most of </a:t>
            </a:r>
          </a:p>
          <a:p>
            <a:r>
              <a:rPr lang="en-IN" dirty="0"/>
              <a:t>The flights are 1 Stop , and Non</a:t>
            </a:r>
          </a:p>
          <a:p>
            <a:r>
              <a:rPr lang="en-IN" dirty="0"/>
              <a:t>Stop and 2Stops flight are </a:t>
            </a:r>
          </a:p>
          <a:p>
            <a:r>
              <a:rPr lang="en-IN" dirty="0"/>
              <a:t>Equal in Counts.</a:t>
            </a:r>
          </a:p>
        </p:txBody>
      </p:sp>
    </p:spTree>
    <p:extLst>
      <p:ext uri="{BB962C8B-B14F-4D97-AF65-F5344CB8AC3E}">
        <p14:creationId xmlns:p14="http://schemas.microsoft.com/office/powerpoint/2010/main" val="111270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C3CD-1F33-881E-EA6F-DF1826137E4A}"/>
              </a:ext>
            </a:extLst>
          </p:cNvPr>
          <p:cNvSpPr>
            <a:spLocks noGrp="1"/>
          </p:cNvSpPr>
          <p:nvPr>
            <p:ph type="title"/>
          </p:nvPr>
        </p:nvSpPr>
        <p:spPr/>
        <p:txBody>
          <a:bodyPr/>
          <a:lstStyle/>
          <a:p>
            <a:r>
              <a:rPr lang="en-IN" dirty="0"/>
              <a:t>Lets plot Distribution Plot of Target Column</a:t>
            </a:r>
          </a:p>
        </p:txBody>
      </p:sp>
      <p:pic>
        <p:nvPicPr>
          <p:cNvPr id="5" name="Content Placeholder 4">
            <a:extLst>
              <a:ext uri="{FF2B5EF4-FFF2-40B4-BE49-F238E27FC236}">
                <a16:creationId xmlns:a16="http://schemas.microsoft.com/office/drawing/2014/main" id="{4577F59B-107F-AFF5-B2BC-D2B5F68DE2CE}"/>
              </a:ext>
            </a:extLst>
          </p:cNvPr>
          <p:cNvPicPr>
            <a:picLocks noGrp="1" noChangeAspect="1"/>
          </p:cNvPicPr>
          <p:nvPr>
            <p:ph idx="1"/>
          </p:nvPr>
        </p:nvPicPr>
        <p:blipFill>
          <a:blip r:embed="rId2"/>
          <a:stretch>
            <a:fillRect/>
          </a:stretch>
        </p:blipFill>
        <p:spPr>
          <a:xfrm>
            <a:off x="471300" y="1853248"/>
            <a:ext cx="6485313" cy="4569448"/>
          </a:xfrm>
        </p:spPr>
      </p:pic>
      <p:sp>
        <p:nvSpPr>
          <p:cNvPr id="6" name="TextBox 5">
            <a:extLst>
              <a:ext uri="{FF2B5EF4-FFF2-40B4-BE49-F238E27FC236}">
                <a16:creationId xmlns:a16="http://schemas.microsoft.com/office/drawing/2014/main" id="{889C7DC5-ADD3-4B99-7EC7-C6559657C6C0}"/>
              </a:ext>
            </a:extLst>
          </p:cNvPr>
          <p:cNvSpPr txBox="1"/>
          <p:nvPr/>
        </p:nvSpPr>
        <p:spPr>
          <a:xfrm>
            <a:off x="7234518" y="2595282"/>
            <a:ext cx="4458272" cy="646331"/>
          </a:xfrm>
          <a:prstGeom prst="rect">
            <a:avLst/>
          </a:prstGeom>
          <a:noFill/>
        </p:spPr>
        <p:txBody>
          <a:bodyPr wrap="none" rtlCol="0">
            <a:spAutoFit/>
          </a:bodyPr>
          <a:lstStyle/>
          <a:p>
            <a:r>
              <a:rPr lang="en-IN" dirty="0"/>
              <a:t>Look like Normal Distribution . But Right</a:t>
            </a:r>
          </a:p>
          <a:p>
            <a:r>
              <a:rPr lang="en-IN" dirty="0"/>
              <a:t>Skewed..</a:t>
            </a:r>
          </a:p>
        </p:txBody>
      </p:sp>
    </p:spTree>
    <p:extLst>
      <p:ext uri="{BB962C8B-B14F-4D97-AF65-F5344CB8AC3E}">
        <p14:creationId xmlns:p14="http://schemas.microsoft.com/office/powerpoint/2010/main" val="163472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5EA3-5D61-BB4E-5C53-9DE2A049A393}"/>
              </a:ext>
            </a:extLst>
          </p:cNvPr>
          <p:cNvSpPr>
            <a:spLocks noGrp="1"/>
          </p:cNvSpPr>
          <p:nvPr>
            <p:ph type="title"/>
          </p:nvPr>
        </p:nvSpPr>
        <p:spPr/>
        <p:txBody>
          <a:bodyPr/>
          <a:lstStyle/>
          <a:p>
            <a:r>
              <a:rPr lang="en-IN" dirty="0"/>
              <a:t>Lets plot Date Column Distribution</a:t>
            </a:r>
            <a:br>
              <a:rPr lang="en-IN" dirty="0"/>
            </a:br>
            <a:r>
              <a:rPr lang="en-IN" dirty="0"/>
              <a:t>plot</a:t>
            </a:r>
          </a:p>
        </p:txBody>
      </p:sp>
      <p:pic>
        <p:nvPicPr>
          <p:cNvPr id="5" name="Content Placeholder 4">
            <a:extLst>
              <a:ext uri="{FF2B5EF4-FFF2-40B4-BE49-F238E27FC236}">
                <a16:creationId xmlns:a16="http://schemas.microsoft.com/office/drawing/2014/main" id="{84FA44E4-6D4B-E6BF-6C2D-E962D9BBF205}"/>
              </a:ext>
            </a:extLst>
          </p:cNvPr>
          <p:cNvPicPr>
            <a:picLocks noGrp="1" noChangeAspect="1"/>
          </p:cNvPicPr>
          <p:nvPr>
            <p:ph idx="1"/>
          </p:nvPr>
        </p:nvPicPr>
        <p:blipFill>
          <a:blip r:embed="rId2"/>
          <a:stretch>
            <a:fillRect/>
          </a:stretch>
        </p:blipFill>
        <p:spPr>
          <a:xfrm>
            <a:off x="470647" y="2016198"/>
            <a:ext cx="7226394" cy="4505205"/>
          </a:xfrm>
        </p:spPr>
      </p:pic>
      <p:sp>
        <p:nvSpPr>
          <p:cNvPr id="6" name="TextBox 5">
            <a:extLst>
              <a:ext uri="{FF2B5EF4-FFF2-40B4-BE49-F238E27FC236}">
                <a16:creationId xmlns:a16="http://schemas.microsoft.com/office/drawing/2014/main" id="{5F00898B-C885-BF27-F1D0-59D5CBCBC595}"/>
              </a:ext>
            </a:extLst>
          </p:cNvPr>
          <p:cNvSpPr txBox="1"/>
          <p:nvPr/>
        </p:nvSpPr>
        <p:spPr>
          <a:xfrm>
            <a:off x="9049871" y="2783541"/>
            <a:ext cx="3063659" cy="646331"/>
          </a:xfrm>
          <a:prstGeom prst="rect">
            <a:avLst/>
          </a:prstGeom>
          <a:noFill/>
        </p:spPr>
        <p:txBody>
          <a:bodyPr wrap="none" rtlCol="0">
            <a:spAutoFit/>
          </a:bodyPr>
          <a:lstStyle/>
          <a:p>
            <a:r>
              <a:rPr lang="en-IN" dirty="0"/>
              <a:t>So , Here we can see that</a:t>
            </a:r>
          </a:p>
          <a:p>
            <a:r>
              <a:rPr lang="en-IN" dirty="0"/>
              <a:t>It’s a normal distribution</a:t>
            </a:r>
          </a:p>
        </p:txBody>
      </p:sp>
    </p:spTree>
    <p:extLst>
      <p:ext uri="{BB962C8B-B14F-4D97-AF65-F5344CB8AC3E}">
        <p14:creationId xmlns:p14="http://schemas.microsoft.com/office/powerpoint/2010/main" val="207637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93CD-BED0-EA24-4426-B50257D079D6}"/>
              </a:ext>
            </a:extLst>
          </p:cNvPr>
          <p:cNvSpPr>
            <a:spLocks noGrp="1"/>
          </p:cNvSpPr>
          <p:nvPr>
            <p:ph type="title"/>
          </p:nvPr>
        </p:nvSpPr>
        <p:spPr/>
        <p:txBody>
          <a:bodyPr/>
          <a:lstStyle/>
          <a:p>
            <a:r>
              <a:rPr lang="en-IN" dirty="0"/>
              <a:t>Lets plot From and To </a:t>
            </a:r>
            <a:r>
              <a:rPr lang="en-IN" dirty="0" err="1"/>
              <a:t>to</a:t>
            </a:r>
            <a:r>
              <a:rPr lang="en-IN" dirty="0"/>
              <a:t> check which airport can fly maximum </a:t>
            </a:r>
            <a:r>
              <a:rPr lang="en-IN" dirty="0" err="1"/>
              <a:t>aeroplan</a:t>
            </a:r>
            <a:endParaRPr lang="en-IN" dirty="0"/>
          </a:p>
        </p:txBody>
      </p:sp>
      <p:pic>
        <p:nvPicPr>
          <p:cNvPr id="5" name="Content Placeholder 4">
            <a:extLst>
              <a:ext uri="{FF2B5EF4-FFF2-40B4-BE49-F238E27FC236}">
                <a16:creationId xmlns:a16="http://schemas.microsoft.com/office/drawing/2014/main" id="{8C5BFCFF-5B9D-BA00-7D77-7A76DB060FC1}"/>
              </a:ext>
            </a:extLst>
          </p:cNvPr>
          <p:cNvPicPr>
            <a:picLocks noGrp="1" noChangeAspect="1"/>
          </p:cNvPicPr>
          <p:nvPr>
            <p:ph idx="1"/>
          </p:nvPr>
        </p:nvPicPr>
        <p:blipFill>
          <a:blip r:embed="rId2"/>
          <a:stretch>
            <a:fillRect/>
          </a:stretch>
        </p:blipFill>
        <p:spPr>
          <a:xfrm>
            <a:off x="3767138" y="2114970"/>
            <a:ext cx="5905500" cy="3829050"/>
          </a:xfrm>
        </p:spPr>
      </p:pic>
      <p:sp>
        <p:nvSpPr>
          <p:cNvPr id="6" name="TextBox 5">
            <a:extLst>
              <a:ext uri="{FF2B5EF4-FFF2-40B4-BE49-F238E27FC236}">
                <a16:creationId xmlns:a16="http://schemas.microsoft.com/office/drawing/2014/main" id="{F90642A9-B9DC-029B-EB75-6A9D6FE7AE0A}"/>
              </a:ext>
            </a:extLst>
          </p:cNvPr>
          <p:cNvSpPr txBox="1"/>
          <p:nvPr/>
        </p:nvSpPr>
        <p:spPr>
          <a:xfrm>
            <a:off x="389965" y="3429000"/>
            <a:ext cx="2943434" cy="923330"/>
          </a:xfrm>
          <a:prstGeom prst="rect">
            <a:avLst/>
          </a:prstGeom>
          <a:noFill/>
        </p:spPr>
        <p:txBody>
          <a:bodyPr wrap="none" rtlCol="0">
            <a:spAutoFit/>
          </a:bodyPr>
          <a:lstStyle/>
          <a:p>
            <a:r>
              <a:rPr lang="en-IN" dirty="0"/>
              <a:t>Here </a:t>
            </a:r>
            <a:r>
              <a:rPr lang="en-IN" dirty="0" err="1"/>
              <a:t>wer</a:t>
            </a:r>
            <a:r>
              <a:rPr lang="en-IN" dirty="0"/>
              <a:t> can see that</a:t>
            </a:r>
          </a:p>
          <a:p>
            <a:r>
              <a:rPr lang="en-IN" dirty="0"/>
              <a:t>Maximum plane fly from </a:t>
            </a:r>
          </a:p>
          <a:p>
            <a:r>
              <a:rPr lang="en-IN" dirty="0"/>
              <a:t>New </a:t>
            </a:r>
            <a:r>
              <a:rPr lang="en-IN" dirty="0" err="1"/>
              <a:t>delhi</a:t>
            </a:r>
            <a:r>
              <a:rPr lang="en-IN" dirty="0"/>
              <a:t>.</a:t>
            </a:r>
          </a:p>
        </p:txBody>
      </p:sp>
    </p:spTree>
    <p:extLst>
      <p:ext uri="{BB962C8B-B14F-4D97-AF65-F5344CB8AC3E}">
        <p14:creationId xmlns:p14="http://schemas.microsoft.com/office/powerpoint/2010/main" val="73116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9C4C-5E9A-76F8-8880-355899D2E12B}"/>
              </a:ext>
            </a:extLst>
          </p:cNvPr>
          <p:cNvSpPr>
            <a:spLocks noGrp="1"/>
          </p:cNvSpPr>
          <p:nvPr>
            <p:ph type="title"/>
          </p:nvPr>
        </p:nvSpPr>
        <p:spPr/>
        <p:txBody>
          <a:bodyPr/>
          <a:lstStyle/>
          <a:p>
            <a:r>
              <a:rPr lang="en-IN" dirty="0"/>
              <a:t>Description of the Dataset</a:t>
            </a:r>
          </a:p>
        </p:txBody>
      </p:sp>
      <p:pic>
        <p:nvPicPr>
          <p:cNvPr id="6" name="Content Placeholder 5">
            <a:extLst>
              <a:ext uri="{FF2B5EF4-FFF2-40B4-BE49-F238E27FC236}">
                <a16:creationId xmlns:a16="http://schemas.microsoft.com/office/drawing/2014/main" id="{80F7341E-D7FA-2939-10B3-E0360BA1B40C}"/>
              </a:ext>
            </a:extLst>
          </p:cNvPr>
          <p:cNvPicPr>
            <a:picLocks noGrp="1" noChangeAspect="1"/>
          </p:cNvPicPr>
          <p:nvPr>
            <p:ph idx="1"/>
          </p:nvPr>
        </p:nvPicPr>
        <p:blipFill>
          <a:blip r:embed="rId2"/>
          <a:stretch>
            <a:fillRect/>
          </a:stretch>
        </p:blipFill>
        <p:spPr>
          <a:xfrm>
            <a:off x="646110" y="1537445"/>
            <a:ext cx="6817007" cy="5278118"/>
          </a:xfrm>
        </p:spPr>
      </p:pic>
    </p:spTree>
    <p:extLst>
      <p:ext uri="{BB962C8B-B14F-4D97-AF65-F5344CB8AC3E}">
        <p14:creationId xmlns:p14="http://schemas.microsoft.com/office/powerpoint/2010/main" val="406666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CF7B-D07A-2D18-CEBA-6008B50177DF}"/>
              </a:ext>
            </a:extLst>
          </p:cNvPr>
          <p:cNvSpPr>
            <a:spLocks noGrp="1"/>
          </p:cNvSpPr>
          <p:nvPr>
            <p:ph type="title"/>
          </p:nvPr>
        </p:nvSpPr>
        <p:spPr/>
        <p:txBody>
          <a:bodyPr/>
          <a:lstStyle/>
          <a:p>
            <a:r>
              <a:rPr lang="en-IN" dirty="0"/>
              <a:t>Correlation with Target Variable </a:t>
            </a:r>
          </a:p>
        </p:txBody>
      </p:sp>
      <p:pic>
        <p:nvPicPr>
          <p:cNvPr id="5" name="Content Placeholder 4">
            <a:extLst>
              <a:ext uri="{FF2B5EF4-FFF2-40B4-BE49-F238E27FC236}">
                <a16:creationId xmlns:a16="http://schemas.microsoft.com/office/drawing/2014/main" id="{3108E09B-04C6-F937-DAB1-CC8A118ACCC5}"/>
              </a:ext>
            </a:extLst>
          </p:cNvPr>
          <p:cNvPicPr>
            <a:picLocks noGrp="1" noChangeAspect="1"/>
          </p:cNvPicPr>
          <p:nvPr>
            <p:ph idx="1"/>
          </p:nvPr>
        </p:nvPicPr>
        <p:blipFill>
          <a:blip r:embed="rId2"/>
          <a:stretch>
            <a:fillRect/>
          </a:stretch>
        </p:blipFill>
        <p:spPr>
          <a:xfrm>
            <a:off x="0" y="1513047"/>
            <a:ext cx="10013660" cy="3831906"/>
          </a:xfrm>
        </p:spPr>
      </p:pic>
      <p:sp>
        <p:nvSpPr>
          <p:cNvPr id="6" name="TextBox 5">
            <a:extLst>
              <a:ext uri="{FF2B5EF4-FFF2-40B4-BE49-F238E27FC236}">
                <a16:creationId xmlns:a16="http://schemas.microsoft.com/office/drawing/2014/main" id="{50A752D3-F020-6827-BE1E-04ADED4F13FB}"/>
              </a:ext>
            </a:extLst>
          </p:cNvPr>
          <p:cNvSpPr txBox="1"/>
          <p:nvPr/>
        </p:nvSpPr>
        <p:spPr>
          <a:xfrm>
            <a:off x="443753" y="5862918"/>
            <a:ext cx="8300670" cy="923330"/>
          </a:xfrm>
          <a:prstGeom prst="rect">
            <a:avLst/>
          </a:prstGeom>
          <a:noFill/>
        </p:spPr>
        <p:txBody>
          <a:bodyPr wrap="none" rtlCol="0">
            <a:spAutoFit/>
          </a:bodyPr>
          <a:lstStyle/>
          <a:p>
            <a:r>
              <a:rPr lang="en-IN" dirty="0"/>
              <a:t>Here we can see that Duration Hours have good relation with Price </a:t>
            </a:r>
          </a:p>
          <a:p>
            <a:r>
              <a:rPr lang="en-IN" dirty="0" err="1"/>
              <a:t>Stopage</a:t>
            </a:r>
            <a:r>
              <a:rPr lang="en-IN" dirty="0"/>
              <a:t> have negative relation with Price Columns</a:t>
            </a:r>
          </a:p>
          <a:p>
            <a:r>
              <a:rPr lang="en-IN" dirty="0"/>
              <a:t>Duration Minute , </a:t>
            </a:r>
            <a:r>
              <a:rPr lang="en-IN" dirty="0" err="1"/>
              <a:t>Dep_min</a:t>
            </a:r>
            <a:r>
              <a:rPr lang="en-IN" dirty="0"/>
              <a:t> ,Day , </a:t>
            </a:r>
            <a:r>
              <a:rPr lang="en-IN" dirty="0" err="1"/>
              <a:t>Dep_Hour</a:t>
            </a:r>
            <a:r>
              <a:rPr lang="en-IN" dirty="0"/>
              <a:t> and From have Less Relation </a:t>
            </a:r>
          </a:p>
        </p:txBody>
      </p:sp>
    </p:spTree>
    <p:extLst>
      <p:ext uri="{BB962C8B-B14F-4D97-AF65-F5344CB8AC3E}">
        <p14:creationId xmlns:p14="http://schemas.microsoft.com/office/powerpoint/2010/main" val="175660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BAD5-3BDE-55B5-83F4-668973B28EE4}"/>
              </a:ext>
            </a:extLst>
          </p:cNvPr>
          <p:cNvSpPr>
            <a:spLocks noGrp="1"/>
          </p:cNvSpPr>
          <p:nvPr>
            <p:ph type="title"/>
          </p:nvPr>
        </p:nvSpPr>
        <p:spPr/>
        <p:txBody>
          <a:bodyPr/>
          <a:lstStyle/>
          <a:p>
            <a:r>
              <a:rPr lang="en-IN" dirty="0"/>
              <a:t>Feature Selection</a:t>
            </a:r>
          </a:p>
        </p:txBody>
      </p:sp>
      <p:sp>
        <p:nvSpPr>
          <p:cNvPr id="3" name="Content Placeholder 2">
            <a:extLst>
              <a:ext uri="{FF2B5EF4-FFF2-40B4-BE49-F238E27FC236}">
                <a16:creationId xmlns:a16="http://schemas.microsoft.com/office/drawing/2014/main" id="{BAD4C100-F177-6261-D9C0-B8B496A9D06B}"/>
              </a:ext>
            </a:extLst>
          </p:cNvPr>
          <p:cNvSpPr>
            <a:spLocks noGrp="1"/>
          </p:cNvSpPr>
          <p:nvPr>
            <p:ph idx="1"/>
          </p:nvPr>
        </p:nvSpPr>
        <p:spPr/>
        <p:txBody>
          <a:bodyPr/>
          <a:lstStyle/>
          <a:p>
            <a:r>
              <a:rPr lang="en-IN" dirty="0"/>
              <a:t>Using Select K best</a:t>
            </a:r>
          </a:p>
          <a:p>
            <a:endParaRPr lang="en-IN" dirty="0"/>
          </a:p>
        </p:txBody>
      </p:sp>
      <p:pic>
        <p:nvPicPr>
          <p:cNvPr id="5" name="Picture 4">
            <a:extLst>
              <a:ext uri="{FF2B5EF4-FFF2-40B4-BE49-F238E27FC236}">
                <a16:creationId xmlns:a16="http://schemas.microsoft.com/office/drawing/2014/main" id="{D46AFD76-216F-D1B4-FB5C-509C76DBF985}"/>
              </a:ext>
            </a:extLst>
          </p:cNvPr>
          <p:cNvPicPr>
            <a:picLocks noChangeAspect="1"/>
          </p:cNvPicPr>
          <p:nvPr/>
        </p:nvPicPr>
        <p:blipFill>
          <a:blip r:embed="rId2"/>
          <a:stretch>
            <a:fillRect/>
          </a:stretch>
        </p:blipFill>
        <p:spPr>
          <a:xfrm>
            <a:off x="4794716" y="1804707"/>
            <a:ext cx="6448425" cy="4600575"/>
          </a:xfrm>
          <a:prstGeom prst="rect">
            <a:avLst/>
          </a:prstGeom>
        </p:spPr>
      </p:pic>
    </p:spTree>
    <p:extLst>
      <p:ext uri="{BB962C8B-B14F-4D97-AF65-F5344CB8AC3E}">
        <p14:creationId xmlns:p14="http://schemas.microsoft.com/office/powerpoint/2010/main" val="94479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1159-0DED-64A6-8F8C-CB9E3975FD0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A5413E8-8FA8-E9AD-F380-C507E5C305F1}"/>
              </a:ext>
            </a:extLst>
          </p:cNvPr>
          <p:cNvSpPr>
            <a:spLocks noGrp="1"/>
          </p:cNvSpPr>
          <p:nvPr>
            <p:ph idx="1"/>
          </p:nvPr>
        </p:nvSpPr>
        <p:spPr/>
        <p:txBody>
          <a:bodyPr/>
          <a:lstStyle/>
          <a:p>
            <a:r>
              <a:rPr lang="en-US" dirty="0"/>
              <a:t>Anyone who has booked a flight ticket knows how unexpectedly the prices vary. The cheapest available ticket on a given flight gets more and less expensive over time. This usually happens as an attempt to maximize revenue based on – </a:t>
            </a:r>
          </a:p>
          <a:p>
            <a:r>
              <a:rPr lang="en-US" dirty="0"/>
              <a:t>1. Time of purchase patterns (making sure last-minute purchases are expensive) </a:t>
            </a:r>
          </a:p>
          <a:p>
            <a:r>
              <a:rPr lang="en-US" dirty="0"/>
              <a:t>2. Keeping the flight as full as they want it (raising prices on a flight which is filling up in order to reduce sales and hold back inventory for those expensive last-minute expensive purchases) </a:t>
            </a:r>
          </a:p>
          <a:p>
            <a:pPr marL="0" indent="0">
              <a:buNone/>
            </a:pPr>
            <a:r>
              <a:rPr lang="en-US" dirty="0"/>
              <a:t>So, you have to work on a project where you collect data of flight fares with other features and work to make a model to predict fares of flights.</a:t>
            </a:r>
            <a:endParaRPr lang="en-IN" dirty="0"/>
          </a:p>
        </p:txBody>
      </p:sp>
    </p:spTree>
    <p:extLst>
      <p:ext uri="{BB962C8B-B14F-4D97-AF65-F5344CB8AC3E}">
        <p14:creationId xmlns:p14="http://schemas.microsoft.com/office/powerpoint/2010/main" val="170218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C1D7-C73C-CA12-A504-B7A2F622B494}"/>
              </a:ext>
            </a:extLst>
          </p:cNvPr>
          <p:cNvSpPr>
            <a:spLocks noGrp="1"/>
          </p:cNvSpPr>
          <p:nvPr>
            <p:ph type="title"/>
          </p:nvPr>
        </p:nvSpPr>
        <p:spPr/>
        <p:txBody>
          <a:bodyPr/>
          <a:lstStyle/>
          <a:p>
            <a:r>
              <a:rPr lang="en-IN" dirty="0"/>
              <a:t>Checking </a:t>
            </a:r>
            <a:r>
              <a:rPr lang="en-IN" dirty="0" err="1"/>
              <a:t>MultiCollinearity</a:t>
            </a:r>
            <a:endParaRPr lang="en-IN" dirty="0"/>
          </a:p>
        </p:txBody>
      </p:sp>
      <p:pic>
        <p:nvPicPr>
          <p:cNvPr id="5" name="Content Placeholder 4">
            <a:extLst>
              <a:ext uri="{FF2B5EF4-FFF2-40B4-BE49-F238E27FC236}">
                <a16:creationId xmlns:a16="http://schemas.microsoft.com/office/drawing/2014/main" id="{546614A8-D4F6-E76E-FE78-CCD6E6E53A73}"/>
              </a:ext>
            </a:extLst>
          </p:cNvPr>
          <p:cNvPicPr>
            <a:picLocks noGrp="1" noChangeAspect="1"/>
          </p:cNvPicPr>
          <p:nvPr>
            <p:ph idx="1"/>
          </p:nvPr>
        </p:nvPicPr>
        <p:blipFill>
          <a:blip r:embed="rId2"/>
          <a:stretch>
            <a:fillRect/>
          </a:stretch>
        </p:blipFill>
        <p:spPr>
          <a:xfrm>
            <a:off x="360726" y="1707776"/>
            <a:ext cx="6993396" cy="4486835"/>
          </a:xfrm>
        </p:spPr>
      </p:pic>
      <p:sp>
        <p:nvSpPr>
          <p:cNvPr id="6" name="TextBox 5">
            <a:extLst>
              <a:ext uri="{FF2B5EF4-FFF2-40B4-BE49-F238E27FC236}">
                <a16:creationId xmlns:a16="http://schemas.microsoft.com/office/drawing/2014/main" id="{995BEA74-0552-14BC-0272-E583297DB2BB}"/>
              </a:ext>
            </a:extLst>
          </p:cNvPr>
          <p:cNvSpPr txBox="1"/>
          <p:nvPr/>
        </p:nvSpPr>
        <p:spPr>
          <a:xfrm>
            <a:off x="8296835" y="2151529"/>
            <a:ext cx="3953326" cy="1477328"/>
          </a:xfrm>
          <a:prstGeom prst="rect">
            <a:avLst/>
          </a:prstGeom>
          <a:noFill/>
        </p:spPr>
        <p:txBody>
          <a:bodyPr wrap="none" rtlCol="0">
            <a:spAutoFit/>
          </a:bodyPr>
          <a:lstStyle/>
          <a:p>
            <a:r>
              <a:rPr lang="en-IN" dirty="0"/>
              <a:t>Here , We can set threshold for </a:t>
            </a:r>
          </a:p>
          <a:p>
            <a:r>
              <a:rPr lang="en-IN" dirty="0"/>
              <a:t>+-/10. and we can find all feature</a:t>
            </a:r>
          </a:p>
          <a:p>
            <a:r>
              <a:rPr lang="en-IN" dirty="0"/>
              <a:t>Are comes in our range . It means</a:t>
            </a:r>
          </a:p>
          <a:p>
            <a:r>
              <a:rPr lang="en-IN" dirty="0"/>
              <a:t>There is not any multicollinearity </a:t>
            </a:r>
          </a:p>
          <a:p>
            <a:r>
              <a:rPr lang="en-IN" dirty="0"/>
              <a:t>Problem.</a:t>
            </a:r>
          </a:p>
        </p:txBody>
      </p:sp>
    </p:spTree>
    <p:extLst>
      <p:ext uri="{BB962C8B-B14F-4D97-AF65-F5344CB8AC3E}">
        <p14:creationId xmlns:p14="http://schemas.microsoft.com/office/powerpoint/2010/main" val="4118150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40C0-C94F-7980-B2D7-9554129C86DE}"/>
              </a:ext>
            </a:extLst>
          </p:cNvPr>
          <p:cNvSpPr>
            <a:spLocks noGrp="1"/>
          </p:cNvSpPr>
          <p:nvPr>
            <p:ph type="title"/>
          </p:nvPr>
        </p:nvSpPr>
        <p:spPr/>
        <p:txBody>
          <a:bodyPr/>
          <a:lstStyle/>
          <a:p>
            <a:r>
              <a:rPr lang="en-IN" dirty="0"/>
              <a:t>Lets Build Model</a:t>
            </a:r>
          </a:p>
        </p:txBody>
      </p:sp>
      <p:sp>
        <p:nvSpPr>
          <p:cNvPr id="3" name="Content Placeholder 2">
            <a:extLst>
              <a:ext uri="{FF2B5EF4-FFF2-40B4-BE49-F238E27FC236}">
                <a16:creationId xmlns:a16="http://schemas.microsoft.com/office/drawing/2014/main" id="{9FB1FF90-47C4-0CAB-FBBB-C072A1AC7C26}"/>
              </a:ext>
            </a:extLst>
          </p:cNvPr>
          <p:cNvSpPr>
            <a:spLocks noGrp="1"/>
          </p:cNvSpPr>
          <p:nvPr>
            <p:ph idx="1"/>
          </p:nvPr>
        </p:nvSpPr>
        <p:spPr/>
        <p:txBody>
          <a:bodyPr/>
          <a:lstStyle/>
          <a:p>
            <a:r>
              <a:rPr lang="en-IN" dirty="0"/>
              <a:t>Random Forest -&gt; </a:t>
            </a:r>
          </a:p>
          <a:p>
            <a:endParaRPr lang="en-IN" dirty="0"/>
          </a:p>
          <a:p>
            <a:endParaRPr lang="en-IN" dirty="0"/>
          </a:p>
          <a:p>
            <a:r>
              <a:rPr lang="en-IN" dirty="0"/>
              <a:t>Gradient Boost -&gt; </a:t>
            </a:r>
          </a:p>
          <a:p>
            <a:endParaRPr lang="en-IN" dirty="0"/>
          </a:p>
          <a:p>
            <a:r>
              <a:rPr lang="en-IN" dirty="0"/>
              <a:t>XGB -&gt; </a:t>
            </a:r>
          </a:p>
        </p:txBody>
      </p:sp>
      <p:pic>
        <p:nvPicPr>
          <p:cNvPr id="5" name="Picture 4">
            <a:extLst>
              <a:ext uri="{FF2B5EF4-FFF2-40B4-BE49-F238E27FC236}">
                <a16:creationId xmlns:a16="http://schemas.microsoft.com/office/drawing/2014/main" id="{718CCBAE-A8AB-4CAC-0D5D-26AB332BD6BF}"/>
              </a:ext>
            </a:extLst>
          </p:cNvPr>
          <p:cNvPicPr>
            <a:picLocks noChangeAspect="1"/>
          </p:cNvPicPr>
          <p:nvPr/>
        </p:nvPicPr>
        <p:blipFill>
          <a:blip r:embed="rId2"/>
          <a:stretch>
            <a:fillRect/>
          </a:stretch>
        </p:blipFill>
        <p:spPr>
          <a:xfrm>
            <a:off x="3900487" y="2052918"/>
            <a:ext cx="4391025" cy="790575"/>
          </a:xfrm>
          <a:prstGeom prst="rect">
            <a:avLst/>
          </a:prstGeom>
        </p:spPr>
      </p:pic>
      <p:pic>
        <p:nvPicPr>
          <p:cNvPr id="8" name="Picture 7">
            <a:extLst>
              <a:ext uri="{FF2B5EF4-FFF2-40B4-BE49-F238E27FC236}">
                <a16:creationId xmlns:a16="http://schemas.microsoft.com/office/drawing/2014/main" id="{E73240B4-8853-AA7F-7B5F-C88815A51B98}"/>
              </a:ext>
            </a:extLst>
          </p:cNvPr>
          <p:cNvPicPr>
            <a:picLocks noChangeAspect="1"/>
          </p:cNvPicPr>
          <p:nvPr/>
        </p:nvPicPr>
        <p:blipFill>
          <a:blip r:embed="rId3"/>
          <a:stretch>
            <a:fillRect/>
          </a:stretch>
        </p:blipFill>
        <p:spPr>
          <a:xfrm>
            <a:off x="3762375" y="3052762"/>
            <a:ext cx="4667250" cy="752475"/>
          </a:xfrm>
          <a:prstGeom prst="rect">
            <a:avLst/>
          </a:prstGeom>
        </p:spPr>
      </p:pic>
      <p:pic>
        <p:nvPicPr>
          <p:cNvPr id="10" name="Picture 9">
            <a:extLst>
              <a:ext uri="{FF2B5EF4-FFF2-40B4-BE49-F238E27FC236}">
                <a16:creationId xmlns:a16="http://schemas.microsoft.com/office/drawing/2014/main" id="{3BAF9E65-4883-7885-D943-6C1FB2365F94}"/>
              </a:ext>
            </a:extLst>
          </p:cNvPr>
          <p:cNvPicPr>
            <a:picLocks noChangeAspect="1"/>
          </p:cNvPicPr>
          <p:nvPr/>
        </p:nvPicPr>
        <p:blipFill>
          <a:blip r:embed="rId4"/>
          <a:stretch>
            <a:fillRect/>
          </a:stretch>
        </p:blipFill>
        <p:spPr>
          <a:xfrm>
            <a:off x="2566707" y="4150658"/>
            <a:ext cx="4476750" cy="790575"/>
          </a:xfrm>
          <a:prstGeom prst="rect">
            <a:avLst/>
          </a:prstGeom>
        </p:spPr>
      </p:pic>
      <p:sp>
        <p:nvSpPr>
          <p:cNvPr id="11" name="TextBox 10">
            <a:extLst>
              <a:ext uri="{FF2B5EF4-FFF2-40B4-BE49-F238E27FC236}">
                <a16:creationId xmlns:a16="http://schemas.microsoft.com/office/drawing/2014/main" id="{541EB33E-5615-1BEB-E796-1BBC5907F54C}"/>
              </a:ext>
            </a:extLst>
          </p:cNvPr>
          <p:cNvSpPr txBox="1"/>
          <p:nvPr/>
        </p:nvSpPr>
        <p:spPr>
          <a:xfrm>
            <a:off x="497541" y="5422838"/>
            <a:ext cx="11911491" cy="1200329"/>
          </a:xfrm>
          <a:prstGeom prst="rect">
            <a:avLst/>
          </a:prstGeom>
          <a:noFill/>
        </p:spPr>
        <p:txBody>
          <a:bodyPr wrap="square" rtlCol="0">
            <a:spAutoFit/>
          </a:bodyPr>
          <a:lstStyle/>
          <a:p>
            <a:r>
              <a:rPr lang="en-IN" dirty="0"/>
              <a:t>So , Here I am using almost algorithm but I am using XGB Because its giving me best accuracy</a:t>
            </a:r>
          </a:p>
          <a:p>
            <a:r>
              <a:rPr lang="en-IN" dirty="0"/>
              <a:t>And  good Cross Validation Score.</a:t>
            </a:r>
          </a:p>
          <a:p>
            <a:endParaRPr lang="en-IN" dirty="0"/>
          </a:p>
          <a:p>
            <a:r>
              <a:rPr lang="en-IN" dirty="0"/>
              <a:t>Cross Validation Score -&gt; </a:t>
            </a:r>
          </a:p>
        </p:txBody>
      </p:sp>
      <p:pic>
        <p:nvPicPr>
          <p:cNvPr id="13" name="Picture 12">
            <a:extLst>
              <a:ext uri="{FF2B5EF4-FFF2-40B4-BE49-F238E27FC236}">
                <a16:creationId xmlns:a16="http://schemas.microsoft.com/office/drawing/2014/main" id="{7793E295-10E4-DF01-4E53-56264720BCD3}"/>
              </a:ext>
            </a:extLst>
          </p:cNvPr>
          <p:cNvPicPr>
            <a:picLocks noChangeAspect="1"/>
          </p:cNvPicPr>
          <p:nvPr/>
        </p:nvPicPr>
        <p:blipFill>
          <a:blip r:embed="rId5"/>
          <a:stretch>
            <a:fillRect/>
          </a:stretch>
        </p:blipFill>
        <p:spPr>
          <a:xfrm>
            <a:off x="3433482" y="6265445"/>
            <a:ext cx="3609975" cy="295275"/>
          </a:xfrm>
          <a:prstGeom prst="rect">
            <a:avLst/>
          </a:prstGeom>
        </p:spPr>
      </p:pic>
    </p:spTree>
    <p:extLst>
      <p:ext uri="{BB962C8B-B14F-4D97-AF65-F5344CB8AC3E}">
        <p14:creationId xmlns:p14="http://schemas.microsoft.com/office/powerpoint/2010/main" val="332459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9D2C-EAAB-12AC-BA46-296FE5A6A7CB}"/>
              </a:ext>
            </a:extLst>
          </p:cNvPr>
          <p:cNvSpPr>
            <a:spLocks noGrp="1"/>
          </p:cNvSpPr>
          <p:nvPr>
            <p:ph type="title"/>
          </p:nvPr>
        </p:nvSpPr>
        <p:spPr/>
        <p:txBody>
          <a:bodyPr/>
          <a:lstStyle/>
          <a:p>
            <a:r>
              <a:rPr lang="en-IN" dirty="0"/>
              <a:t>Hyperparameter Tuning </a:t>
            </a:r>
          </a:p>
        </p:txBody>
      </p:sp>
      <p:sp>
        <p:nvSpPr>
          <p:cNvPr id="3" name="Content Placeholder 2">
            <a:extLst>
              <a:ext uri="{FF2B5EF4-FFF2-40B4-BE49-F238E27FC236}">
                <a16:creationId xmlns:a16="http://schemas.microsoft.com/office/drawing/2014/main" id="{6C73265D-6FC5-8F39-194C-083724B5938B}"/>
              </a:ext>
            </a:extLst>
          </p:cNvPr>
          <p:cNvSpPr>
            <a:spLocks noGrp="1"/>
          </p:cNvSpPr>
          <p:nvPr>
            <p:ph idx="1"/>
          </p:nvPr>
        </p:nvSpPr>
        <p:spPr/>
        <p:txBody>
          <a:bodyPr/>
          <a:lstStyle/>
          <a:p>
            <a:r>
              <a:rPr lang="en-IN" dirty="0"/>
              <a:t>Using </a:t>
            </a:r>
            <a:r>
              <a:rPr lang="en-IN" dirty="0" err="1"/>
              <a:t>GridSearchCV</a:t>
            </a:r>
            <a:endParaRPr lang="en-IN" dirty="0"/>
          </a:p>
          <a:p>
            <a:endParaRPr lang="en-IN" dirty="0"/>
          </a:p>
          <a:p>
            <a:endParaRPr lang="en-IN" dirty="0"/>
          </a:p>
        </p:txBody>
      </p:sp>
      <p:pic>
        <p:nvPicPr>
          <p:cNvPr id="5" name="Picture 4">
            <a:extLst>
              <a:ext uri="{FF2B5EF4-FFF2-40B4-BE49-F238E27FC236}">
                <a16:creationId xmlns:a16="http://schemas.microsoft.com/office/drawing/2014/main" id="{3B1F844A-4178-E866-99B4-D3688A276F48}"/>
              </a:ext>
            </a:extLst>
          </p:cNvPr>
          <p:cNvPicPr>
            <a:picLocks noChangeAspect="1"/>
          </p:cNvPicPr>
          <p:nvPr/>
        </p:nvPicPr>
        <p:blipFill>
          <a:blip r:embed="rId2"/>
          <a:stretch>
            <a:fillRect/>
          </a:stretch>
        </p:blipFill>
        <p:spPr>
          <a:xfrm>
            <a:off x="1103312" y="2671202"/>
            <a:ext cx="7829550" cy="1838325"/>
          </a:xfrm>
          <a:prstGeom prst="rect">
            <a:avLst/>
          </a:prstGeom>
        </p:spPr>
      </p:pic>
      <p:sp>
        <p:nvSpPr>
          <p:cNvPr id="6" name="TextBox 5">
            <a:extLst>
              <a:ext uri="{FF2B5EF4-FFF2-40B4-BE49-F238E27FC236}">
                <a16:creationId xmlns:a16="http://schemas.microsoft.com/office/drawing/2014/main" id="{8BE57DF3-1360-2071-34BF-EFDD1CE53690}"/>
              </a:ext>
            </a:extLst>
          </p:cNvPr>
          <p:cNvSpPr txBox="1"/>
          <p:nvPr/>
        </p:nvSpPr>
        <p:spPr>
          <a:xfrm>
            <a:off x="1532965" y="5123329"/>
            <a:ext cx="3419526" cy="369332"/>
          </a:xfrm>
          <a:prstGeom prst="rect">
            <a:avLst/>
          </a:prstGeom>
          <a:noFill/>
        </p:spPr>
        <p:txBody>
          <a:bodyPr wrap="none" rtlCol="0">
            <a:spAutoFit/>
          </a:bodyPr>
          <a:lstStyle/>
          <a:p>
            <a:r>
              <a:rPr lang="en-IN" dirty="0"/>
              <a:t>Here we get 76 % accuracy .</a:t>
            </a:r>
          </a:p>
        </p:txBody>
      </p:sp>
    </p:spTree>
    <p:extLst>
      <p:ext uri="{BB962C8B-B14F-4D97-AF65-F5344CB8AC3E}">
        <p14:creationId xmlns:p14="http://schemas.microsoft.com/office/powerpoint/2010/main" val="250834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9D75-429A-C12C-7983-1C23E8971F82}"/>
              </a:ext>
            </a:extLst>
          </p:cNvPr>
          <p:cNvSpPr>
            <a:spLocks noGrp="1"/>
          </p:cNvSpPr>
          <p:nvPr>
            <p:ph type="title"/>
          </p:nvPr>
        </p:nvSpPr>
        <p:spPr/>
        <p:txBody>
          <a:bodyPr/>
          <a:lstStyle/>
          <a:p>
            <a:r>
              <a:rPr lang="en-IN" dirty="0"/>
              <a:t>Best Fit Line </a:t>
            </a:r>
          </a:p>
        </p:txBody>
      </p:sp>
      <p:pic>
        <p:nvPicPr>
          <p:cNvPr id="5" name="Content Placeholder 4">
            <a:extLst>
              <a:ext uri="{FF2B5EF4-FFF2-40B4-BE49-F238E27FC236}">
                <a16:creationId xmlns:a16="http://schemas.microsoft.com/office/drawing/2014/main" id="{C39B86F3-EF1A-42BC-8494-7D36723BAF86}"/>
              </a:ext>
            </a:extLst>
          </p:cNvPr>
          <p:cNvPicPr>
            <a:picLocks noGrp="1" noChangeAspect="1"/>
          </p:cNvPicPr>
          <p:nvPr>
            <p:ph idx="1"/>
          </p:nvPr>
        </p:nvPicPr>
        <p:blipFill>
          <a:blip r:embed="rId2"/>
          <a:stretch>
            <a:fillRect/>
          </a:stretch>
        </p:blipFill>
        <p:spPr>
          <a:xfrm>
            <a:off x="377169" y="1568543"/>
            <a:ext cx="7327995" cy="4640419"/>
          </a:xfrm>
        </p:spPr>
      </p:pic>
      <p:sp>
        <p:nvSpPr>
          <p:cNvPr id="6" name="TextBox 5">
            <a:extLst>
              <a:ext uri="{FF2B5EF4-FFF2-40B4-BE49-F238E27FC236}">
                <a16:creationId xmlns:a16="http://schemas.microsoft.com/office/drawing/2014/main" id="{CC0777F5-A23F-9BC9-3A29-60F9892CE07E}"/>
              </a:ext>
            </a:extLst>
          </p:cNvPr>
          <p:cNvSpPr txBox="1"/>
          <p:nvPr/>
        </p:nvSpPr>
        <p:spPr>
          <a:xfrm>
            <a:off x="8202706" y="1949824"/>
            <a:ext cx="4030270" cy="923330"/>
          </a:xfrm>
          <a:prstGeom prst="rect">
            <a:avLst/>
          </a:prstGeom>
          <a:noFill/>
        </p:spPr>
        <p:txBody>
          <a:bodyPr wrap="none" rtlCol="0">
            <a:spAutoFit/>
          </a:bodyPr>
          <a:lstStyle/>
          <a:p>
            <a:r>
              <a:rPr lang="en-IN" dirty="0"/>
              <a:t>Here , We can see that our most</a:t>
            </a:r>
          </a:p>
          <a:p>
            <a:r>
              <a:rPr lang="en-IN" dirty="0"/>
              <a:t>Of the data comes in the near the</a:t>
            </a:r>
          </a:p>
          <a:p>
            <a:r>
              <a:rPr lang="en-IN" dirty="0"/>
              <a:t>Best fit line. </a:t>
            </a:r>
          </a:p>
        </p:txBody>
      </p:sp>
    </p:spTree>
    <p:extLst>
      <p:ext uri="{BB962C8B-B14F-4D97-AF65-F5344CB8AC3E}">
        <p14:creationId xmlns:p14="http://schemas.microsoft.com/office/powerpoint/2010/main" val="189120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21F5-E8F0-C8D7-E6A7-C83206BA82A1}"/>
              </a:ext>
            </a:extLst>
          </p:cNvPr>
          <p:cNvSpPr>
            <a:spLocks noGrp="1"/>
          </p:cNvSpPr>
          <p:nvPr>
            <p:ph type="title"/>
          </p:nvPr>
        </p:nvSpPr>
        <p:spPr/>
        <p:txBody>
          <a:bodyPr/>
          <a:lstStyle/>
          <a:p>
            <a:r>
              <a:rPr lang="en-US"/>
              <a:t>Thankyou </a:t>
            </a:r>
            <a:endParaRPr lang="en-IN"/>
          </a:p>
        </p:txBody>
      </p:sp>
      <p:sp>
        <p:nvSpPr>
          <p:cNvPr id="3" name="Content Placeholder 2">
            <a:extLst>
              <a:ext uri="{FF2B5EF4-FFF2-40B4-BE49-F238E27FC236}">
                <a16:creationId xmlns:a16="http://schemas.microsoft.com/office/drawing/2014/main" id="{659CE0C8-1716-B2BF-51AE-DEFAE22F06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906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BBD5-66EF-7AB0-23E9-8FAE720B555A}"/>
              </a:ext>
            </a:extLst>
          </p:cNvPr>
          <p:cNvSpPr>
            <a:spLocks noGrp="1"/>
          </p:cNvSpPr>
          <p:nvPr>
            <p:ph type="title"/>
          </p:nvPr>
        </p:nvSpPr>
        <p:spPr/>
        <p:txBody>
          <a:bodyPr/>
          <a:lstStyle/>
          <a:p>
            <a:r>
              <a:rPr lang="en-IN" dirty="0"/>
              <a:t>Problem Story :-</a:t>
            </a:r>
          </a:p>
        </p:txBody>
      </p:sp>
      <p:sp>
        <p:nvSpPr>
          <p:cNvPr id="3" name="Content Placeholder 2">
            <a:extLst>
              <a:ext uri="{FF2B5EF4-FFF2-40B4-BE49-F238E27FC236}">
                <a16:creationId xmlns:a16="http://schemas.microsoft.com/office/drawing/2014/main" id="{303BD775-ACB5-92B3-F3A7-EC52BC07F7EB}"/>
              </a:ext>
            </a:extLst>
          </p:cNvPr>
          <p:cNvSpPr>
            <a:spLocks noGrp="1"/>
          </p:cNvSpPr>
          <p:nvPr>
            <p:ph idx="1"/>
          </p:nvPr>
        </p:nvSpPr>
        <p:spPr/>
        <p:txBody>
          <a:bodyPr/>
          <a:lstStyle/>
          <a:p>
            <a:r>
              <a:rPr lang="en-IN" dirty="0"/>
              <a:t>In this problem we have to scrap the data from any flight booking website .  And we have to predict the flight ticket price .and if we book our ticket in last minute our ticket is expensive and If the more person try to book the ticket in same date then usually ticket price bumps high.</a:t>
            </a:r>
          </a:p>
          <a:p>
            <a:endParaRPr lang="en-IN" dirty="0"/>
          </a:p>
          <a:p>
            <a:r>
              <a:rPr lang="en-IN" dirty="0"/>
              <a:t>So , In this question we are using the Yatra.com for scraping the data . And predict the price .. Using some information.</a:t>
            </a:r>
          </a:p>
          <a:p>
            <a:r>
              <a:rPr lang="en-IN" dirty="0"/>
              <a:t>In next slide I am highlighting tie scraped data for model building using yellow highlighter.</a:t>
            </a:r>
          </a:p>
        </p:txBody>
      </p:sp>
    </p:spTree>
    <p:extLst>
      <p:ext uri="{BB962C8B-B14F-4D97-AF65-F5344CB8AC3E}">
        <p14:creationId xmlns:p14="http://schemas.microsoft.com/office/powerpoint/2010/main" val="2936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92BD-468F-74C2-A4DA-9E5B14F76E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09F8D6-79A3-E394-31C2-B9161DBBC02F}"/>
              </a:ext>
            </a:extLst>
          </p:cNvPr>
          <p:cNvPicPr>
            <a:picLocks noGrp="1" noChangeAspect="1"/>
          </p:cNvPicPr>
          <p:nvPr>
            <p:ph idx="1"/>
          </p:nvPr>
        </p:nvPicPr>
        <p:blipFill>
          <a:blip r:embed="rId3"/>
          <a:stretch>
            <a:fillRect/>
          </a:stretch>
        </p:blipFill>
        <p:spPr>
          <a:xfrm>
            <a:off x="307384" y="305819"/>
            <a:ext cx="11372021" cy="5395734"/>
          </a:xfrm>
        </p:spPr>
      </p:pic>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7285D0DE-503F-01BD-2B35-E0F7E65B3523}"/>
                  </a:ext>
                </a:extLst>
              </p14:cNvPr>
              <p14:cNvContentPartPr/>
              <p14:nvPr/>
            </p14:nvContentPartPr>
            <p14:xfrm>
              <a:off x="6616821" y="3667828"/>
              <a:ext cx="987480" cy="273240"/>
            </p14:xfrm>
          </p:contentPart>
        </mc:Choice>
        <mc:Fallback xmlns="">
          <p:pic>
            <p:nvPicPr>
              <p:cNvPr id="24" name="Ink 23">
                <a:extLst>
                  <a:ext uri="{FF2B5EF4-FFF2-40B4-BE49-F238E27FC236}">
                    <a16:creationId xmlns:a16="http://schemas.microsoft.com/office/drawing/2014/main" id="{7285D0DE-503F-01BD-2B35-E0F7E65B3523}"/>
                  </a:ext>
                </a:extLst>
              </p:cNvPr>
              <p:cNvPicPr/>
              <p:nvPr/>
            </p:nvPicPr>
            <p:blipFill>
              <a:blip r:embed="rId5"/>
              <a:stretch>
                <a:fillRect/>
              </a:stretch>
            </p:blipFill>
            <p:spPr>
              <a:xfrm>
                <a:off x="6585501" y="3604828"/>
                <a:ext cx="10501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1C5BD7FB-4DFA-584B-CBB2-E21EB10B179B}"/>
                  </a:ext>
                </a:extLst>
              </p14:cNvPr>
              <p14:cNvContentPartPr/>
              <p14:nvPr/>
            </p14:nvContentPartPr>
            <p14:xfrm>
              <a:off x="1465221" y="3669628"/>
              <a:ext cx="969120" cy="339840"/>
            </p14:xfrm>
          </p:contentPart>
        </mc:Choice>
        <mc:Fallback xmlns="">
          <p:pic>
            <p:nvPicPr>
              <p:cNvPr id="25" name="Ink 24">
                <a:extLst>
                  <a:ext uri="{FF2B5EF4-FFF2-40B4-BE49-F238E27FC236}">
                    <a16:creationId xmlns:a16="http://schemas.microsoft.com/office/drawing/2014/main" id="{1C5BD7FB-4DFA-584B-CBB2-E21EB10B179B}"/>
                  </a:ext>
                </a:extLst>
              </p:cNvPr>
              <p:cNvPicPr/>
              <p:nvPr/>
            </p:nvPicPr>
            <p:blipFill>
              <a:blip r:embed="rId7"/>
              <a:stretch>
                <a:fillRect/>
              </a:stretch>
            </p:blipFill>
            <p:spPr>
              <a:xfrm>
                <a:off x="1433901" y="3606628"/>
                <a:ext cx="10317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FFA8815D-0C8D-4719-509E-E1C6E061D092}"/>
                  </a:ext>
                </a:extLst>
              </p14:cNvPr>
              <p14:cNvContentPartPr/>
              <p14:nvPr/>
            </p14:nvContentPartPr>
            <p14:xfrm>
              <a:off x="2595261" y="3721828"/>
              <a:ext cx="914760" cy="164880"/>
            </p14:xfrm>
          </p:contentPart>
        </mc:Choice>
        <mc:Fallback xmlns="">
          <p:pic>
            <p:nvPicPr>
              <p:cNvPr id="26" name="Ink 25">
                <a:extLst>
                  <a:ext uri="{FF2B5EF4-FFF2-40B4-BE49-F238E27FC236}">
                    <a16:creationId xmlns:a16="http://schemas.microsoft.com/office/drawing/2014/main" id="{FFA8815D-0C8D-4719-509E-E1C6E061D092}"/>
                  </a:ext>
                </a:extLst>
              </p:cNvPr>
              <p:cNvPicPr/>
              <p:nvPr/>
            </p:nvPicPr>
            <p:blipFill>
              <a:blip r:embed="rId9"/>
              <a:stretch>
                <a:fillRect/>
              </a:stretch>
            </p:blipFill>
            <p:spPr>
              <a:xfrm>
                <a:off x="2563941" y="3658828"/>
                <a:ext cx="9774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3861F513-635C-665E-ABA3-475BD4BE7C9B}"/>
                  </a:ext>
                </a:extLst>
              </p14:cNvPr>
              <p14:cNvContentPartPr/>
              <p14:nvPr/>
            </p14:nvContentPartPr>
            <p14:xfrm>
              <a:off x="3791901" y="3657388"/>
              <a:ext cx="632520" cy="296280"/>
            </p14:xfrm>
          </p:contentPart>
        </mc:Choice>
        <mc:Fallback xmlns="">
          <p:pic>
            <p:nvPicPr>
              <p:cNvPr id="27" name="Ink 26">
                <a:extLst>
                  <a:ext uri="{FF2B5EF4-FFF2-40B4-BE49-F238E27FC236}">
                    <a16:creationId xmlns:a16="http://schemas.microsoft.com/office/drawing/2014/main" id="{3861F513-635C-665E-ABA3-475BD4BE7C9B}"/>
                  </a:ext>
                </a:extLst>
              </p:cNvPr>
              <p:cNvPicPr/>
              <p:nvPr/>
            </p:nvPicPr>
            <p:blipFill>
              <a:blip r:embed="rId11"/>
              <a:stretch>
                <a:fillRect/>
              </a:stretch>
            </p:blipFill>
            <p:spPr>
              <a:xfrm>
                <a:off x="3760581" y="3594388"/>
                <a:ext cx="69516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3CB7AF3A-94E2-65FF-8EB4-70FDE0D2B4FE}"/>
                  </a:ext>
                </a:extLst>
              </p14:cNvPr>
              <p14:cNvContentPartPr/>
              <p14:nvPr/>
            </p14:nvContentPartPr>
            <p14:xfrm>
              <a:off x="4812141" y="3711388"/>
              <a:ext cx="567000" cy="309600"/>
            </p14:xfrm>
          </p:contentPart>
        </mc:Choice>
        <mc:Fallback xmlns="">
          <p:pic>
            <p:nvPicPr>
              <p:cNvPr id="28" name="Ink 27">
                <a:extLst>
                  <a:ext uri="{FF2B5EF4-FFF2-40B4-BE49-F238E27FC236}">
                    <a16:creationId xmlns:a16="http://schemas.microsoft.com/office/drawing/2014/main" id="{3CB7AF3A-94E2-65FF-8EB4-70FDE0D2B4FE}"/>
                  </a:ext>
                </a:extLst>
              </p:cNvPr>
              <p:cNvPicPr/>
              <p:nvPr/>
            </p:nvPicPr>
            <p:blipFill>
              <a:blip r:embed="rId13"/>
              <a:stretch>
                <a:fillRect/>
              </a:stretch>
            </p:blipFill>
            <p:spPr>
              <a:xfrm>
                <a:off x="4780821" y="3648388"/>
                <a:ext cx="62964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6E305E7D-56C6-7D8C-48D9-71816B42F50C}"/>
                  </a:ext>
                </a:extLst>
              </p14:cNvPr>
              <p14:cNvContentPartPr/>
              <p14:nvPr/>
            </p14:nvContentPartPr>
            <p14:xfrm>
              <a:off x="2609661" y="2191468"/>
              <a:ext cx="752400" cy="111960"/>
            </p14:xfrm>
          </p:contentPart>
        </mc:Choice>
        <mc:Fallback xmlns="">
          <p:pic>
            <p:nvPicPr>
              <p:cNvPr id="29" name="Ink 28">
                <a:extLst>
                  <a:ext uri="{FF2B5EF4-FFF2-40B4-BE49-F238E27FC236}">
                    <a16:creationId xmlns:a16="http://schemas.microsoft.com/office/drawing/2014/main" id="{6E305E7D-56C6-7D8C-48D9-71816B42F50C}"/>
                  </a:ext>
                </a:extLst>
              </p:cNvPr>
              <p:cNvPicPr/>
              <p:nvPr/>
            </p:nvPicPr>
            <p:blipFill>
              <a:blip r:embed="rId15"/>
              <a:stretch>
                <a:fillRect/>
              </a:stretch>
            </p:blipFill>
            <p:spPr>
              <a:xfrm>
                <a:off x="2578341" y="2128468"/>
                <a:ext cx="815040" cy="237600"/>
              </a:xfrm>
              <a:prstGeom prst="rect">
                <a:avLst/>
              </a:prstGeom>
            </p:spPr>
          </p:pic>
        </mc:Fallback>
      </mc:AlternateContent>
    </p:spTree>
    <p:extLst>
      <p:ext uri="{BB962C8B-B14F-4D97-AF65-F5344CB8AC3E}">
        <p14:creationId xmlns:p14="http://schemas.microsoft.com/office/powerpoint/2010/main" val="348810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E479-9E89-9C7C-F139-2CD1F28BC73D}"/>
              </a:ext>
            </a:extLst>
          </p:cNvPr>
          <p:cNvSpPr>
            <a:spLocks noGrp="1"/>
          </p:cNvSpPr>
          <p:nvPr>
            <p:ph type="title"/>
          </p:nvPr>
        </p:nvSpPr>
        <p:spPr/>
        <p:txBody>
          <a:bodyPr/>
          <a:lstStyle/>
          <a:p>
            <a:r>
              <a:rPr lang="en-IN" dirty="0"/>
              <a:t>Scraped Data :</a:t>
            </a:r>
          </a:p>
        </p:txBody>
      </p:sp>
      <p:sp>
        <p:nvSpPr>
          <p:cNvPr id="3" name="Content Placeholder 2">
            <a:extLst>
              <a:ext uri="{FF2B5EF4-FFF2-40B4-BE49-F238E27FC236}">
                <a16:creationId xmlns:a16="http://schemas.microsoft.com/office/drawing/2014/main" id="{C5BC5A20-0EDF-1843-5AC2-D2E73F2D9B5D}"/>
              </a:ext>
            </a:extLst>
          </p:cNvPr>
          <p:cNvSpPr>
            <a:spLocks noGrp="1"/>
          </p:cNvSpPr>
          <p:nvPr>
            <p:ph idx="1"/>
          </p:nvPr>
        </p:nvSpPr>
        <p:spPr/>
        <p:txBody>
          <a:bodyPr/>
          <a:lstStyle/>
          <a:p>
            <a:r>
              <a:rPr lang="en-IN" dirty="0"/>
              <a:t>Source and Destination</a:t>
            </a:r>
          </a:p>
          <a:p>
            <a:r>
              <a:rPr lang="en-IN" dirty="0"/>
              <a:t>Date of Journey</a:t>
            </a:r>
          </a:p>
          <a:p>
            <a:r>
              <a:rPr lang="en-IN" dirty="0"/>
              <a:t>Price </a:t>
            </a:r>
          </a:p>
          <a:p>
            <a:r>
              <a:rPr lang="en-IN" dirty="0"/>
              <a:t>Duration</a:t>
            </a:r>
          </a:p>
          <a:p>
            <a:r>
              <a:rPr lang="en-IN" dirty="0"/>
              <a:t>Total Stops </a:t>
            </a:r>
          </a:p>
          <a:p>
            <a:r>
              <a:rPr lang="en-IN" dirty="0"/>
              <a:t>Airline</a:t>
            </a:r>
          </a:p>
        </p:txBody>
      </p:sp>
    </p:spTree>
    <p:extLst>
      <p:ext uri="{BB962C8B-B14F-4D97-AF65-F5344CB8AC3E}">
        <p14:creationId xmlns:p14="http://schemas.microsoft.com/office/powerpoint/2010/main" val="385050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3A89-76C1-C735-B764-70CBB561F4B4}"/>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91947BE0-1576-852F-72B2-45648E2A3CEA}"/>
              </a:ext>
            </a:extLst>
          </p:cNvPr>
          <p:cNvSpPr>
            <a:spLocks noGrp="1"/>
          </p:cNvSpPr>
          <p:nvPr>
            <p:ph idx="1"/>
          </p:nvPr>
        </p:nvSpPr>
        <p:spPr/>
        <p:txBody>
          <a:bodyPr/>
          <a:lstStyle/>
          <a:p>
            <a:r>
              <a:rPr lang="en-IN" dirty="0"/>
              <a:t>Forecast Flight Prices</a:t>
            </a:r>
          </a:p>
          <a:p>
            <a:r>
              <a:rPr lang="en-IN" dirty="0"/>
              <a:t>Select Optimum time for travel</a:t>
            </a:r>
          </a:p>
          <a:p>
            <a:r>
              <a:rPr lang="en-IN" dirty="0"/>
              <a:t>Selecting the cheapest flight for desired destination</a:t>
            </a:r>
          </a:p>
        </p:txBody>
      </p:sp>
    </p:spTree>
    <p:extLst>
      <p:ext uri="{BB962C8B-B14F-4D97-AF65-F5344CB8AC3E}">
        <p14:creationId xmlns:p14="http://schemas.microsoft.com/office/powerpoint/2010/main" val="232018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8A1C-263A-1A02-85CE-55BE525E106A}"/>
              </a:ext>
            </a:extLst>
          </p:cNvPr>
          <p:cNvSpPr>
            <a:spLocks noGrp="1"/>
          </p:cNvSpPr>
          <p:nvPr>
            <p:ph type="title"/>
          </p:nvPr>
        </p:nvSpPr>
        <p:spPr/>
        <p:txBody>
          <a:bodyPr/>
          <a:lstStyle/>
          <a:p>
            <a:r>
              <a:rPr lang="en-IN" dirty="0"/>
              <a:t>Scraping</a:t>
            </a:r>
          </a:p>
        </p:txBody>
      </p:sp>
      <p:sp>
        <p:nvSpPr>
          <p:cNvPr id="3" name="Content Placeholder 2">
            <a:extLst>
              <a:ext uri="{FF2B5EF4-FFF2-40B4-BE49-F238E27FC236}">
                <a16:creationId xmlns:a16="http://schemas.microsoft.com/office/drawing/2014/main" id="{F85BD7DF-65CA-C512-183E-C8CC9917AF0B}"/>
              </a:ext>
            </a:extLst>
          </p:cNvPr>
          <p:cNvSpPr>
            <a:spLocks noGrp="1"/>
          </p:cNvSpPr>
          <p:nvPr>
            <p:ph idx="1"/>
          </p:nvPr>
        </p:nvSpPr>
        <p:spPr/>
        <p:txBody>
          <a:bodyPr/>
          <a:lstStyle/>
          <a:p>
            <a:r>
              <a:rPr lang="en-IN" dirty="0"/>
              <a:t>Here I am using Selenium for scraping the data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3FE0245-60FD-387A-A119-9681EF4EF97A}"/>
              </a:ext>
            </a:extLst>
          </p:cNvPr>
          <p:cNvPicPr>
            <a:picLocks noChangeAspect="1"/>
          </p:cNvPicPr>
          <p:nvPr/>
        </p:nvPicPr>
        <p:blipFill>
          <a:blip r:embed="rId2"/>
          <a:stretch>
            <a:fillRect/>
          </a:stretch>
        </p:blipFill>
        <p:spPr>
          <a:xfrm>
            <a:off x="910614" y="2743479"/>
            <a:ext cx="8875716" cy="3504920"/>
          </a:xfrm>
          <a:prstGeom prst="rect">
            <a:avLst/>
          </a:prstGeom>
        </p:spPr>
      </p:pic>
    </p:spTree>
    <p:extLst>
      <p:ext uri="{BB962C8B-B14F-4D97-AF65-F5344CB8AC3E}">
        <p14:creationId xmlns:p14="http://schemas.microsoft.com/office/powerpoint/2010/main" val="376546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F618-ED9C-29EB-0CB8-A1D9DB0215BB}"/>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1FFA6C7A-34A8-88E0-3E3A-5C595B7A66FC}"/>
              </a:ext>
            </a:extLst>
          </p:cNvPr>
          <p:cNvPicPr>
            <a:picLocks noGrp="1" noChangeAspect="1"/>
          </p:cNvPicPr>
          <p:nvPr>
            <p:ph idx="1"/>
          </p:nvPr>
        </p:nvPicPr>
        <p:blipFill>
          <a:blip r:embed="rId2"/>
          <a:stretch>
            <a:fillRect/>
          </a:stretch>
        </p:blipFill>
        <p:spPr>
          <a:xfrm>
            <a:off x="4604915" y="1633761"/>
            <a:ext cx="4275377" cy="5044946"/>
          </a:xfrm>
        </p:spPr>
      </p:pic>
      <p:pic>
        <p:nvPicPr>
          <p:cNvPr id="9" name="Picture 8">
            <a:extLst>
              <a:ext uri="{FF2B5EF4-FFF2-40B4-BE49-F238E27FC236}">
                <a16:creationId xmlns:a16="http://schemas.microsoft.com/office/drawing/2014/main" id="{243D55E6-4C4B-5328-85D1-215DF302824F}"/>
              </a:ext>
            </a:extLst>
          </p:cNvPr>
          <p:cNvPicPr>
            <a:picLocks noChangeAspect="1"/>
          </p:cNvPicPr>
          <p:nvPr/>
        </p:nvPicPr>
        <p:blipFill>
          <a:blip r:embed="rId3"/>
          <a:stretch>
            <a:fillRect/>
          </a:stretch>
        </p:blipFill>
        <p:spPr>
          <a:xfrm>
            <a:off x="46731" y="1633761"/>
            <a:ext cx="4558184" cy="1571625"/>
          </a:xfrm>
          <a:prstGeom prst="rect">
            <a:avLst/>
          </a:prstGeom>
        </p:spPr>
      </p:pic>
      <p:pic>
        <p:nvPicPr>
          <p:cNvPr id="11" name="Picture 10">
            <a:extLst>
              <a:ext uri="{FF2B5EF4-FFF2-40B4-BE49-F238E27FC236}">
                <a16:creationId xmlns:a16="http://schemas.microsoft.com/office/drawing/2014/main" id="{E54A03F3-E348-B470-402D-1EABBB472649}"/>
              </a:ext>
            </a:extLst>
          </p:cNvPr>
          <p:cNvPicPr>
            <a:picLocks noChangeAspect="1"/>
          </p:cNvPicPr>
          <p:nvPr/>
        </p:nvPicPr>
        <p:blipFill>
          <a:blip r:embed="rId4"/>
          <a:stretch>
            <a:fillRect/>
          </a:stretch>
        </p:blipFill>
        <p:spPr>
          <a:xfrm>
            <a:off x="925648" y="3205386"/>
            <a:ext cx="2800350" cy="2971800"/>
          </a:xfrm>
          <a:prstGeom prst="rect">
            <a:avLst/>
          </a:prstGeom>
        </p:spPr>
      </p:pic>
      <p:pic>
        <p:nvPicPr>
          <p:cNvPr id="13" name="Picture 12">
            <a:extLst>
              <a:ext uri="{FF2B5EF4-FFF2-40B4-BE49-F238E27FC236}">
                <a16:creationId xmlns:a16="http://schemas.microsoft.com/office/drawing/2014/main" id="{3DE7C6B0-80A8-D3B1-2242-DF67D5094AF4}"/>
              </a:ext>
            </a:extLst>
          </p:cNvPr>
          <p:cNvPicPr>
            <a:picLocks noChangeAspect="1"/>
          </p:cNvPicPr>
          <p:nvPr/>
        </p:nvPicPr>
        <p:blipFill>
          <a:blip r:embed="rId4"/>
          <a:stretch>
            <a:fillRect/>
          </a:stretch>
        </p:blipFill>
        <p:spPr>
          <a:xfrm>
            <a:off x="974043" y="3205386"/>
            <a:ext cx="2800350" cy="2971800"/>
          </a:xfrm>
          <a:prstGeom prst="rect">
            <a:avLst/>
          </a:prstGeom>
        </p:spPr>
      </p:pic>
      <p:sp>
        <p:nvSpPr>
          <p:cNvPr id="14" name="TextBox 13">
            <a:extLst>
              <a:ext uri="{FF2B5EF4-FFF2-40B4-BE49-F238E27FC236}">
                <a16:creationId xmlns:a16="http://schemas.microsoft.com/office/drawing/2014/main" id="{0458E6D4-BAF6-0A70-0B11-50219E7890CE}"/>
              </a:ext>
            </a:extLst>
          </p:cNvPr>
          <p:cNvSpPr txBox="1"/>
          <p:nvPr/>
        </p:nvSpPr>
        <p:spPr>
          <a:xfrm>
            <a:off x="9560859" y="2568388"/>
            <a:ext cx="1869423" cy="1200329"/>
          </a:xfrm>
          <a:prstGeom prst="rect">
            <a:avLst/>
          </a:prstGeom>
          <a:noFill/>
        </p:spPr>
        <p:txBody>
          <a:bodyPr wrap="none" rtlCol="0">
            <a:spAutoFit/>
          </a:bodyPr>
          <a:lstStyle/>
          <a:p>
            <a:r>
              <a:rPr lang="en-IN" dirty="0"/>
              <a:t>Here we scrap </a:t>
            </a:r>
          </a:p>
          <a:p>
            <a:endParaRPr lang="en-IN" dirty="0"/>
          </a:p>
          <a:p>
            <a:r>
              <a:rPr lang="en-IN" dirty="0"/>
              <a:t>Rows – 3731</a:t>
            </a:r>
          </a:p>
          <a:p>
            <a:r>
              <a:rPr lang="en-IN" dirty="0"/>
              <a:t>Column - 11</a:t>
            </a:r>
          </a:p>
        </p:txBody>
      </p:sp>
    </p:spTree>
    <p:extLst>
      <p:ext uri="{BB962C8B-B14F-4D97-AF65-F5344CB8AC3E}">
        <p14:creationId xmlns:p14="http://schemas.microsoft.com/office/powerpoint/2010/main" val="212169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9514-D4B5-8A9C-14D2-A494D80D38B4}"/>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E4A55F6A-44E3-5C34-6A91-38F11BC6546B}"/>
              </a:ext>
            </a:extLst>
          </p:cNvPr>
          <p:cNvSpPr>
            <a:spLocks noGrp="1"/>
          </p:cNvSpPr>
          <p:nvPr>
            <p:ph idx="1"/>
          </p:nvPr>
        </p:nvSpPr>
        <p:spPr/>
        <p:txBody>
          <a:bodyPr/>
          <a:lstStyle/>
          <a:p>
            <a:r>
              <a:rPr lang="en-IN" dirty="0"/>
              <a:t>Here , We have  3731 Rows and 11Columns</a:t>
            </a:r>
          </a:p>
          <a:p>
            <a:r>
              <a:rPr lang="en-IN" dirty="0"/>
              <a:t>We don’t have any null values </a:t>
            </a:r>
          </a:p>
          <a:p>
            <a:r>
              <a:rPr lang="en-IN" dirty="0"/>
              <a:t>All the data type of the columns is object we have convert them in float and date time.</a:t>
            </a:r>
          </a:p>
          <a:p>
            <a:endParaRPr lang="en-IN" dirty="0"/>
          </a:p>
        </p:txBody>
      </p:sp>
    </p:spTree>
    <p:extLst>
      <p:ext uri="{BB962C8B-B14F-4D97-AF65-F5344CB8AC3E}">
        <p14:creationId xmlns:p14="http://schemas.microsoft.com/office/powerpoint/2010/main" val="807591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275</TotalTime>
  <Words>674</Words>
  <Application>Microsoft Office PowerPoint</Application>
  <PresentationFormat>Widescreen</PresentationFormat>
  <Paragraphs>94</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    Flight Price Prediction</vt:lpstr>
      <vt:lpstr>Problem Statement</vt:lpstr>
      <vt:lpstr>Problem Story :-</vt:lpstr>
      <vt:lpstr>PowerPoint Presentation</vt:lpstr>
      <vt:lpstr>Scraped Data :</vt:lpstr>
      <vt:lpstr>Goal</vt:lpstr>
      <vt:lpstr>Scraping</vt:lpstr>
      <vt:lpstr>PowerPoint Presentation</vt:lpstr>
      <vt:lpstr>About Dataset</vt:lpstr>
      <vt:lpstr>EDA  - Exploratory Data Analysis</vt:lpstr>
      <vt:lpstr>Lets plot which city we have to use for Traveling .</vt:lpstr>
      <vt:lpstr>Lets plot Which City We want to travel</vt:lpstr>
      <vt:lpstr>Lets plot the Stopage </vt:lpstr>
      <vt:lpstr>Lets plot Distribution Plot of Target Column</vt:lpstr>
      <vt:lpstr>Lets plot Date Column Distribution plot</vt:lpstr>
      <vt:lpstr>Lets plot From and To to check which airport can fly maximum aeroplan</vt:lpstr>
      <vt:lpstr>Description of the Dataset</vt:lpstr>
      <vt:lpstr>Correlation with Target Variable </vt:lpstr>
      <vt:lpstr>Feature Selection</vt:lpstr>
      <vt:lpstr>Checking MultiCollinearity</vt:lpstr>
      <vt:lpstr>Lets Build Model</vt:lpstr>
      <vt:lpstr>Hyperparameter Tuning </vt:lpstr>
      <vt:lpstr>Best Fit Line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dc:title>
  <dc:creator>Saurav Kumar</dc:creator>
  <cp:lastModifiedBy>Saurav Kumar</cp:lastModifiedBy>
  <cp:revision>1</cp:revision>
  <dcterms:created xsi:type="dcterms:W3CDTF">2023-01-11T10:58:43Z</dcterms:created>
  <dcterms:modified xsi:type="dcterms:W3CDTF">2023-01-12T09:16:51Z</dcterms:modified>
</cp:coreProperties>
</file>