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3" r:id="rId36"/>
    <p:sldId id="290" r:id="rId37"/>
    <p:sldId id="291" r:id="rId38"/>
    <p:sldId id="292"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v Kumar" initials="SK" lastIdx="1" clrIdx="0">
    <p:extLst>
      <p:ext uri="{19B8F6BF-5375-455C-9EA6-DF929625EA0E}">
        <p15:presenceInfo xmlns:p15="http://schemas.microsoft.com/office/powerpoint/2012/main" userId="79e4d6f24c87dd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78" autoAdjust="0"/>
    <p:restoredTop sz="94660"/>
  </p:normalViewPr>
  <p:slideViewPr>
    <p:cSldViewPr snapToGrid="0">
      <p:cViewPr varScale="1">
        <p:scale>
          <a:sx n="71" d="100"/>
          <a:sy n="71"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Kumar" userId="79e4d6f24c87dde7" providerId="LiveId" clId="{E9D7D04C-B300-4A6A-92EB-508DC133B112}"/>
    <pc:docChg chg="undo custSel addSld modSld sldOrd">
      <pc:chgData name="Saurav Kumar" userId="79e4d6f24c87dde7" providerId="LiveId" clId="{E9D7D04C-B300-4A6A-92EB-508DC133B112}" dt="2023-03-02T16:53:02.959" v="3641" actId="20577"/>
      <pc:docMkLst>
        <pc:docMk/>
      </pc:docMkLst>
      <pc:sldChg chg="modSp mod">
        <pc:chgData name="Saurav Kumar" userId="79e4d6f24c87dde7" providerId="LiveId" clId="{E9D7D04C-B300-4A6A-92EB-508DC133B112}" dt="2023-03-02T15:07:39.559" v="3059" actId="20577"/>
        <pc:sldMkLst>
          <pc:docMk/>
          <pc:sldMk cId="1039828289" sldId="284"/>
        </pc:sldMkLst>
        <pc:spChg chg="mod">
          <ac:chgData name="Saurav Kumar" userId="79e4d6f24c87dde7" providerId="LiveId" clId="{E9D7D04C-B300-4A6A-92EB-508DC133B112}" dt="2023-03-02T15:07:39.559" v="3059" actId="20577"/>
          <ac:spMkLst>
            <pc:docMk/>
            <pc:sldMk cId="1039828289" sldId="284"/>
            <ac:spMk id="2" creationId="{A03B956A-8CA4-E657-2B6E-E19C0AD14E62}"/>
          </ac:spMkLst>
        </pc:spChg>
      </pc:sldChg>
      <pc:sldChg chg="addSp delSp modSp mod">
        <pc:chgData name="Saurav Kumar" userId="79e4d6f24c87dde7" providerId="LiveId" clId="{E9D7D04C-B300-4A6A-92EB-508DC133B112}" dt="2023-03-02T14:27:48.580" v="605" actId="20577"/>
        <pc:sldMkLst>
          <pc:docMk/>
          <pc:sldMk cId="2471597770" sldId="285"/>
        </pc:sldMkLst>
        <pc:spChg chg="del">
          <ac:chgData name="Saurav Kumar" userId="79e4d6f24c87dde7" providerId="LiveId" clId="{E9D7D04C-B300-4A6A-92EB-508DC133B112}" dt="2023-03-02T04:59:28.082" v="0" actId="22"/>
          <ac:spMkLst>
            <pc:docMk/>
            <pc:sldMk cId="2471597770" sldId="285"/>
            <ac:spMk id="3" creationId="{677AAEA8-0F51-6F9B-B85A-A17ACC211237}"/>
          </ac:spMkLst>
        </pc:spChg>
        <pc:spChg chg="add mod">
          <ac:chgData name="Saurav Kumar" userId="79e4d6f24c87dde7" providerId="LiveId" clId="{E9D7D04C-B300-4A6A-92EB-508DC133B112}" dt="2023-03-02T14:27:48.580" v="605" actId="20577"/>
          <ac:spMkLst>
            <pc:docMk/>
            <pc:sldMk cId="2471597770" sldId="285"/>
            <ac:spMk id="6" creationId="{32F096FC-A491-7131-96A3-A2F7DE45D7B4}"/>
          </ac:spMkLst>
        </pc:spChg>
        <pc:picChg chg="add mod ord">
          <ac:chgData name="Saurav Kumar" userId="79e4d6f24c87dde7" providerId="LiveId" clId="{E9D7D04C-B300-4A6A-92EB-508DC133B112}" dt="2023-03-02T04:59:33.341" v="3" actId="1076"/>
          <ac:picMkLst>
            <pc:docMk/>
            <pc:sldMk cId="2471597770" sldId="285"/>
            <ac:picMk id="5" creationId="{F4C1617D-7BFB-BF25-49EE-A5942122B27D}"/>
          </ac:picMkLst>
        </pc:picChg>
      </pc:sldChg>
      <pc:sldChg chg="addSp delSp modSp new mod">
        <pc:chgData name="Saurav Kumar" userId="79e4d6f24c87dde7" providerId="LiveId" clId="{E9D7D04C-B300-4A6A-92EB-508DC133B112}" dt="2023-03-02T08:26:08.075" v="45" actId="20577"/>
        <pc:sldMkLst>
          <pc:docMk/>
          <pc:sldMk cId="2862958706" sldId="286"/>
        </pc:sldMkLst>
        <pc:spChg chg="mod">
          <ac:chgData name="Saurav Kumar" userId="79e4d6f24c87dde7" providerId="LiveId" clId="{E9D7D04C-B300-4A6A-92EB-508DC133B112}" dt="2023-03-02T05:01:12.516" v="21" actId="14100"/>
          <ac:spMkLst>
            <pc:docMk/>
            <pc:sldMk cId="2862958706" sldId="286"/>
            <ac:spMk id="2" creationId="{2791D2B5-D7C6-EC16-05F2-1A25F659A585}"/>
          </ac:spMkLst>
        </pc:spChg>
        <pc:spChg chg="del">
          <ac:chgData name="Saurav Kumar" userId="79e4d6f24c87dde7" providerId="LiveId" clId="{E9D7D04C-B300-4A6A-92EB-508DC133B112}" dt="2023-03-02T05:00:01.921" v="9" actId="22"/>
          <ac:spMkLst>
            <pc:docMk/>
            <pc:sldMk cId="2862958706" sldId="286"/>
            <ac:spMk id="3" creationId="{4B18C7F8-8412-3C1A-3F62-31AD72BD0689}"/>
          </ac:spMkLst>
        </pc:spChg>
        <pc:spChg chg="add del mod">
          <ac:chgData name="Saurav Kumar" userId="79e4d6f24c87dde7" providerId="LiveId" clId="{E9D7D04C-B300-4A6A-92EB-508DC133B112}" dt="2023-03-02T08:26:08.075" v="45" actId="20577"/>
          <ac:spMkLst>
            <pc:docMk/>
            <pc:sldMk cId="2862958706" sldId="286"/>
            <ac:spMk id="6" creationId="{618E6D6F-C3B0-BC45-B6EB-C03D8BC3FA84}"/>
          </ac:spMkLst>
        </pc:spChg>
        <pc:picChg chg="add mod ord">
          <ac:chgData name="Saurav Kumar" userId="79e4d6f24c87dde7" providerId="LiveId" clId="{E9D7D04C-B300-4A6A-92EB-508DC133B112}" dt="2023-03-02T05:00:55.396" v="17" actId="1076"/>
          <ac:picMkLst>
            <pc:docMk/>
            <pc:sldMk cId="2862958706" sldId="286"/>
            <ac:picMk id="5" creationId="{F1EB72E9-BAB9-1932-1035-6EACD8B70D4F}"/>
          </ac:picMkLst>
        </pc:picChg>
      </pc:sldChg>
      <pc:sldChg chg="addSp delSp modSp new mod">
        <pc:chgData name="Saurav Kumar" userId="79e4d6f24c87dde7" providerId="LiveId" clId="{E9D7D04C-B300-4A6A-92EB-508DC133B112}" dt="2023-03-02T08:29:07.746" v="78" actId="20577"/>
        <pc:sldMkLst>
          <pc:docMk/>
          <pc:sldMk cId="3343646931" sldId="287"/>
        </pc:sldMkLst>
        <pc:spChg chg="mod">
          <ac:chgData name="Saurav Kumar" userId="79e4d6f24c87dde7" providerId="LiveId" clId="{E9D7D04C-B300-4A6A-92EB-508DC133B112}" dt="2023-03-02T08:27:45.748" v="56" actId="14100"/>
          <ac:spMkLst>
            <pc:docMk/>
            <pc:sldMk cId="3343646931" sldId="287"/>
            <ac:spMk id="2" creationId="{D371A414-8C7D-82C6-7001-3993F32DC6C2}"/>
          </ac:spMkLst>
        </pc:spChg>
        <pc:spChg chg="del">
          <ac:chgData name="Saurav Kumar" userId="79e4d6f24c87dde7" providerId="LiveId" clId="{E9D7D04C-B300-4A6A-92EB-508DC133B112}" dt="2023-03-02T07:11:20.247" v="37"/>
          <ac:spMkLst>
            <pc:docMk/>
            <pc:sldMk cId="3343646931" sldId="287"/>
            <ac:spMk id="3" creationId="{F0C25D10-8CA8-09E6-2A4A-80D4F9C869A7}"/>
          </ac:spMkLst>
        </pc:spChg>
        <pc:spChg chg="add del mod">
          <ac:chgData name="Saurav Kumar" userId="79e4d6f24c87dde7" providerId="LiveId" clId="{E9D7D04C-B300-4A6A-92EB-508DC133B112}" dt="2023-03-02T08:27:09.409" v="47" actId="22"/>
          <ac:spMkLst>
            <pc:docMk/>
            <pc:sldMk cId="3343646931" sldId="287"/>
            <ac:spMk id="4" creationId="{A9EFC54B-5F89-012F-E1B0-33EAEC66AE08}"/>
          </ac:spMkLst>
        </pc:spChg>
        <pc:spChg chg="add mod">
          <ac:chgData name="Saurav Kumar" userId="79e4d6f24c87dde7" providerId="LiveId" clId="{E9D7D04C-B300-4A6A-92EB-508DC133B112}" dt="2023-03-02T08:29:07.746" v="78" actId="20577"/>
          <ac:spMkLst>
            <pc:docMk/>
            <pc:sldMk cId="3343646931" sldId="287"/>
            <ac:spMk id="7" creationId="{1553216D-75AD-6DC2-8FBE-E21F985C5FBA}"/>
          </ac:spMkLst>
        </pc:spChg>
        <pc:picChg chg="add mod ord">
          <ac:chgData name="Saurav Kumar" userId="79e4d6f24c87dde7" providerId="LiveId" clId="{E9D7D04C-B300-4A6A-92EB-508DC133B112}" dt="2023-03-02T08:28:52.105" v="71" actId="1076"/>
          <ac:picMkLst>
            <pc:docMk/>
            <pc:sldMk cId="3343646931" sldId="287"/>
            <ac:picMk id="6" creationId="{175ED251-6E6F-F3E4-14F8-BBD66386BAB0}"/>
          </ac:picMkLst>
        </pc:picChg>
        <pc:picChg chg="add del mod">
          <ac:chgData name="Saurav Kumar" userId="79e4d6f24c87dde7" providerId="LiveId" clId="{E9D7D04C-B300-4A6A-92EB-508DC133B112}" dt="2023-03-02T07:12:20.590" v="43" actId="21"/>
          <ac:picMkLst>
            <pc:docMk/>
            <pc:sldMk cId="3343646931" sldId="287"/>
            <ac:picMk id="4098" creationId="{4B25D7E8-3586-ABB9-C8D4-FBF89A03AC6E}"/>
          </ac:picMkLst>
        </pc:picChg>
      </pc:sldChg>
      <pc:sldChg chg="addSp delSp modSp new mod">
        <pc:chgData name="Saurav Kumar" userId="79e4d6f24c87dde7" providerId="LiveId" clId="{E9D7D04C-B300-4A6A-92EB-508DC133B112}" dt="2023-03-02T08:30:53.111" v="105" actId="20577"/>
        <pc:sldMkLst>
          <pc:docMk/>
          <pc:sldMk cId="3084895367" sldId="288"/>
        </pc:sldMkLst>
        <pc:spChg chg="mod">
          <ac:chgData name="Saurav Kumar" userId="79e4d6f24c87dde7" providerId="LiveId" clId="{E9D7D04C-B300-4A6A-92EB-508DC133B112}" dt="2023-03-02T08:30:22.756" v="88" actId="1076"/>
          <ac:spMkLst>
            <pc:docMk/>
            <pc:sldMk cId="3084895367" sldId="288"/>
            <ac:spMk id="2" creationId="{E2628381-9201-753C-ED91-B9EE9A759C81}"/>
          </ac:spMkLst>
        </pc:spChg>
        <pc:spChg chg="del">
          <ac:chgData name="Saurav Kumar" userId="79e4d6f24c87dde7" providerId="LiveId" clId="{E9D7D04C-B300-4A6A-92EB-508DC133B112}" dt="2023-03-02T08:29:55.719" v="81" actId="22"/>
          <ac:spMkLst>
            <pc:docMk/>
            <pc:sldMk cId="3084895367" sldId="288"/>
            <ac:spMk id="3" creationId="{18EDFC07-F7BC-6F07-7749-8B26E5B451B3}"/>
          </ac:spMkLst>
        </pc:spChg>
        <pc:spChg chg="add mod">
          <ac:chgData name="Saurav Kumar" userId="79e4d6f24c87dde7" providerId="LiveId" clId="{E9D7D04C-B300-4A6A-92EB-508DC133B112}" dt="2023-03-02T08:30:53.111" v="105" actId="20577"/>
          <ac:spMkLst>
            <pc:docMk/>
            <pc:sldMk cId="3084895367" sldId="288"/>
            <ac:spMk id="6" creationId="{9E4927B9-6A28-3B6F-3A52-84EF2D171908}"/>
          </ac:spMkLst>
        </pc:spChg>
        <pc:picChg chg="add mod ord">
          <ac:chgData name="Saurav Kumar" userId="79e4d6f24c87dde7" providerId="LiveId" clId="{E9D7D04C-B300-4A6A-92EB-508DC133B112}" dt="2023-03-02T08:30:03.195" v="85" actId="1076"/>
          <ac:picMkLst>
            <pc:docMk/>
            <pc:sldMk cId="3084895367" sldId="288"/>
            <ac:picMk id="5" creationId="{5D2C87CA-7264-3E83-907F-DA5A73F9A635}"/>
          </ac:picMkLst>
        </pc:picChg>
      </pc:sldChg>
      <pc:sldChg chg="addSp delSp modSp new mod">
        <pc:chgData name="Saurav Kumar" userId="79e4d6f24c87dde7" providerId="LiveId" clId="{E9D7D04C-B300-4A6A-92EB-508DC133B112}" dt="2023-03-02T08:32:21.557" v="131" actId="20577"/>
        <pc:sldMkLst>
          <pc:docMk/>
          <pc:sldMk cId="518343915" sldId="289"/>
        </pc:sldMkLst>
        <pc:spChg chg="mod">
          <ac:chgData name="Saurav Kumar" userId="79e4d6f24c87dde7" providerId="LiveId" clId="{E9D7D04C-B300-4A6A-92EB-508DC133B112}" dt="2023-03-02T08:31:11.788" v="110" actId="14100"/>
          <ac:spMkLst>
            <pc:docMk/>
            <pc:sldMk cId="518343915" sldId="289"/>
            <ac:spMk id="2" creationId="{C6BD90BD-A70D-414B-3646-90F883A30B7A}"/>
          </ac:spMkLst>
        </pc:spChg>
        <pc:spChg chg="del">
          <ac:chgData name="Saurav Kumar" userId="79e4d6f24c87dde7" providerId="LiveId" clId="{E9D7D04C-B300-4A6A-92EB-508DC133B112}" dt="2023-03-02T08:31:25.900" v="111" actId="22"/>
          <ac:spMkLst>
            <pc:docMk/>
            <pc:sldMk cId="518343915" sldId="289"/>
            <ac:spMk id="3" creationId="{FCC79480-E796-4035-69AD-C28FCD5BEBAE}"/>
          </ac:spMkLst>
        </pc:spChg>
        <pc:spChg chg="add mod">
          <ac:chgData name="Saurav Kumar" userId="79e4d6f24c87dde7" providerId="LiveId" clId="{E9D7D04C-B300-4A6A-92EB-508DC133B112}" dt="2023-03-02T08:32:21.557" v="131" actId="20577"/>
          <ac:spMkLst>
            <pc:docMk/>
            <pc:sldMk cId="518343915" sldId="289"/>
            <ac:spMk id="6" creationId="{E59F1420-43FA-CD13-D52F-51E80F7C87DA}"/>
          </ac:spMkLst>
        </pc:spChg>
        <pc:picChg chg="add mod ord">
          <ac:chgData name="Saurav Kumar" userId="79e4d6f24c87dde7" providerId="LiveId" clId="{E9D7D04C-B300-4A6A-92EB-508DC133B112}" dt="2023-03-02T08:31:31.068" v="114" actId="1076"/>
          <ac:picMkLst>
            <pc:docMk/>
            <pc:sldMk cId="518343915" sldId="289"/>
            <ac:picMk id="5" creationId="{1D481116-2F8D-315A-96CB-EB502B79F3D9}"/>
          </ac:picMkLst>
        </pc:picChg>
      </pc:sldChg>
      <pc:sldChg chg="addSp delSp modSp new mod">
        <pc:chgData name="Saurav Kumar" userId="79e4d6f24c87dde7" providerId="LiveId" clId="{E9D7D04C-B300-4A6A-92EB-508DC133B112}" dt="2023-03-02T08:33:31.219" v="144" actId="1076"/>
        <pc:sldMkLst>
          <pc:docMk/>
          <pc:sldMk cId="3258959302" sldId="290"/>
        </pc:sldMkLst>
        <pc:spChg chg="mod">
          <ac:chgData name="Saurav Kumar" userId="79e4d6f24c87dde7" providerId="LiveId" clId="{E9D7D04C-B300-4A6A-92EB-508DC133B112}" dt="2023-03-02T08:32:42.683" v="135" actId="14100"/>
          <ac:spMkLst>
            <pc:docMk/>
            <pc:sldMk cId="3258959302" sldId="290"/>
            <ac:spMk id="2" creationId="{0A8595FE-65B7-B9EC-DD1F-C35E6E070257}"/>
          </ac:spMkLst>
        </pc:spChg>
        <pc:spChg chg="del">
          <ac:chgData name="Saurav Kumar" userId="79e4d6f24c87dde7" providerId="LiveId" clId="{E9D7D04C-B300-4A6A-92EB-508DC133B112}" dt="2023-03-02T08:32:56.249" v="136" actId="22"/>
          <ac:spMkLst>
            <pc:docMk/>
            <pc:sldMk cId="3258959302" sldId="290"/>
            <ac:spMk id="3" creationId="{80693724-17B0-29BE-421B-FC637318E471}"/>
          </ac:spMkLst>
        </pc:spChg>
        <pc:spChg chg="add mod">
          <ac:chgData name="Saurav Kumar" userId="79e4d6f24c87dde7" providerId="LiveId" clId="{E9D7D04C-B300-4A6A-92EB-508DC133B112}" dt="2023-03-02T08:33:25.196" v="143" actId="14100"/>
          <ac:spMkLst>
            <pc:docMk/>
            <pc:sldMk cId="3258959302" sldId="290"/>
            <ac:spMk id="6" creationId="{03ACAE38-1346-9308-D769-A2FA1BD55B43}"/>
          </ac:spMkLst>
        </pc:spChg>
        <pc:picChg chg="add mod ord">
          <ac:chgData name="Saurav Kumar" userId="79e4d6f24c87dde7" providerId="LiveId" clId="{E9D7D04C-B300-4A6A-92EB-508DC133B112}" dt="2023-03-02T08:33:31.219" v="144" actId="1076"/>
          <ac:picMkLst>
            <pc:docMk/>
            <pc:sldMk cId="3258959302" sldId="290"/>
            <ac:picMk id="5" creationId="{D00B1F61-B6B8-FFED-3EFF-13AD84FE92DF}"/>
          </ac:picMkLst>
        </pc:picChg>
      </pc:sldChg>
      <pc:sldChg chg="addSp delSp modSp new mod">
        <pc:chgData name="Saurav Kumar" userId="79e4d6f24c87dde7" providerId="LiveId" clId="{E9D7D04C-B300-4A6A-92EB-508DC133B112}" dt="2023-03-02T08:34:17.396" v="155" actId="14100"/>
        <pc:sldMkLst>
          <pc:docMk/>
          <pc:sldMk cId="1534405627" sldId="291"/>
        </pc:sldMkLst>
        <pc:spChg chg="mod">
          <ac:chgData name="Saurav Kumar" userId="79e4d6f24c87dde7" providerId="LiveId" clId="{E9D7D04C-B300-4A6A-92EB-508DC133B112}" dt="2023-03-02T08:33:47.428" v="148" actId="20577"/>
          <ac:spMkLst>
            <pc:docMk/>
            <pc:sldMk cId="1534405627" sldId="291"/>
            <ac:spMk id="2" creationId="{5E3C25EF-E74D-9D77-B7E1-A0DE5D1BCDFA}"/>
          </ac:spMkLst>
        </pc:spChg>
        <pc:spChg chg="del">
          <ac:chgData name="Saurav Kumar" userId="79e4d6f24c87dde7" providerId="LiveId" clId="{E9D7D04C-B300-4A6A-92EB-508DC133B112}" dt="2023-03-02T08:33:58.001" v="149" actId="22"/>
          <ac:spMkLst>
            <pc:docMk/>
            <pc:sldMk cId="1534405627" sldId="291"/>
            <ac:spMk id="3" creationId="{FB67B485-EC95-7391-3386-A85DFC752DC1}"/>
          </ac:spMkLst>
        </pc:spChg>
        <pc:spChg chg="add mod">
          <ac:chgData name="Saurav Kumar" userId="79e4d6f24c87dde7" providerId="LiveId" clId="{E9D7D04C-B300-4A6A-92EB-508DC133B112}" dt="2023-03-02T08:34:17.396" v="155" actId="14100"/>
          <ac:spMkLst>
            <pc:docMk/>
            <pc:sldMk cId="1534405627" sldId="291"/>
            <ac:spMk id="6" creationId="{4473EDDD-9892-9205-57C0-9C08C5CD85D9}"/>
          </ac:spMkLst>
        </pc:spChg>
        <pc:picChg chg="add mod ord">
          <ac:chgData name="Saurav Kumar" userId="79e4d6f24c87dde7" providerId="LiveId" clId="{E9D7D04C-B300-4A6A-92EB-508DC133B112}" dt="2023-03-02T08:34:03.235" v="152" actId="1076"/>
          <ac:picMkLst>
            <pc:docMk/>
            <pc:sldMk cId="1534405627" sldId="291"/>
            <ac:picMk id="5" creationId="{6726FC5C-1788-6AAD-E92B-CE8B24161546}"/>
          </ac:picMkLst>
        </pc:picChg>
      </pc:sldChg>
      <pc:sldChg chg="addSp delSp modSp new mod">
        <pc:chgData name="Saurav Kumar" userId="79e4d6f24c87dde7" providerId="LiveId" clId="{E9D7D04C-B300-4A6A-92EB-508DC133B112}" dt="2023-03-02T08:38:34.578" v="200" actId="20577"/>
        <pc:sldMkLst>
          <pc:docMk/>
          <pc:sldMk cId="887636271" sldId="292"/>
        </pc:sldMkLst>
        <pc:spChg chg="mod">
          <ac:chgData name="Saurav Kumar" userId="79e4d6f24c87dde7" providerId="LiveId" clId="{E9D7D04C-B300-4A6A-92EB-508DC133B112}" dt="2023-03-02T08:37:42.153" v="166"/>
          <ac:spMkLst>
            <pc:docMk/>
            <pc:sldMk cId="887636271" sldId="292"/>
            <ac:spMk id="2" creationId="{0725ED3F-1C4C-AC41-8B72-FF488C6E8123}"/>
          </ac:spMkLst>
        </pc:spChg>
        <pc:spChg chg="del">
          <ac:chgData name="Saurav Kumar" userId="79e4d6f24c87dde7" providerId="LiveId" clId="{E9D7D04C-B300-4A6A-92EB-508DC133B112}" dt="2023-03-02T08:37:53.257" v="167" actId="22"/>
          <ac:spMkLst>
            <pc:docMk/>
            <pc:sldMk cId="887636271" sldId="292"/>
            <ac:spMk id="3" creationId="{7F2C88A2-B1C7-5488-D64D-4155EBDF61C0}"/>
          </ac:spMkLst>
        </pc:spChg>
        <pc:spChg chg="add mod">
          <ac:chgData name="Saurav Kumar" userId="79e4d6f24c87dde7" providerId="LiveId" clId="{E9D7D04C-B300-4A6A-92EB-508DC133B112}" dt="2023-03-02T08:38:34.578" v="200" actId="20577"/>
          <ac:spMkLst>
            <pc:docMk/>
            <pc:sldMk cId="887636271" sldId="292"/>
            <ac:spMk id="6" creationId="{667CD0F4-FE7E-E5BE-7AAD-B99FDDCCDDF4}"/>
          </ac:spMkLst>
        </pc:spChg>
        <pc:picChg chg="add mod ord">
          <ac:chgData name="Saurav Kumar" userId="79e4d6f24c87dde7" providerId="LiveId" clId="{E9D7D04C-B300-4A6A-92EB-508DC133B112}" dt="2023-03-02T08:37:56.693" v="169" actId="14100"/>
          <ac:picMkLst>
            <pc:docMk/>
            <pc:sldMk cId="887636271" sldId="292"/>
            <ac:picMk id="5" creationId="{42E2EB39-2E4B-107F-D14A-1BCEA65BD855}"/>
          </ac:picMkLst>
        </pc:picChg>
      </pc:sldChg>
      <pc:sldChg chg="addSp delSp modSp new mod">
        <pc:chgData name="Saurav Kumar" userId="79e4d6f24c87dde7" providerId="LiveId" clId="{E9D7D04C-B300-4A6A-92EB-508DC133B112}" dt="2023-03-02T08:37:17.230" v="165" actId="14100"/>
        <pc:sldMkLst>
          <pc:docMk/>
          <pc:sldMk cId="2786506165" sldId="293"/>
        </pc:sldMkLst>
        <pc:spChg chg="mod">
          <ac:chgData name="Saurav Kumar" userId="79e4d6f24c87dde7" providerId="LiveId" clId="{E9D7D04C-B300-4A6A-92EB-508DC133B112}" dt="2023-03-02T08:36:26.501" v="158"/>
          <ac:spMkLst>
            <pc:docMk/>
            <pc:sldMk cId="2786506165" sldId="293"/>
            <ac:spMk id="2" creationId="{787FB20B-1B8E-8AAC-C908-F89C32D98423}"/>
          </ac:spMkLst>
        </pc:spChg>
        <pc:spChg chg="del">
          <ac:chgData name="Saurav Kumar" userId="79e4d6f24c87dde7" providerId="LiveId" clId="{E9D7D04C-B300-4A6A-92EB-508DC133B112}" dt="2023-03-02T08:36:43.441" v="159" actId="22"/>
          <ac:spMkLst>
            <pc:docMk/>
            <pc:sldMk cId="2786506165" sldId="293"/>
            <ac:spMk id="3" creationId="{A5880B57-1651-0AA4-A05C-769EA3170E0C}"/>
          </ac:spMkLst>
        </pc:spChg>
        <pc:spChg chg="add mod">
          <ac:chgData name="Saurav Kumar" userId="79e4d6f24c87dde7" providerId="LiveId" clId="{E9D7D04C-B300-4A6A-92EB-508DC133B112}" dt="2023-03-02T08:37:17.230" v="165" actId="14100"/>
          <ac:spMkLst>
            <pc:docMk/>
            <pc:sldMk cId="2786506165" sldId="293"/>
            <ac:spMk id="6" creationId="{D2473611-8FCC-89DB-C700-7842103C2861}"/>
          </ac:spMkLst>
        </pc:spChg>
        <pc:picChg chg="add mod ord">
          <ac:chgData name="Saurav Kumar" userId="79e4d6f24c87dde7" providerId="LiveId" clId="{E9D7D04C-B300-4A6A-92EB-508DC133B112}" dt="2023-03-02T08:36:48.029" v="162" actId="1076"/>
          <ac:picMkLst>
            <pc:docMk/>
            <pc:sldMk cId="2786506165" sldId="293"/>
            <ac:picMk id="5" creationId="{6308C327-4341-0EE5-310C-BF7818FF6CDC}"/>
          </ac:picMkLst>
        </pc:picChg>
      </pc:sldChg>
      <pc:sldChg chg="addSp delSp modSp new mod addCm delCm">
        <pc:chgData name="Saurav Kumar" userId="79e4d6f24c87dde7" providerId="LiveId" clId="{E9D7D04C-B300-4A6A-92EB-508DC133B112}" dt="2023-03-02T08:39:24.131" v="214"/>
        <pc:sldMkLst>
          <pc:docMk/>
          <pc:sldMk cId="394645959" sldId="294"/>
        </pc:sldMkLst>
        <pc:spChg chg="mod">
          <ac:chgData name="Saurav Kumar" userId="79e4d6f24c87dde7" providerId="LiveId" clId="{E9D7D04C-B300-4A6A-92EB-508DC133B112}" dt="2023-03-02T08:38:45.322" v="202"/>
          <ac:spMkLst>
            <pc:docMk/>
            <pc:sldMk cId="394645959" sldId="294"/>
            <ac:spMk id="2" creationId="{3AAD96BC-4850-65A4-19B1-5A158BA5B4EF}"/>
          </ac:spMkLst>
        </pc:spChg>
        <pc:spChg chg="del">
          <ac:chgData name="Saurav Kumar" userId="79e4d6f24c87dde7" providerId="LiveId" clId="{E9D7D04C-B300-4A6A-92EB-508DC133B112}" dt="2023-03-02T08:39:03.886" v="203" actId="22"/>
          <ac:spMkLst>
            <pc:docMk/>
            <pc:sldMk cId="394645959" sldId="294"/>
            <ac:spMk id="3" creationId="{990FF8B8-7B69-088C-6001-2EC46A1E8206}"/>
          </ac:spMkLst>
        </pc:spChg>
        <pc:spChg chg="add del mod">
          <ac:chgData name="Saurav Kumar" userId="79e4d6f24c87dde7" providerId="LiveId" clId="{E9D7D04C-B300-4A6A-92EB-508DC133B112}" dt="2023-03-02T08:39:15.133" v="210"/>
          <ac:spMkLst>
            <pc:docMk/>
            <pc:sldMk cId="394645959" sldId="294"/>
            <ac:spMk id="6" creationId="{FA2D362B-B73C-391C-6F0F-6BD5CEF87C04}"/>
          </ac:spMkLst>
        </pc:spChg>
        <pc:spChg chg="add del mod">
          <ac:chgData name="Saurav Kumar" userId="79e4d6f24c87dde7" providerId="LiveId" clId="{E9D7D04C-B300-4A6A-92EB-508DC133B112}" dt="2023-03-02T08:39:24.131" v="214"/>
          <ac:spMkLst>
            <pc:docMk/>
            <pc:sldMk cId="394645959" sldId="294"/>
            <ac:spMk id="7" creationId="{B02A4859-0C2F-FAAE-AB25-FBE33CAFD8E1}"/>
          </ac:spMkLst>
        </pc:spChg>
        <pc:picChg chg="add mod ord">
          <ac:chgData name="Saurav Kumar" userId="79e4d6f24c87dde7" providerId="LiveId" clId="{E9D7D04C-B300-4A6A-92EB-508DC133B112}" dt="2023-03-02T08:39:08.507" v="206" actId="1076"/>
          <ac:picMkLst>
            <pc:docMk/>
            <pc:sldMk cId="394645959" sldId="294"/>
            <ac:picMk id="5" creationId="{A53887EA-5DEA-1059-C3C8-6D7A43E2FAC9}"/>
          </ac:picMkLst>
        </pc:picChg>
      </pc:sldChg>
      <pc:sldChg chg="addSp delSp modSp new mod">
        <pc:chgData name="Saurav Kumar" userId="79e4d6f24c87dde7" providerId="LiveId" clId="{E9D7D04C-B300-4A6A-92EB-508DC133B112}" dt="2023-03-02T08:39:54.166" v="220" actId="1076"/>
        <pc:sldMkLst>
          <pc:docMk/>
          <pc:sldMk cId="3018700956" sldId="295"/>
        </pc:sldMkLst>
        <pc:spChg chg="mod">
          <ac:chgData name="Saurav Kumar" userId="79e4d6f24c87dde7" providerId="LiveId" clId="{E9D7D04C-B300-4A6A-92EB-508DC133B112}" dt="2023-03-02T08:39:35.661" v="216"/>
          <ac:spMkLst>
            <pc:docMk/>
            <pc:sldMk cId="3018700956" sldId="295"/>
            <ac:spMk id="2" creationId="{412D06F8-4F1A-2EAF-D65C-164392DB98DB}"/>
          </ac:spMkLst>
        </pc:spChg>
        <pc:spChg chg="del">
          <ac:chgData name="Saurav Kumar" userId="79e4d6f24c87dde7" providerId="LiveId" clId="{E9D7D04C-B300-4A6A-92EB-508DC133B112}" dt="2023-03-02T08:39:49.682" v="217" actId="22"/>
          <ac:spMkLst>
            <pc:docMk/>
            <pc:sldMk cId="3018700956" sldId="295"/>
            <ac:spMk id="3" creationId="{50049E75-FFBF-D23C-A987-AF9D5F69E246}"/>
          </ac:spMkLst>
        </pc:spChg>
        <pc:picChg chg="add mod ord">
          <ac:chgData name="Saurav Kumar" userId="79e4d6f24c87dde7" providerId="LiveId" clId="{E9D7D04C-B300-4A6A-92EB-508DC133B112}" dt="2023-03-02T08:39:54.166" v="220" actId="1076"/>
          <ac:picMkLst>
            <pc:docMk/>
            <pc:sldMk cId="3018700956" sldId="295"/>
            <ac:picMk id="5" creationId="{312F4218-D3A8-AF4C-12AB-53C778551930}"/>
          </ac:picMkLst>
        </pc:picChg>
      </pc:sldChg>
      <pc:sldChg chg="addSp delSp modSp new mod">
        <pc:chgData name="Saurav Kumar" userId="79e4d6f24c87dde7" providerId="LiveId" clId="{E9D7D04C-B300-4A6A-92EB-508DC133B112}" dt="2023-03-02T08:40:29.916" v="226" actId="1076"/>
        <pc:sldMkLst>
          <pc:docMk/>
          <pc:sldMk cId="3244151404" sldId="296"/>
        </pc:sldMkLst>
        <pc:spChg chg="mod">
          <ac:chgData name="Saurav Kumar" userId="79e4d6f24c87dde7" providerId="LiveId" clId="{E9D7D04C-B300-4A6A-92EB-508DC133B112}" dt="2023-03-02T08:40:05.890" v="222"/>
          <ac:spMkLst>
            <pc:docMk/>
            <pc:sldMk cId="3244151404" sldId="296"/>
            <ac:spMk id="2" creationId="{FCB74ED5-864A-2B89-6739-8EF24AD725A1}"/>
          </ac:spMkLst>
        </pc:spChg>
        <pc:spChg chg="del">
          <ac:chgData name="Saurav Kumar" userId="79e4d6f24c87dde7" providerId="LiveId" clId="{E9D7D04C-B300-4A6A-92EB-508DC133B112}" dt="2023-03-02T08:40:17.541" v="223" actId="22"/>
          <ac:spMkLst>
            <pc:docMk/>
            <pc:sldMk cId="3244151404" sldId="296"/>
            <ac:spMk id="3" creationId="{D9456957-78B5-3A39-463B-57AE5D8CD48F}"/>
          </ac:spMkLst>
        </pc:spChg>
        <pc:picChg chg="add mod ord">
          <ac:chgData name="Saurav Kumar" userId="79e4d6f24c87dde7" providerId="LiveId" clId="{E9D7D04C-B300-4A6A-92EB-508DC133B112}" dt="2023-03-02T08:40:29.916" v="226" actId="1076"/>
          <ac:picMkLst>
            <pc:docMk/>
            <pc:sldMk cId="3244151404" sldId="296"/>
            <ac:picMk id="5" creationId="{6F3E1F13-BAB0-F9E1-3F4E-373C816B36C2}"/>
          </ac:picMkLst>
        </pc:picChg>
      </pc:sldChg>
      <pc:sldChg chg="modSp new mod">
        <pc:chgData name="Saurav Kumar" userId="79e4d6f24c87dde7" providerId="LiveId" clId="{E9D7D04C-B300-4A6A-92EB-508DC133B112}" dt="2023-03-02T14:50:02.110" v="2365" actId="20577"/>
        <pc:sldMkLst>
          <pc:docMk/>
          <pc:sldMk cId="3293270828" sldId="297"/>
        </pc:sldMkLst>
        <pc:spChg chg="mod">
          <ac:chgData name="Saurav Kumar" userId="79e4d6f24c87dde7" providerId="LiveId" clId="{E9D7D04C-B300-4A6A-92EB-508DC133B112}" dt="2023-03-02T13:58:13.115" v="306" actId="20577"/>
          <ac:spMkLst>
            <pc:docMk/>
            <pc:sldMk cId="3293270828" sldId="297"/>
            <ac:spMk id="2" creationId="{A196D8B4-1311-7A90-A374-F1403EDC566A}"/>
          </ac:spMkLst>
        </pc:spChg>
        <pc:spChg chg="mod">
          <ac:chgData name="Saurav Kumar" userId="79e4d6f24c87dde7" providerId="LiveId" clId="{E9D7D04C-B300-4A6A-92EB-508DC133B112}" dt="2023-03-02T14:50:02.110" v="2365" actId="20577"/>
          <ac:spMkLst>
            <pc:docMk/>
            <pc:sldMk cId="3293270828" sldId="297"/>
            <ac:spMk id="3" creationId="{4A4E3B6E-5255-1DC7-0A4C-E771C92F7AE1}"/>
          </ac:spMkLst>
        </pc:spChg>
      </pc:sldChg>
      <pc:sldChg chg="modSp new mod ord">
        <pc:chgData name="Saurav Kumar" userId="79e4d6f24c87dde7" providerId="LiveId" clId="{E9D7D04C-B300-4A6A-92EB-508DC133B112}" dt="2023-03-02T15:01:59.767" v="2753" actId="20577"/>
        <pc:sldMkLst>
          <pc:docMk/>
          <pc:sldMk cId="3642954171" sldId="298"/>
        </pc:sldMkLst>
        <pc:spChg chg="mod">
          <ac:chgData name="Saurav Kumar" userId="79e4d6f24c87dde7" providerId="LiveId" clId="{E9D7D04C-B300-4A6A-92EB-508DC133B112}" dt="2023-03-02T15:00:14.150" v="2683" actId="14100"/>
          <ac:spMkLst>
            <pc:docMk/>
            <pc:sldMk cId="3642954171" sldId="298"/>
            <ac:spMk id="2" creationId="{BD092949-C569-E449-7F5E-090C03C5634F}"/>
          </ac:spMkLst>
        </pc:spChg>
        <pc:spChg chg="mod">
          <ac:chgData name="Saurav Kumar" userId="79e4d6f24c87dde7" providerId="LiveId" clId="{E9D7D04C-B300-4A6A-92EB-508DC133B112}" dt="2023-03-02T15:01:59.767" v="2753" actId="20577"/>
          <ac:spMkLst>
            <pc:docMk/>
            <pc:sldMk cId="3642954171" sldId="298"/>
            <ac:spMk id="3" creationId="{3746928D-CC90-C216-6A47-C758A986D7F8}"/>
          </ac:spMkLst>
        </pc:spChg>
      </pc:sldChg>
      <pc:sldChg chg="modSp new mod">
        <pc:chgData name="Saurav Kumar" userId="79e4d6f24c87dde7" providerId="LiveId" clId="{E9D7D04C-B300-4A6A-92EB-508DC133B112}" dt="2023-03-02T16:53:02.959" v="3641" actId="20577"/>
        <pc:sldMkLst>
          <pc:docMk/>
          <pc:sldMk cId="4169111114" sldId="299"/>
        </pc:sldMkLst>
        <pc:spChg chg="mod">
          <ac:chgData name="Saurav Kumar" userId="79e4d6f24c87dde7" providerId="LiveId" clId="{E9D7D04C-B300-4A6A-92EB-508DC133B112}" dt="2023-03-02T15:04:28.630" v="2769" actId="14100"/>
          <ac:spMkLst>
            <pc:docMk/>
            <pc:sldMk cId="4169111114" sldId="299"/>
            <ac:spMk id="2" creationId="{80CF0793-D4A3-8EC1-5580-24374675D2CD}"/>
          </ac:spMkLst>
        </pc:spChg>
        <pc:spChg chg="mod">
          <ac:chgData name="Saurav Kumar" userId="79e4d6f24c87dde7" providerId="LiveId" clId="{E9D7D04C-B300-4A6A-92EB-508DC133B112}" dt="2023-03-02T16:53:02.959" v="3641" actId="20577"/>
          <ac:spMkLst>
            <pc:docMk/>
            <pc:sldMk cId="4169111114" sldId="299"/>
            <ac:spMk id="3" creationId="{967D53DA-EFCA-0031-F7CA-77B1116A4537}"/>
          </ac:spMkLst>
        </pc:spChg>
      </pc:sldChg>
      <pc:sldChg chg="modSp new mod">
        <pc:chgData name="Saurav Kumar" userId="79e4d6f24c87dde7" providerId="LiveId" clId="{E9D7D04C-B300-4A6A-92EB-508DC133B112}" dt="2023-03-02T15:02:10.799" v="2757" actId="14100"/>
        <pc:sldMkLst>
          <pc:docMk/>
          <pc:sldMk cId="2218308133" sldId="300"/>
        </pc:sldMkLst>
        <pc:spChg chg="mod">
          <ac:chgData name="Saurav Kumar" userId="79e4d6f24c87dde7" providerId="LiveId" clId="{E9D7D04C-B300-4A6A-92EB-508DC133B112}" dt="2023-03-02T15:02:08.497" v="2756" actId="14100"/>
          <ac:spMkLst>
            <pc:docMk/>
            <pc:sldMk cId="2218308133" sldId="300"/>
            <ac:spMk id="2" creationId="{8C4688C8-F2AB-42FD-5746-CF5E6A0F5D40}"/>
          </ac:spMkLst>
        </pc:spChg>
        <pc:spChg chg="mod">
          <ac:chgData name="Saurav Kumar" userId="79e4d6f24c87dde7" providerId="LiveId" clId="{E9D7D04C-B300-4A6A-92EB-508DC133B112}" dt="2023-03-02T15:02:10.799" v="2757" actId="14100"/>
          <ac:spMkLst>
            <pc:docMk/>
            <pc:sldMk cId="2218308133" sldId="300"/>
            <ac:spMk id="3" creationId="{706F0E6E-46FD-90E6-3701-DD082C187E5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5567E28-D1C8-4D2F-A457-D6EB180F0648}" type="datetimeFigureOut">
              <a:rPr lang="en-IN" smtClean="0"/>
              <a:t>02-03-2023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311142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217031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154026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7678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2736654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567E28-D1C8-4D2F-A457-D6EB180F0648}"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2580238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567E28-D1C8-4D2F-A457-D6EB180F0648}"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88369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67E28-D1C8-4D2F-A457-D6EB180F064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307036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67E28-D1C8-4D2F-A457-D6EB180F064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81657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567E28-D1C8-4D2F-A457-D6EB180F064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36421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567E28-D1C8-4D2F-A457-D6EB180F0648}" type="datetimeFigureOut">
              <a:rPr lang="en-IN" smtClean="0"/>
              <a:t>02-03-2023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36924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84777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567E28-D1C8-4D2F-A457-D6EB180F0648}" type="datetimeFigureOut">
              <a:rPr lang="en-IN" smtClean="0"/>
              <a:t>02-03-2023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212624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567E28-D1C8-4D2F-A457-D6EB180F0648}" type="datetimeFigureOut">
              <a:rPr lang="en-IN" smtClean="0"/>
              <a:t>02-03-2023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3648488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67E28-D1C8-4D2F-A457-D6EB180F0648}" type="datetimeFigureOut">
              <a:rPr lang="en-IN" smtClean="0"/>
              <a:t>02-03-2023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77085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291711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567E28-D1C8-4D2F-A457-D6EB180F0648}" type="datetimeFigureOut">
              <a:rPr lang="en-IN" smtClean="0"/>
              <a:t>02-03-2023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A5027-3743-4E1C-A8EB-D0BBA07FF4A6}" type="slidenum">
              <a:rPr lang="en-IN" smtClean="0"/>
              <a:t>‹#›</a:t>
            </a:fld>
            <a:endParaRPr lang="en-IN"/>
          </a:p>
        </p:txBody>
      </p:sp>
    </p:spTree>
    <p:extLst>
      <p:ext uri="{BB962C8B-B14F-4D97-AF65-F5344CB8AC3E}">
        <p14:creationId xmlns:p14="http://schemas.microsoft.com/office/powerpoint/2010/main" val="352484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567E28-D1C8-4D2F-A457-D6EB180F0648}" type="datetimeFigureOut">
              <a:rPr lang="en-IN" smtClean="0"/>
              <a:t>02-03-2023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8A5027-3743-4E1C-A8EB-D0BBA07FF4A6}" type="slidenum">
              <a:rPr lang="en-IN" smtClean="0"/>
              <a:t>‹#›</a:t>
            </a:fld>
            <a:endParaRPr lang="en-IN"/>
          </a:p>
        </p:txBody>
      </p:sp>
    </p:spTree>
    <p:extLst>
      <p:ext uri="{BB962C8B-B14F-4D97-AF65-F5344CB8AC3E}">
        <p14:creationId xmlns:p14="http://schemas.microsoft.com/office/powerpoint/2010/main" val="36281893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2F76-F60F-32D9-43D3-914AF31D226A}"/>
              </a:ext>
            </a:extLst>
          </p:cNvPr>
          <p:cNvSpPr>
            <a:spLocks noGrp="1"/>
          </p:cNvSpPr>
          <p:nvPr>
            <p:ph type="ctrTitle"/>
          </p:nvPr>
        </p:nvSpPr>
        <p:spPr/>
        <p:txBody>
          <a:bodyPr/>
          <a:lstStyle/>
          <a:p>
            <a:r>
              <a:rPr lang="en-IN" dirty="0"/>
              <a:t>BLACK FRIDAY Project </a:t>
            </a:r>
          </a:p>
        </p:txBody>
      </p:sp>
      <p:sp>
        <p:nvSpPr>
          <p:cNvPr id="3" name="Subtitle 2">
            <a:extLst>
              <a:ext uri="{FF2B5EF4-FFF2-40B4-BE49-F238E27FC236}">
                <a16:creationId xmlns:a16="http://schemas.microsoft.com/office/drawing/2014/main" id="{961D347E-B8CE-96D1-3071-391212A7AB08}"/>
              </a:ext>
            </a:extLst>
          </p:cNvPr>
          <p:cNvSpPr>
            <a:spLocks noGrp="1"/>
          </p:cNvSpPr>
          <p:nvPr>
            <p:ph type="subTitle" idx="1"/>
          </p:nvPr>
        </p:nvSpPr>
        <p:spPr/>
        <p:txBody>
          <a:bodyPr/>
          <a:lstStyle/>
          <a:p>
            <a:r>
              <a:rPr lang="en-IN" dirty="0"/>
              <a:t>Only eda -&gt; exploratory data analysis</a:t>
            </a:r>
          </a:p>
        </p:txBody>
      </p:sp>
    </p:spTree>
    <p:extLst>
      <p:ext uri="{BB962C8B-B14F-4D97-AF65-F5344CB8AC3E}">
        <p14:creationId xmlns:p14="http://schemas.microsoft.com/office/powerpoint/2010/main" val="423134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D0C7-0C85-8347-89BA-92F06468E14D}"/>
              </a:ext>
            </a:extLst>
          </p:cNvPr>
          <p:cNvSpPr>
            <a:spLocks noGrp="1"/>
          </p:cNvSpPr>
          <p:nvPr>
            <p:ph type="title"/>
          </p:nvPr>
        </p:nvSpPr>
        <p:spPr/>
        <p:txBody>
          <a:bodyPr/>
          <a:lstStyle/>
          <a:p>
            <a:r>
              <a:rPr lang="en-IN" dirty="0"/>
              <a:t>Lets plot Gender </a:t>
            </a:r>
          </a:p>
        </p:txBody>
      </p:sp>
      <p:pic>
        <p:nvPicPr>
          <p:cNvPr id="5" name="Content Placeholder 4">
            <a:extLst>
              <a:ext uri="{FF2B5EF4-FFF2-40B4-BE49-F238E27FC236}">
                <a16:creationId xmlns:a16="http://schemas.microsoft.com/office/drawing/2014/main" id="{18094298-5598-F77E-FC43-670183415AA0}"/>
              </a:ext>
            </a:extLst>
          </p:cNvPr>
          <p:cNvPicPr>
            <a:picLocks noGrp="1" noChangeAspect="1"/>
          </p:cNvPicPr>
          <p:nvPr>
            <p:ph idx="1"/>
          </p:nvPr>
        </p:nvPicPr>
        <p:blipFill>
          <a:blip r:embed="rId2"/>
          <a:stretch>
            <a:fillRect/>
          </a:stretch>
        </p:blipFill>
        <p:spPr>
          <a:xfrm>
            <a:off x="1235542" y="1989511"/>
            <a:ext cx="5703140" cy="3846930"/>
          </a:xfrm>
        </p:spPr>
      </p:pic>
      <p:sp>
        <p:nvSpPr>
          <p:cNvPr id="6" name="TextBox 5">
            <a:extLst>
              <a:ext uri="{FF2B5EF4-FFF2-40B4-BE49-F238E27FC236}">
                <a16:creationId xmlns:a16="http://schemas.microsoft.com/office/drawing/2014/main" id="{4B480584-F6C7-1A54-6E20-4FBE62E1E4CC}"/>
              </a:ext>
            </a:extLst>
          </p:cNvPr>
          <p:cNvSpPr txBox="1"/>
          <p:nvPr/>
        </p:nvSpPr>
        <p:spPr>
          <a:xfrm>
            <a:off x="7785847" y="2326341"/>
            <a:ext cx="4007224" cy="923330"/>
          </a:xfrm>
          <a:prstGeom prst="rect">
            <a:avLst/>
          </a:prstGeom>
          <a:noFill/>
        </p:spPr>
        <p:txBody>
          <a:bodyPr wrap="square" rtlCol="0">
            <a:spAutoFit/>
          </a:bodyPr>
          <a:lstStyle/>
          <a:p>
            <a:r>
              <a:rPr lang="en-US" dirty="0"/>
              <a:t>So, Here we can see that Male is More in Count 414259 and Female are Less in count 135809.</a:t>
            </a:r>
            <a:endParaRPr lang="en-IN" dirty="0"/>
          </a:p>
        </p:txBody>
      </p:sp>
    </p:spTree>
    <p:extLst>
      <p:ext uri="{BB962C8B-B14F-4D97-AF65-F5344CB8AC3E}">
        <p14:creationId xmlns:p14="http://schemas.microsoft.com/office/powerpoint/2010/main" val="216246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3CD8-AB92-E113-BEE6-9DDCE30AB96A}"/>
              </a:ext>
            </a:extLst>
          </p:cNvPr>
          <p:cNvSpPr>
            <a:spLocks noGrp="1"/>
          </p:cNvSpPr>
          <p:nvPr>
            <p:ph type="title"/>
          </p:nvPr>
        </p:nvSpPr>
        <p:spPr/>
        <p:txBody>
          <a:bodyPr/>
          <a:lstStyle/>
          <a:p>
            <a:r>
              <a:rPr lang="en-IN" dirty="0"/>
              <a:t>Lets plot Occupation</a:t>
            </a:r>
          </a:p>
        </p:txBody>
      </p:sp>
      <p:pic>
        <p:nvPicPr>
          <p:cNvPr id="5" name="Content Placeholder 4">
            <a:extLst>
              <a:ext uri="{FF2B5EF4-FFF2-40B4-BE49-F238E27FC236}">
                <a16:creationId xmlns:a16="http://schemas.microsoft.com/office/drawing/2014/main" id="{5054E870-CFE0-3D38-A627-20F9CB1E76E6}"/>
              </a:ext>
            </a:extLst>
          </p:cNvPr>
          <p:cNvPicPr>
            <a:picLocks noGrp="1" noChangeAspect="1"/>
          </p:cNvPicPr>
          <p:nvPr>
            <p:ph idx="1"/>
          </p:nvPr>
        </p:nvPicPr>
        <p:blipFill>
          <a:blip r:embed="rId2"/>
          <a:stretch>
            <a:fillRect/>
          </a:stretch>
        </p:blipFill>
        <p:spPr>
          <a:xfrm>
            <a:off x="1275884" y="2097088"/>
            <a:ext cx="5159121" cy="3541712"/>
          </a:xfrm>
        </p:spPr>
      </p:pic>
      <p:sp>
        <p:nvSpPr>
          <p:cNvPr id="6" name="TextBox 5">
            <a:extLst>
              <a:ext uri="{FF2B5EF4-FFF2-40B4-BE49-F238E27FC236}">
                <a16:creationId xmlns:a16="http://schemas.microsoft.com/office/drawing/2014/main" id="{09C10B41-859C-2513-9A1C-A357F7D4FA4A}"/>
              </a:ext>
            </a:extLst>
          </p:cNvPr>
          <p:cNvSpPr txBox="1"/>
          <p:nvPr/>
        </p:nvSpPr>
        <p:spPr>
          <a:xfrm>
            <a:off x="7046259" y="2097088"/>
            <a:ext cx="4660833" cy="2031324"/>
          </a:xfrm>
          <a:prstGeom prst="rect">
            <a:avLst/>
          </a:prstGeom>
          <a:noFill/>
        </p:spPr>
        <p:txBody>
          <a:bodyPr wrap="square" rtlCol="0">
            <a:spAutoFit/>
          </a:bodyPr>
          <a:lstStyle/>
          <a:p>
            <a:r>
              <a:rPr lang="en-US" dirty="0"/>
              <a:t>-  So, Here Maximum People Occupied with Occupation - 4 then 0 then 7 then 1 then 17 then 20 then 20 then 12 and so on.</a:t>
            </a:r>
          </a:p>
          <a:p>
            <a:endParaRPr lang="en-US" dirty="0"/>
          </a:p>
          <a:p>
            <a:r>
              <a:rPr lang="en-US" dirty="0"/>
              <a:t>- Least People Occupied with Occupation - 8 then 9 then 18 then 18 then 13 then 19 then 11 and so on</a:t>
            </a:r>
            <a:endParaRPr lang="en-IN" dirty="0"/>
          </a:p>
        </p:txBody>
      </p:sp>
    </p:spTree>
    <p:extLst>
      <p:ext uri="{BB962C8B-B14F-4D97-AF65-F5344CB8AC3E}">
        <p14:creationId xmlns:p14="http://schemas.microsoft.com/office/powerpoint/2010/main" val="194275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688A-FEDA-EC1D-7F8B-64C9B8F8CD6C}"/>
              </a:ext>
            </a:extLst>
          </p:cNvPr>
          <p:cNvSpPr>
            <a:spLocks noGrp="1"/>
          </p:cNvSpPr>
          <p:nvPr>
            <p:ph type="title"/>
          </p:nvPr>
        </p:nvSpPr>
        <p:spPr/>
        <p:txBody>
          <a:bodyPr/>
          <a:lstStyle/>
          <a:p>
            <a:r>
              <a:rPr lang="en-IN" dirty="0"/>
              <a:t>Lets plot Age</a:t>
            </a:r>
          </a:p>
        </p:txBody>
      </p:sp>
      <p:pic>
        <p:nvPicPr>
          <p:cNvPr id="5" name="Content Placeholder 4">
            <a:extLst>
              <a:ext uri="{FF2B5EF4-FFF2-40B4-BE49-F238E27FC236}">
                <a16:creationId xmlns:a16="http://schemas.microsoft.com/office/drawing/2014/main" id="{2B91AF13-3F86-B193-B020-DA28E2A740B1}"/>
              </a:ext>
            </a:extLst>
          </p:cNvPr>
          <p:cNvPicPr>
            <a:picLocks noGrp="1" noChangeAspect="1"/>
          </p:cNvPicPr>
          <p:nvPr>
            <p:ph idx="1"/>
          </p:nvPr>
        </p:nvPicPr>
        <p:blipFill>
          <a:blip r:embed="rId2"/>
          <a:stretch>
            <a:fillRect/>
          </a:stretch>
        </p:blipFill>
        <p:spPr>
          <a:xfrm>
            <a:off x="1141413" y="2097087"/>
            <a:ext cx="5891399" cy="3986929"/>
          </a:xfrm>
        </p:spPr>
      </p:pic>
      <p:sp>
        <p:nvSpPr>
          <p:cNvPr id="6" name="TextBox 5">
            <a:extLst>
              <a:ext uri="{FF2B5EF4-FFF2-40B4-BE49-F238E27FC236}">
                <a16:creationId xmlns:a16="http://schemas.microsoft.com/office/drawing/2014/main" id="{DA855662-A6FE-2B8A-F972-96A0721DE85A}"/>
              </a:ext>
            </a:extLst>
          </p:cNvPr>
          <p:cNvSpPr txBox="1"/>
          <p:nvPr/>
        </p:nvSpPr>
        <p:spPr>
          <a:xfrm>
            <a:off x="7584141" y="2433918"/>
            <a:ext cx="3845859" cy="2308324"/>
          </a:xfrm>
          <a:prstGeom prst="rect">
            <a:avLst/>
          </a:prstGeom>
          <a:noFill/>
        </p:spPr>
        <p:txBody>
          <a:bodyPr wrap="square" rtlCol="0">
            <a:spAutoFit/>
          </a:bodyPr>
          <a:lstStyle/>
          <a:p>
            <a:r>
              <a:rPr lang="en-US" dirty="0"/>
              <a:t>Here , We can see that Maximum People Order Place From 26-35 Age Group then 36-45 then 18-25. ,  and 18-25 and </a:t>
            </a:r>
          </a:p>
          <a:p>
            <a:endParaRPr lang="en-US" dirty="0"/>
          </a:p>
          <a:p>
            <a:endParaRPr lang="en-US" dirty="0"/>
          </a:p>
          <a:p>
            <a:r>
              <a:rPr lang="en-US" dirty="0"/>
              <a:t>Least People From 0-17 then 55+ then 51-55 then 46-50. </a:t>
            </a:r>
            <a:endParaRPr lang="en-IN" dirty="0"/>
          </a:p>
        </p:txBody>
      </p:sp>
    </p:spTree>
    <p:extLst>
      <p:ext uri="{BB962C8B-B14F-4D97-AF65-F5344CB8AC3E}">
        <p14:creationId xmlns:p14="http://schemas.microsoft.com/office/powerpoint/2010/main" val="309567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096C-8387-05D1-549E-51BC8575FD23}"/>
              </a:ext>
            </a:extLst>
          </p:cNvPr>
          <p:cNvSpPr>
            <a:spLocks noGrp="1"/>
          </p:cNvSpPr>
          <p:nvPr>
            <p:ph type="title"/>
          </p:nvPr>
        </p:nvSpPr>
        <p:spPr/>
        <p:txBody>
          <a:bodyPr/>
          <a:lstStyle/>
          <a:p>
            <a:r>
              <a:rPr lang="en-IN" dirty="0"/>
              <a:t>LETS PLOT </a:t>
            </a:r>
            <a:r>
              <a:rPr lang="en-IN" dirty="0" err="1"/>
              <a:t>City_Categor</a:t>
            </a:r>
            <a:endParaRPr lang="en-IN" dirty="0"/>
          </a:p>
        </p:txBody>
      </p:sp>
      <p:pic>
        <p:nvPicPr>
          <p:cNvPr id="5" name="Content Placeholder 4">
            <a:extLst>
              <a:ext uri="{FF2B5EF4-FFF2-40B4-BE49-F238E27FC236}">
                <a16:creationId xmlns:a16="http://schemas.microsoft.com/office/drawing/2014/main" id="{736015F1-F4BA-E837-1CDE-3CD6EA4CBAB1}"/>
              </a:ext>
            </a:extLst>
          </p:cNvPr>
          <p:cNvPicPr>
            <a:picLocks noGrp="1" noChangeAspect="1"/>
          </p:cNvPicPr>
          <p:nvPr>
            <p:ph idx="1"/>
          </p:nvPr>
        </p:nvPicPr>
        <p:blipFill>
          <a:blip r:embed="rId2"/>
          <a:stretch>
            <a:fillRect/>
          </a:stretch>
        </p:blipFill>
        <p:spPr>
          <a:xfrm>
            <a:off x="1318117" y="2249488"/>
            <a:ext cx="5634012" cy="3781734"/>
          </a:xfrm>
        </p:spPr>
      </p:pic>
      <p:sp>
        <p:nvSpPr>
          <p:cNvPr id="6" name="TextBox 5">
            <a:extLst>
              <a:ext uri="{FF2B5EF4-FFF2-40B4-BE49-F238E27FC236}">
                <a16:creationId xmlns:a16="http://schemas.microsoft.com/office/drawing/2014/main" id="{B53192D0-A1D1-F06D-F4D3-8295AD78004C}"/>
              </a:ext>
            </a:extLst>
          </p:cNvPr>
          <p:cNvSpPr txBox="1"/>
          <p:nvPr/>
        </p:nvSpPr>
        <p:spPr>
          <a:xfrm>
            <a:off x="8108576" y="2541493"/>
            <a:ext cx="3986442" cy="646331"/>
          </a:xfrm>
          <a:prstGeom prst="rect">
            <a:avLst/>
          </a:prstGeom>
          <a:noFill/>
        </p:spPr>
        <p:txBody>
          <a:bodyPr wrap="square" rtlCol="0">
            <a:spAutoFit/>
          </a:bodyPr>
          <a:lstStyle/>
          <a:p>
            <a:r>
              <a:rPr lang="en-US"/>
              <a:t>Here we can see that  maximum order place from City B then C and then A .</a:t>
            </a:r>
            <a:endParaRPr lang="en-IN" dirty="0"/>
          </a:p>
        </p:txBody>
      </p:sp>
    </p:spTree>
    <p:extLst>
      <p:ext uri="{BB962C8B-B14F-4D97-AF65-F5344CB8AC3E}">
        <p14:creationId xmlns:p14="http://schemas.microsoft.com/office/powerpoint/2010/main" val="75455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AE8B-0A91-01AC-F8C5-A4F4392295EE}"/>
              </a:ext>
            </a:extLst>
          </p:cNvPr>
          <p:cNvSpPr>
            <a:spLocks noGrp="1"/>
          </p:cNvSpPr>
          <p:nvPr>
            <p:ph type="title"/>
          </p:nvPr>
        </p:nvSpPr>
        <p:spPr/>
        <p:txBody>
          <a:bodyPr/>
          <a:lstStyle/>
          <a:p>
            <a:r>
              <a:rPr lang="en-US" dirty="0"/>
              <a:t>Lets plot </a:t>
            </a:r>
            <a:r>
              <a:rPr lang="en-US" dirty="0" err="1"/>
              <a:t>Stay_In_Current_City_Years</a:t>
            </a:r>
            <a:endParaRPr lang="en-IN" dirty="0"/>
          </a:p>
        </p:txBody>
      </p:sp>
      <p:pic>
        <p:nvPicPr>
          <p:cNvPr id="5" name="Content Placeholder 4">
            <a:extLst>
              <a:ext uri="{FF2B5EF4-FFF2-40B4-BE49-F238E27FC236}">
                <a16:creationId xmlns:a16="http://schemas.microsoft.com/office/drawing/2014/main" id="{44C0235A-114F-2722-6AAD-119CF6486C9A}"/>
              </a:ext>
            </a:extLst>
          </p:cNvPr>
          <p:cNvPicPr>
            <a:picLocks noGrp="1" noChangeAspect="1"/>
          </p:cNvPicPr>
          <p:nvPr>
            <p:ph idx="1"/>
          </p:nvPr>
        </p:nvPicPr>
        <p:blipFill>
          <a:blip r:embed="rId2"/>
          <a:stretch>
            <a:fillRect/>
          </a:stretch>
        </p:blipFill>
        <p:spPr>
          <a:xfrm>
            <a:off x="1141413" y="1903124"/>
            <a:ext cx="5072382" cy="3541712"/>
          </a:xfrm>
        </p:spPr>
      </p:pic>
      <p:sp>
        <p:nvSpPr>
          <p:cNvPr id="7" name="TextBox 6">
            <a:extLst>
              <a:ext uri="{FF2B5EF4-FFF2-40B4-BE49-F238E27FC236}">
                <a16:creationId xmlns:a16="http://schemas.microsoft.com/office/drawing/2014/main" id="{31641C14-7304-E3DF-B3FE-B596B06AA798}"/>
              </a:ext>
            </a:extLst>
          </p:cNvPr>
          <p:cNvSpPr txBox="1"/>
          <p:nvPr/>
        </p:nvSpPr>
        <p:spPr>
          <a:xfrm>
            <a:off x="6761019" y="2202873"/>
            <a:ext cx="5072382" cy="1477328"/>
          </a:xfrm>
          <a:prstGeom prst="rect">
            <a:avLst/>
          </a:prstGeom>
          <a:noFill/>
        </p:spPr>
        <p:txBody>
          <a:bodyPr wrap="square" rtlCol="0">
            <a:spAutoFit/>
          </a:bodyPr>
          <a:lstStyle/>
          <a:p>
            <a:r>
              <a:rPr lang="en-US" dirty="0"/>
              <a:t>Here , We can see that Which People Stay from 1 Year who are </a:t>
            </a:r>
            <a:r>
              <a:rPr lang="en-US" dirty="0" err="1"/>
              <a:t>shoping</a:t>
            </a:r>
            <a:r>
              <a:rPr lang="en-US" dirty="0"/>
              <a:t> more and then Who live from 2 year they are most order and then who live from 3 and then who live from more then 4 year and least order place from who live from less then 1 year.</a:t>
            </a:r>
            <a:endParaRPr lang="en-IN" dirty="0"/>
          </a:p>
        </p:txBody>
      </p:sp>
    </p:spTree>
    <p:extLst>
      <p:ext uri="{BB962C8B-B14F-4D97-AF65-F5344CB8AC3E}">
        <p14:creationId xmlns:p14="http://schemas.microsoft.com/office/powerpoint/2010/main" val="371998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7F1C-9C7F-F828-ADCB-4EBCCE09D078}"/>
              </a:ext>
            </a:extLst>
          </p:cNvPr>
          <p:cNvSpPr>
            <a:spLocks noGrp="1"/>
          </p:cNvSpPr>
          <p:nvPr>
            <p:ph type="title"/>
          </p:nvPr>
        </p:nvSpPr>
        <p:spPr/>
        <p:txBody>
          <a:bodyPr/>
          <a:lstStyle/>
          <a:p>
            <a:r>
              <a:rPr lang="en-IN" dirty="0"/>
              <a:t>Lets plot </a:t>
            </a:r>
            <a:r>
              <a:rPr lang="en-IN" dirty="0" err="1"/>
              <a:t>Marital_Status</a:t>
            </a:r>
            <a:endParaRPr lang="en-IN" dirty="0"/>
          </a:p>
        </p:txBody>
      </p:sp>
      <p:pic>
        <p:nvPicPr>
          <p:cNvPr id="5" name="Content Placeholder 4">
            <a:extLst>
              <a:ext uri="{FF2B5EF4-FFF2-40B4-BE49-F238E27FC236}">
                <a16:creationId xmlns:a16="http://schemas.microsoft.com/office/drawing/2014/main" id="{A6B91719-11FA-8DAB-2978-3AC0F0429EBF}"/>
              </a:ext>
            </a:extLst>
          </p:cNvPr>
          <p:cNvPicPr>
            <a:picLocks noGrp="1" noChangeAspect="1"/>
          </p:cNvPicPr>
          <p:nvPr>
            <p:ph idx="1"/>
          </p:nvPr>
        </p:nvPicPr>
        <p:blipFill>
          <a:blip r:embed="rId2"/>
          <a:stretch>
            <a:fillRect/>
          </a:stretch>
        </p:blipFill>
        <p:spPr>
          <a:xfrm>
            <a:off x="1252988" y="2097087"/>
            <a:ext cx="5954635" cy="3862231"/>
          </a:xfrm>
        </p:spPr>
      </p:pic>
      <p:sp>
        <p:nvSpPr>
          <p:cNvPr id="6" name="TextBox 5">
            <a:extLst>
              <a:ext uri="{FF2B5EF4-FFF2-40B4-BE49-F238E27FC236}">
                <a16:creationId xmlns:a16="http://schemas.microsoft.com/office/drawing/2014/main" id="{3925C1A2-B373-DC12-3C30-9293376D3AB9}"/>
              </a:ext>
            </a:extLst>
          </p:cNvPr>
          <p:cNvSpPr txBox="1"/>
          <p:nvPr/>
        </p:nvSpPr>
        <p:spPr>
          <a:xfrm>
            <a:off x="7879976" y="2514599"/>
            <a:ext cx="3455895" cy="923330"/>
          </a:xfrm>
          <a:prstGeom prst="rect">
            <a:avLst/>
          </a:prstGeom>
          <a:noFill/>
        </p:spPr>
        <p:txBody>
          <a:bodyPr wrap="square" rtlCol="0">
            <a:spAutoFit/>
          </a:bodyPr>
          <a:lstStyle/>
          <a:p>
            <a:r>
              <a:rPr lang="en-US" dirty="0"/>
              <a:t>Here , We can see Martial Status for 0-324731 Counts and 1- 225337 Counts</a:t>
            </a:r>
            <a:endParaRPr lang="en-IN" dirty="0"/>
          </a:p>
        </p:txBody>
      </p:sp>
    </p:spTree>
    <p:extLst>
      <p:ext uri="{BB962C8B-B14F-4D97-AF65-F5344CB8AC3E}">
        <p14:creationId xmlns:p14="http://schemas.microsoft.com/office/powerpoint/2010/main" val="185541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E7AC-719F-7FFB-7567-D779E107B129}"/>
              </a:ext>
            </a:extLst>
          </p:cNvPr>
          <p:cNvSpPr>
            <a:spLocks noGrp="1"/>
          </p:cNvSpPr>
          <p:nvPr>
            <p:ph type="title"/>
          </p:nvPr>
        </p:nvSpPr>
        <p:spPr/>
        <p:txBody>
          <a:bodyPr/>
          <a:lstStyle/>
          <a:p>
            <a:r>
              <a:rPr lang="en-US" dirty="0"/>
              <a:t>Lets plot Product_Category_1</a:t>
            </a:r>
            <a:endParaRPr lang="en-IN" dirty="0"/>
          </a:p>
        </p:txBody>
      </p:sp>
      <p:pic>
        <p:nvPicPr>
          <p:cNvPr id="5" name="Content Placeholder 4">
            <a:extLst>
              <a:ext uri="{FF2B5EF4-FFF2-40B4-BE49-F238E27FC236}">
                <a16:creationId xmlns:a16="http://schemas.microsoft.com/office/drawing/2014/main" id="{A0530633-1B42-6517-36F2-3D42B30544ED}"/>
              </a:ext>
            </a:extLst>
          </p:cNvPr>
          <p:cNvPicPr>
            <a:picLocks noGrp="1" noChangeAspect="1"/>
          </p:cNvPicPr>
          <p:nvPr>
            <p:ph idx="1"/>
          </p:nvPr>
        </p:nvPicPr>
        <p:blipFill>
          <a:blip r:embed="rId2"/>
          <a:stretch>
            <a:fillRect/>
          </a:stretch>
        </p:blipFill>
        <p:spPr>
          <a:xfrm>
            <a:off x="1141413" y="2097087"/>
            <a:ext cx="5931740" cy="4041817"/>
          </a:xfrm>
        </p:spPr>
      </p:pic>
      <p:sp>
        <p:nvSpPr>
          <p:cNvPr id="6" name="TextBox 5">
            <a:extLst>
              <a:ext uri="{FF2B5EF4-FFF2-40B4-BE49-F238E27FC236}">
                <a16:creationId xmlns:a16="http://schemas.microsoft.com/office/drawing/2014/main" id="{FDD1EAD6-D42B-D8FD-2C4F-5285BC6417A9}"/>
              </a:ext>
            </a:extLst>
          </p:cNvPr>
          <p:cNvSpPr txBox="1"/>
          <p:nvPr/>
        </p:nvSpPr>
        <p:spPr>
          <a:xfrm>
            <a:off x="7355542" y="2191872"/>
            <a:ext cx="4351550" cy="1477328"/>
          </a:xfrm>
          <a:prstGeom prst="rect">
            <a:avLst/>
          </a:prstGeom>
          <a:noFill/>
        </p:spPr>
        <p:txBody>
          <a:bodyPr wrap="square" rtlCol="0">
            <a:spAutoFit/>
          </a:bodyPr>
          <a:lstStyle/>
          <a:p>
            <a:r>
              <a:rPr lang="en-US" dirty="0"/>
              <a:t>Maximum ordered  Product is  1 , 5 , 8 ,11 , 2,6,3 and 4 and</a:t>
            </a:r>
          </a:p>
          <a:p>
            <a:endParaRPr lang="en-US" dirty="0"/>
          </a:p>
          <a:p>
            <a:r>
              <a:rPr lang="en-US" dirty="0"/>
              <a:t> Least is Product - 9,17, 14 , 19 ,20, 18, 7, ,12 ,10,  13, 15 and 16.</a:t>
            </a:r>
            <a:endParaRPr lang="en-IN" dirty="0"/>
          </a:p>
        </p:txBody>
      </p:sp>
    </p:spTree>
    <p:extLst>
      <p:ext uri="{BB962C8B-B14F-4D97-AF65-F5344CB8AC3E}">
        <p14:creationId xmlns:p14="http://schemas.microsoft.com/office/powerpoint/2010/main" val="278607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ED55-8AE7-D43C-C1A4-1E77AF1CDBA5}"/>
              </a:ext>
            </a:extLst>
          </p:cNvPr>
          <p:cNvSpPr>
            <a:spLocks noGrp="1"/>
          </p:cNvSpPr>
          <p:nvPr>
            <p:ph type="title"/>
          </p:nvPr>
        </p:nvSpPr>
        <p:spPr/>
        <p:txBody>
          <a:bodyPr/>
          <a:lstStyle/>
          <a:p>
            <a:r>
              <a:rPr lang="en-US" dirty="0"/>
              <a:t>Lets plot Product_Category_2</a:t>
            </a:r>
            <a:endParaRPr lang="en-IN" dirty="0"/>
          </a:p>
        </p:txBody>
      </p:sp>
      <p:pic>
        <p:nvPicPr>
          <p:cNvPr id="5" name="Content Placeholder 4">
            <a:extLst>
              <a:ext uri="{FF2B5EF4-FFF2-40B4-BE49-F238E27FC236}">
                <a16:creationId xmlns:a16="http://schemas.microsoft.com/office/drawing/2014/main" id="{E7566443-AB8D-A155-02DA-2C61841BA4BF}"/>
              </a:ext>
            </a:extLst>
          </p:cNvPr>
          <p:cNvPicPr>
            <a:picLocks noGrp="1" noChangeAspect="1"/>
          </p:cNvPicPr>
          <p:nvPr>
            <p:ph idx="1"/>
          </p:nvPr>
        </p:nvPicPr>
        <p:blipFill>
          <a:blip r:embed="rId2"/>
          <a:stretch>
            <a:fillRect/>
          </a:stretch>
        </p:blipFill>
        <p:spPr>
          <a:xfrm>
            <a:off x="1282860" y="1881935"/>
            <a:ext cx="5776845" cy="4094182"/>
          </a:xfrm>
        </p:spPr>
      </p:pic>
      <p:sp>
        <p:nvSpPr>
          <p:cNvPr id="6" name="TextBox 5">
            <a:extLst>
              <a:ext uri="{FF2B5EF4-FFF2-40B4-BE49-F238E27FC236}">
                <a16:creationId xmlns:a16="http://schemas.microsoft.com/office/drawing/2014/main" id="{C48E403E-35A8-97FD-FBDF-5A030D02A286}"/>
              </a:ext>
            </a:extLst>
          </p:cNvPr>
          <p:cNvSpPr txBox="1"/>
          <p:nvPr/>
        </p:nvSpPr>
        <p:spPr>
          <a:xfrm>
            <a:off x="7449671" y="2474259"/>
            <a:ext cx="3841784" cy="2862322"/>
          </a:xfrm>
          <a:prstGeom prst="rect">
            <a:avLst/>
          </a:prstGeom>
          <a:noFill/>
        </p:spPr>
        <p:txBody>
          <a:bodyPr wrap="square" rtlCol="0">
            <a:spAutoFit/>
          </a:bodyPr>
          <a:lstStyle/>
          <a:p>
            <a:r>
              <a:rPr lang="en-US" dirty="0"/>
              <a:t>Here We, can see  that  product 8.0,14.0,2.0,16.0  is maximum sale in Product category 2 and </a:t>
            </a:r>
          </a:p>
          <a:p>
            <a:endParaRPr lang="en-US" dirty="0"/>
          </a:p>
          <a:p>
            <a:endParaRPr lang="en-US" dirty="0"/>
          </a:p>
          <a:p>
            <a:r>
              <a:rPr lang="en-US" dirty="0"/>
              <a:t>Least Order Product  is 7.0 and 18,3.0,10.0,12.0 and 9.0</a:t>
            </a:r>
          </a:p>
          <a:p>
            <a:endParaRPr lang="en-US" dirty="0"/>
          </a:p>
          <a:p>
            <a:r>
              <a:rPr lang="en-US" dirty="0"/>
              <a:t>Product_Category_2 Contain Null Values of Counts -&gt; </a:t>
            </a:r>
            <a:r>
              <a:rPr lang="en-IN" dirty="0"/>
              <a:t> 173638 </a:t>
            </a:r>
            <a:r>
              <a:rPr lang="en-US" dirty="0"/>
              <a:t> </a:t>
            </a:r>
            <a:endParaRPr lang="en-IN" dirty="0"/>
          </a:p>
        </p:txBody>
      </p:sp>
    </p:spTree>
    <p:extLst>
      <p:ext uri="{BB962C8B-B14F-4D97-AF65-F5344CB8AC3E}">
        <p14:creationId xmlns:p14="http://schemas.microsoft.com/office/powerpoint/2010/main" val="30198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7D61-CEED-8D54-8CD6-C5D289B30180}"/>
              </a:ext>
            </a:extLst>
          </p:cNvPr>
          <p:cNvSpPr>
            <a:spLocks noGrp="1"/>
          </p:cNvSpPr>
          <p:nvPr>
            <p:ph type="title"/>
          </p:nvPr>
        </p:nvSpPr>
        <p:spPr/>
        <p:txBody>
          <a:bodyPr/>
          <a:lstStyle/>
          <a:p>
            <a:r>
              <a:rPr lang="en-US" dirty="0"/>
              <a:t>Lets plot Product_Category_3</a:t>
            </a:r>
            <a:endParaRPr lang="en-IN" dirty="0"/>
          </a:p>
        </p:txBody>
      </p:sp>
      <p:pic>
        <p:nvPicPr>
          <p:cNvPr id="5" name="Content Placeholder 4">
            <a:extLst>
              <a:ext uri="{FF2B5EF4-FFF2-40B4-BE49-F238E27FC236}">
                <a16:creationId xmlns:a16="http://schemas.microsoft.com/office/drawing/2014/main" id="{A7DDDCBD-82F6-69A2-9F9A-F31C294D74D4}"/>
              </a:ext>
            </a:extLst>
          </p:cNvPr>
          <p:cNvPicPr>
            <a:picLocks noGrp="1" noChangeAspect="1"/>
          </p:cNvPicPr>
          <p:nvPr>
            <p:ph idx="1"/>
          </p:nvPr>
        </p:nvPicPr>
        <p:blipFill>
          <a:blip r:embed="rId2"/>
          <a:stretch>
            <a:fillRect/>
          </a:stretch>
        </p:blipFill>
        <p:spPr>
          <a:xfrm>
            <a:off x="1141413" y="1801906"/>
            <a:ext cx="6109939" cy="4438260"/>
          </a:xfrm>
        </p:spPr>
      </p:pic>
      <p:sp>
        <p:nvSpPr>
          <p:cNvPr id="6" name="TextBox 5">
            <a:extLst>
              <a:ext uri="{FF2B5EF4-FFF2-40B4-BE49-F238E27FC236}">
                <a16:creationId xmlns:a16="http://schemas.microsoft.com/office/drawing/2014/main" id="{8CF3F378-FCAA-E274-6722-E0B575DB07FB}"/>
              </a:ext>
            </a:extLst>
          </p:cNvPr>
          <p:cNvSpPr txBox="1"/>
          <p:nvPr/>
        </p:nvSpPr>
        <p:spPr>
          <a:xfrm>
            <a:off x="7449671" y="2393576"/>
            <a:ext cx="4188147" cy="3139321"/>
          </a:xfrm>
          <a:prstGeom prst="rect">
            <a:avLst/>
          </a:prstGeom>
          <a:noFill/>
        </p:spPr>
        <p:txBody>
          <a:bodyPr wrap="square" rtlCol="0">
            <a:spAutoFit/>
          </a:bodyPr>
          <a:lstStyle/>
          <a:p>
            <a:r>
              <a:rPr lang="en-US" dirty="0"/>
              <a:t>So, Product 16.0,15.0,14.0,17.0,5.0,8.0, and 9.0 is Maximum sale in Product Category 3 and</a:t>
            </a:r>
          </a:p>
          <a:p>
            <a:endParaRPr lang="en-US" dirty="0"/>
          </a:p>
          <a:p>
            <a:endParaRPr lang="en-US" dirty="0"/>
          </a:p>
          <a:p>
            <a:r>
              <a:rPr lang="en-US" dirty="0"/>
              <a:t> Least is  3.0,10.0,11.0,4.0,18.0 and  6.0</a:t>
            </a:r>
          </a:p>
          <a:p>
            <a:endParaRPr lang="en-US" dirty="0"/>
          </a:p>
          <a:p>
            <a:endParaRPr lang="en-US" dirty="0"/>
          </a:p>
          <a:p>
            <a:r>
              <a:rPr lang="en-US" dirty="0"/>
              <a:t>Product_category_3 </a:t>
            </a:r>
            <a:r>
              <a:rPr lang="en-US" dirty="0" err="1"/>
              <a:t>Cotain</a:t>
            </a:r>
            <a:r>
              <a:rPr lang="en-US" dirty="0"/>
              <a:t> Null values of counts </a:t>
            </a:r>
            <a:r>
              <a:rPr lang="en-IN" dirty="0"/>
              <a:t>383247 (Big Number ) Safe to delete this column</a:t>
            </a:r>
            <a:r>
              <a:rPr lang="en-US" dirty="0"/>
              <a:t> </a:t>
            </a:r>
            <a:endParaRPr lang="en-IN" dirty="0"/>
          </a:p>
        </p:txBody>
      </p:sp>
    </p:spTree>
    <p:extLst>
      <p:ext uri="{BB962C8B-B14F-4D97-AF65-F5344CB8AC3E}">
        <p14:creationId xmlns:p14="http://schemas.microsoft.com/office/powerpoint/2010/main" val="112146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56E6-B4FA-454B-A06D-DD03681913E1}"/>
              </a:ext>
            </a:extLst>
          </p:cNvPr>
          <p:cNvSpPr>
            <a:spLocks noGrp="1"/>
          </p:cNvSpPr>
          <p:nvPr>
            <p:ph type="title"/>
          </p:nvPr>
        </p:nvSpPr>
        <p:spPr/>
        <p:txBody>
          <a:bodyPr/>
          <a:lstStyle/>
          <a:p>
            <a:r>
              <a:rPr lang="en-IN" dirty="0"/>
              <a:t>Lets plot Purchase (Distribution plot)</a:t>
            </a:r>
          </a:p>
        </p:txBody>
      </p:sp>
      <p:pic>
        <p:nvPicPr>
          <p:cNvPr id="5" name="Content Placeholder 4">
            <a:extLst>
              <a:ext uri="{FF2B5EF4-FFF2-40B4-BE49-F238E27FC236}">
                <a16:creationId xmlns:a16="http://schemas.microsoft.com/office/drawing/2014/main" id="{12934754-C285-0239-B4D2-367A8EA65B1C}"/>
              </a:ext>
            </a:extLst>
          </p:cNvPr>
          <p:cNvPicPr>
            <a:picLocks noGrp="1" noChangeAspect="1"/>
          </p:cNvPicPr>
          <p:nvPr>
            <p:ph idx="1"/>
          </p:nvPr>
        </p:nvPicPr>
        <p:blipFill>
          <a:blip r:embed="rId2"/>
          <a:stretch>
            <a:fillRect/>
          </a:stretch>
        </p:blipFill>
        <p:spPr>
          <a:xfrm>
            <a:off x="1141413" y="2097087"/>
            <a:ext cx="6066211" cy="3814561"/>
          </a:xfrm>
        </p:spPr>
      </p:pic>
      <p:sp>
        <p:nvSpPr>
          <p:cNvPr id="6" name="TextBox 5">
            <a:extLst>
              <a:ext uri="{FF2B5EF4-FFF2-40B4-BE49-F238E27FC236}">
                <a16:creationId xmlns:a16="http://schemas.microsoft.com/office/drawing/2014/main" id="{F8CC022F-F7E4-ECAE-99DE-5B118D03F13C}"/>
              </a:ext>
            </a:extLst>
          </p:cNvPr>
          <p:cNvSpPr txBox="1"/>
          <p:nvPr/>
        </p:nvSpPr>
        <p:spPr>
          <a:xfrm>
            <a:off x="8148918" y="2635623"/>
            <a:ext cx="3738282" cy="923330"/>
          </a:xfrm>
          <a:prstGeom prst="rect">
            <a:avLst/>
          </a:prstGeom>
          <a:noFill/>
        </p:spPr>
        <p:txBody>
          <a:bodyPr wrap="square" rtlCol="0">
            <a:spAutoFit/>
          </a:bodyPr>
          <a:lstStyle/>
          <a:p>
            <a:r>
              <a:rPr lang="en-US" dirty="0"/>
              <a:t>Here , We can see that Purchase Column is not a normally distributed . So, Lets see </a:t>
            </a:r>
            <a:r>
              <a:rPr lang="en-US" dirty="0" err="1"/>
              <a:t>fpr</a:t>
            </a:r>
            <a:r>
              <a:rPr lang="en-US" dirty="0"/>
              <a:t> outliers.</a:t>
            </a:r>
            <a:endParaRPr lang="en-IN" dirty="0"/>
          </a:p>
        </p:txBody>
      </p:sp>
    </p:spTree>
    <p:extLst>
      <p:ext uri="{BB962C8B-B14F-4D97-AF65-F5344CB8AC3E}">
        <p14:creationId xmlns:p14="http://schemas.microsoft.com/office/powerpoint/2010/main" val="52409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741B-8386-F610-54AE-4255E9786C51}"/>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A28ADFE-82CB-D290-0549-A428B73636F9}"/>
              </a:ext>
            </a:extLst>
          </p:cNvPr>
          <p:cNvSpPr>
            <a:spLocks noGrp="1"/>
          </p:cNvSpPr>
          <p:nvPr>
            <p:ph idx="1"/>
          </p:nvPr>
        </p:nvSpPr>
        <p:spPr/>
        <p:txBody>
          <a:bodyPr>
            <a:normAutofit fontScale="92500" lnSpcReduction="10000"/>
          </a:bodyPr>
          <a:lstStyle/>
          <a:p>
            <a:r>
              <a:rPr lang="en-US" dirty="0"/>
              <a:t>A retail company “ABC Private Limited” wants to understand the customer purchase behaviour (specifically, purchase amount) against various products of different categories. They have shared purchase summary of various customers for selected high volume products from last month. The data set also contains customer demographics (age, gender, marital status, city_type, stay_in_current_city), product details (product_id and product category) and Total purchase_amount from last month. Now, they want to build a model to predict the purchase amount of customer against various products which will help them to create personalized offer for customers against different products.</a:t>
            </a:r>
            <a:endParaRPr lang="en-IN" dirty="0"/>
          </a:p>
        </p:txBody>
      </p:sp>
    </p:spTree>
    <p:extLst>
      <p:ext uri="{BB962C8B-B14F-4D97-AF65-F5344CB8AC3E}">
        <p14:creationId xmlns:p14="http://schemas.microsoft.com/office/powerpoint/2010/main" val="1052911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27D9-A263-73E4-1FA7-E88F0FAB8C70}"/>
              </a:ext>
            </a:extLst>
          </p:cNvPr>
          <p:cNvSpPr>
            <a:spLocks noGrp="1"/>
          </p:cNvSpPr>
          <p:nvPr>
            <p:ph type="title"/>
          </p:nvPr>
        </p:nvSpPr>
        <p:spPr/>
        <p:txBody>
          <a:bodyPr/>
          <a:lstStyle/>
          <a:p>
            <a:r>
              <a:rPr lang="en-US" dirty="0"/>
              <a:t>Lets plot Boxplot for Purchase</a:t>
            </a:r>
            <a:endParaRPr lang="en-IN" dirty="0"/>
          </a:p>
        </p:txBody>
      </p:sp>
      <p:pic>
        <p:nvPicPr>
          <p:cNvPr id="5" name="Content Placeholder 4">
            <a:extLst>
              <a:ext uri="{FF2B5EF4-FFF2-40B4-BE49-F238E27FC236}">
                <a16:creationId xmlns:a16="http://schemas.microsoft.com/office/drawing/2014/main" id="{1FD7BEAF-114F-7B98-314C-E42D55212F9E}"/>
              </a:ext>
            </a:extLst>
          </p:cNvPr>
          <p:cNvPicPr>
            <a:picLocks noGrp="1" noChangeAspect="1"/>
          </p:cNvPicPr>
          <p:nvPr>
            <p:ph idx="1"/>
          </p:nvPr>
        </p:nvPicPr>
        <p:blipFill>
          <a:blip r:embed="rId2"/>
          <a:stretch>
            <a:fillRect/>
          </a:stretch>
        </p:blipFill>
        <p:spPr>
          <a:xfrm>
            <a:off x="1289330" y="1922276"/>
            <a:ext cx="5810716" cy="4484022"/>
          </a:xfrm>
        </p:spPr>
      </p:pic>
      <p:sp>
        <p:nvSpPr>
          <p:cNvPr id="6" name="TextBox 5">
            <a:extLst>
              <a:ext uri="{FF2B5EF4-FFF2-40B4-BE49-F238E27FC236}">
                <a16:creationId xmlns:a16="http://schemas.microsoft.com/office/drawing/2014/main" id="{2C6ACDF4-B73A-5AA0-92F8-F14DEFCC3A2C}"/>
              </a:ext>
            </a:extLst>
          </p:cNvPr>
          <p:cNvSpPr txBox="1"/>
          <p:nvPr/>
        </p:nvSpPr>
        <p:spPr>
          <a:xfrm>
            <a:off x="7637929" y="2339787"/>
            <a:ext cx="4041453" cy="1200329"/>
          </a:xfrm>
          <a:prstGeom prst="rect">
            <a:avLst/>
          </a:prstGeom>
          <a:noFill/>
        </p:spPr>
        <p:txBody>
          <a:bodyPr wrap="square" rtlCol="0">
            <a:spAutoFit/>
          </a:bodyPr>
          <a:lstStyle/>
          <a:p>
            <a:r>
              <a:rPr lang="en-US" dirty="0"/>
              <a:t>So, Here we can see that we have outliers of . but we </a:t>
            </a:r>
            <a:r>
              <a:rPr lang="en-US" dirty="0" err="1"/>
              <a:t>dont</a:t>
            </a:r>
            <a:r>
              <a:rPr lang="en-US" dirty="0"/>
              <a:t> keep as outliers because some people also </a:t>
            </a:r>
            <a:r>
              <a:rPr lang="en-US" dirty="0" err="1"/>
              <a:t>shooping</a:t>
            </a:r>
            <a:r>
              <a:rPr lang="en-US" dirty="0"/>
              <a:t> for high price product. So we keep this </a:t>
            </a:r>
            <a:r>
              <a:rPr lang="en-US" dirty="0" err="1"/>
              <a:t>ourliers</a:t>
            </a:r>
            <a:r>
              <a:rPr lang="en-US" dirty="0"/>
              <a:t>.</a:t>
            </a:r>
            <a:endParaRPr lang="en-IN" dirty="0"/>
          </a:p>
        </p:txBody>
      </p:sp>
    </p:spTree>
    <p:extLst>
      <p:ext uri="{BB962C8B-B14F-4D97-AF65-F5344CB8AC3E}">
        <p14:creationId xmlns:p14="http://schemas.microsoft.com/office/powerpoint/2010/main" val="4240995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D210-8A1D-CC02-236A-DBB95C024F3B}"/>
              </a:ext>
            </a:extLst>
          </p:cNvPr>
          <p:cNvSpPr>
            <a:spLocks noGrp="1"/>
          </p:cNvSpPr>
          <p:nvPr>
            <p:ph type="title"/>
          </p:nvPr>
        </p:nvSpPr>
        <p:spPr>
          <a:xfrm>
            <a:off x="1141413" y="874058"/>
            <a:ext cx="9905998" cy="1223029"/>
          </a:xfrm>
        </p:spPr>
        <p:txBody>
          <a:bodyPr>
            <a:normAutofit fontScale="90000"/>
          </a:bodyPr>
          <a:lstStyle/>
          <a:p>
            <a:r>
              <a:rPr lang="en-IN" b="1" dirty="0"/>
              <a:t>BIVARIATE ANALYSIS</a:t>
            </a:r>
            <a:br>
              <a:rPr lang="en-IN" dirty="0"/>
            </a:br>
            <a:br>
              <a:rPr lang="en-IN" dirty="0"/>
            </a:br>
            <a:r>
              <a:rPr lang="en-US" dirty="0"/>
              <a:t>Lets plot Product Category 2 with Purchase</a:t>
            </a:r>
            <a:br>
              <a:rPr lang="en-IN" dirty="0"/>
            </a:br>
            <a:endParaRPr lang="en-IN" dirty="0"/>
          </a:p>
        </p:txBody>
      </p:sp>
      <p:pic>
        <p:nvPicPr>
          <p:cNvPr id="5" name="Content Placeholder 4">
            <a:extLst>
              <a:ext uri="{FF2B5EF4-FFF2-40B4-BE49-F238E27FC236}">
                <a16:creationId xmlns:a16="http://schemas.microsoft.com/office/drawing/2014/main" id="{4B4C1BE1-FF9A-414C-CFB2-9948D74125BB}"/>
              </a:ext>
            </a:extLst>
          </p:cNvPr>
          <p:cNvPicPr>
            <a:picLocks noGrp="1" noChangeAspect="1"/>
          </p:cNvPicPr>
          <p:nvPr>
            <p:ph idx="1"/>
          </p:nvPr>
        </p:nvPicPr>
        <p:blipFill>
          <a:blip r:embed="rId2"/>
          <a:stretch>
            <a:fillRect/>
          </a:stretch>
        </p:blipFill>
        <p:spPr>
          <a:xfrm>
            <a:off x="1390576" y="2200182"/>
            <a:ext cx="5951518" cy="4481143"/>
          </a:xfrm>
        </p:spPr>
      </p:pic>
      <p:sp>
        <p:nvSpPr>
          <p:cNvPr id="6" name="TextBox 5">
            <a:extLst>
              <a:ext uri="{FF2B5EF4-FFF2-40B4-BE49-F238E27FC236}">
                <a16:creationId xmlns:a16="http://schemas.microsoft.com/office/drawing/2014/main" id="{E3CFD093-48AF-8DB6-12BE-4085F96C3D32}"/>
              </a:ext>
            </a:extLst>
          </p:cNvPr>
          <p:cNvSpPr txBox="1"/>
          <p:nvPr/>
        </p:nvSpPr>
        <p:spPr>
          <a:xfrm>
            <a:off x="7597589" y="2783541"/>
            <a:ext cx="4026376" cy="2585323"/>
          </a:xfrm>
          <a:prstGeom prst="rect">
            <a:avLst/>
          </a:prstGeom>
          <a:noFill/>
        </p:spPr>
        <p:txBody>
          <a:bodyPr wrap="square" rtlCol="0">
            <a:spAutoFit/>
          </a:bodyPr>
          <a:lstStyle/>
          <a:p>
            <a:r>
              <a:rPr lang="en-US" dirty="0"/>
              <a:t>Here , We can see that Product_Category_2 Maximum Price Product is , Product 10.0 then 2.0 then 6.0 then 3.0 then 15 and 16.</a:t>
            </a:r>
          </a:p>
          <a:p>
            <a:endParaRPr lang="en-US" dirty="0"/>
          </a:p>
          <a:p>
            <a:endParaRPr lang="en-US" dirty="0"/>
          </a:p>
          <a:p>
            <a:r>
              <a:rPr lang="en-US" dirty="0"/>
              <a:t>Least Costly Product is, Product 7.0 then 12.0,then 14.0 then 11.0 So on..</a:t>
            </a:r>
          </a:p>
          <a:p>
            <a:endParaRPr lang="en-IN" dirty="0"/>
          </a:p>
        </p:txBody>
      </p:sp>
    </p:spTree>
    <p:extLst>
      <p:ext uri="{BB962C8B-B14F-4D97-AF65-F5344CB8AC3E}">
        <p14:creationId xmlns:p14="http://schemas.microsoft.com/office/powerpoint/2010/main" val="37842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938A-6D61-CFEE-28AF-DB4A6909E942}"/>
              </a:ext>
            </a:extLst>
          </p:cNvPr>
          <p:cNvSpPr>
            <a:spLocks noGrp="1"/>
          </p:cNvSpPr>
          <p:nvPr>
            <p:ph type="title"/>
          </p:nvPr>
        </p:nvSpPr>
        <p:spPr/>
        <p:txBody>
          <a:bodyPr/>
          <a:lstStyle/>
          <a:p>
            <a:r>
              <a:rPr lang="en-US" dirty="0"/>
              <a:t>Lets plot Product Category 3 with Purchase</a:t>
            </a:r>
            <a:endParaRPr lang="en-IN" dirty="0"/>
          </a:p>
        </p:txBody>
      </p:sp>
      <p:pic>
        <p:nvPicPr>
          <p:cNvPr id="5" name="Content Placeholder 4">
            <a:extLst>
              <a:ext uri="{FF2B5EF4-FFF2-40B4-BE49-F238E27FC236}">
                <a16:creationId xmlns:a16="http://schemas.microsoft.com/office/drawing/2014/main" id="{A22B9208-3E02-BA6B-A37F-58199CD0B8CF}"/>
              </a:ext>
            </a:extLst>
          </p:cNvPr>
          <p:cNvPicPr>
            <a:picLocks noGrp="1" noChangeAspect="1"/>
          </p:cNvPicPr>
          <p:nvPr>
            <p:ph idx="1"/>
          </p:nvPr>
        </p:nvPicPr>
        <p:blipFill>
          <a:blip r:embed="rId2"/>
          <a:stretch>
            <a:fillRect/>
          </a:stretch>
        </p:blipFill>
        <p:spPr>
          <a:xfrm>
            <a:off x="1413678" y="2097087"/>
            <a:ext cx="6062887" cy="4156611"/>
          </a:xfrm>
        </p:spPr>
      </p:pic>
      <p:sp>
        <p:nvSpPr>
          <p:cNvPr id="7" name="TextBox 6">
            <a:extLst>
              <a:ext uri="{FF2B5EF4-FFF2-40B4-BE49-F238E27FC236}">
                <a16:creationId xmlns:a16="http://schemas.microsoft.com/office/drawing/2014/main" id="{ADC6A96C-F482-F007-ECF1-B06CED7E9184}"/>
              </a:ext>
            </a:extLst>
          </p:cNvPr>
          <p:cNvSpPr txBox="1"/>
          <p:nvPr/>
        </p:nvSpPr>
        <p:spPr>
          <a:xfrm>
            <a:off x="8135471" y="2501153"/>
            <a:ext cx="4056529" cy="2585323"/>
          </a:xfrm>
          <a:prstGeom prst="rect">
            <a:avLst/>
          </a:prstGeom>
          <a:noFill/>
        </p:spPr>
        <p:txBody>
          <a:bodyPr wrap="square" rtlCol="0">
            <a:spAutoFit/>
          </a:bodyPr>
          <a:lstStyle/>
          <a:p>
            <a:r>
              <a:rPr lang="en-US" dirty="0"/>
              <a:t>Here , We can see that Product_Category_3 Maximum Price Product is , Product 3.0 then 10.0 then 14.0 then 6.0 then 8.0 and 15.0.</a:t>
            </a:r>
          </a:p>
          <a:p>
            <a:endParaRPr lang="en-US" dirty="0"/>
          </a:p>
          <a:p>
            <a:endParaRPr lang="en-US" dirty="0"/>
          </a:p>
          <a:p>
            <a:r>
              <a:rPr lang="en-US" dirty="0"/>
              <a:t>Least Costly Product is, Product 12.0 then 4.0,then 14.0 then 9.0.0 So on..</a:t>
            </a:r>
          </a:p>
          <a:p>
            <a:endParaRPr lang="en-IN" dirty="0"/>
          </a:p>
        </p:txBody>
      </p:sp>
    </p:spTree>
    <p:extLst>
      <p:ext uri="{BB962C8B-B14F-4D97-AF65-F5344CB8AC3E}">
        <p14:creationId xmlns:p14="http://schemas.microsoft.com/office/powerpoint/2010/main" val="539138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A636-45B7-A894-439B-C7C24309C9F6}"/>
              </a:ext>
            </a:extLst>
          </p:cNvPr>
          <p:cNvSpPr>
            <a:spLocks noGrp="1"/>
          </p:cNvSpPr>
          <p:nvPr>
            <p:ph type="title"/>
          </p:nvPr>
        </p:nvSpPr>
        <p:spPr/>
        <p:txBody>
          <a:bodyPr/>
          <a:lstStyle/>
          <a:p>
            <a:r>
              <a:rPr lang="en-US" dirty="0"/>
              <a:t>Lets plot Product Category 1 with Purchase</a:t>
            </a:r>
            <a:endParaRPr lang="en-IN" dirty="0"/>
          </a:p>
        </p:txBody>
      </p:sp>
      <p:pic>
        <p:nvPicPr>
          <p:cNvPr id="5" name="Content Placeholder 4">
            <a:extLst>
              <a:ext uri="{FF2B5EF4-FFF2-40B4-BE49-F238E27FC236}">
                <a16:creationId xmlns:a16="http://schemas.microsoft.com/office/drawing/2014/main" id="{C9D58071-FF52-4D79-2364-A4EE630E9241}"/>
              </a:ext>
            </a:extLst>
          </p:cNvPr>
          <p:cNvPicPr>
            <a:picLocks noGrp="1" noChangeAspect="1"/>
          </p:cNvPicPr>
          <p:nvPr>
            <p:ph idx="1"/>
          </p:nvPr>
        </p:nvPicPr>
        <p:blipFill>
          <a:blip r:embed="rId2"/>
          <a:stretch>
            <a:fillRect/>
          </a:stretch>
        </p:blipFill>
        <p:spPr>
          <a:xfrm>
            <a:off x="1210662" y="2097088"/>
            <a:ext cx="6050750" cy="4388024"/>
          </a:xfrm>
        </p:spPr>
      </p:pic>
      <p:sp>
        <p:nvSpPr>
          <p:cNvPr id="6" name="TextBox 5">
            <a:extLst>
              <a:ext uri="{FF2B5EF4-FFF2-40B4-BE49-F238E27FC236}">
                <a16:creationId xmlns:a16="http://schemas.microsoft.com/office/drawing/2014/main" id="{2B2CBEAB-DB4F-C50C-AC09-5E8CAD8D451F}"/>
              </a:ext>
            </a:extLst>
          </p:cNvPr>
          <p:cNvSpPr txBox="1"/>
          <p:nvPr/>
        </p:nvSpPr>
        <p:spPr>
          <a:xfrm>
            <a:off x="7987554" y="2407024"/>
            <a:ext cx="4038192" cy="2585323"/>
          </a:xfrm>
          <a:prstGeom prst="rect">
            <a:avLst/>
          </a:prstGeom>
          <a:noFill/>
        </p:spPr>
        <p:txBody>
          <a:bodyPr wrap="square" rtlCol="0">
            <a:spAutoFit/>
          </a:bodyPr>
          <a:lstStyle/>
          <a:p>
            <a:r>
              <a:rPr lang="en-US" dirty="0"/>
              <a:t>Here , We can see that Product_Category_1 Maximum Price Product is , Product 10.0 then 7.0 then 6.0 then 6.0 then 9.0 then 15.0 and 16 .</a:t>
            </a:r>
          </a:p>
          <a:p>
            <a:endParaRPr lang="en-US" dirty="0"/>
          </a:p>
          <a:p>
            <a:endParaRPr lang="en-US" dirty="0"/>
          </a:p>
          <a:p>
            <a:r>
              <a:rPr lang="en-US" dirty="0"/>
              <a:t>Least Costly Product is, Product 19.0 then 20.0,then 13.0 then 12.0 then 4.0 then 18 then 11 and 5 .</a:t>
            </a:r>
            <a:endParaRPr lang="en-IN" dirty="0"/>
          </a:p>
        </p:txBody>
      </p:sp>
    </p:spTree>
    <p:extLst>
      <p:ext uri="{BB962C8B-B14F-4D97-AF65-F5344CB8AC3E}">
        <p14:creationId xmlns:p14="http://schemas.microsoft.com/office/powerpoint/2010/main" val="54379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91CE-40C3-1A33-A795-5578A97F953D}"/>
              </a:ext>
            </a:extLst>
          </p:cNvPr>
          <p:cNvSpPr>
            <a:spLocks noGrp="1"/>
          </p:cNvSpPr>
          <p:nvPr>
            <p:ph type="title"/>
          </p:nvPr>
        </p:nvSpPr>
        <p:spPr/>
        <p:txBody>
          <a:bodyPr/>
          <a:lstStyle/>
          <a:p>
            <a:r>
              <a:rPr lang="en-US" dirty="0"/>
              <a:t>Lets plot Gender and Purchase</a:t>
            </a:r>
            <a:endParaRPr lang="en-IN" dirty="0"/>
          </a:p>
        </p:txBody>
      </p:sp>
      <p:pic>
        <p:nvPicPr>
          <p:cNvPr id="5" name="Content Placeholder 4">
            <a:extLst>
              <a:ext uri="{FF2B5EF4-FFF2-40B4-BE49-F238E27FC236}">
                <a16:creationId xmlns:a16="http://schemas.microsoft.com/office/drawing/2014/main" id="{9D960A8A-B70D-BC7C-2E81-5EB0C4EA2CB1}"/>
              </a:ext>
            </a:extLst>
          </p:cNvPr>
          <p:cNvPicPr>
            <a:picLocks noGrp="1" noChangeAspect="1"/>
          </p:cNvPicPr>
          <p:nvPr>
            <p:ph idx="1"/>
          </p:nvPr>
        </p:nvPicPr>
        <p:blipFill>
          <a:blip r:embed="rId2"/>
          <a:stretch>
            <a:fillRect/>
          </a:stretch>
        </p:blipFill>
        <p:spPr>
          <a:xfrm>
            <a:off x="1141412" y="2097087"/>
            <a:ext cx="5918293" cy="4295217"/>
          </a:xfrm>
        </p:spPr>
      </p:pic>
      <p:sp>
        <p:nvSpPr>
          <p:cNvPr id="6" name="TextBox 5">
            <a:extLst>
              <a:ext uri="{FF2B5EF4-FFF2-40B4-BE49-F238E27FC236}">
                <a16:creationId xmlns:a16="http://schemas.microsoft.com/office/drawing/2014/main" id="{7014EC93-8AA7-E2E9-3BAF-5F1430E67B63}"/>
              </a:ext>
            </a:extLst>
          </p:cNvPr>
          <p:cNvSpPr txBox="1"/>
          <p:nvPr/>
        </p:nvSpPr>
        <p:spPr>
          <a:xfrm>
            <a:off x="7167283" y="2796988"/>
            <a:ext cx="4545106" cy="2862322"/>
          </a:xfrm>
          <a:prstGeom prst="rect">
            <a:avLst/>
          </a:prstGeom>
          <a:noFill/>
        </p:spPr>
        <p:txBody>
          <a:bodyPr wrap="square" rtlCol="0">
            <a:spAutoFit/>
          </a:bodyPr>
          <a:lstStyle/>
          <a:p>
            <a:r>
              <a:rPr lang="en-US" dirty="0"/>
              <a:t>So, Here we can see that Male are </a:t>
            </a:r>
            <a:r>
              <a:rPr lang="en-US" dirty="0" err="1"/>
              <a:t>speding</a:t>
            </a:r>
            <a:r>
              <a:rPr lang="en-US" dirty="0"/>
              <a:t> more money .in shopping .</a:t>
            </a:r>
          </a:p>
          <a:p>
            <a:endParaRPr lang="en-US" dirty="0"/>
          </a:p>
          <a:p>
            <a:endParaRPr lang="en-US" dirty="0"/>
          </a:p>
          <a:p>
            <a:r>
              <a:rPr lang="en-US" dirty="0"/>
              <a:t>“If You Notice once thing when we plot count of gender then we see Female are very to compare with male . But when we plot a gender with purchase we can observe female in less in counts but less female spend her amount almost equal to Male. “</a:t>
            </a:r>
            <a:endParaRPr lang="en-IN" dirty="0"/>
          </a:p>
        </p:txBody>
      </p:sp>
    </p:spTree>
    <p:extLst>
      <p:ext uri="{BB962C8B-B14F-4D97-AF65-F5344CB8AC3E}">
        <p14:creationId xmlns:p14="http://schemas.microsoft.com/office/powerpoint/2010/main" val="2327235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0105-9D88-0A52-4257-50D5F4EC6A63}"/>
              </a:ext>
            </a:extLst>
          </p:cNvPr>
          <p:cNvSpPr>
            <a:spLocks noGrp="1"/>
          </p:cNvSpPr>
          <p:nvPr>
            <p:ph type="title"/>
          </p:nvPr>
        </p:nvSpPr>
        <p:spPr/>
        <p:txBody>
          <a:bodyPr/>
          <a:lstStyle/>
          <a:p>
            <a:r>
              <a:rPr lang="en-US" dirty="0"/>
              <a:t>Lets plot City and Purchase</a:t>
            </a:r>
            <a:endParaRPr lang="en-IN" dirty="0"/>
          </a:p>
        </p:txBody>
      </p:sp>
      <p:pic>
        <p:nvPicPr>
          <p:cNvPr id="5" name="Content Placeholder 4">
            <a:extLst>
              <a:ext uri="{FF2B5EF4-FFF2-40B4-BE49-F238E27FC236}">
                <a16:creationId xmlns:a16="http://schemas.microsoft.com/office/drawing/2014/main" id="{F998C214-2BD0-FD78-13EF-2082237A38B4}"/>
              </a:ext>
            </a:extLst>
          </p:cNvPr>
          <p:cNvPicPr>
            <a:picLocks noGrp="1" noChangeAspect="1"/>
          </p:cNvPicPr>
          <p:nvPr>
            <p:ph idx="1"/>
          </p:nvPr>
        </p:nvPicPr>
        <p:blipFill>
          <a:blip r:embed="rId2"/>
          <a:stretch>
            <a:fillRect/>
          </a:stretch>
        </p:blipFill>
        <p:spPr>
          <a:xfrm>
            <a:off x="1187321" y="2097088"/>
            <a:ext cx="6235455" cy="4500464"/>
          </a:xfrm>
        </p:spPr>
      </p:pic>
      <p:sp>
        <p:nvSpPr>
          <p:cNvPr id="6" name="TextBox 5">
            <a:extLst>
              <a:ext uri="{FF2B5EF4-FFF2-40B4-BE49-F238E27FC236}">
                <a16:creationId xmlns:a16="http://schemas.microsoft.com/office/drawing/2014/main" id="{D3960AB4-59F2-213F-2070-3D87B125E9A6}"/>
              </a:ext>
            </a:extLst>
          </p:cNvPr>
          <p:cNvSpPr txBox="1"/>
          <p:nvPr/>
        </p:nvSpPr>
        <p:spPr>
          <a:xfrm>
            <a:off x="7772400" y="2581835"/>
            <a:ext cx="4017818" cy="923330"/>
          </a:xfrm>
          <a:prstGeom prst="rect">
            <a:avLst/>
          </a:prstGeom>
          <a:noFill/>
        </p:spPr>
        <p:txBody>
          <a:bodyPr wrap="square" rtlCol="0">
            <a:spAutoFit/>
          </a:bodyPr>
          <a:lstStyle/>
          <a:p>
            <a:r>
              <a:rPr lang="en-US" dirty="0"/>
              <a:t>Here we can see that From city C maximum order are make. then B then A are make orders</a:t>
            </a:r>
            <a:endParaRPr lang="en-IN" dirty="0"/>
          </a:p>
        </p:txBody>
      </p:sp>
    </p:spTree>
    <p:extLst>
      <p:ext uri="{BB962C8B-B14F-4D97-AF65-F5344CB8AC3E}">
        <p14:creationId xmlns:p14="http://schemas.microsoft.com/office/powerpoint/2010/main" val="270704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1092-1E95-87F9-34E8-9D3B6FD4AE17}"/>
              </a:ext>
            </a:extLst>
          </p:cNvPr>
          <p:cNvSpPr>
            <a:spLocks noGrp="1"/>
          </p:cNvSpPr>
          <p:nvPr>
            <p:ph type="title"/>
          </p:nvPr>
        </p:nvSpPr>
        <p:spPr/>
        <p:txBody>
          <a:bodyPr/>
          <a:lstStyle/>
          <a:p>
            <a:r>
              <a:rPr lang="en-US" b="1" dirty="0"/>
              <a:t>Lets plot Martial status with Purchase</a:t>
            </a:r>
            <a:endParaRPr lang="en-IN" b="1" dirty="0"/>
          </a:p>
        </p:txBody>
      </p:sp>
      <p:sp>
        <p:nvSpPr>
          <p:cNvPr id="6" name="TextBox 5">
            <a:extLst>
              <a:ext uri="{FF2B5EF4-FFF2-40B4-BE49-F238E27FC236}">
                <a16:creationId xmlns:a16="http://schemas.microsoft.com/office/drawing/2014/main" id="{1D59CCBE-46C8-4583-9F27-2E39F31B1B86}"/>
              </a:ext>
            </a:extLst>
          </p:cNvPr>
          <p:cNvSpPr txBox="1"/>
          <p:nvPr/>
        </p:nvSpPr>
        <p:spPr>
          <a:xfrm>
            <a:off x="7584141" y="2218765"/>
            <a:ext cx="3751729" cy="923330"/>
          </a:xfrm>
          <a:prstGeom prst="rect">
            <a:avLst/>
          </a:prstGeom>
          <a:noFill/>
        </p:spPr>
        <p:txBody>
          <a:bodyPr wrap="square" rtlCol="0">
            <a:spAutoFit/>
          </a:bodyPr>
          <a:lstStyle/>
          <a:p>
            <a:r>
              <a:rPr lang="en-US" dirty="0"/>
              <a:t>Here , We can see that Married and Unmarried </a:t>
            </a:r>
            <a:r>
              <a:rPr lang="en-US" dirty="0" err="1"/>
              <a:t>Purchare</a:t>
            </a:r>
            <a:r>
              <a:rPr lang="en-US" dirty="0"/>
              <a:t> amount are almost spend same amount.</a:t>
            </a:r>
          </a:p>
        </p:txBody>
      </p:sp>
      <p:pic>
        <p:nvPicPr>
          <p:cNvPr id="10" name="Content Placeholder 9">
            <a:extLst>
              <a:ext uri="{FF2B5EF4-FFF2-40B4-BE49-F238E27FC236}">
                <a16:creationId xmlns:a16="http://schemas.microsoft.com/office/drawing/2014/main" id="{8C6EA9FC-4A2E-B25F-8EA1-46276B536420}"/>
              </a:ext>
            </a:extLst>
          </p:cNvPr>
          <p:cNvPicPr>
            <a:picLocks noGrp="1" noChangeAspect="1"/>
          </p:cNvPicPr>
          <p:nvPr>
            <p:ph idx="1"/>
          </p:nvPr>
        </p:nvPicPr>
        <p:blipFill>
          <a:blip r:embed="rId2"/>
          <a:stretch>
            <a:fillRect/>
          </a:stretch>
        </p:blipFill>
        <p:spPr>
          <a:xfrm>
            <a:off x="1612477" y="1897370"/>
            <a:ext cx="4922794" cy="4342112"/>
          </a:xfrm>
        </p:spPr>
      </p:pic>
    </p:spTree>
    <p:extLst>
      <p:ext uri="{BB962C8B-B14F-4D97-AF65-F5344CB8AC3E}">
        <p14:creationId xmlns:p14="http://schemas.microsoft.com/office/powerpoint/2010/main" val="321716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BE3A-0F06-DF11-1267-994C0E567097}"/>
              </a:ext>
            </a:extLst>
          </p:cNvPr>
          <p:cNvSpPr>
            <a:spLocks noGrp="1"/>
          </p:cNvSpPr>
          <p:nvPr>
            <p:ph type="title"/>
          </p:nvPr>
        </p:nvSpPr>
        <p:spPr/>
        <p:txBody>
          <a:bodyPr/>
          <a:lstStyle/>
          <a:p>
            <a:r>
              <a:rPr lang="en-US" dirty="0"/>
              <a:t>Lets plot Age and Purchase</a:t>
            </a:r>
            <a:endParaRPr lang="en-IN" dirty="0"/>
          </a:p>
        </p:txBody>
      </p:sp>
      <p:pic>
        <p:nvPicPr>
          <p:cNvPr id="5" name="Content Placeholder 4">
            <a:extLst>
              <a:ext uri="{FF2B5EF4-FFF2-40B4-BE49-F238E27FC236}">
                <a16:creationId xmlns:a16="http://schemas.microsoft.com/office/drawing/2014/main" id="{816FCB21-A612-7376-5542-9E91C66F6219}"/>
              </a:ext>
            </a:extLst>
          </p:cNvPr>
          <p:cNvPicPr>
            <a:picLocks noGrp="1" noChangeAspect="1"/>
          </p:cNvPicPr>
          <p:nvPr>
            <p:ph idx="1"/>
          </p:nvPr>
        </p:nvPicPr>
        <p:blipFill>
          <a:blip r:embed="rId2"/>
          <a:stretch>
            <a:fillRect/>
          </a:stretch>
        </p:blipFill>
        <p:spPr>
          <a:xfrm>
            <a:off x="1293931" y="2089425"/>
            <a:ext cx="6034716" cy="4150057"/>
          </a:xfrm>
        </p:spPr>
      </p:pic>
      <p:sp>
        <p:nvSpPr>
          <p:cNvPr id="6" name="TextBox 5">
            <a:extLst>
              <a:ext uri="{FF2B5EF4-FFF2-40B4-BE49-F238E27FC236}">
                <a16:creationId xmlns:a16="http://schemas.microsoft.com/office/drawing/2014/main" id="{F96FEE4B-90DC-A355-7517-FBF9F77D3191}"/>
              </a:ext>
            </a:extLst>
          </p:cNvPr>
          <p:cNvSpPr txBox="1"/>
          <p:nvPr/>
        </p:nvSpPr>
        <p:spPr>
          <a:xfrm>
            <a:off x="7772400" y="2272552"/>
            <a:ext cx="4045527" cy="1200329"/>
          </a:xfrm>
          <a:prstGeom prst="rect">
            <a:avLst/>
          </a:prstGeom>
          <a:noFill/>
        </p:spPr>
        <p:txBody>
          <a:bodyPr wrap="square" rtlCol="0">
            <a:spAutoFit/>
          </a:bodyPr>
          <a:lstStyle/>
          <a:p>
            <a:r>
              <a:rPr lang="en-US" dirty="0"/>
              <a:t>Here , We can see that Maximum money spend from 51-55 age group then 55+ then 36-45  and 18-25 are same then 0.-17</a:t>
            </a:r>
            <a:endParaRPr lang="en-IN" dirty="0"/>
          </a:p>
        </p:txBody>
      </p:sp>
    </p:spTree>
    <p:extLst>
      <p:ext uri="{BB962C8B-B14F-4D97-AF65-F5344CB8AC3E}">
        <p14:creationId xmlns:p14="http://schemas.microsoft.com/office/powerpoint/2010/main" val="3427092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CD9A-C3AF-1D8D-2BF0-A261B91808F8}"/>
              </a:ext>
            </a:extLst>
          </p:cNvPr>
          <p:cNvSpPr>
            <a:spLocks noGrp="1"/>
          </p:cNvSpPr>
          <p:nvPr>
            <p:ph type="title"/>
          </p:nvPr>
        </p:nvSpPr>
        <p:spPr/>
        <p:txBody>
          <a:bodyPr/>
          <a:lstStyle/>
          <a:p>
            <a:r>
              <a:rPr lang="en-US" dirty="0"/>
              <a:t>Lets plot Occupation and Purchase</a:t>
            </a:r>
            <a:endParaRPr lang="en-IN" dirty="0"/>
          </a:p>
        </p:txBody>
      </p:sp>
      <p:pic>
        <p:nvPicPr>
          <p:cNvPr id="5" name="Content Placeholder 4">
            <a:extLst>
              <a:ext uri="{FF2B5EF4-FFF2-40B4-BE49-F238E27FC236}">
                <a16:creationId xmlns:a16="http://schemas.microsoft.com/office/drawing/2014/main" id="{7E3CEB59-822B-2A5C-AEB8-C61F003ADFBF}"/>
              </a:ext>
            </a:extLst>
          </p:cNvPr>
          <p:cNvPicPr>
            <a:picLocks noGrp="1" noChangeAspect="1"/>
          </p:cNvPicPr>
          <p:nvPr>
            <p:ph idx="1"/>
          </p:nvPr>
        </p:nvPicPr>
        <p:blipFill>
          <a:blip r:embed="rId2"/>
          <a:stretch>
            <a:fillRect/>
          </a:stretch>
        </p:blipFill>
        <p:spPr>
          <a:xfrm>
            <a:off x="1567987" y="2097088"/>
            <a:ext cx="6083389" cy="4033654"/>
          </a:xfrm>
        </p:spPr>
      </p:pic>
      <p:sp>
        <p:nvSpPr>
          <p:cNvPr id="6" name="TextBox 5">
            <a:extLst>
              <a:ext uri="{FF2B5EF4-FFF2-40B4-BE49-F238E27FC236}">
                <a16:creationId xmlns:a16="http://schemas.microsoft.com/office/drawing/2014/main" id="{31ADD666-D274-57FA-354C-583DBF12AE28}"/>
              </a:ext>
            </a:extLst>
          </p:cNvPr>
          <p:cNvSpPr txBox="1"/>
          <p:nvPr/>
        </p:nvSpPr>
        <p:spPr>
          <a:xfrm>
            <a:off x="8364071" y="2339787"/>
            <a:ext cx="3578547" cy="1477328"/>
          </a:xfrm>
          <a:prstGeom prst="rect">
            <a:avLst/>
          </a:prstGeom>
          <a:noFill/>
        </p:spPr>
        <p:txBody>
          <a:bodyPr wrap="square" rtlCol="0">
            <a:spAutoFit/>
          </a:bodyPr>
          <a:lstStyle/>
          <a:p>
            <a:r>
              <a:rPr lang="en-US" dirty="0"/>
              <a:t>So, Here maximum </a:t>
            </a:r>
            <a:r>
              <a:rPr lang="en-US" dirty="0" err="1"/>
              <a:t>spended</a:t>
            </a:r>
            <a:r>
              <a:rPr lang="en-US" dirty="0"/>
              <a:t> Occupation 17 then 12 then 15 then 8 then  7 then 5 and 7 . and Least Money spend from Occupation 9 then 19and 1 then 20 and 2 then 0.</a:t>
            </a:r>
            <a:endParaRPr lang="en-IN" dirty="0"/>
          </a:p>
        </p:txBody>
      </p:sp>
    </p:spTree>
    <p:extLst>
      <p:ext uri="{BB962C8B-B14F-4D97-AF65-F5344CB8AC3E}">
        <p14:creationId xmlns:p14="http://schemas.microsoft.com/office/powerpoint/2010/main" val="2194026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956A-8CA4-E657-2B6E-E19C0AD14E62}"/>
              </a:ext>
            </a:extLst>
          </p:cNvPr>
          <p:cNvSpPr>
            <a:spLocks noGrp="1"/>
          </p:cNvSpPr>
          <p:nvPr>
            <p:ph type="title"/>
          </p:nvPr>
        </p:nvSpPr>
        <p:spPr/>
        <p:txBody>
          <a:bodyPr/>
          <a:lstStyle/>
          <a:p>
            <a:r>
              <a:rPr lang="en-US" dirty="0"/>
              <a:t>Lets plot Age and Gender</a:t>
            </a:r>
            <a:endParaRPr lang="en-IN" dirty="0"/>
          </a:p>
        </p:txBody>
      </p:sp>
      <p:pic>
        <p:nvPicPr>
          <p:cNvPr id="5" name="Content Placeholder 4">
            <a:extLst>
              <a:ext uri="{FF2B5EF4-FFF2-40B4-BE49-F238E27FC236}">
                <a16:creationId xmlns:a16="http://schemas.microsoft.com/office/drawing/2014/main" id="{38A0C1F0-58B1-8C10-8F64-94B22792C43F}"/>
              </a:ext>
            </a:extLst>
          </p:cNvPr>
          <p:cNvPicPr>
            <a:picLocks noGrp="1" noChangeAspect="1"/>
          </p:cNvPicPr>
          <p:nvPr>
            <p:ph idx="1"/>
          </p:nvPr>
        </p:nvPicPr>
        <p:blipFill>
          <a:blip r:embed="rId2"/>
          <a:stretch>
            <a:fillRect/>
          </a:stretch>
        </p:blipFill>
        <p:spPr>
          <a:xfrm>
            <a:off x="1141413" y="1926759"/>
            <a:ext cx="4954587" cy="4353164"/>
          </a:xfrm>
        </p:spPr>
      </p:pic>
      <p:sp>
        <p:nvSpPr>
          <p:cNvPr id="6" name="TextBox 5">
            <a:extLst>
              <a:ext uri="{FF2B5EF4-FFF2-40B4-BE49-F238E27FC236}">
                <a16:creationId xmlns:a16="http://schemas.microsoft.com/office/drawing/2014/main" id="{C3AE76C5-BE02-825D-908C-EA6C9E0D66B4}"/>
              </a:ext>
            </a:extLst>
          </p:cNvPr>
          <p:cNvSpPr txBox="1"/>
          <p:nvPr/>
        </p:nvSpPr>
        <p:spPr>
          <a:xfrm>
            <a:off x="7086600" y="2581834"/>
            <a:ext cx="4706471" cy="646331"/>
          </a:xfrm>
          <a:prstGeom prst="rect">
            <a:avLst/>
          </a:prstGeom>
          <a:noFill/>
        </p:spPr>
        <p:txBody>
          <a:bodyPr wrap="square" rtlCol="0">
            <a:spAutoFit/>
          </a:bodyPr>
          <a:lstStyle/>
          <a:p>
            <a:r>
              <a:rPr lang="en-US" dirty="0"/>
              <a:t>Here we can see that. Female and Male is equal in all age groups.</a:t>
            </a:r>
            <a:endParaRPr lang="en-IN" dirty="0"/>
          </a:p>
        </p:txBody>
      </p:sp>
    </p:spTree>
    <p:extLst>
      <p:ext uri="{BB962C8B-B14F-4D97-AF65-F5344CB8AC3E}">
        <p14:creationId xmlns:p14="http://schemas.microsoft.com/office/powerpoint/2010/main" val="103982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F772-540A-A6B0-8E30-CA853414E074}"/>
              </a:ext>
            </a:extLst>
          </p:cNvPr>
          <p:cNvSpPr>
            <a:spLocks noGrp="1"/>
          </p:cNvSpPr>
          <p:nvPr>
            <p:ph type="title"/>
          </p:nvPr>
        </p:nvSpPr>
        <p:spPr>
          <a:xfrm>
            <a:off x="1141413" y="-228600"/>
            <a:ext cx="9905998" cy="1801906"/>
          </a:xfrm>
        </p:spPr>
        <p:txBody>
          <a:bodyPr/>
          <a:lstStyle/>
          <a:p>
            <a:r>
              <a:rPr lang="en-US" dirty="0"/>
              <a:t>Data Variable Definition </a:t>
            </a:r>
            <a:endParaRPr lang="en-IN" dirty="0"/>
          </a:p>
        </p:txBody>
      </p:sp>
      <p:sp>
        <p:nvSpPr>
          <p:cNvPr id="3" name="Content Placeholder 2">
            <a:extLst>
              <a:ext uri="{FF2B5EF4-FFF2-40B4-BE49-F238E27FC236}">
                <a16:creationId xmlns:a16="http://schemas.microsoft.com/office/drawing/2014/main" id="{0773D8D7-E778-0B2E-FE32-9E6DCCC3A8AE}"/>
              </a:ext>
            </a:extLst>
          </p:cNvPr>
          <p:cNvSpPr>
            <a:spLocks noGrp="1"/>
          </p:cNvSpPr>
          <p:nvPr>
            <p:ph idx="1"/>
          </p:nvPr>
        </p:nvSpPr>
        <p:spPr>
          <a:xfrm>
            <a:off x="968188" y="981636"/>
            <a:ext cx="10529047" cy="5661212"/>
          </a:xfrm>
        </p:spPr>
        <p:txBody>
          <a:bodyPr>
            <a:normAutofit fontScale="92500" lnSpcReduction="20000"/>
          </a:bodyPr>
          <a:lstStyle/>
          <a:p>
            <a:pPr marL="0" indent="0">
              <a:buNone/>
            </a:pPr>
            <a:r>
              <a:rPr lang="en-US" dirty="0"/>
              <a:t>• </a:t>
            </a:r>
            <a:r>
              <a:rPr lang="en-US" dirty="0" err="1"/>
              <a:t>User_ID</a:t>
            </a:r>
            <a:r>
              <a:rPr lang="en-US" dirty="0"/>
              <a:t> User ID </a:t>
            </a:r>
          </a:p>
          <a:p>
            <a:pPr marL="0" indent="0">
              <a:buNone/>
            </a:pPr>
            <a:r>
              <a:rPr lang="en-US" dirty="0"/>
              <a:t>• </a:t>
            </a:r>
            <a:r>
              <a:rPr lang="en-US" dirty="0" err="1"/>
              <a:t>Product_ID</a:t>
            </a:r>
            <a:r>
              <a:rPr lang="en-US" dirty="0"/>
              <a:t> Product ID </a:t>
            </a:r>
          </a:p>
          <a:p>
            <a:pPr marL="0" indent="0">
              <a:buNone/>
            </a:pPr>
            <a:r>
              <a:rPr lang="en-US" dirty="0"/>
              <a:t>• Gender Sex of User </a:t>
            </a:r>
          </a:p>
          <a:p>
            <a:pPr marL="0" indent="0">
              <a:buNone/>
            </a:pPr>
            <a:r>
              <a:rPr lang="en-US" dirty="0"/>
              <a:t>• Age </a:t>
            </a:r>
            <a:r>
              <a:rPr lang="en-US" dirty="0" err="1"/>
              <a:t>Age</a:t>
            </a:r>
            <a:r>
              <a:rPr lang="en-US" dirty="0"/>
              <a:t> in bins </a:t>
            </a:r>
          </a:p>
          <a:p>
            <a:pPr marL="0" indent="0">
              <a:buNone/>
            </a:pPr>
            <a:r>
              <a:rPr lang="en-US" dirty="0"/>
              <a:t>• Occupation </a:t>
            </a:r>
            <a:r>
              <a:rPr lang="en-US" dirty="0" err="1"/>
              <a:t>Occupation</a:t>
            </a:r>
            <a:r>
              <a:rPr lang="en-US" dirty="0"/>
              <a:t> (Masked)</a:t>
            </a:r>
          </a:p>
          <a:p>
            <a:pPr marL="0" indent="0">
              <a:buNone/>
            </a:pPr>
            <a:r>
              <a:rPr lang="en-US" dirty="0"/>
              <a:t> • </a:t>
            </a:r>
            <a:r>
              <a:rPr lang="en-US" dirty="0" err="1"/>
              <a:t>City_Category</a:t>
            </a:r>
            <a:r>
              <a:rPr lang="en-US" dirty="0"/>
              <a:t> Category of the City (A,B,C) </a:t>
            </a:r>
          </a:p>
          <a:p>
            <a:pPr marL="0" indent="0">
              <a:buNone/>
            </a:pPr>
            <a:r>
              <a:rPr lang="en-US" dirty="0"/>
              <a:t>• </a:t>
            </a:r>
            <a:r>
              <a:rPr lang="en-US" dirty="0" err="1"/>
              <a:t>Stay_In_Current_City_Years</a:t>
            </a:r>
            <a:r>
              <a:rPr lang="en-US" dirty="0"/>
              <a:t> Number of years stay in current city </a:t>
            </a:r>
          </a:p>
          <a:p>
            <a:pPr marL="0" indent="0">
              <a:buNone/>
            </a:pPr>
            <a:r>
              <a:rPr lang="en-US" dirty="0"/>
              <a:t>• </a:t>
            </a:r>
            <a:r>
              <a:rPr lang="en-US" dirty="0" err="1"/>
              <a:t>Marital_Status</a:t>
            </a:r>
            <a:r>
              <a:rPr lang="en-US" dirty="0"/>
              <a:t> Marital Status </a:t>
            </a:r>
          </a:p>
          <a:p>
            <a:pPr marL="0" indent="0">
              <a:buNone/>
            </a:pPr>
            <a:r>
              <a:rPr lang="en-US" dirty="0"/>
              <a:t>• Product_Category_1 Product Category (Masked)</a:t>
            </a:r>
          </a:p>
          <a:p>
            <a:pPr marL="0" indent="0">
              <a:buNone/>
            </a:pPr>
            <a:r>
              <a:rPr lang="en-US" dirty="0"/>
              <a:t> • Product_Category_2 Product may belongs to other category also (Masked) </a:t>
            </a:r>
          </a:p>
          <a:p>
            <a:pPr marL="0" indent="0">
              <a:buNone/>
            </a:pPr>
            <a:r>
              <a:rPr lang="en-US" dirty="0"/>
              <a:t>• Product_Category_3 Product may belongs to other category also (Masked)</a:t>
            </a:r>
          </a:p>
          <a:p>
            <a:pPr marL="0" indent="0">
              <a:buNone/>
            </a:pPr>
            <a:r>
              <a:rPr lang="en-US" dirty="0"/>
              <a:t> • Purchase </a:t>
            </a:r>
            <a:r>
              <a:rPr lang="en-US" dirty="0" err="1"/>
              <a:t>Purchase</a:t>
            </a:r>
            <a:r>
              <a:rPr lang="en-US" dirty="0"/>
              <a:t> Amount (Target Variable) </a:t>
            </a:r>
            <a:endParaRPr lang="en-IN" dirty="0"/>
          </a:p>
        </p:txBody>
      </p:sp>
    </p:spTree>
    <p:extLst>
      <p:ext uri="{BB962C8B-B14F-4D97-AF65-F5344CB8AC3E}">
        <p14:creationId xmlns:p14="http://schemas.microsoft.com/office/powerpoint/2010/main" val="2330174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04FB-C2AE-C3E9-3DAB-3E42341721F0}"/>
              </a:ext>
            </a:extLst>
          </p:cNvPr>
          <p:cNvSpPr>
            <a:spLocks noGrp="1"/>
          </p:cNvSpPr>
          <p:nvPr>
            <p:ph type="title"/>
          </p:nvPr>
        </p:nvSpPr>
        <p:spPr/>
        <p:txBody>
          <a:bodyPr>
            <a:normAutofit fontScale="90000"/>
          </a:bodyPr>
          <a:lstStyle/>
          <a:p>
            <a:r>
              <a:rPr lang="en-IN" b="1" dirty="0"/>
              <a:t>Multivariate analysis</a:t>
            </a:r>
            <a:br>
              <a:rPr lang="en-IN" b="1" dirty="0"/>
            </a:br>
            <a:r>
              <a:rPr lang="en-US" dirty="0"/>
              <a:t>Lets plot  Product Category 1 with Purchase with Gender</a:t>
            </a:r>
            <a:endParaRPr lang="en-IN" dirty="0"/>
          </a:p>
        </p:txBody>
      </p:sp>
      <p:pic>
        <p:nvPicPr>
          <p:cNvPr id="5" name="Content Placeholder 4">
            <a:extLst>
              <a:ext uri="{FF2B5EF4-FFF2-40B4-BE49-F238E27FC236}">
                <a16:creationId xmlns:a16="http://schemas.microsoft.com/office/drawing/2014/main" id="{F4C1617D-7BFB-BF25-49EE-A5942122B27D}"/>
              </a:ext>
            </a:extLst>
          </p:cNvPr>
          <p:cNvPicPr>
            <a:picLocks noGrp="1" noChangeAspect="1"/>
          </p:cNvPicPr>
          <p:nvPr>
            <p:ph idx="1"/>
          </p:nvPr>
        </p:nvPicPr>
        <p:blipFill>
          <a:blip r:embed="rId2"/>
          <a:stretch>
            <a:fillRect/>
          </a:stretch>
        </p:blipFill>
        <p:spPr>
          <a:xfrm>
            <a:off x="1141413" y="2097088"/>
            <a:ext cx="5993960" cy="4349514"/>
          </a:xfrm>
        </p:spPr>
      </p:pic>
      <p:sp>
        <p:nvSpPr>
          <p:cNvPr id="6" name="TextBox 5">
            <a:extLst>
              <a:ext uri="{FF2B5EF4-FFF2-40B4-BE49-F238E27FC236}">
                <a16:creationId xmlns:a16="http://schemas.microsoft.com/office/drawing/2014/main" id="{32F096FC-A491-7131-96A3-A2F7DE45D7B4}"/>
              </a:ext>
            </a:extLst>
          </p:cNvPr>
          <p:cNvSpPr txBox="1"/>
          <p:nvPr/>
        </p:nvSpPr>
        <p:spPr>
          <a:xfrm>
            <a:off x="7624482" y="2743199"/>
            <a:ext cx="3750100" cy="2585323"/>
          </a:xfrm>
          <a:prstGeom prst="rect">
            <a:avLst/>
          </a:prstGeom>
          <a:noFill/>
        </p:spPr>
        <p:txBody>
          <a:bodyPr wrap="square" rtlCol="0">
            <a:spAutoFit/>
          </a:bodyPr>
          <a:lstStyle/>
          <a:p>
            <a:r>
              <a:rPr lang="en-US" dirty="0"/>
              <a:t>So, Here We can see that Maximum Price Product - 10 then 7 then 6 then 15 and 16 male and female order in almost same amount</a:t>
            </a:r>
          </a:p>
          <a:p>
            <a:endParaRPr lang="en-US" dirty="0"/>
          </a:p>
          <a:p>
            <a:r>
              <a:rPr lang="en-US" dirty="0"/>
              <a:t>Least Price Product -&gt; 19 then 20 then 13 then 12 then 4 then 18 then 11 the 5.male and female order in almost same amount</a:t>
            </a:r>
            <a:endParaRPr lang="en-IN" dirty="0"/>
          </a:p>
        </p:txBody>
      </p:sp>
    </p:spTree>
    <p:extLst>
      <p:ext uri="{BB962C8B-B14F-4D97-AF65-F5344CB8AC3E}">
        <p14:creationId xmlns:p14="http://schemas.microsoft.com/office/powerpoint/2010/main" val="2471597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D2B5-D7C6-EC16-05F2-1A25F659A585}"/>
              </a:ext>
            </a:extLst>
          </p:cNvPr>
          <p:cNvSpPr>
            <a:spLocks noGrp="1"/>
          </p:cNvSpPr>
          <p:nvPr>
            <p:ph type="title"/>
          </p:nvPr>
        </p:nvSpPr>
        <p:spPr>
          <a:xfrm>
            <a:off x="1141413" y="0"/>
            <a:ext cx="9905998" cy="1358153"/>
          </a:xfrm>
        </p:spPr>
        <p:txBody>
          <a:bodyPr/>
          <a:lstStyle/>
          <a:p>
            <a:r>
              <a:rPr lang="en-US" dirty="0"/>
              <a:t>Lets plot  Product Category 2 with Purchase with Gender</a:t>
            </a:r>
            <a:endParaRPr lang="en-IN" dirty="0"/>
          </a:p>
        </p:txBody>
      </p:sp>
      <p:pic>
        <p:nvPicPr>
          <p:cNvPr id="5" name="Content Placeholder 4">
            <a:extLst>
              <a:ext uri="{FF2B5EF4-FFF2-40B4-BE49-F238E27FC236}">
                <a16:creationId xmlns:a16="http://schemas.microsoft.com/office/drawing/2014/main" id="{F1EB72E9-BAB9-1932-1035-6EACD8B70D4F}"/>
              </a:ext>
            </a:extLst>
          </p:cNvPr>
          <p:cNvPicPr>
            <a:picLocks noGrp="1" noChangeAspect="1"/>
          </p:cNvPicPr>
          <p:nvPr>
            <p:ph idx="1"/>
          </p:nvPr>
        </p:nvPicPr>
        <p:blipFill>
          <a:blip r:embed="rId2"/>
          <a:stretch>
            <a:fillRect/>
          </a:stretch>
        </p:blipFill>
        <p:spPr>
          <a:xfrm>
            <a:off x="0" y="2017279"/>
            <a:ext cx="6267916" cy="4222203"/>
          </a:xfrm>
        </p:spPr>
      </p:pic>
      <p:sp>
        <p:nvSpPr>
          <p:cNvPr id="6" name="TextBox 5">
            <a:extLst>
              <a:ext uri="{FF2B5EF4-FFF2-40B4-BE49-F238E27FC236}">
                <a16:creationId xmlns:a16="http://schemas.microsoft.com/office/drawing/2014/main" id="{618E6D6F-C3B0-BC45-B6EB-C03D8BC3FA84}"/>
              </a:ext>
            </a:extLst>
          </p:cNvPr>
          <p:cNvSpPr txBox="1"/>
          <p:nvPr/>
        </p:nvSpPr>
        <p:spPr>
          <a:xfrm>
            <a:off x="6267916" y="1358153"/>
            <a:ext cx="5780649" cy="5078313"/>
          </a:xfrm>
          <a:prstGeom prst="rect">
            <a:avLst/>
          </a:prstGeom>
          <a:noFill/>
        </p:spPr>
        <p:txBody>
          <a:bodyPr wrap="square" rtlCol="0">
            <a:spAutoFit/>
          </a:bodyPr>
          <a:lstStyle/>
          <a:p>
            <a:r>
              <a:rPr lang="en-US" dirty="0"/>
              <a:t>So, Here we can see that for .</a:t>
            </a:r>
          </a:p>
          <a:p>
            <a:r>
              <a:rPr lang="en-US" dirty="0"/>
              <a:t>Maximum Price Product , </a:t>
            </a:r>
          </a:p>
          <a:p>
            <a:r>
              <a:rPr lang="en-US" dirty="0"/>
              <a:t>Product 10 -&gt; Mamimum Order by Male and then Female</a:t>
            </a:r>
          </a:p>
          <a:p>
            <a:r>
              <a:rPr lang="en-US" dirty="0"/>
              <a:t>Product 2.0 -&gt; Maximum Order By Female then Male</a:t>
            </a:r>
          </a:p>
          <a:p>
            <a:r>
              <a:rPr lang="en-US" dirty="0"/>
              <a:t>Product 6.0-&gt; Maximum Order By Male then Female</a:t>
            </a:r>
          </a:p>
          <a:p>
            <a:r>
              <a:rPr lang="en-US" dirty="0"/>
              <a:t>Product 3.0 -&gt; Maximum Order By Male then Female</a:t>
            </a:r>
          </a:p>
          <a:p>
            <a:r>
              <a:rPr lang="en-US" dirty="0"/>
              <a:t>Product 4.0 -&gt; Maximum Order by Female then Male</a:t>
            </a:r>
          </a:p>
          <a:p>
            <a:r>
              <a:rPr lang="en-US" dirty="0"/>
              <a:t>Product 15.0, 16.0 -&gt; Maximum Order By male and then Female</a:t>
            </a:r>
          </a:p>
          <a:p>
            <a:endParaRPr lang="en-US" dirty="0"/>
          </a:p>
          <a:p>
            <a:endParaRPr lang="en-US" dirty="0"/>
          </a:p>
          <a:p>
            <a:r>
              <a:rPr lang="en-US" dirty="0"/>
              <a:t>Less Price Product -&gt;</a:t>
            </a:r>
          </a:p>
          <a:p>
            <a:r>
              <a:rPr lang="en-US" dirty="0"/>
              <a:t>Product 7.0  -&gt; Equally Order by male and Female</a:t>
            </a:r>
          </a:p>
          <a:p>
            <a:r>
              <a:rPr lang="en-US" dirty="0"/>
              <a:t>Product 12.0 -&gt; Maximum order by female then male</a:t>
            </a:r>
          </a:p>
          <a:p>
            <a:r>
              <a:rPr lang="en-US" dirty="0"/>
              <a:t>Product 14.0 -. Maximum order by Male then Female</a:t>
            </a:r>
          </a:p>
          <a:p>
            <a:r>
              <a:rPr lang="en-US" dirty="0"/>
              <a:t>Product 18.0 -. Maximum order by Male then Female</a:t>
            </a:r>
          </a:p>
          <a:p>
            <a:endParaRPr lang="en-US" dirty="0"/>
          </a:p>
          <a:p>
            <a:endParaRPr lang="en-IN" dirty="0"/>
          </a:p>
        </p:txBody>
      </p:sp>
    </p:spTree>
    <p:extLst>
      <p:ext uri="{BB962C8B-B14F-4D97-AF65-F5344CB8AC3E}">
        <p14:creationId xmlns:p14="http://schemas.microsoft.com/office/powerpoint/2010/main" val="2862958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A414-8C7D-82C6-7001-3993F32DC6C2}"/>
              </a:ext>
            </a:extLst>
          </p:cNvPr>
          <p:cNvSpPr>
            <a:spLocks noGrp="1"/>
          </p:cNvSpPr>
          <p:nvPr>
            <p:ph type="title"/>
          </p:nvPr>
        </p:nvSpPr>
        <p:spPr>
          <a:xfrm>
            <a:off x="1141413" y="0"/>
            <a:ext cx="9905998" cy="1183341"/>
          </a:xfrm>
        </p:spPr>
        <p:txBody>
          <a:bodyPr/>
          <a:lstStyle/>
          <a:p>
            <a:r>
              <a:rPr lang="en-US" dirty="0"/>
              <a:t>Lets plot  Product Category 3 with Purchase with Gender</a:t>
            </a:r>
            <a:endParaRPr lang="en-IN" dirty="0"/>
          </a:p>
        </p:txBody>
      </p:sp>
      <p:pic>
        <p:nvPicPr>
          <p:cNvPr id="6" name="Content Placeholder 5">
            <a:extLst>
              <a:ext uri="{FF2B5EF4-FFF2-40B4-BE49-F238E27FC236}">
                <a16:creationId xmlns:a16="http://schemas.microsoft.com/office/drawing/2014/main" id="{175ED251-6E6F-F3E4-14F8-BBD66386BAB0}"/>
              </a:ext>
            </a:extLst>
          </p:cNvPr>
          <p:cNvPicPr>
            <a:picLocks noGrp="1" noChangeAspect="1"/>
          </p:cNvPicPr>
          <p:nvPr>
            <p:ph idx="1"/>
          </p:nvPr>
        </p:nvPicPr>
        <p:blipFill>
          <a:blip r:embed="rId2"/>
          <a:stretch>
            <a:fillRect/>
          </a:stretch>
        </p:blipFill>
        <p:spPr>
          <a:xfrm>
            <a:off x="0" y="1677138"/>
            <a:ext cx="5985528" cy="4418123"/>
          </a:xfrm>
        </p:spPr>
      </p:pic>
      <p:sp>
        <p:nvSpPr>
          <p:cNvPr id="7" name="TextBox 6">
            <a:extLst>
              <a:ext uri="{FF2B5EF4-FFF2-40B4-BE49-F238E27FC236}">
                <a16:creationId xmlns:a16="http://schemas.microsoft.com/office/drawing/2014/main" id="{1553216D-75AD-6DC2-8FBE-E21F985C5FBA}"/>
              </a:ext>
            </a:extLst>
          </p:cNvPr>
          <p:cNvSpPr txBox="1"/>
          <p:nvPr/>
        </p:nvSpPr>
        <p:spPr>
          <a:xfrm>
            <a:off x="5985528" y="1677138"/>
            <a:ext cx="6206473" cy="5078313"/>
          </a:xfrm>
          <a:prstGeom prst="rect">
            <a:avLst/>
          </a:prstGeom>
          <a:noFill/>
        </p:spPr>
        <p:txBody>
          <a:bodyPr wrap="square" rtlCol="0">
            <a:spAutoFit/>
          </a:bodyPr>
          <a:lstStyle/>
          <a:p>
            <a:r>
              <a:rPr lang="en-US" dirty="0"/>
              <a:t>So, Here we can see that for .</a:t>
            </a:r>
          </a:p>
          <a:p>
            <a:r>
              <a:rPr lang="en-US" dirty="0"/>
              <a:t>Maximum Price Product , </a:t>
            </a:r>
          </a:p>
          <a:p>
            <a:r>
              <a:rPr lang="en-US" dirty="0"/>
              <a:t>Product 3 -&gt; Mamimum Order by Male and then Female</a:t>
            </a:r>
          </a:p>
          <a:p>
            <a:r>
              <a:rPr lang="en-US" dirty="0"/>
              <a:t>Product 10 -&gt; Maximum Order By Male and then Female</a:t>
            </a:r>
          </a:p>
          <a:p>
            <a:r>
              <a:rPr lang="en-US" dirty="0"/>
              <a:t>Product 6.0-&gt; Maximum Order By Male then Female</a:t>
            </a:r>
          </a:p>
          <a:p>
            <a:r>
              <a:rPr lang="en-US" dirty="0"/>
              <a:t>Product 13 -&gt; Maximum Order By Male then Female</a:t>
            </a:r>
          </a:p>
          <a:p>
            <a:r>
              <a:rPr lang="en-US" dirty="0"/>
              <a:t>Product 8.0 -&gt; Maximum Order by Male then Female</a:t>
            </a:r>
          </a:p>
          <a:p>
            <a:r>
              <a:rPr lang="en-US" dirty="0"/>
              <a:t>Product 11.0 -&gt; Maximum Order By Male then Female</a:t>
            </a:r>
          </a:p>
          <a:p>
            <a:r>
              <a:rPr lang="en-US" dirty="0"/>
              <a:t>Product 5.0 -&gt; Maximum Order By Female then Male</a:t>
            </a:r>
          </a:p>
          <a:p>
            <a:r>
              <a:rPr lang="en-US" dirty="0"/>
              <a:t>Product 18.0 -&gt; Maximum Order By Female then Male</a:t>
            </a:r>
          </a:p>
          <a:p>
            <a:r>
              <a:rPr lang="en-US" dirty="0"/>
              <a:t>Less Price Product -&gt;</a:t>
            </a:r>
          </a:p>
          <a:p>
            <a:r>
              <a:rPr lang="en-US" dirty="0"/>
              <a:t>Product 4.0  -&gt; Maximum order by female then male</a:t>
            </a:r>
          </a:p>
          <a:p>
            <a:r>
              <a:rPr lang="en-US" dirty="0"/>
              <a:t>Product 12.0 -&gt; Maximum order by female then male</a:t>
            </a:r>
          </a:p>
          <a:p>
            <a:r>
              <a:rPr lang="en-US" dirty="0"/>
              <a:t>Product 14.0 -. Maximum order by Male then Female</a:t>
            </a:r>
          </a:p>
          <a:p>
            <a:r>
              <a:rPr lang="en-US" dirty="0"/>
              <a:t>Product 18.0 -. Maximum order by Male then Female</a:t>
            </a:r>
          </a:p>
          <a:p>
            <a:r>
              <a:rPr lang="en-US" dirty="0"/>
              <a:t>Product 9.0 -. Maximum order by Male then Female</a:t>
            </a:r>
          </a:p>
          <a:p>
            <a:endParaRPr lang="en-US" dirty="0"/>
          </a:p>
          <a:p>
            <a:endParaRPr lang="en-IN" dirty="0"/>
          </a:p>
        </p:txBody>
      </p:sp>
    </p:spTree>
    <p:extLst>
      <p:ext uri="{BB962C8B-B14F-4D97-AF65-F5344CB8AC3E}">
        <p14:creationId xmlns:p14="http://schemas.microsoft.com/office/powerpoint/2010/main" val="3343646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8381-9201-753C-ED91-B9EE9A759C81}"/>
              </a:ext>
            </a:extLst>
          </p:cNvPr>
          <p:cNvSpPr>
            <a:spLocks noGrp="1"/>
          </p:cNvSpPr>
          <p:nvPr>
            <p:ph type="title"/>
          </p:nvPr>
        </p:nvSpPr>
        <p:spPr>
          <a:xfrm>
            <a:off x="1143001" y="0"/>
            <a:ext cx="9905998" cy="1478570"/>
          </a:xfrm>
        </p:spPr>
        <p:txBody>
          <a:bodyPr/>
          <a:lstStyle/>
          <a:p>
            <a:r>
              <a:rPr lang="en-US" dirty="0"/>
              <a:t>Lets plot  Product Category 3 with Purchase with Martial Status</a:t>
            </a:r>
            <a:endParaRPr lang="en-IN" dirty="0"/>
          </a:p>
        </p:txBody>
      </p:sp>
      <p:pic>
        <p:nvPicPr>
          <p:cNvPr id="5" name="Content Placeholder 4">
            <a:extLst>
              <a:ext uri="{FF2B5EF4-FFF2-40B4-BE49-F238E27FC236}">
                <a16:creationId xmlns:a16="http://schemas.microsoft.com/office/drawing/2014/main" id="{5D2C87CA-7264-3E83-907F-DA5A73F9A635}"/>
              </a:ext>
            </a:extLst>
          </p:cNvPr>
          <p:cNvPicPr>
            <a:picLocks noGrp="1" noChangeAspect="1"/>
          </p:cNvPicPr>
          <p:nvPr>
            <p:ph idx="1"/>
          </p:nvPr>
        </p:nvPicPr>
        <p:blipFill>
          <a:blip r:embed="rId2"/>
          <a:stretch>
            <a:fillRect/>
          </a:stretch>
        </p:blipFill>
        <p:spPr>
          <a:xfrm>
            <a:off x="0" y="2366029"/>
            <a:ext cx="6079218" cy="4142394"/>
          </a:xfrm>
        </p:spPr>
      </p:pic>
      <p:sp>
        <p:nvSpPr>
          <p:cNvPr id="6" name="TextBox 5">
            <a:extLst>
              <a:ext uri="{FF2B5EF4-FFF2-40B4-BE49-F238E27FC236}">
                <a16:creationId xmlns:a16="http://schemas.microsoft.com/office/drawing/2014/main" id="{9E4927B9-6A28-3B6F-3A52-84EF2D171908}"/>
              </a:ext>
            </a:extLst>
          </p:cNvPr>
          <p:cNvSpPr txBox="1"/>
          <p:nvPr/>
        </p:nvSpPr>
        <p:spPr>
          <a:xfrm>
            <a:off x="6079218" y="1748118"/>
            <a:ext cx="6117732" cy="5078313"/>
          </a:xfrm>
          <a:prstGeom prst="rect">
            <a:avLst/>
          </a:prstGeom>
          <a:noFill/>
        </p:spPr>
        <p:txBody>
          <a:bodyPr wrap="square" rtlCol="0">
            <a:spAutoFit/>
          </a:bodyPr>
          <a:lstStyle/>
          <a:p>
            <a:r>
              <a:rPr lang="en-US" dirty="0"/>
              <a:t>So, Here we can see that for .</a:t>
            </a:r>
          </a:p>
          <a:p>
            <a:r>
              <a:rPr lang="en-US" dirty="0"/>
              <a:t>Maximum Price Product Order By Married or </a:t>
            </a:r>
            <a:r>
              <a:rPr lang="en-US" dirty="0" err="1"/>
              <a:t>UnMarried</a:t>
            </a:r>
            <a:r>
              <a:rPr lang="en-US" dirty="0"/>
              <a:t> , </a:t>
            </a:r>
          </a:p>
          <a:p>
            <a:r>
              <a:rPr lang="en-US" dirty="0"/>
              <a:t>Product 3 -&gt; Mamimum Order by 0 and then 1</a:t>
            </a:r>
          </a:p>
          <a:p>
            <a:r>
              <a:rPr lang="en-US" dirty="0"/>
              <a:t>Product 10 -&gt; Maximum Order By 1 and then 0</a:t>
            </a:r>
          </a:p>
          <a:p>
            <a:r>
              <a:rPr lang="en-US" dirty="0"/>
              <a:t>Product 6.0-&gt; Maximum Order By 0 then 1</a:t>
            </a:r>
          </a:p>
          <a:p>
            <a:r>
              <a:rPr lang="en-US" dirty="0"/>
              <a:t>Product 13 -&gt; Maximum Order By 1 then 0</a:t>
            </a:r>
          </a:p>
          <a:p>
            <a:r>
              <a:rPr lang="en-US" dirty="0"/>
              <a:t>Product 8.0 -&gt; Equally order by 0 and 1</a:t>
            </a:r>
          </a:p>
          <a:p>
            <a:r>
              <a:rPr lang="en-US" dirty="0"/>
              <a:t>Product 11.0 -&gt; Maximum Order By 0 then 1</a:t>
            </a:r>
          </a:p>
          <a:p>
            <a:r>
              <a:rPr lang="en-US" dirty="0"/>
              <a:t>Product 5.0 -&gt; Maximum Order By 1 then 0</a:t>
            </a:r>
          </a:p>
          <a:p>
            <a:r>
              <a:rPr lang="en-US" dirty="0"/>
              <a:t>Product 18.0 -&gt; Maximum Order 1 Female then 0</a:t>
            </a:r>
          </a:p>
          <a:p>
            <a:r>
              <a:rPr lang="en-US" dirty="0"/>
              <a:t>Less Price Product -&gt;</a:t>
            </a:r>
          </a:p>
          <a:p>
            <a:r>
              <a:rPr lang="en-US" dirty="0"/>
              <a:t>Product 4.0  -&gt; Maximum order by 1 then 0</a:t>
            </a:r>
          </a:p>
          <a:p>
            <a:r>
              <a:rPr lang="en-US" dirty="0"/>
              <a:t>Product 12.0 -&gt; Maximum order by 1 then 0</a:t>
            </a:r>
          </a:p>
          <a:p>
            <a:r>
              <a:rPr lang="en-US" dirty="0"/>
              <a:t>Product 14.0 -. Maximum order by 0 then 1</a:t>
            </a:r>
          </a:p>
          <a:p>
            <a:r>
              <a:rPr lang="en-US" dirty="0"/>
              <a:t>Product 18.0 -. Maximum order by 1 then 0</a:t>
            </a:r>
          </a:p>
          <a:p>
            <a:r>
              <a:rPr lang="en-US" dirty="0"/>
              <a:t>Product 9.0 -. Maximum order by 0 then 1</a:t>
            </a:r>
          </a:p>
          <a:p>
            <a:endParaRPr lang="en-US" dirty="0"/>
          </a:p>
          <a:p>
            <a:endParaRPr lang="en-IN" dirty="0"/>
          </a:p>
        </p:txBody>
      </p:sp>
    </p:spTree>
    <p:extLst>
      <p:ext uri="{BB962C8B-B14F-4D97-AF65-F5344CB8AC3E}">
        <p14:creationId xmlns:p14="http://schemas.microsoft.com/office/powerpoint/2010/main" val="308489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90BD-A70D-414B-3646-90F883A30B7A}"/>
              </a:ext>
            </a:extLst>
          </p:cNvPr>
          <p:cNvSpPr>
            <a:spLocks noGrp="1"/>
          </p:cNvSpPr>
          <p:nvPr>
            <p:ph type="title"/>
          </p:nvPr>
        </p:nvSpPr>
        <p:spPr>
          <a:xfrm>
            <a:off x="1141413" y="0"/>
            <a:ext cx="9905998" cy="1479176"/>
          </a:xfrm>
        </p:spPr>
        <p:txBody>
          <a:bodyPr/>
          <a:lstStyle/>
          <a:p>
            <a:r>
              <a:rPr lang="en-US" dirty="0"/>
              <a:t>Lets plot  Product Category 2 with Purchase with Martial Status</a:t>
            </a:r>
            <a:endParaRPr lang="en-IN" dirty="0"/>
          </a:p>
        </p:txBody>
      </p:sp>
      <p:pic>
        <p:nvPicPr>
          <p:cNvPr id="5" name="Content Placeholder 4">
            <a:extLst>
              <a:ext uri="{FF2B5EF4-FFF2-40B4-BE49-F238E27FC236}">
                <a16:creationId xmlns:a16="http://schemas.microsoft.com/office/drawing/2014/main" id="{1D481116-2F8D-315A-96CB-EB502B79F3D9}"/>
              </a:ext>
            </a:extLst>
          </p:cNvPr>
          <p:cNvPicPr>
            <a:picLocks noGrp="1" noChangeAspect="1"/>
          </p:cNvPicPr>
          <p:nvPr>
            <p:ph idx="1"/>
          </p:nvPr>
        </p:nvPicPr>
        <p:blipFill>
          <a:blip r:embed="rId2"/>
          <a:stretch>
            <a:fillRect/>
          </a:stretch>
        </p:blipFill>
        <p:spPr>
          <a:xfrm>
            <a:off x="0" y="2249488"/>
            <a:ext cx="5553492" cy="4124418"/>
          </a:xfrm>
        </p:spPr>
      </p:pic>
      <p:sp>
        <p:nvSpPr>
          <p:cNvPr id="6" name="TextBox 5">
            <a:extLst>
              <a:ext uri="{FF2B5EF4-FFF2-40B4-BE49-F238E27FC236}">
                <a16:creationId xmlns:a16="http://schemas.microsoft.com/office/drawing/2014/main" id="{E59F1420-43FA-CD13-D52F-51E80F7C87DA}"/>
              </a:ext>
            </a:extLst>
          </p:cNvPr>
          <p:cNvSpPr txBox="1"/>
          <p:nvPr/>
        </p:nvSpPr>
        <p:spPr>
          <a:xfrm>
            <a:off x="6096000" y="1949824"/>
            <a:ext cx="5327115" cy="4524315"/>
          </a:xfrm>
          <a:prstGeom prst="rect">
            <a:avLst/>
          </a:prstGeom>
          <a:noFill/>
        </p:spPr>
        <p:txBody>
          <a:bodyPr wrap="square" rtlCol="0">
            <a:spAutoFit/>
          </a:bodyPr>
          <a:lstStyle/>
          <a:p>
            <a:r>
              <a:rPr lang="en-US" dirty="0"/>
              <a:t>So, Here we can see that for .</a:t>
            </a:r>
          </a:p>
          <a:p>
            <a:r>
              <a:rPr lang="en-US" dirty="0"/>
              <a:t>Maximum Price Product , </a:t>
            </a:r>
          </a:p>
          <a:p>
            <a:r>
              <a:rPr lang="en-US" dirty="0"/>
              <a:t>Product 10 -&gt; Equal order by 0 and 1</a:t>
            </a:r>
          </a:p>
          <a:p>
            <a:r>
              <a:rPr lang="en-US" dirty="0"/>
              <a:t>Product 2.0 -&gt; Maximum Order By 1 then 0</a:t>
            </a:r>
          </a:p>
          <a:p>
            <a:r>
              <a:rPr lang="en-US" dirty="0"/>
              <a:t>Product 6.0-&gt; Equal order by 0 and 1</a:t>
            </a:r>
          </a:p>
          <a:p>
            <a:r>
              <a:rPr lang="en-US" dirty="0"/>
              <a:t>Product 3.0 -&gt; Maximum Order By 1 then 0</a:t>
            </a:r>
          </a:p>
          <a:p>
            <a:r>
              <a:rPr lang="en-US" dirty="0"/>
              <a:t>Product 4.0 -&gt; Maximum Order by 1 then 0</a:t>
            </a:r>
          </a:p>
          <a:p>
            <a:r>
              <a:rPr lang="en-US" dirty="0"/>
              <a:t>Product 15.0, 16.0 -&gt; Maximum Order By 0 and then 1</a:t>
            </a:r>
          </a:p>
          <a:p>
            <a:endParaRPr lang="en-US" dirty="0"/>
          </a:p>
          <a:p>
            <a:r>
              <a:rPr lang="en-US" dirty="0"/>
              <a:t>Less Price Product -&gt;</a:t>
            </a:r>
          </a:p>
          <a:p>
            <a:r>
              <a:rPr lang="en-US" dirty="0"/>
              <a:t>Product 7.0  -Maximum order by 0 then 1</a:t>
            </a:r>
          </a:p>
          <a:p>
            <a:r>
              <a:rPr lang="en-US" dirty="0"/>
              <a:t>Product 12.0 -&gt; Maximum order by 1 then 0</a:t>
            </a:r>
          </a:p>
          <a:p>
            <a:r>
              <a:rPr lang="en-US" dirty="0"/>
              <a:t>Product 14.0 -&gt; Equal order by 0 and 1</a:t>
            </a:r>
          </a:p>
          <a:p>
            <a:r>
              <a:rPr lang="en-US" dirty="0"/>
              <a:t>Product 18.0 -&gt; Equal order by 0 and 1</a:t>
            </a:r>
          </a:p>
          <a:p>
            <a:endParaRPr lang="en-US" dirty="0"/>
          </a:p>
          <a:p>
            <a:endParaRPr lang="en-IN" dirty="0"/>
          </a:p>
        </p:txBody>
      </p:sp>
    </p:spTree>
    <p:extLst>
      <p:ext uri="{BB962C8B-B14F-4D97-AF65-F5344CB8AC3E}">
        <p14:creationId xmlns:p14="http://schemas.microsoft.com/office/powerpoint/2010/main" val="518343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B20B-1B8E-8AAC-C908-F89C32D98423}"/>
              </a:ext>
            </a:extLst>
          </p:cNvPr>
          <p:cNvSpPr>
            <a:spLocks noGrp="1"/>
          </p:cNvSpPr>
          <p:nvPr>
            <p:ph type="title"/>
          </p:nvPr>
        </p:nvSpPr>
        <p:spPr/>
        <p:txBody>
          <a:bodyPr/>
          <a:lstStyle/>
          <a:p>
            <a:r>
              <a:rPr lang="en-US" dirty="0"/>
              <a:t>Lets plot  Product Category 1 with Purchase with Martial Status</a:t>
            </a:r>
            <a:endParaRPr lang="en-IN" dirty="0"/>
          </a:p>
        </p:txBody>
      </p:sp>
      <p:pic>
        <p:nvPicPr>
          <p:cNvPr id="5" name="Content Placeholder 4">
            <a:extLst>
              <a:ext uri="{FF2B5EF4-FFF2-40B4-BE49-F238E27FC236}">
                <a16:creationId xmlns:a16="http://schemas.microsoft.com/office/drawing/2014/main" id="{6308C327-4341-0EE5-310C-BF7818FF6CDC}"/>
              </a:ext>
            </a:extLst>
          </p:cNvPr>
          <p:cNvPicPr>
            <a:picLocks noGrp="1" noChangeAspect="1"/>
          </p:cNvPicPr>
          <p:nvPr>
            <p:ph idx="1"/>
          </p:nvPr>
        </p:nvPicPr>
        <p:blipFill>
          <a:blip r:embed="rId2"/>
          <a:stretch>
            <a:fillRect/>
          </a:stretch>
        </p:blipFill>
        <p:spPr>
          <a:xfrm>
            <a:off x="0" y="2352582"/>
            <a:ext cx="5687645" cy="4142394"/>
          </a:xfrm>
        </p:spPr>
      </p:pic>
      <p:sp>
        <p:nvSpPr>
          <p:cNvPr id="6" name="TextBox 5">
            <a:extLst>
              <a:ext uri="{FF2B5EF4-FFF2-40B4-BE49-F238E27FC236}">
                <a16:creationId xmlns:a16="http://schemas.microsoft.com/office/drawing/2014/main" id="{D2473611-8FCC-89DB-C700-7842103C2861}"/>
              </a:ext>
            </a:extLst>
          </p:cNvPr>
          <p:cNvSpPr txBox="1"/>
          <p:nvPr/>
        </p:nvSpPr>
        <p:spPr>
          <a:xfrm>
            <a:off x="6225988" y="2716306"/>
            <a:ext cx="4926921" cy="2031325"/>
          </a:xfrm>
          <a:prstGeom prst="rect">
            <a:avLst/>
          </a:prstGeom>
          <a:noFill/>
        </p:spPr>
        <p:txBody>
          <a:bodyPr wrap="square" rtlCol="0">
            <a:spAutoFit/>
          </a:bodyPr>
          <a:lstStyle/>
          <a:p>
            <a:r>
              <a:rPr lang="en-US" dirty="0"/>
              <a:t>So, Here We can see that Maximum Price Product - 10 then 7 then 6 then 15 and 16 male and female order in </a:t>
            </a:r>
            <a:r>
              <a:rPr lang="en-US" dirty="0" err="1"/>
              <a:t>almose</a:t>
            </a:r>
            <a:r>
              <a:rPr lang="en-US" dirty="0"/>
              <a:t> same amount</a:t>
            </a:r>
          </a:p>
          <a:p>
            <a:endParaRPr lang="en-US" dirty="0"/>
          </a:p>
          <a:p>
            <a:r>
              <a:rPr lang="en-US" dirty="0"/>
              <a:t>Least Price Product -&gt; 19 then 20 then 13 then 12 then 4 then 18 then 11 the 5.male and female order in </a:t>
            </a:r>
            <a:r>
              <a:rPr lang="en-US" dirty="0" err="1"/>
              <a:t>almose</a:t>
            </a:r>
            <a:r>
              <a:rPr lang="en-US" dirty="0"/>
              <a:t> same amount</a:t>
            </a:r>
            <a:endParaRPr lang="en-IN" dirty="0"/>
          </a:p>
        </p:txBody>
      </p:sp>
    </p:spTree>
    <p:extLst>
      <p:ext uri="{BB962C8B-B14F-4D97-AF65-F5344CB8AC3E}">
        <p14:creationId xmlns:p14="http://schemas.microsoft.com/office/powerpoint/2010/main" val="2786506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95FE-65B7-B9EC-DD1F-C35E6E070257}"/>
              </a:ext>
            </a:extLst>
          </p:cNvPr>
          <p:cNvSpPr>
            <a:spLocks noGrp="1"/>
          </p:cNvSpPr>
          <p:nvPr>
            <p:ph type="title"/>
          </p:nvPr>
        </p:nvSpPr>
        <p:spPr>
          <a:xfrm>
            <a:off x="1141413" y="0"/>
            <a:ext cx="9905998" cy="1586753"/>
          </a:xfrm>
        </p:spPr>
        <p:txBody>
          <a:bodyPr/>
          <a:lstStyle/>
          <a:p>
            <a:r>
              <a:rPr lang="en-US" dirty="0"/>
              <a:t>Lets plot  Product Category 1 with Purchase with City Category</a:t>
            </a:r>
            <a:endParaRPr lang="en-IN" dirty="0"/>
          </a:p>
        </p:txBody>
      </p:sp>
      <p:pic>
        <p:nvPicPr>
          <p:cNvPr id="5" name="Content Placeholder 4">
            <a:extLst>
              <a:ext uri="{FF2B5EF4-FFF2-40B4-BE49-F238E27FC236}">
                <a16:creationId xmlns:a16="http://schemas.microsoft.com/office/drawing/2014/main" id="{D00B1F61-B6B8-FFED-3EFF-13AD84FE92DF}"/>
              </a:ext>
            </a:extLst>
          </p:cNvPr>
          <p:cNvPicPr>
            <a:picLocks noGrp="1" noChangeAspect="1"/>
          </p:cNvPicPr>
          <p:nvPr>
            <p:ph idx="1"/>
          </p:nvPr>
        </p:nvPicPr>
        <p:blipFill>
          <a:blip r:embed="rId2"/>
          <a:stretch>
            <a:fillRect/>
          </a:stretch>
        </p:blipFill>
        <p:spPr>
          <a:xfrm>
            <a:off x="814260" y="1586753"/>
            <a:ext cx="5788246" cy="4375756"/>
          </a:xfrm>
        </p:spPr>
      </p:pic>
      <p:sp>
        <p:nvSpPr>
          <p:cNvPr id="6" name="TextBox 5">
            <a:extLst>
              <a:ext uri="{FF2B5EF4-FFF2-40B4-BE49-F238E27FC236}">
                <a16:creationId xmlns:a16="http://schemas.microsoft.com/office/drawing/2014/main" id="{03ACAE38-1346-9308-D769-A2FA1BD55B43}"/>
              </a:ext>
            </a:extLst>
          </p:cNvPr>
          <p:cNvSpPr txBox="1"/>
          <p:nvPr/>
        </p:nvSpPr>
        <p:spPr>
          <a:xfrm>
            <a:off x="6602506" y="1788459"/>
            <a:ext cx="4935070" cy="1754326"/>
          </a:xfrm>
          <a:prstGeom prst="rect">
            <a:avLst/>
          </a:prstGeom>
          <a:noFill/>
        </p:spPr>
        <p:txBody>
          <a:bodyPr wrap="square" rtlCol="0">
            <a:spAutoFit/>
          </a:bodyPr>
          <a:lstStyle/>
          <a:p>
            <a:r>
              <a:rPr lang="en-US" dirty="0"/>
              <a:t>So, Here we can see that Maximum Price Product Order From -&gt; C city then B the  A .</a:t>
            </a:r>
          </a:p>
          <a:p>
            <a:endParaRPr lang="en-US" dirty="0"/>
          </a:p>
          <a:p>
            <a:endParaRPr lang="en-US" dirty="0"/>
          </a:p>
          <a:p>
            <a:r>
              <a:rPr lang="en-US" dirty="0"/>
              <a:t>and Some Products Like 12, 13, 20, 18 and 19 which are order same in all city</a:t>
            </a:r>
            <a:endParaRPr lang="en-IN" dirty="0"/>
          </a:p>
        </p:txBody>
      </p:sp>
    </p:spTree>
    <p:extLst>
      <p:ext uri="{BB962C8B-B14F-4D97-AF65-F5344CB8AC3E}">
        <p14:creationId xmlns:p14="http://schemas.microsoft.com/office/powerpoint/2010/main" val="325895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25EF-E74D-9D77-B7E1-A0DE5D1BCDFA}"/>
              </a:ext>
            </a:extLst>
          </p:cNvPr>
          <p:cNvSpPr>
            <a:spLocks noGrp="1"/>
          </p:cNvSpPr>
          <p:nvPr>
            <p:ph type="title"/>
          </p:nvPr>
        </p:nvSpPr>
        <p:spPr/>
        <p:txBody>
          <a:bodyPr>
            <a:normAutofit fontScale="90000"/>
          </a:bodyPr>
          <a:lstStyle/>
          <a:p>
            <a:r>
              <a:rPr lang="en-US" dirty="0"/>
              <a:t>Lets plot  Product Category 2 with Purchase with City Category</a:t>
            </a:r>
            <a:br>
              <a:rPr lang="en-US" dirty="0"/>
            </a:br>
            <a:endParaRPr lang="en-IN" dirty="0"/>
          </a:p>
        </p:txBody>
      </p:sp>
      <p:pic>
        <p:nvPicPr>
          <p:cNvPr id="5" name="Content Placeholder 4">
            <a:extLst>
              <a:ext uri="{FF2B5EF4-FFF2-40B4-BE49-F238E27FC236}">
                <a16:creationId xmlns:a16="http://schemas.microsoft.com/office/drawing/2014/main" id="{6726FC5C-1788-6AAD-E92B-CE8B24161546}"/>
              </a:ext>
            </a:extLst>
          </p:cNvPr>
          <p:cNvPicPr>
            <a:picLocks noGrp="1" noChangeAspect="1"/>
          </p:cNvPicPr>
          <p:nvPr>
            <p:ph idx="1"/>
          </p:nvPr>
        </p:nvPicPr>
        <p:blipFill>
          <a:blip r:embed="rId2"/>
          <a:stretch>
            <a:fillRect/>
          </a:stretch>
        </p:blipFill>
        <p:spPr>
          <a:xfrm>
            <a:off x="0" y="1872969"/>
            <a:ext cx="5694318" cy="4084077"/>
          </a:xfrm>
        </p:spPr>
      </p:pic>
      <p:sp>
        <p:nvSpPr>
          <p:cNvPr id="6" name="TextBox 5">
            <a:extLst>
              <a:ext uri="{FF2B5EF4-FFF2-40B4-BE49-F238E27FC236}">
                <a16:creationId xmlns:a16="http://schemas.microsoft.com/office/drawing/2014/main" id="{4473EDDD-9892-9205-57C0-9C08C5CD85D9}"/>
              </a:ext>
            </a:extLst>
          </p:cNvPr>
          <p:cNvSpPr txBox="1"/>
          <p:nvPr/>
        </p:nvSpPr>
        <p:spPr>
          <a:xfrm>
            <a:off x="6642847" y="1909482"/>
            <a:ext cx="5029200" cy="1754326"/>
          </a:xfrm>
          <a:prstGeom prst="rect">
            <a:avLst/>
          </a:prstGeom>
          <a:noFill/>
        </p:spPr>
        <p:txBody>
          <a:bodyPr wrap="square" rtlCol="0">
            <a:spAutoFit/>
          </a:bodyPr>
          <a:lstStyle/>
          <a:p>
            <a:r>
              <a:rPr lang="en-US" dirty="0"/>
              <a:t>So, Here we can see that Maximum Price Product Order From -&gt; C city then B the  A .</a:t>
            </a:r>
          </a:p>
          <a:p>
            <a:endParaRPr lang="en-US" dirty="0"/>
          </a:p>
          <a:p>
            <a:endParaRPr lang="en-US" dirty="0"/>
          </a:p>
          <a:p>
            <a:r>
              <a:rPr lang="en-US" dirty="0"/>
              <a:t>and Some Products Like 18,17,5,4,and 3 order same by City C and B</a:t>
            </a:r>
            <a:endParaRPr lang="en-IN" dirty="0"/>
          </a:p>
        </p:txBody>
      </p:sp>
    </p:spTree>
    <p:extLst>
      <p:ext uri="{BB962C8B-B14F-4D97-AF65-F5344CB8AC3E}">
        <p14:creationId xmlns:p14="http://schemas.microsoft.com/office/powerpoint/2010/main" val="1534405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ED3F-1C4C-AC41-8B72-FF488C6E8123}"/>
              </a:ext>
            </a:extLst>
          </p:cNvPr>
          <p:cNvSpPr>
            <a:spLocks noGrp="1"/>
          </p:cNvSpPr>
          <p:nvPr>
            <p:ph type="title"/>
          </p:nvPr>
        </p:nvSpPr>
        <p:spPr/>
        <p:txBody>
          <a:bodyPr/>
          <a:lstStyle/>
          <a:p>
            <a:r>
              <a:rPr lang="en-US" dirty="0"/>
              <a:t>Lets plot  Product Category 3 with Purchase with City Category</a:t>
            </a:r>
            <a:endParaRPr lang="en-IN" dirty="0"/>
          </a:p>
        </p:txBody>
      </p:sp>
      <p:pic>
        <p:nvPicPr>
          <p:cNvPr id="5" name="Content Placeholder 4">
            <a:extLst>
              <a:ext uri="{FF2B5EF4-FFF2-40B4-BE49-F238E27FC236}">
                <a16:creationId xmlns:a16="http://schemas.microsoft.com/office/drawing/2014/main" id="{42E2EB39-2E4B-107F-D14A-1BCEA65BD855}"/>
              </a:ext>
            </a:extLst>
          </p:cNvPr>
          <p:cNvPicPr>
            <a:picLocks noGrp="1" noChangeAspect="1"/>
          </p:cNvPicPr>
          <p:nvPr>
            <p:ph idx="1"/>
          </p:nvPr>
        </p:nvPicPr>
        <p:blipFill>
          <a:blip r:embed="rId2"/>
          <a:stretch>
            <a:fillRect/>
          </a:stretch>
        </p:blipFill>
        <p:spPr>
          <a:xfrm>
            <a:off x="312090" y="2097088"/>
            <a:ext cx="5826500" cy="4384394"/>
          </a:xfrm>
        </p:spPr>
      </p:pic>
      <p:sp>
        <p:nvSpPr>
          <p:cNvPr id="6" name="TextBox 5">
            <a:extLst>
              <a:ext uri="{FF2B5EF4-FFF2-40B4-BE49-F238E27FC236}">
                <a16:creationId xmlns:a16="http://schemas.microsoft.com/office/drawing/2014/main" id="{667CD0F4-FE7E-E5BE-7AAD-B99FDDCCDDF4}"/>
              </a:ext>
            </a:extLst>
          </p:cNvPr>
          <p:cNvSpPr txBox="1"/>
          <p:nvPr/>
        </p:nvSpPr>
        <p:spPr>
          <a:xfrm>
            <a:off x="6871447" y="2326340"/>
            <a:ext cx="4572000" cy="2585323"/>
          </a:xfrm>
          <a:prstGeom prst="rect">
            <a:avLst/>
          </a:prstGeom>
          <a:noFill/>
        </p:spPr>
        <p:txBody>
          <a:bodyPr wrap="square" rtlCol="0">
            <a:spAutoFit/>
          </a:bodyPr>
          <a:lstStyle/>
          <a:p>
            <a:r>
              <a:rPr lang="en-US" dirty="0"/>
              <a:t>So, Here we can see that Maximum Price Product Order From -&gt; C city then B the  A .</a:t>
            </a:r>
          </a:p>
          <a:p>
            <a:endParaRPr lang="en-US" dirty="0"/>
          </a:p>
          <a:p>
            <a:endParaRPr lang="en-US" dirty="0"/>
          </a:p>
          <a:p>
            <a:r>
              <a:rPr lang="en-US" dirty="0"/>
              <a:t>and  Product 3.0 -&gt; Is Equally Order by city A , B and C .</a:t>
            </a:r>
          </a:p>
          <a:p>
            <a:endParaRPr lang="en-US" dirty="0"/>
          </a:p>
          <a:p>
            <a:r>
              <a:rPr lang="en-US" dirty="0"/>
              <a:t>and Product 11 the only product which is order by City A compare to City B and C . </a:t>
            </a:r>
            <a:endParaRPr lang="en-IN" dirty="0"/>
          </a:p>
        </p:txBody>
      </p:sp>
    </p:spTree>
    <p:extLst>
      <p:ext uri="{BB962C8B-B14F-4D97-AF65-F5344CB8AC3E}">
        <p14:creationId xmlns:p14="http://schemas.microsoft.com/office/powerpoint/2010/main" val="887636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96BC-4850-65A4-19B1-5A158BA5B4EF}"/>
              </a:ext>
            </a:extLst>
          </p:cNvPr>
          <p:cNvSpPr>
            <a:spLocks noGrp="1"/>
          </p:cNvSpPr>
          <p:nvPr>
            <p:ph type="title"/>
          </p:nvPr>
        </p:nvSpPr>
        <p:spPr/>
        <p:txBody>
          <a:bodyPr/>
          <a:lstStyle/>
          <a:p>
            <a:r>
              <a:rPr lang="en-US" dirty="0"/>
              <a:t>Lets plot  Product Category 3 with Purchase with Stay_In_Current_City_Years</a:t>
            </a:r>
            <a:endParaRPr lang="en-IN" dirty="0"/>
          </a:p>
        </p:txBody>
      </p:sp>
      <p:pic>
        <p:nvPicPr>
          <p:cNvPr id="5" name="Content Placeholder 4">
            <a:extLst>
              <a:ext uri="{FF2B5EF4-FFF2-40B4-BE49-F238E27FC236}">
                <a16:creationId xmlns:a16="http://schemas.microsoft.com/office/drawing/2014/main" id="{A53887EA-5DEA-1059-C3C8-6D7A43E2FAC9}"/>
              </a:ext>
            </a:extLst>
          </p:cNvPr>
          <p:cNvPicPr>
            <a:picLocks noGrp="1" noChangeAspect="1"/>
          </p:cNvPicPr>
          <p:nvPr>
            <p:ph idx="1"/>
          </p:nvPr>
        </p:nvPicPr>
        <p:blipFill>
          <a:blip r:embed="rId2"/>
          <a:stretch>
            <a:fillRect/>
          </a:stretch>
        </p:blipFill>
        <p:spPr>
          <a:xfrm>
            <a:off x="161365" y="2097088"/>
            <a:ext cx="6096000" cy="4491790"/>
          </a:xfrm>
        </p:spPr>
      </p:pic>
    </p:spTree>
    <p:extLst>
      <p:ext uri="{BB962C8B-B14F-4D97-AF65-F5344CB8AC3E}">
        <p14:creationId xmlns:p14="http://schemas.microsoft.com/office/powerpoint/2010/main" val="39464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EB9E-D4D7-F8DF-ED97-76F7A8875E39}"/>
              </a:ext>
            </a:extLst>
          </p:cNvPr>
          <p:cNvSpPr>
            <a:spLocks noGrp="1"/>
          </p:cNvSpPr>
          <p:nvPr>
            <p:ph type="title"/>
          </p:nvPr>
        </p:nvSpPr>
        <p:spPr/>
        <p:txBody>
          <a:bodyPr/>
          <a:lstStyle/>
          <a:p>
            <a:r>
              <a:rPr lang="en-IN" dirty="0"/>
              <a:t>Goal</a:t>
            </a:r>
          </a:p>
        </p:txBody>
      </p:sp>
      <p:sp>
        <p:nvSpPr>
          <p:cNvPr id="3" name="Content Placeholder 2">
            <a:extLst>
              <a:ext uri="{FF2B5EF4-FFF2-40B4-BE49-F238E27FC236}">
                <a16:creationId xmlns:a16="http://schemas.microsoft.com/office/drawing/2014/main" id="{EF4D5067-2166-1719-956F-599A371084CF}"/>
              </a:ext>
            </a:extLst>
          </p:cNvPr>
          <p:cNvSpPr>
            <a:spLocks noGrp="1"/>
          </p:cNvSpPr>
          <p:nvPr>
            <p:ph idx="1"/>
          </p:nvPr>
        </p:nvSpPr>
        <p:spPr/>
        <p:txBody>
          <a:bodyPr/>
          <a:lstStyle/>
          <a:p>
            <a:r>
              <a:rPr lang="en-IN" dirty="0"/>
              <a:t>Our goal is to predict the purchase amount </a:t>
            </a:r>
            <a:r>
              <a:rPr lang="en-US" dirty="0"/>
              <a:t>of customer against various products.</a:t>
            </a:r>
            <a:r>
              <a:rPr lang="en-IN" dirty="0"/>
              <a:t>  </a:t>
            </a:r>
          </a:p>
          <a:p>
            <a:r>
              <a:rPr lang="en-IN" dirty="0"/>
              <a:t>We have to EDA properly and</a:t>
            </a:r>
            <a:r>
              <a:rPr lang="en-US" dirty="0"/>
              <a:t> to create personalized offer for customers against different products.</a:t>
            </a:r>
            <a:endParaRPr lang="en-IN" dirty="0"/>
          </a:p>
        </p:txBody>
      </p:sp>
    </p:spTree>
    <p:extLst>
      <p:ext uri="{BB962C8B-B14F-4D97-AF65-F5344CB8AC3E}">
        <p14:creationId xmlns:p14="http://schemas.microsoft.com/office/powerpoint/2010/main" val="2428909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06F8-4F1A-2EAF-D65C-164392DB98DB}"/>
              </a:ext>
            </a:extLst>
          </p:cNvPr>
          <p:cNvSpPr>
            <a:spLocks noGrp="1"/>
          </p:cNvSpPr>
          <p:nvPr>
            <p:ph type="title"/>
          </p:nvPr>
        </p:nvSpPr>
        <p:spPr/>
        <p:txBody>
          <a:bodyPr/>
          <a:lstStyle/>
          <a:p>
            <a:r>
              <a:rPr lang="en-US" dirty="0"/>
              <a:t>Lets plot  Product Category 2 with Purchase with Stay_In_Current_City_Years</a:t>
            </a:r>
            <a:endParaRPr lang="en-IN" dirty="0"/>
          </a:p>
        </p:txBody>
      </p:sp>
      <p:pic>
        <p:nvPicPr>
          <p:cNvPr id="5" name="Content Placeholder 4">
            <a:extLst>
              <a:ext uri="{FF2B5EF4-FFF2-40B4-BE49-F238E27FC236}">
                <a16:creationId xmlns:a16="http://schemas.microsoft.com/office/drawing/2014/main" id="{312F4218-D3A8-AF4C-12AB-53C778551930}"/>
              </a:ext>
            </a:extLst>
          </p:cNvPr>
          <p:cNvPicPr>
            <a:picLocks noGrp="1" noChangeAspect="1"/>
          </p:cNvPicPr>
          <p:nvPr>
            <p:ph idx="1"/>
          </p:nvPr>
        </p:nvPicPr>
        <p:blipFill>
          <a:blip r:embed="rId2"/>
          <a:stretch>
            <a:fillRect/>
          </a:stretch>
        </p:blipFill>
        <p:spPr>
          <a:xfrm>
            <a:off x="318655" y="2291051"/>
            <a:ext cx="5777345" cy="4164427"/>
          </a:xfrm>
        </p:spPr>
      </p:pic>
    </p:spTree>
    <p:extLst>
      <p:ext uri="{BB962C8B-B14F-4D97-AF65-F5344CB8AC3E}">
        <p14:creationId xmlns:p14="http://schemas.microsoft.com/office/powerpoint/2010/main" val="3018700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4ED5-864A-2B89-6739-8EF24AD725A1}"/>
              </a:ext>
            </a:extLst>
          </p:cNvPr>
          <p:cNvSpPr>
            <a:spLocks noGrp="1"/>
          </p:cNvSpPr>
          <p:nvPr>
            <p:ph type="title"/>
          </p:nvPr>
        </p:nvSpPr>
        <p:spPr/>
        <p:txBody>
          <a:bodyPr/>
          <a:lstStyle/>
          <a:p>
            <a:r>
              <a:rPr lang="en-US" dirty="0"/>
              <a:t>Lets plot  Product Category 3 with Purchase with Stay_In_Current_City_Years</a:t>
            </a:r>
            <a:endParaRPr lang="en-IN" dirty="0"/>
          </a:p>
        </p:txBody>
      </p:sp>
      <p:pic>
        <p:nvPicPr>
          <p:cNvPr id="5" name="Content Placeholder 4">
            <a:extLst>
              <a:ext uri="{FF2B5EF4-FFF2-40B4-BE49-F238E27FC236}">
                <a16:creationId xmlns:a16="http://schemas.microsoft.com/office/drawing/2014/main" id="{6F3E1F13-BAB0-F9E1-3F4E-373C816B36C2}"/>
              </a:ext>
            </a:extLst>
          </p:cNvPr>
          <p:cNvPicPr>
            <a:picLocks noGrp="1" noChangeAspect="1"/>
          </p:cNvPicPr>
          <p:nvPr>
            <p:ph idx="1"/>
          </p:nvPr>
        </p:nvPicPr>
        <p:blipFill>
          <a:blip r:embed="rId2"/>
          <a:stretch>
            <a:fillRect/>
          </a:stretch>
        </p:blipFill>
        <p:spPr>
          <a:xfrm>
            <a:off x="559523" y="2097088"/>
            <a:ext cx="5688878" cy="4329333"/>
          </a:xfrm>
        </p:spPr>
      </p:pic>
    </p:spTree>
    <p:extLst>
      <p:ext uri="{BB962C8B-B14F-4D97-AF65-F5344CB8AC3E}">
        <p14:creationId xmlns:p14="http://schemas.microsoft.com/office/powerpoint/2010/main" val="3244151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D8B4-1311-7A90-A374-F1403EDC566A}"/>
              </a:ext>
            </a:extLst>
          </p:cNvPr>
          <p:cNvSpPr>
            <a:spLocks noGrp="1"/>
          </p:cNvSpPr>
          <p:nvPr>
            <p:ph type="title"/>
          </p:nvPr>
        </p:nvSpPr>
        <p:spPr/>
        <p:txBody>
          <a:bodyPr/>
          <a:lstStyle/>
          <a:p>
            <a:r>
              <a:rPr lang="en-IN" dirty="0" err="1"/>
              <a:t>cOnCLUSION</a:t>
            </a:r>
            <a:endParaRPr lang="en-IN" dirty="0"/>
          </a:p>
        </p:txBody>
      </p:sp>
      <p:sp>
        <p:nvSpPr>
          <p:cNvPr id="3" name="Content Placeholder 2">
            <a:extLst>
              <a:ext uri="{FF2B5EF4-FFF2-40B4-BE49-F238E27FC236}">
                <a16:creationId xmlns:a16="http://schemas.microsoft.com/office/drawing/2014/main" id="{4A4E3B6E-5255-1DC7-0A4C-E771C92F7AE1}"/>
              </a:ext>
            </a:extLst>
          </p:cNvPr>
          <p:cNvSpPr>
            <a:spLocks noGrp="1"/>
          </p:cNvSpPr>
          <p:nvPr>
            <p:ph idx="1"/>
          </p:nvPr>
        </p:nvSpPr>
        <p:spPr/>
        <p:txBody>
          <a:bodyPr>
            <a:normAutofit fontScale="85000" lnSpcReduction="10000"/>
          </a:bodyPr>
          <a:lstStyle/>
          <a:p>
            <a:pPr>
              <a:buFontTx/>
              <a:buChar char="-"/>
            </a:pPr>
            <a:r>
              <a:rPr lang="en-IN" dirty="0"/>
              <a:t>If you see in Slide -10 then you can see the counts of Male – 414259 and Female-135809 . And after that you can see in Slide 30, 31 and 32  .  that the graph of all Products with his Price and hue by Gender. And you can find there . For all product  female and male both are equal in counts. So its means is all the peoples are shopping in Black Friday..</a:t>
            </a:r>
          </a:p>
          <a:p>
            <a:pPr>
              <a:buFontTx/>
              <a:buChar char="-"/>
            </a:pPr>
            <a:r>
              <a:rPr lang="en-IN" dirty="0"/>
              <a:t>If we include the City also. the count of A, B and C city. So that is not properly balanced but  if see the hue with Product and Price Then we can find all the cities order same counts for all the products.</a:t>
            </a:r>
          </a:p>
          <a:p>
            <a:pPr>
              <a:buFontTx/>
              <a:buChar char="-"/>
            </a:pPr>
            <a:r>
              <a:rPr lang="en-IN" dirty="0"/>
              <a:t>Black Day is a Shopping Day for Western and Eastern Countries. And Now we can see which </a:t>
            </a:r>
            <a:r>
              <a:rPr lang="en-IN" dirty="0" err="1"/>
              <a:t>which</a:t>
            </a:r>
            <a:r>
              <a:rPr lang="en-IN" dirty="0"/>
              <a:t> product needed more in this Black Day.</a:t>
            </a:r>
          </a:p>
        </p:txBody>
      </p:sp>
    </p:spTree>
    <p:extLst>
      <p:ext uri="{BB962C8B-B14F-4D97-AF65-F5344CB8AC3E}">
        <p14:creationId xmlns:p14="http://schemas.microsoft.com/office/powerpoint/2010/main" val="3293270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2949-C569-E449-7F5E-090C03C5634F}"/>
              </a:ext>
            </a:extLst>
          </p:cNvPr>
          <p:cNvSpPr>
            <a:spLocks noGrp="1"/>
          </p:cNvSpPr>
          <p:nvPr>
            <p:ph type="title"/>
          </p:nvPr>
        </p:nvSpPr>
        <p:spPr>
          <a:xfrm>
            <a:off x="1141413" y="484909"/>
            <a:ext cx="8501351" cy="1371599"/>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3746928D-CC90-C216-6A47-C758A986D7F8}"/>
              </a:ext>
            </a:extLst>
          </p:cNvPr>
          <p:cNvSpPr>
            <a:spLocks noGrp="1"/>
          </p:cNvSpPr>
          <p:nvPr>
            <p:ph idx="1"/>
          </p:nvPr>
        </p:nvSpPr>
        <p:spPr>
          <a:xfrm>
            <a:off x="886691" y="2008910"/>
            <a:ext cx="10418618" cy="5735782"/>
          </a:xfrm>
        </p:spPr>
        <p:txBody>
          <a:bodyPr>
            <a:normAutofit fontScale="85000" lnSpcReduction="20000"/>
          </a:bodyPr>
          <a:lstStyle/>
          <a:p>
            <a:pPr>
              <a:buFont typeface="Wingdings" panose="05000000000000000000" pitchFamily="2" charset="2"/>
              <a:buChar char="Ø"/>
            </a:pPr>
            <a:r>
              <a:rPr lang="en-IN" dirty="0"/>
              <a:t> So , Most of People Come From Occupation </a:t>
            </a:r>
            <a:r>
              <a:rPr lang="en-US" dirty="0"/>
              <a:t>4 then 0 then 7 then 1 then 17 then   20 then   20 and 12 .(Slide 10)</a:t>
            </a:r>
          </a:p>
          <a:p>
            <a:pPr>
              <a:buFont typeface="Wingdings" panose="05000000000000000000" pitchFamily="2" charset="2"/>
              <a:buChar char="Ø"/>
            </a:pPr>
            <a:r>
              <a:rPr lang="en-US" dirty="0"/>
              <a:t> Maximum Ordered Product for Product_Category_1 is   1 , 5 , 8 ,11 , 2,6,3 and 4</a:t>
            </a:r>
          </a:p>
          <a:p>
            <a:pPr marL="0" indent="0">
              <a:buNone/>
            </a:pPr>
            <a:r>
              <a:rPr lang="en-US" dirty="0"/>
              <a:t>   Least Order Product -&gt; 9,17, 14 , 19 ,20, 18, 7, ,12 ,10,  13, 15 and 16 .(Slide -&gt;16)</a:t>
            </a:r>
          </a:p>
          <a:p>
            <a:pPr>
              <a:buFont typeface="Wingdings" panose="05000000000000000000" pitchFamily="2" charset="2"/>
              <a:buChar char="Ø"/>
            </a:pPr>
            <a:r>
              <a:rPr lang="en-US" dirty="0"/>
              <a:t>Maximum Ordered Product for Product_Category_2 is 8.0,14.0,2.0,16.0 </a:t>
            </a:r>
          </a:p>
          <a:p>
            <a:pPr marL="0" indent="0">
              <a:buNone/>
            </a:pPr>
            <a:r>
              <a:rPr lang="en-US" dirty="0"/>
              <a:t>   Least Order Product -&gt; is 7.0 and 18,3.0,10.0,12.0 and 9.0. (Slide-&gt;17)</a:t>
            </a:r>
          </a:p>
          <a:p>
            <a:pPr marL="0" indent="0">
              <a:buNone/>
            </a:pPr>
            <a:r>
              <a:rPr lang="en-US" dirty="0"/>
              <a:t>   Product_Category_2 Contain Null Values of Counts -&gt; </a:t>
            </a:r>
            <a:r>
              <a:rPr lang="en-IN" dirty="0"/>
              <a:t> 173638 </a:t>
            </a:r>
          </a:p>
          <a:p>
            <a:pPr>
              <a:buFont typeface="Wingdings" panose="05000000000000000000" pitchFamily="2" charset="2"/>
              <a:buChar char="Ø"/>
            </a:pPr>
            <a:r>
              <a:rPr lang="en-US" dirty="0"/>
              <a:t>Maximum Ordered Product for Product_Category_3  is 16.0,15.0,14.0,17.0,5.0,8.0, and 9.0  </a:t>
            </a:r>
          </a:p>
          <a:p>
            <a:pPr marL="0" indent="0">
              <a:buNone/>
            </a:pPr>
            <a:r>
              <a:rPr lang="en-US" dirty="0"/>
              <a:t>    Least is  3.0,10.0,11.0,4.0,18.0 and  6.0 (Slide-&gt;18)</a:t>
            </a:r>
          </a:p>
          <a:p>
            <a:pPr marL="0" indent="0">
              <a:buNone/>
            </a:pPr>
            <a:r>
              <a:rPr lang="en-US" dirty="0"/>
              <a:t>    Product_category_3 </a:t>
            </a:r>
            <a:r>
              <a:rPr lang="en-US" dirty="0" err="1"/>
              <a:t>Cotain</a:t>
            </a:r>
            <a:r>
              <a:rPr lang="en-US" dirty="0"/>
              <a:t> Null values of counts </a:t>
            </a:r>
            <a:r>
              <a:rPr lang="en-IN" dirty="0"/>
              <a:t>383247 (Big Number ) Safe to delete this column</a:t>
            </a:r>
            <a:r>
              <a:rPr lang="en-US" dirty="0"/>
              <a:t> </a:t>
            </a:r>
            <a:endParaRPr lang="en-IN"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dirty="0"/>
              <a:t>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642954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0793-D4A3-8EC1-5580-24374675D2CD}"/>
              </a:ext>
            </a:extLst>
          </p:cNvPr>
          <p:cNvSpPr>
            <a:spLocks noGrp="1"/>
          </p:cNvSpPr>
          <p:nvPr>
            <p:ph type="title"/>
          </p:nvPr>
        </p:nvSpPr>
        <p:spPr>
          <a:xfrm flipV="1">
            <a:off x="1141413" y="-678873"/>
            <a:ext cx="9905998" cy="1297391"/>
          </a:xfrm>
        </p:spPr>
        <p:txBody>
          <a:bodyPr/>
          <a:lstStyle/>
          <a:p>
            <a:endParaRPr lang="en-IN" dirty="0"/>
          </a:p>
        </p:txBody>
      </p:sp>
      <p:sp>
        <p:nvSpPr>
          <p:cNvPr id="3" name="Content Placeholder 2">
            <a:extLst>
              <a:ext uri="{FF2B5EF4-FFF2-40B4-BE49-F238E27FC236}">
                <a16:creationId xmlns:a16="http://schemas.microsoft.com/office/drawing/2014/main" id="{967D53DA-EFCA-0031-F7CA-77B1116A4537}"/>
              </a:ext>
            </a:extLst>
          </p:cNvPr>
          <p:cNvSpPr>
            <a:spLocks noGrp="1"/>
          </p:cNvSpPr>
          <p:nvPr>
            <p:ph idx="1"/>
          </p:nvPr>
        </p:nvSpPr>
        <p:spPr>
          <a:xfrm>
            <a:off x="1141412" y="803564"/>
            <a:ext cx="9905999" cy="4987637"/>
          </a:xfrm>
        </p:spPr>
        <p:txBody>
          <a:bodyPr>
            <a:normAutofit fontScale="62500" lnSpcReduction="20000"/>
          </a:bodyPr>
          <a:lstStyle/>
          <a:p>
            <a:r>
              <a:rPr lang="en-US" dirty="0"/>
              <a:t>In Slide 27 You can see that Maximum money spend from 51-55 age group then 55+ then 36-45  and 18-25 are same then 0 -17. If you see in the Graph then you can see that all age group Shopping in equal in counts. So you have to focus for age category products.</a:t>
            </a:r>
          </a:p>
          <a:p>
            <a:r>
              <a:rPr lang="en-US" dirty="0"/>
              <a:t>We don’t check for outliers and Distribution plot for all columns because we don’t need to check because column are Float and Int Type but it’s a Categorical data .</a:t>
            </a:r>
          </a:p>
          <a:p>
            <a:r>
              <a:rPr lang="en-US" dirty="0"/>
              <a:t>And I decide to fill null or remove null after model building in both types. Without null or fill null. So then I decide null is important or not.</a:t>
            </a:r>
          </a:p>
          <a:p>
            <a:endParaRPr lang="en-US" dirty="0"/>
          </a:p>
          <a:p>
            <a:r>
              <a:rPr lang="en-US" sz="3200" b="1" dirty="0">
                <a:solidFill>
                  <a:schemeClr val="accent2">
                    <a:lumMod val="20000"/>
                    <a:lumOff val="80000"/>
                  </a:schemeClr>
                </a:solidFill>
              </a:rPr>
              <a:t>Happy Black Friday to You and Your Customer.</a:t>
            </a:r>
            <a:endParaRPr lang="en-US" sz="3800" b="1" dirty="0">
              <a:solidFill>
                <a:schemeClr val="accent2">
                  <a:lumMod val="20000"/>
                  <a:lumOff val="80000"/>
                </a:schemeClr>
              </a:solidFill>
            </a:endParaRPr>
          </a:p>
          <a:p>
            <a:endParaRPr lang="en-US" dirty="0"/>
          </a:p>
          <a:p>
            <a:endParaRPr lang="en-US" dirty="0"/>
          </a:p>
          <a:p>
            <a:endParaRPr lang="en-US" dirty="0"/>
          </a:p>
          <a:p>
            <a:pPr marL="0" indent="0">
              <a:buNone/>
            </a:pPr>
            <a:r>
              <a:rPr lang="en-US" sz="7200" b="1" dirty="0"/>
              <a:t>Thankyou</a:t>
            </a:r>
            <a:r>
              <a:rPr lang="en-US" sz="7200" dirty="0"/>
              <a:t> </a:t>
            </a:r>
            <a:r>
              <a:rPr lang="en-IN" sz="6000" dirty="0">
                <a:effectLst/>
              </a:rPr>
              <a:t>😉 😉</a:t>
            </a:r>
            <a:endParaRPr lang="en-US" sz="7200" dirty="0"/>
          </a:p>
          <a:p>
            <a:endParaRPr lang="en-US" dirty="0"/>
          </a:p>
          <a:p>
            <a:endParaRPr lang="en-IN" dirty="0"/>
          </a:p>
        </p:txBody>
      </p:sp>
    </p:spTree>
    <p:extLst>
      <p:ext uri="{BB962C8B-B14F-4D97-AF65-F5344CB8AC3E}">
        <p14:creationId xmlns:p14="http://schemas.microsoft.com/office/powerpoint/2010/main" val="4169111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88C8-F2AB-42FD-5746-CF5E6A0F5D40}"/>
              </a:ext>
            </a:extLst>
          </p:cNvPr>
          <p:cNvSpPr>
            <a:spLocks noGrp="1"/>
          </p:cNvSpPr>
          <p:nvPr>
            <p:ph type="title"/>
          </p:nvPr>
        </p:nvSpPr>
        <p:spPr>
          <a:xfrm flipV="1">
            <a:off x="1141413" y="-914400"/>
            <a:ext cx="9905998" cy="1163782"/>
          </a:xfrm>
        </p:spPr>
        <p:txBody>
          <a:bodyPr/>
          <a:lstStyle/>
          <a:p>
            <a:endParaRPr lang="en-IN" dirty="0"/>
          </a:p>
        </p:txBody>
      </p:sp>
      <p:sp>
        <p:nvSpPr>
          <p:cNvPr id="3" name="Content Placeholder 2">
            <a:extLst>
              <a:ext uri="{FF2B5EF4-FFF2-40B4-BE49-F238E27FC236}">
                <a16:creationId xmlns:a16="http://schemas.microsoft.com/office/drawing/2014/main" id="{706F0E6E-46FD-90E6-3701-DD082C187E59}"/>
              </a:ext>
            </a:extLst>
          </p:cNvPr>
          <p:cNvSpPr>
            <a:spLocks noGrp="1"/>
          </p:cNvSpPr>
          <p:nvPr>
            <p:ph idx="1"/>
          </p:nvPr>
        </p:nvSpPr>
        <p:spPr>
          <a:xfrm>
            <a:off x="886692" y="554182"/>
            <a:ext cx="10160720" cy="5237019"/>
          </a:xfrm>
        </p:spPr>
        <p:txBody>
          <a:bodyPr/>
          <a:lstStyle/>
          <a:p>
            <a:endParaRPr lang="en-IN" dirty="0"/>
          </a:p>
        </p:txBody>
      </p:sp>
    </p:spTree>
    <p:extLst>
      <p:ext uri="{BB962C8B-B14F-4D97-AF65-F5344CB8AC3E}">
        <p14:creationId xmlns:p14="http://schemas.microsoft.com/office/powerpoint/2010/main" val="221830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A241-9409-6764-ECCC-2C24C4C52432}"/>
              </a:ext>
            </a:extLst>
          </p:cNvPr>
          <p:cNvSpPr>
            <a:spLocks noGrp="1"/>
          </p:cNvSpPr>
          <p:nvPr>
            <p:ph type="title"/>
          </p:nvPr>
        </p:nvSpPr>
        <p:spPr/>
        <p:txBody>
          <a:bodyPr/>
          <a:lstStyle/>
          <a:p>
            <a:r>
              <a:rPr lang="en-IN" dirty="0"/>
              <a:t>About dataset</a:t>
            </a:r>
          </a:p>
        </p:txBody>
      </p:sp>
      <p:sp>
        <p:nvSpPr>
          <p:cNvPr id="3" name="Content Placeholder 2">
            <a:extLst>
              <a:ext uri="{FF2B5EF4-FFF2-40B4-BE49-F238E27FC236}">
                <a16:creationId xmlns:a16="http://schemas.microsoft.com/office/drawing/2014/main" id="{D6643690-373B-E9EB-45AD-331A4ABB1C21}"/>
              </a:ext>
            </a:extLst>
          </p:cNvPr>
          <p:cNvSpPr>
            <a:spLocks noGrp="1"/>
          </p:cNvSpPr>
          <p:nvPr>
            <p:ph idx="1"/>
          </p:nvPr>
        </p:nvSpPr>
        <p:spPr/>
        <p:txBody>
          <a:bodyPr/>
          <a:lstStyle/>
          <a:p>
            <a:r>
              <a:rPr lang="en-IN" dirty="0"/>
              <a:t>Here , We have  550068 Rows and 121Columns</a:t>
            </a:r>
          </a:p>
          <a:p>
            <a:r>
              <a:rPr lang="en-IN" dirty="0"/>
              <a:t>We have null values in 2 Columns </a:t>
            </a:r>
          </a:p>
          <a:p>
            <a:r>
              <a:rPr lang="en-IN" dirty="0"/>
              <a:t>We have Duplicated Value and we remove that.</a:t>
            </a:r>
          </a:p>
          <a:p>
            <a:r>
              <a:rPr lang="en-IN" dirty="0"/>
              <a:t>We have 5 Object Type data type and 5 integer type data type and 2 float type (float type because it contains null values)</a:t>
            </a:r>
          </a:p>
          <a:p>
            <a:r>
              <a:rPr lang="en-IN" dirty="0"/>
              <a:t>This  Data Usage 54.6+ MB  storage .</a:t>
            </a:r>
          </a:p>
        </p:txBody>
      </p:sp>
      <p:sp>
        <p:nvSpPr>
          <p:cNvPr id="4" name="Rectangle 1">
            <a:extLst>
              <a:ext uri="{FF2B5EF4-FFF2-40B4-BE49-F238E27FC236}">
                <a16:creationId xmlns:a16="http://schemas.microsoft.com/office/drawing/2014/main" id="{1DB78A5B-05FD-8792-4B7B-62249D0459E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56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93E3-8CD2-3766-568C-ABA28BDE17E3}"/>
              </a:ext>
            </a:extLst>
          </p:cNvPr>
          <p:cNvSpPr>
            <a:spLocks noGrp="1"/>
          </p:cNvSpPr>
          <p:nvPr>
            <p:ph type="title"/>
          </p:nvPr>
        </p:nvSpPr>
        <p:spPr/>
        <p:txBody>
          <a:bodyPr/>
          <a:lstStyle/>
          <a:p>
            <a:r>
              <a:rPr lang="en-IN" dirty="0"/>
              <a:t>NULL VALUES </a:t>
            </a:r>
            <a:br>
              <a:rPr lang="en-IN" dirty="0"/>
            </a:br>
            <a:endParaRPr lang="en-IN" dirty="0"/>
          </a:p>
        </p:txBody>
      </p:sp>
      <p:sp>
        <p:nvSpPr>
          <p:cNvPr id="3" name="Content Placeholder 2">
            <a:extLst>
              <a:ext uri="{FF2B5EF4-FFF2-40B4-BE49-F238E27FC236}">
                <a16:creationId xmlns:a16="http://schemas.microsoft.com/office/drawing/2014/main" id="{F63B0499-591B-C02A-3F24-0847C2A42CF1}"/>
              </a:ext>
            </a:extLst>
          </p:cNvPr>
          <p:cNvSpPr>
            <a:spLocks noGrp="1"/>
          </p:cNvSpPr>
          <p:nvPr>
            <p:ph idx="1"/>
          </p:nvPr>
        </p:nvSpPr>
        <p:spPr>
          <a:xfrm>
            <a:off x="1141412" y="2249487"/>
            <a:ext cx="10597870" cy="4393360"/>
          </a:xfrm>
        </p:spPr>
        <p:txBody>
          <a:bodyPr/>
          <a:lstStyle/>
          <a:p>
            <a:r>
              <a:rPr lang="en-IN" dirty="0"/>
              <a:t>As we know we have 2 Columns with Nan Values . So we don’t think to delete this right . First I do EDA Then I will take my action against Nan values. Lets See Column Who have Nan Values.</a:t>
            </a:r>
          </a:p>
          <a:p>
            <a:r>
              <a:rPr lang="en-IN" dirty="0"/>
              <a:t>Total Rows -&gt; 550068 </a:t>
            </a:r>
          </a:p>
          <a:p>
            <a:r>
              <a:rPr lang="en-IN" dirty="0"/>
              <a:t>1 -&gt; Product_Category_2   -&gt;  173638 Null Values</a:t>
            </a:r>
          </a:p>
          <a:p>
            <a:r>
              <a:rPr lang="en-IN" dirty="0"/>
              <a:t>2-&gt;  Product_Category_3  -&gt;   383247 Null Values</a:t>
            </a:r>
          </a:p>
          <a:p>
            <a:r>
              <a:rPr lang="en-IN" dirty="0"/>
              <a:t>So, I decided to not delete Nan values and move foreword to EDA . To se exact behaviour of customers.</a:t>
            </a:r>
          </a:p>
        </p:txBody>
      </p:sp>
    </p:spTree>
    <p:extLst>
      <p:ext uri="{BB962C8B-B14F-4D97-AF65-F5344CB8AC3E}">
        <p14:creationId xmlns:p14="http://schemas.microsoft.com/office/powerpoint/2010/main" val="112152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FB2E-ECB2-ABDB-5276-967F382A17E3}"/>
              </a:ext>
            </a:extLst>
          </p:cNvPr>
          <p:cNvSpPr>
            <a:spLocks noGrp="1"/>
          </p:cNvSpPr>
          <p:nvPr>
            <p:ph type="title"/>
          </p:nvPr>
        </p:nvSpPr>
        <p:spPr>
          <a:xfrm>
            <a:off x="1141413" y="-1035424"/>
            <a:ext cx="4237411" cy="3778624"/>
          </a:xfrm>
        </p:spPr>
        <p:txBody>
          <a:bodyPr/>
          <a:lstStyle/>
          <a:p>
            <a:r>
              <a:rPr lang="en-IN" dirty="0"/>
              <a:t>Data description </a:t>
            </a:r>
          </a:p>
        </p:txBody>
      </p:sp>
      <p:pic>
        <p:nvPicPr>
          <p:cNvPr id="5" name="Content Placeholder 4">
            <a:extLst>
              <a:ext uri="{FF2B5EF4-FFF2-40B4-BE49-F238E27FC236}">
                <a16:creationId xmlns:a16="http://schemas.microsoft.com/office/drawing/2014/main" id="{F105E075-2530-FF91-8791-E3B9F2F7D015}"/>
              </a:ext>
            </a:extLst>
          </p:cNvPr>
          <p:cNvPicPr>
            <a:picLocks noGrp="1" noChangeAspect="1"/>
          </p:cNvPicPr>
          <p:nvPr>
            <p:ph idx="1"/>
          </p:nvPr>
        </p:nvPicPr>
        <p:blipFill>
          <a:blip r:embed="rId2"/>
          <a:stretch>
            <a:fillRect/>
          </a:stretch>
        </p:blipFill>
        <p:spPr>
          <a:xfrm>
            <a:off x="1141413" y="1204610"/>
            <a:ext cx="10062353" cy="3346122"/>
          </a:xfrm>
        </p:spPr>
      </p:pic>
      <p:sp>
        <p:nvSpPr>
          <p:cNvPr id="6" name="TextBox 5">
            <a:extLst>
              <a:ext uri="{FF2B5EF4-FFF2-40B4-BE49-F238E27FC236}">
                <a16:creationId xmlns:a16="http://schemas.microsoft.com/office/drawing/2014/main" id="{2296AC3E-7C09-B6D6-8FE9-458C6ED59160}"/>
              </a:ext>
            </a:extLst>
          </p:cNvPr>
          <p:cNvSpPr txBox="1"/>
          <p:nvPr/>
        </p:nvSpPr>
        <p:spPr>
          <a:xfrm>
            <a:off x="1141414" y="4746812"/>
            <a:ext cx="10880258" cy="1754326"/>
          </a:xfrm>
          <a:prstGeom prst="rect">
            <a:avLst/>
          </a:prstGeom>
          <a:noFill/>
        </p:spPr>
        <p:txBody>
          <a:bodyPr wrap="square" rtlCol="0">
            <a:spAutoFit/>
          </a:bodyPr>
          <a:lstStyle/>
          <a:p>
            <a:r>
              <a:rPr lang="en-IN" dirty="0"/>
              <a:t>As pe my Observation :-</a:t>
            </a:r>
          </a:p>
          <a:p>
            <a:pPr marL="285750" indent="-285750">
              <a:buFontTx/>
              <a:buChar char="-"/>
            </a:pPr>
            <a:r>
              <a:rPr lang="en-IN" dirty="0"/>
              <a:t>All the data is Normally distributed . And Purchase contain some outliers but I don’t take as a outliers.</a:t>
            </a:r>
          </a:p>
          <a:p>
            <a:pPr marL="285750" indent="-285750">
              <a:buFontTx/>
              <a:buChar char="-"/>
            </a:pPr>
            <a:r>
              <a:rPr lang="en-IN" dirty="0"/>
              <a:t>Only Purchase is a </a:t>
            </a:r>
            <a:r>
              <a:rPr lang="en-IN" dirty="0" err="1"/>
              <a:t>Continious</a:t>
            </a:r>
            <a:r>
              <a:rPr lang="en-IN" dirty="0"/>
              <a:t> Data and left are </a:t>
            </a:r>
            <a:r>
              <a:rPr lang="en-IN" dirty="0" err="1"/>
              <a:t>Descrete</a:t>
            </a:r>
            <a:r>
              <a:rPr lang="en-IN" dirty="0"/>
              <a:t> Data type.  And only Gender is Object .</a:t>
            </a:r>
          </a:p>
          <a:p>
            <a:pPr marL="285750" indent="-285750">
              <a:buFontTx/>
              <a:buChar char="-"/>
            </a:pPr>
            <a:r>
              <a:rPr lang="en-IN" dirty="0"/>
              <a:t>Here we cannot see City Category ,</a:t>
            </a:r>
            <a:r>
              <a:rPr kumimoji="0" lang="en-US" altLang="en-US" sz="1800" b="0" i="0" u="none" strike="noStrike" cap="none" normalizeH="0" baseline="0" dirty="0">
                <a:ln>
                  <a:noFill/>
                </a:ln>
                <a:solidFill>
                  <a:srgbClr val="000000"/>
                </a:solidFill>
                <a:effectLst/>
                <a:latin typeface="Courier New" panose="02070309020205020404" pitchFamily="49" charset="0"/>
              </a:rPr>
              <a:t> </a:t>
            </a:r>
            <a:r>
              <a:rPr kumimoji="0" lang="en-US" altLang="en-US" sz="1600" b="0" i="0" u="none" strike="noStrike" cap="none" normalizeH="0" baseline="0" dirty="0" err="1">
                <a:ln>
                  <a:noFill/>
                </a:ln>
                <a:solidFill>
                  <a:schemeClr val="accent2">
                    <a:lumMod val="20000"/>
                    <a:lumOff val="80000"/>
                  </a:schemeClr>
                </a:solidFill>
                <a:effectLst/>
                <a:latin typeface="Courier New" panose="02070309020205020404" pitchFamily="49" charset="0"/>
              </a:rPr>
              <a:t>Stay_In_Current_City_Years</a:t>
            </a:r>
            <a:r>
              <a:rPr kumimoji="0" lang="en-US" altLang="en-US" sz="1600" b="0" i="0" u="none" strike="noStrike" cap="none" normalizeH="0" baseline="0" dirty="0">
                <a:ln>
                  <a:noFill/>
                </a:ln>
                <a:solidFill>
                  <a:schemeClr val="accent2">
                    <a:lumMod val="20000"/>
                    <a:lumOff val="80000"/>
                  </a:schemeClr>
                </a:solidFill>
                <a:effectLst/>
              </a:rPr>
              <a:t> </a:t>
            </a:r>
            <a:r>
              <a:rPr lang="en-US" altLang="en-US" sz="1600" dirty="0">
                <a:solidFill>
                  <a:schemeClr val="accent2">
                    <a:lumMod val="20000"/>
                    <a:lumOff val="80000"/>
                  </a:schemeClr>
                </a:solidFill>
                <a:latin typeface="Arial" panose="020B0604020202020204" pitchFamily="34" charset="0"/>
              </a:rPr>
              <a:t> , </a:t>
            </a:r>
            <a:r>
              <a:rPr lang="en-IN" dirty="0"/>
              <a:t>Age  because its contain “+” Sign</a:t>
            </a:r>
          </a:p>
          <a:p>
            <a:pPr marL="285750" indent="-285750">
              <a:buFontTx/>
              <a:buChar char="-"/>
            </a:pPr>
            <a:r>
              <a:rPr lang="en-IN" dirty="0"/>
              <a:t> Here we confirm that we have outliers in 2 columns.</a:t>
            </a:r>
          </a:p>
          <a:p>
            <a:endParaRPr lang="en-IN" dirty="0"/>
          </a:p>
        </p:txBody>
      </p:sp>
      <p:sp>
        <p:nvSpPr>
          <p:cNvPr id="7" name="Rectangle 1">
            <a:extLst>
              <a:ext uri="{FF2B5EF4-FFF2-40B4-BE49-F238E27FC236}">
                <a16:creationId xmlns:a16="http://schemas.microsoft.com/office/drawing/2014/main" id="{D902AC8E-F392-7660-857F-6FAF7AC98D4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705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6D3A-B2D9-6935-1F7D-3BFA448A6414}"/>
              </a:ext>
            </a:extLst>
          </p:cNvPr>
          <p:cNvSpPr>
            <a:spLocks noGrp="1"/>
          </p:cNvSpPr>
          <p:nvPr>
            <p:ph type="title"/>
          </p:nvPr>
        </p:nvSpPr>
        <p:spPr/>
        <p:txBody>
          <a:bodyPr/>
          <a:lstStyle/>
          <a:p>
            <a:r>
              <a:rPr lang="en-IN" dirty="0"/>
              <a:t>DATA DESCRIPTION INCLUDE </a:t>
            </a:r>
            <a:r>
              <a:rPr lang="en-IN" dirty="0" err="1"/>
              <a:t>ObJECT</a:t>
            </a:r>
            <a:endParaRPr lang="en-IN" dirty="0"/>
          </a:p>
        </p:txBody>
      </p:sp>
      <p:pic>
        <p:nvPicPr>
          <p:cNvPr id="5" name="Content Placeholder 4">
            <a:extLst>
              <a:ext uri="{FF2B5EF4-FFF2-40B4-BE49-F238E27FC236}">
                <a16:creationId xmlns:a16="http://schemas.microsoft.com/office/drawing/2014/main" id="{41CBB2DF-8683-08A9-EFFF-39567DB69971}"/>
              </a:ext>
            </a:extLst>
          </p:cNvPr>
          <p:cNvPicPr>
            <a:picLocks noGrp="1" noChangeAspect="1"/>
          </p:cNvPicPr>
          <p:nvPr>
            <p:ph idx="1"/>
          </p:nvPr>
        </p:nvPicPr>
        <p:blipFill>
          <a:blip r:embed="rId2"/>
          <a:stretch>
            <a:fillRect/>
          </a:stretch>
        </p:blipFill>
        <p:spPr>
          <a:xfrm>
            <a:off x="1093787" y="1996561"/>
            <a:ext cx="8972728" cy="2871273"/>
          </a:xfrm>
        </p:spPr>
      </p:pic>
      <p:sp>
        <p:nvSpPr>
          <p:cNvPr id="7" name="TextBox 6">
            <a:extLst>
              <a:ext uri="{FF2B5EF4-FFF2-40B4-BE49-F238E27FC236}">
                <a16:creationId xmlns:a16="http://schemas.microsoft.com/office/drawing/2014/main" id="{A7E2C6CA-30FB-D59A-C373-BB9F69AE29C7}"/>
              </a:ext>
            </a:extLst>
          </p:cNvPr>
          <p:cNvSpPr txBox="1"/>
          <p:nvPr/>
        </p:nvSpPr>
        <p:spPr>
          <a:xfrm>
            <a:off x="1896036" y="5204012"/>
            <a:ext cx="5656308" cy="1200329"/>
          </a:xfrm>
          <a:prstGeom prst="rect">
            <a:avLst/>
          </a:prstGeom>
          <a:noFill/>
        </p:spPr>
        <p:txBody>
          <a:bodyPr wrap="square" rtlCol="0">
            <a:spAutoFit/>
          </a:bodyPr>
          <a:lstStyle/>
          <a:p>
            <a:pPr marL="285750" indent="-285750">
              <a:buFontTx/>
              <a:buChar char="-"/>
            </a:pPr>
            <a:r>
              <a:rPr lang="en-IN" dirty="0"/>
              <a:t>Product id have 3631 Unique values .</a:t>
            </a:r>
          </a:p>
          <a:p>
            <a:pPr marL="285750" indent="-285750">
              <a:buFontTx/>
              <a:buChar char="-"/>
            </a:pPr>
            <a:r>
              <a:rPr lang="en-IN" dirty="0"/>
              <a:t>Gender has 2 Unique Values</a:t>
            </a:r>
          </a:p>
          <a:p>
            <a:pPr marL="285750" indent="-285750">
              <a:buFontTx/>
              <a:buChar char="-"/>
            </a:pPr>
            <a:r>
              <a:rPr lang="en-IN" dirty="0" err="1"/>
              <a:t>City_Catefory</a:t>
            </a:r>
            <a:r>
              <a:rPr lang="en-IN" dirty="0"/>
              <a:t> 3 Unique Values</a:t>
            </a:r>
          </a:p>
          <a:p>
            <a:pPr marL="285750" indent="-285750">
              <a:buFontTx/>
              <a:buChar char="-"/>
            </a:pPr>
            <a:r>
              <a:rPr lang="en-IN" dirty="0" err="1"/>
              <a:t>Stau_in_Current_City_Years</a:t>
            </a:r>
            <a:r>
              <a:rPr lang="en-IN" dirty="0"/>
              <a:t> have 5 unique columns</a:t>
            </a:r>
          </a:p>
        </p:txBody>
      </p:sp>
    </p:spTree>
    <p:extLst>
      <p:ext uri="{BB962C8B-B14F-4D97-AF65-F5344CB8AC3E}">
        <p14:creationId xmlns:p14="http://schemas.microsoft.com/office/powerpoint/2010/main" val="1419666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FCF69-79C6-0B1F-1B1E-85C74157CF83}"/>
              </a:ext>
            </a:extLst>
          </p:cNvPr>
          <p:cNvSpPr>
            <a:spLocks noGrp="1"/>
          </p:cNvSpPr>
          <p:nvPr>
            <p:ph type="title"/>
          </p:nvPr>
        </p:nvSpPr>
        <p:spPr/>
        <p:txBody>
          <a:bodyPr/>
          <a:lstStyle/>
          <a:p>
            <a:r>
              <a:rPr lang="en-IN" dirty="0"/>
              <a:t>Eda -&gt; exploratory data analysis</a:t>
            </a:r>
            <a:br>
              <a:rPr lang="en-IN" dirty="0"/>
            </a:br>
            <a:r>
              <a:rPr lang="en-IN" dirty="0"/>
              <a:t> </a:t>
            </a:r>
            <a:r>
              <a:rPr lang="en-IN" b="1" dirty="0"/>
              <a:t>univariate</a:t>
            </a:r>
          </a:p>
        </p:txBody>
      </p:sp>
      <p:sp>
        <p:nvSpPr>
          <p:cNvPr id="3" name="Content Placeholder 2">
            <a:extLst>
              <a:ext uri="{FF2B5EF4-FFF2-40B4-BE49-F238E27FC236}">
                <a16:creationId xmlns:a16="http://schemas.microsoft.com/office/drawing/2014/main" id="{0D514FB0-6596-352A-3178-082FE330E61A}"/>
              </a:ext>
            </a:extLst>
          </p:cNvPr>
          <p:cNvSpPr>
            <a:spLocks noGrp="1"/>
          </p:cNvSpPr>
          <p:nvPr>
            <p:ph idx="1"/>
          </p:nvPr>
        </p:nvSpPr>
        <p:spPr/>
        <p:txBody>
          <a:bodyPr/>
          <a:lstStyle/>
          <a:p>
            <a:r>
              <a:rPr lang="en-IN" dirty="0"/>
              <a:t>Lets look  a dataset and columns.</a:t>
            </a:r>
          </a:p>
          <a:p>
            <a:endParaRPr lang="en-IN" dirty="0"/>
          </a:p>
        </p:txBody>
      </p:sp>
      <p:pic>
        <p:nvPicPr>
          <p:cNvPr id="5" name="Picture 4">
            <a:extLst>
              <a:ext uri="{FF2B5EF4-FFF2-40B4-BE49-F238E27FC236}">
                <a16:creationId xmlns:a16="http://schemas.microsoft.com/office/drawing/2014/main" id="{D8BE6072-64F9-77A6-7A0C-E2BFC323BFE4}"/>
              </a:ext>
            </a:extLst>
          </p:cNvPr>
          <p:cNvPicPr>
            <a:picLocks noChangeAspect="1"/>
          </p:cNvPicPr>
          <p:nvPr/>
        </p:nvPicPr>
        <p:blipFill>
          <a:blip r:embed="rId2"/>
          <a:stretch>
            <a:fillRect/>
          </a:stretch>
        </p:blipFill>
        <p:spPr>
          <a:xfrm>
            <a:off x="1141412" y="3025588"/>
            <a:ext cx="10114549" cy="2428315"/>
          </a:xfrm>
          <a:prstGeom prst="rect">
            <a:avLst/>
          </a:prstGeom>
        </p:spPr>
      </p:pic>
    </p:spTree>
    <p:extLst>
      <p:ext uri="{BB962C8B-B14F-4D97-AF65-F5344CB8AC3E}">
        <p14:creationId xmlns:p14="http://schemas.microsoft.com/office/powerpoint/2010/main" val="4292293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724</TotalTime>
  <Words>2730</Words>
  <Application>Microsoft Office PowerPoint</Application>
  <PresentationFormat>Widescreen</PresentationFormat>
  <Paragraphs>237</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Courier New</vt:lpstr>
      <vt:lpstr>Tw Cen MT</vt:lpstr>
      <vt:lpstr>Wingdings</vt:lpstr>
      <vt:lpstr>Circuit</vt:lpstr>
      <vt:lpstr>BLACK FRIDAY Project </vt:lpstr>
      <vt:lpstr>Problem Statement</vt:lpstr>
      <vt:lpstr>Data Variable Definition </vt:lpstr>
      <vt:lpstr>Goal</vt:lpstr>
      <vt:lpstr>About dataset</vt:lpstr>
      <vt:lpstr>NULL VALUES  </vt:lpstr>
      <vt:lpstr>Data description </vt:lpstr>
      <vt:lpstr>DATA DESCRIPTION INCLUDE ObJECT</vt:lpstr>
      <vt:lpstr>Eda -&gt; exploratory data analysis  univariate</vt:lpstr>
      <vt:lpstr>Lets plot Gender </vt:lpstr>
      <vt:lpstr>Lets plot Occupation</vt:lpstr>
      <vt:lpstr>Lets plot Age</vt:lpstr>
      <vt:lpstr>LETS PLOT City_Categor</vt:lpstr>
      <vt:lpstr>Lets plot Stay_In_Current_City_Years</vt:lpstr>
      <vt:lpstr>Lets plot Marital_Status</vt:lpstr>
      <vt:lpstr>Lets plot Product_Category_1</vt:lpstr>
      <vt:lpstr>Lets plot Product_Category_2</vt:lpstr>
      <vt:lpstr>Lets plot Product_Category_3</vt:lpstr>
      <vt:lpstr>Lets plot Purchase (Distribution plot)</vt:lpstr>
      <vt:lpstr>Lets plot Boxplot for Purchase</vt:lpstr>
      <vt:lpstr>BIVARIATE ANALYSIS  Lets plot Product Category 2 with Purchase </vt:lpstr>
      <vt:lpstr>Lets plot Product Category 3 with Purchase</vt:lpstr>
      <vt:lpstr>Lets plot Product Category 1 with Purchase</vt:lpstr>
      <vt:lpstr>Lets plot Gender and Purchase</vt:lpstr>
      <vt:lpstr>Lets plot City and Purchase</vt:lpstr>
      <vt:lpstr>Lets plot Martial status with Purchase</vt:lpstr>
      <vt:lpstr>Lets plot Age and Purchase</vt:lpstr>
      <vt:lpstr>Lets plot Occupation and Purchase</vt:lpstr>
      <vt:lpstr>Lets plot Age and Gender</vt:lpstr>
      <vt:lpstr>Multivariate analysis Lets plot  Product Category 1 with Purchase with Gender</vt:lpstr>
      <vt:lpstr>Lets plot  Product Category 2 with Purchase with Gender</vt:lpstr>
      <vt:lpstr>Lets plot  Product Category 3 with Purchase with Gender</vt:lpstr>
      <vt:lpstr>Lets plot  Product Category 3 with Purchase with Martial Status</vt:lpstr>
      <vt:lpstr>Lets plot  Product Category 2 with Purchase with Martial Status</vt:lpstr>
      <vt:lpstr>Lets plot  Product Category 1 with Purchase with Martial Status</vt:lpstr>
      <vt:lpstr>Lets plot  Product Category 1 with Purchase with City Category</vt:lpstr>
      <vt:lpstr>Lets plot  Product Category 2 with Purchase with City Category </vt:lpstr>
      <vt:lpstr>Lets plot  Product Category 3 with Purchase with City Category</vt:lpstr>
      <vt:lpstr>Lets plot  Product Category 3 with Purchase with Stay_In_Current_City_Years</vt:lpstr>
      <vt:lpstr>Lets plot  Product Category 2 with Purchase with Stay_In_Current_City_Years</vt:lpstr>
      <vt:lpstr>Lets plot  Product Category 3 with Purchase with Stay_In_Current_City_Years</vt:lpstr>
      <vt:lpstr>cOnCLUSION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Project </dc:title>
  <dc:creator>Saurav Kumar</dc:creator>
  <cp:lastModifiedBy>Saurav Kumar</cp:lastModifiedBy>
  <cp:revision>1</cp:revision>
  <dcterms:created xsi:type="dcterms:W3CDTF">2023-03-02T03:10:38Z</dcterms:created>
  <dcterms:modified xsi:type="dcterms:W3CDTF">2023-03-02T16:53:08Z</dcterms:modified>
</cp:coreProperties>
</file>