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9E44B-E6B9-4B1E-A26D-378C426446F5}" type="datetimeFigureOut">
              <a:rPr lang="en-IN" smtClean="0"/>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77FE9-D658-46D6-98D4-F2C7CF91D0AE}" type="slidenum">
              <a:rPr lang="en-IN" smtClean="0"/>
              <a:t>‹#›</a:t>
            </a:fld>
            <a:endParaRPr lang="en-IN"/>
          </a:p>
        </p:txBody>
      </p:sp>
    </p:spTree>
    <p:extLst>
      <p:ext uri="{BB962C8B-B14F-4D97-AF65-F5344CB8AC3E}">
        <p14:creationId xmlns:p14="http://schemas.microsoft.com/office/powerpoint/2010/main" val="3715573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endParaRPr lang="en-IN" dirty="0"/>
          </a:p>
        </p:txBody>
      </p:sp>
      <p:sp>
        <p:nvSpPr>
          <p:cNvPr id="4" name="Slide Number Placeholder 3"/>
          <p:cNvSpPr>
            <a:spLocks noGrp="1"/>
          </p:cNvSpPr>
          <p:nvPr>
            <p:ph type="sldNum" sz="quarter" idx="10"/>
          </p:nvPr>
        </p:nvSpPr>
        <p:spPr/>
        <p:txBody>
          <a:bodyPr/>
          <a:lstStyle/>
          <a:p>
            <a:fld id="{CF077FE9-D658-46D6-98D4-F2C7CF91D0AE}" type="slidenum">
              <a:rPr lang="en-IN" smtClean="0"/>
              <a:t>9</a:t>
            </a:fld>
            <a:endParaRPr lang="en-IN"/>
          </a:p>
        </p:txBody>
      </p:sp>
    </p:spTree>
    <p:extLst>
      <p:ext uri="{BB962C8B-B14F-4D97-AF65-F5344CB8AC3E}">
        <p14:creationId xmlns:p14="http://schemas.microsoft.com/office/powerpoint/2010/main" val="472182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11/12/2022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79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33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627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20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8623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11/12/2022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806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836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627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356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939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437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39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233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369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70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427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11/12/2022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787919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359" y="397542"/>
            <a:ext cx="8825658" cy="2677648"/>
          </a:xfrm>
        </p:spPr>
        <p:txBody>
          <a:bodyPr>
            <a:normAutofit/>
          </a:bodyPr>
          <a:lstStyle/>
          <a:p>
            <a:r>
              <a:rPr lang="en-GB" sz="2400" b="1" u="sng" dirty="0">
                <a:latin typeface="Times New Roman" panose="02020603050405020304" pitchFamily="18" charset="0"/>
                <a:cs typeface="Times New Roman" panose="02020603050405020304" pitchFamily="18" charset="0"/>
              </a:rPr>
              <a:t>E – retail factors for customer activation and retention:</a:t>
            </a:r>
            <a:br>
              <a:rPr lang="en-GB" sz="2400" b="1" u="sng" dirty="0">
                <a:latin typeface="Times New Roman" panose="02020603050405020304" pitchFamily="18" charset="0"/>
                <a:cs typeface="Times New Roman" panose="02020603050405020304" pitchFamily="18" charset="0"/>
              </a:rPr>
            </a:br>
            <a:r>
              <a:rPr lang="en-GB" sz="2400" b="1" u="sng" dirty="0">
                <a:latin typeface="Times New Roman" panose="02020603050405020304" pitchFamily="18" charset="0"/>
                <a:cs typeface="Times New Roman" panose="02020603050405020304" pitchFamily="18" charset="0"/>
              </a:rPr>
              <a:t>A case study from Indian E – commerce customers.</a:t>
            </a:r>
            <a:r>
              <a:rPr lang="aa-ET" sz="2400" b="1" u="sng" dirty="0">
                <a:latin typeface="Times New Roman" panose="02020603050405020304" pitchFamily="18" charset="0"/>
                <a:cs typeface="Times New Roman" panose="02020603050405020304" pitchFamily="18" charset="0"/>
              </a:rPr>
              <a:t/>
            </a:r>
            <a:br>
              <a:rPr lang="aa-ET" sz="2400" b="1" u="sng" dirty="0">
                <a:latin typeface="Times New Roman" panose="02020603050405020304" pitchFamily="18" charset="0"/>
                <a:cs typeface="Times New Roman" panose="02020603050405020304" pitchFamily="18" charset="0"/>
              </a:rPr>
            </a:br>
            <a:r>
              <a:rPr lang="aa-ET" sz="1600" b="1" u="sng" dirty="0">
                <a:latin typeface="Times New Roman" panose="02020603050405020304" pitchFamily="18" charset="0"/>
                <a:cs typeface="Times New Roman" panose="02020603050405020304" pitchFamily="18" charset="0"/>
              </a:rPr>
              <a:t/>
            </a:r>
            <a:br>
              <a:rPr lang="aa-ET" sz="1600" b="1" u="sng" dirty="0">
                <a:latin typeface="Times New Roman" panose="02020603050405020304" pitchFamily="18" charset="0"/>
                <a:cs typeface="Times New Roman" panose="02020603050405020304" pitchFamily="18" charset="0"/>
              </a:rPr>
            </a:br>
            <a:endParaRPr lang="en-IN" sz="16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17796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 – EXPLORATORY DATA ANALYSIS</a:t>
            </a:r>
            <a:br>
              <a:rPr lang="en-US" dirty="0"/>
            </a:br>
            <a:r>
              <a:rPr lang="en-US" dirty="0" smtClean="0"/>
              <a:t/>
            </a:r>
            <a:br>
              <a:rPr lang="en-US" dirty="0" smtClean="0"/>
            </a:br>
            <a:r>
              <a:rPr lang="en-US" sz="2000" dirty="0" smtClean="0"/>
              <a:t>Which </a:t>
            </a:r>
            <a:r>
              <a:rPr lang="en-US" sz="2000" dirty="0"/>
              <a:t>city do you shop online from </a:t>
            </a:r>
            <a:r>
              <a:rPr lang="en-US" sz="2000" dirty="0" smtClean="0"/>
              <a:t>     ,       </a:t>
            </a:r>
            <a:r>
              <a:rPr lang="en-US" sz="2000" dirty="0"/>
              <a:t>Since How Long You are Shopping Online</a:t>
            </a:r>
            <a:endParaRPr lang="en-IN" sz="2000" dirty="0"/>
          </a:p>
        </p:txBody>
      </p:sp>
      <p:pic>
        <p:nvPicPr>
          <p:cNvPr id="4" name="Content Placeholder 3"/>
          <p:cNvPicPr>
            <a:picLocks noGrp="1" noChangeAspect="1"/>
          </p:cNvPicPr>
          <p:nvPr>
            <p:ph idx="1"/>
          </p:nvPr>
        </p:nvPicPr>
        <p:blipFill>
          <a:blip r:embed="rId2"/>
          <a:stretch>
            <a:fillRect/>
          </a:stretch>
        </p:blipFill>
        <p:spPr>
          <a:xfrm>
            <a:off x="1141413" y="2097088"/>
            <a:ext cx="4339112" cy="3152293"/>
          </a:xfrm>
          <a:prstGeom prst="rect">
            <a:avLst/>
          </a:prstGeom>
        </p:spPr>
      </p:pic>
      <p:pic>
        <p:nvPicPr>
          <p:cNvPr id="5" name="Picture 4"/>
          <p:cNvPicPr>
            <a:picLocks noChangeAspect="1"/>
          </p:cNvPicPr>
          <p:nvPr/>
        </p:nvPicPr>
        <p:blipFill>
          <a:blip r:embed="rId3"/>
          <a:stretch>
            <a:fillRect/>
          </a:stretch>
        </p:blipFill>
        <p:spPr>
          <a:xfrm>
            <a:off x="6303510" y="2097088"/>
            <a:ext cx="4478479" cy="3199823"/>
          </a:xfrm>
          <a:prstGeom prst="rect">
            <a:avLst/>
          </a:prstGeom>
        </p:spPr>
      </p:pic>
      <p:sp>
        <p:nvSpPr>
          <p:cNvPr id="6" name="TextBox 5"/>
          <p:cNvSpPr txBox="1"/>
          <p:nvPr/>
        </p:nvSpPr>
        <p:spPr>
          <a:xfrm>
            <a:off x="6460138" y="5298153"/>
            <a:ext cx="4165221" cy="1477328"/>
          </a:xfrm>
          <a:prstGeom prst="rect">
            <a:avLst/>
          </a:prstGeom>
          <a:noFill/>
        </p:spPr>
        <p:txBody>
          <a:bodyPr wrap="square" rtlCol="0">
            <a:spAutoFit/>
          </a:bodyPr>
          <a:lstStyle/>
          <a:p>
            <a:r>
              <a:rPr lang="en-US" dirty="0"/>
              <a:t>More then 4 years - 98 people are using</a:t>
            </a:r>
          </a:p>
          <a:p>
            <a:r>
              <a:rPr lang="en-US" dirty="0" smtClean="0"/>
              <a:t>3 </a:t>
            </a:r>
            <a:r>
              <a:rPr lang="en-US" dirty="0"/>
              <a:t>- 4 Years - 65</a:t>
            </a:r>
          </a:p>
          <a:p>
            <a:r>
              <a:rPr lang="en-US" dirty="0" smtClean="0"/>
              <a:t>2 </a:t>
            </a:r>
            <a:r>
              <a:rPr lang="en-US" dirty="0"/>
              <a:t>- 3 Years - 47</a:t>
            </a:r>
          </a:p>
          <a:p>
            <a:r>
              <a:rPr lang="en-US" dirty="0" smtClean="0"/>
              <a:t>Less </a:t>
            </a:r>
            <a:r>
              <a:rPr lang="en-US" dirty="0"/>
              <a:t>the One Year - 43</a:t>
            </a:r>
          </a:p>
          <a:p>
            <a:r>
              <a:rPr lang="en-US" dirty="0" smtClean="0"/>
              <a:t>1-2 </a:t>
            </a:r>
            <a:r>
              <a:rPr lang="en-US" dirty="0"/>
              <a:t>Year - 16</a:t>
            </a:r>
          </a:p>
        </p:txBody>
      </p:sp>
      <p:sp>
        <p:nvSpPr>
          <p:cNvPr id="7" name="TextBox 6"/>
          <p:cNvSpPr txBox="1"/>
          <p:nvPr/>
        </p:nvSpPr>
        <p:spPr>
          <a:xfrm>
            <a:off x="1026942" y="5430129"/>
            <a:ext cx="4642338" cy="660399"/>
          </a:xfrm>
          <a:prstGeom prst="rect">
            <a:avLst/>
          </a:prstGeom>
          <a:noFill/>
        </p:spPr>
        <p:txBody>
          <a:bodyPr wrap="square" rtlCol="0">
            <a:spAutoFit/>
          </a:bodyPr>
          <a:lstStyle/>
          <a:p>
            <a:r>
              <a:rPr lang="en-US" dirty="0" smtClean="0"/>
              <a:t>  Majority</a:t>
            </a:r>
            <a:r>
              <a:rPr lang="en-US" dirty="0"/>
              <a:t>, 58 of the customers placed the order at </a:t>
            </a:r>
            <a:r>
              <a:rPr lang="en-US" dirty="0" smtClean="0"/>
              <a:t>Delhi </a:t>
            </a:r>
            <a:r>
              <a:rPr lang="en-US" dirty="0"/>
              <a:t>city</a:t>
            </a:r>
            <a:endParaRPr lang="en-IN" dirty="0"/>
          </a:p>
        </p:txBody>
      </p:sp>
    </p:spTree>
    <p:extLst>
      <p:ext uri="{BB962C8B-B14F-4D97-AF65-F5344CB8AC3E}">
        <p14:creationId xmlns:p14="http://schemas.microsoft.com/office/powerpoint/2010/main" val="1727921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 – EXPLORATORY DATA ANALYSIS</a:t>
            </a:r>
            <a:br>
              <a:rPr lang="en-US" dirty="0"/>
            </a:br>
            <a:r>
              <a:rPr lang="en-US" dirty="0" smtClean="0"/>
              <a:t/>
            </a:r>
            <a:br>
              <a:rPr lang="en-US" dirty="0" smtClean="0"/>
            </a:br>
            <a:r>
              <a:rPr lang="en-US" sz="2200" dirty="0" smtClean="0"/>
              <a:t>How </a:t>
            </a:r>
            <a:r>
              <a:rPr lang="en-US" sz="2200" dirty="0"/>
              <a:t>many times you have made an online purchase in the past 1 year?</a:t>
            </a:r>
            <a:endParaRPr lang="en-IN" sz="2200" dirty="0"/>
          </a:p>
        </p:txBody>
      </p:sp>
      <p:pic>
        <p:nvPicPr>
          <p:cNvPr id="4" name="Content Placeholder 3"/>
          <p:cNvPicPr>
            <a:picLocks noGrp="1" noChangeAspect="1"/>
          </p:cNvPicPr>
          <p:nvPr>
            <p:ph idx="1"/>
          </p:nvPr>
        </p:nvPicPr>
        <p:blipFill>
          <a:blip r:embed="rId2"/>
          <a:stretch>
            <a:fillRect/>
          </a:stretch>
        </p:blipFill>
        <p:spPr>
          <a:xfrm>
            <a:off x="787791" y="2097088"/>
            <a:ext cx="6082146" cy="4511078"/>
          </a:xfrm>
          <a:prstGeom prst="rect">
            <a:avLst/>
          </a:prstGeom>
        </p:spPr>
      </p:pic>
      <p:sp>
        <p:nvSpPr>
          <p:cNvPr id="6" name="TextBox 5"/>
          <p:cNvSpPr txBox="1"/>
          <p:nvPr/>
        </p:nvSpPr>
        <p:spPr>
          <a:xfrm>
            <a:off x="8510954" y="2785402"/>
            <a:ext cx="3305908" cy="3139321"/>
          </a:xfrm>
          <a:prstGeom prst="rect">
            <a:avLst/>
          </a:prstGeom>
          <a:noFill/>
        </p:spPr>
        <p:txBody>
          <a:bodyPr wrap="square" rtlCol="0">
            <a:spAutoFit/>
          </a:bodyPr>
          <a:lstStyle/>
          <a:p>
            <a:r>
              <a:rPr lang="en-US" dirty="0"/>
              <a:t>Less than 10 times  -  114 People</a:t>
            </a:r>
          </a:p>
          <a:p>
            <a:endParaRPr lang="en-US" dirty="0"/>
          </a:p>
          <a:p>
            <a:r>
              <a:rPr lang="en-US" dirty="0" smtClean="0"/>
              <a:t>31-40 </a:t>
            </a:r>
            <a:r>
              <a:rPr lang="en-US" dirty="0"/>
              <a:t>times         -   63 People</a:t>
            </a:r>
          </a:p>
          <a:p>
            <a:endParaRPr lang="en-US" dirty="0" smtClean="0"/>
          </a:p>
          <a:p>
            <a:r>
              <a:rPr lang="en-US" dirty="0" smtClean="0"/>
              <a:t>41 </a:t>
            </a:r>
            <a:r>
              <a:rPr lang="en-US" dirty="0"/>
              <a:t>times and above  -   </a:t>
            </a:r>
            <a:r>
              <a:rPr lang="en-US" dirty="0" smtClean="0"/>
              <a:t>47People</a:t>
            </a:r>
            <a:endParaRPr lang="en-US" dirty="0"/>
          </a:p>
          <a:p>
            <a:endParaRPr lang="en-US" dirty="0"/>
          </a:p>
          <a:p>
            <a:r>
              <a:rPr lang="en-US" dirty="0" smtClean="0"/>
              <a:t>11-20 </a:t>
            </a:r>
            <a:r>
              <a:rPr lang="en-US" dirty="0"/>
              <a:t>times         -  29 People</a:t>
            </a:r>
          </a:p>
          <a:p>
            <a:endParaRPr lang="en-US" dirty="0"/>
          </a:p>
          <a:p>
            <a:r>
              <a:rPr lang="en-US" dirty="0" smtClean="0"/>
              <a:t>21-30 </a:t>
            </a:r>
            <a:r>
              <a:rPr lang="en-US" dirty="0"/>
              <a:t>times         -   10 People</a:t>
            </a:r>
          </a:p>
          <a:p>
            <a:endParaRPr lang="en-US" dirty="0"/>
          </a:p>
          <a:p>
            <a:r>
              <a:rPr lang="en-US" dirty="0" smtClean="0"/>
              <a:t>42 </a:t>
            </a:r>
            <a:r>
              <a:rPr lang="en-US" dirty="0"/>
              <a:t>times and above    - 6 People</a:t>
            </a:r>
            <a:endParaRPr lang="en-IN" dirty="0"/>
          </a:p>
        </p:txBody>
      </p:sp>
    </p:spTree>
    <p:extLst>
      <p:ext uri="{BB962C8B-B14F-4D97-AF65-F5344CB8AC3E}">
        <p14:creationId xmlns:p14="http://schemas.microsoft.com/office/powerpoint/2010/main" val="1340701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 exploratory data analysis</a:t>
            </a:r>
            <a:br>
              <a:rPr lang="en-US" dirty="0" smtClean="0"/>
            </a:br>
            <a:r>
              <a:rPr lang="en-US" dirty="0"/>
              <a:t/>
            </a:r>
            <a:br>
              <a:rPr lang="en-US" dirty="0"/>
            </a:br>
            <a:r>
              <a:rPr lang="en-US" dirty="0"/>
              <a:t> </a:t>
            </a:r>
            <a:r>
              <a:rPr lang="en-US" sz="2200" dirty="0"/>
              <a:t>Which device do you use to access the online shopping</a:t>
            </a:r>
            <a:endParaRPr lang="en-IN" sz="2200" dirty="0"/>
          </a:p>
        </p:txBody>
      </p:sp>
      <p:sp>
        <p:nvSpPr>
          <p:cNvPr id="3" name="Content Placeholder 2"/>
          <p:cNvSpPr>
            <a:spLocks noGrp="1"/>
          </p:cNvSpPr>
          <p:nvPr>
            <p:ph idx="1"/>
          </p:nvPr>
        </p:nvSpPr>
        <p:spPr>
          <a:xfrm>
            <a:off x="7695028" y="2097088"/>
            <a:ext cx="3826412" cy="4092697"/>
          </a:xfrm>
        </p:spPr>
        <p:txBody>
          <a:bodyPr>
            <a:noAutofit/>
          </a:bodyPr>
          <a:lstStyle/>
          <a:p>
            <a:r>
              <a:rPr lang="en-US" sz="2000" dirty="0"/>
              <a:t>Smartphone    141 </a:t>
            </a:r>
            <a:r>
              <a:rPr lang="en-US" sz="2000" dirty="0" smtClean="0"/>
              <a:t>Peoples</a:t>
            </a:r>
          </a:p>
          <a:p>
            <a:r>
              <a:rPr lang="en-US" sz="2000" dirty="0" smtClean="0"/>
              <a:t>Laptop         </a:t>
            </a:r>
            <a:r>
              <a:rPr lang="en-US" sz="2000" dirty="0"/>
              <a:t>86 </a:t>
            </a:r>
            <a:r>
              <a:rPr lang="en-US" sz="2000" dirty="0" smtClean="0"/>
              <a:t>Peoples</a:t>
            </a:r>
          </a:p>
          <a:p>
            <a:r>
              <a:rPr lang="en-US" sz="2000" dirty="0" smtClean="0"/>
              <a:t> Desktop        </a:t>
            </a:r>
            <a:r>
              <a:rPr lang="en-US" sz="2000" dirty="0"/>
              <a:t>30 </a:t>
            </a:r>
            <a:r>
              <a:rPr lang="en-US" sz="2000" dirty="0" smtClean="0"/>
              <a:t>Peoples</a:t>
            </a:r>
          </a:p>
          <a:p>
            <a:r>
              <a:rPr lang="en-US" sz="2000" dirty="0"/>
              <a:t> </a:t>
            </a:r>
            <a:r>
              <a:rPr lang="en-US" sz="2000" dirty="0" smtClean="0"/>
              <a:t>Tablet         </a:t>
            </a:r>
            <a:r>
              <a:rPr lang="en-US" sz="2000" dirty="0"/>
              <a:t>12 </a:t>
            </a:r>
            <a:r>
              <a:rPr lang="en-US" sz="2000" dirty="0" err="1"/>
              <a:t>Peolpls</a:t>
            </a:r>
            <a:endParaRPr lang="en-IN" sz="2000" dirty="0"/>
          </a:p>
        </p:txBody>
      </p:sp>
      <p:pic>
        <p:nvPicPr>
          <p:cNvPr id="4" name="Picture 3"/>
          <p:cNvPicPr>
            <a:picLocks noChangeAspect="1"/>
          </p:cNvPicPr>
          <p:nvPr/>
        </p:nvPicPr>
        <p:blipFill>
          <a:blip r:embed="rId2"/>
          <a:stretch>
            <a:fillRect/>
          </a:stretch>
        </p:blipFill>
        <p:spPr>
          <a:xfrm>
            <a:off x="696374" y="2097088"/>
            <a:ext cx="6524625" cy="4714875"/>
          </a:xfrm>
          <a:prstGeom prst="rect">
            <a:avLst/>
          </a:prstGeom>
        </p:spPr>
      </p:pic>
    </p:spTree>
    <p:extLst>
      <p:ext uri="{BB962C8B-B14F-4D97-AF65-F5344CB8AC3E}">
        <p14:creationId xmlns:p14="http://schemas.microsoft.com/office/powerpoint/2010/main" val="2380236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exploratory data analysis </a:t>
            </a:r>
            <a:br>
              <a:rPr lang="en-US" dirty="0" smtClean="0"/>
            </a:br>
            <a:r>
              <a:rPr lang="en-US" dirty="0" smtClean="0"/>
              <a:t/>
            </a:r>
            <a:br>
              <a:rPr lang="en-US" dirty="0" smtClean="0"/>
            </a:br>
            <a:r>
              <a:rPr lang="en-US" sz="2200" dirty="0" smtClean="0"/>
              <a:t>Which </a:t>
            </a:r>
            <a:r>
              <a:rPr lang="en-US" sz="2200" dirty="0"/>
              <a:t>of the Indian online retailer would you recommend to a </a:t>
            </a:r>
            <a:r>
              <a:rPr lang="en-US" sz="2200" dirty="0" smtClean="0"/>
              <a:t>friend</a:t>
            </a:r>
            <a:endParaRPr lang="en-IN" sz="2200" dirty="0"/>
          </a:p>
        </p:txBody>
      </p:sp>
      <p:sp>
        <p:nvSpPr>
          <p:cNvPr id="3" name="Content Placeholder 2"/>
          <p:cNvSpPr>
            <a:spLocks noGrp="1"/>
          </p:cNvSpPr>
          <p:nvPr>
            <p:ph idx="1"/>
          </p:nvPr>
        </p:nvSpPr>
        <p:spPr>
          <a:xfrm>
            <a:off x="8595360" y="2363371"/>
            <a:ext cx="3165231" cy="4239042"/>
          </a:xfrm>
        </p:spPr>
        <p:txBody>
          <a:bodyPr>
            <a:normAutofit fontScale="92500"/>
          </a:bodyPr>
          <a:lstStyle/>
          <a:p>
            <a:r>
              <a:rPr lang="en-US" dirty="0"/>
              <a:t>CONCLUSION</a:t>
            </a:r>
          </a:p>
          <a:p>
            <a:r>
              <a:rPr lang="en-US" dirty="0"/>
              <a:t>Amazon is recommended by 81.4% of the customers.</a:t>
            </a:r>
          </a:p>
          <a:p>
            <a:r>
              <a:rPr lang="en-US" dirty="0" err="1"/>
              <a:t>Snapdeal</a:t>
            </a:r>
            <a:r>
              <a:rPr lang="en-US" dirty="0"/>
              <a:t> is recommended by 4.1% of the customers.</a:t>
            </a:r>
          </a:p>
          <a:p>
            <a:r>
              <a:rPr lang="en-US" dirty="0"/>
              <a:t>Flipkart is recommended by 47.2 of the customers.</a:t>
            </a:r>
          </a:p>
          <a:p>
            <a:r>
              <a:rPr lang="en-US" dirty="0" err="1"/>
              <a:t>Myntra</a:t>
            </a:r>
            <a:r>
              <a:rPr lang="en-US" dirty="0"/>
              <a:t> is recommended by 28% of the customers.</a:t>
            </a:r>
          </a:p>
          <a:p>
            <a:r>
              <a:rPr lang="en-US" dirty="0" err="1"/>
              <a:t>Paytm</a:t>
            </a:r>
            <a:r>
              <a:rPr lang="en-US" dirty="0"/>
              <a:t> is recommended by 16% of the customer</a:t>
            </a:r>
          </a:p>
          <a:p>
            <a:endParaRPr lang="en-IN" dirty="0"/>
          </a:p>
        </p:txBody>
      </p:sp>
      <p:pic>
        <p:nvPicPr>
          <p:cNvPr id="4" name="Picture 3"/>
          <p:cNvPicPr>
            <a:picLocks noChangeAspect="1"/>
          </p:cNvPicPr>
          <p:nvPr/>
        </p:nvPicPr>
        <p:blipFill>
          <a:blip r:embed="rId2"/>
          <a:stretch>
            <a:fillRect/>
          </a:stretch>
        </p:blipFill>
        <p:spPr>
          <a:xfrm>
            <a:off x="415436" y="2097088"/>
            <a:ext cx="7562850" cy="4505325"/>
          </a:xfrm>
          <a:prstGeom prst="rect">
            <a:avLst/>
          </a:prstGeom>
        </p:spPr>
      </p:pic>
    </p:spTree>
    <p:extLst>
      <p:ext uri="{BB962C8B-B14F-4D97-AF65-F5344CB8AC3E}">
        <p14:creationId xmlns:p14="http://schemas.microsoft.com/office/powerpoint/2010/main" val="79984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26610" y="1702192"/>
            <a:ext cx="11549576" cy="5008097"/>
          </a:xfrm>
        </p:spPr>
        <p:txBody>
          <a:bodyPr>
            <a:normAutofit fontScale="70000" lnSpcReduction="20000"/>
          </a:bodyPr>
          <a:lstStyle/>
          <a:p>
            <a:r>
              <a:rPr lang="en-US" dirty="0"/>
              <a:t> </a:t>
            </a:r>
            <a:r>
              <a:rPr lang="en-US" sz="2600" dirty="0"/>
              <a:t>As according to the dataset best online retailer they would recommend to a friend . Most of the respondents says Amazon because . It is providing all the feature that user want . Website is efficient and it is fast loading . it give complete relevant description and information of products. it is reliable and quick to complete the purchase . </a:t>
            </a:r>
            <a:r>
              <a:rPr lang="en-US" sz="2600" dirty="0" err="1"/>
              <a:t>Amazom</a:t>
            </a:r>
            <a:r>
              <a:rPr lang="en-US" sz="2600" dirty="0"/>
              <a:t> give speedy </a:t>
            </a:r>
            <a:r>
              <a:rPr lang="en-US" sz="2600" dirty="0" err="1"/>
              <a:t>delivey</a:t>
            </a:r>
            <a:r>
              <a:rPr lang="en-US" sz="2600" dirty="0"/>
              <a:t> to some places . customer and there is several payment option available . on the website . it provide online assistance through </a:t>
            </a:r>
            <a:r>
              <a:rPr lang="en-US" sz="2600" dirty="0" err="1"/>
              <a:t>multichannels</a:t>
            </a:r>
            <a:r>
              <a:rPr lang="en-US" sz="2600" dirty="0"/>
              <a:t>. providing good details on product . Amazon user friendly interface and has visual appealing webpage layout . Amazon also offers wide variety of product and its application is easy to use . Lastly the main thing why user recommend it is because of its trustworthiness and also its robust security in protecting customer financial information and their Privacy Information . Frequent distribution when moving from one page to another this company should see and improve it to give overall best </a:t>
            </a:r>
            <a:r>
              <a:rPr lang="en-US" sz="2600" dirty="0" err="1"/>
              <a:t>experiance</a:t>
            </a:r>
            <a:r>
              <a:rPr lang="en-US" sz="2600" dirty="0"/>
              <a:t> to the users . This paper investigated the factor that influence the online  customer repeat purchase </a:t>
            </a:r>
            <a:r>
              <a:rPr lang="en-US" sz="2600" dirty="0" err="1"/>
              <a:t>intenstion</a:t>
            </a:r>
            <a:r>
              <a:rPr lang="en-US" sz="2600" dirty="0"/>
              <a:t> . During the process various data processing method has been used to clean the data . The project </a:t>
            </a:r>
            <a:r>
              <a:rPr lang="en-US" sz="2600" dirty="0" err="1"/>
              <a:t>conatains</a:t>
            </a:r>
            <a:r>
              <a:rPr lang="en-US" sz="2600" dirty="0"/>
              <a:t> EDA considering every aspect . The major finding is complete relevant description  if products and reliability of the website increase chances of customer </a:t>
            </a:r>
            <a:r>
              <a:rPr lang="en-US" sz="2600" dirty="0" err="1"/>
              <a:t>retetion</a:t>
            </a:r>
            <a:r>
              <a:rPr lang="en-US" sz="2600" dirty="0"/>
              <a:t>. </a:t>
            </a:r>
            <a:r>
              <a:rPr lang="en-US" sz="2600" dirty="0" err="1"/>
              <a:t>Howevee</a:t>
            </a:r>
            <a:r>
              <a:rPr lang="en-US" sz="2600" dirty="0"/>
              <a:t> , if the content on the website is not easy to read and understand or can't guarantee the privacy of the customer will lead to chances of the customer retention . This project has increased my understanding of the concept . During the research </a:t>
            </a:r>
            <a:r>
              <a:rPr lang="en-US" sz="2600" dirty="0" err="1"/>
              <a:t>i</a:t>
            </a:r>
            <a:r>
              <a:rPr lang="en-US" sz="2600" dirty="0"/>
              <a:t> cam across various challenge and while solving them </a:t>
            </a:r>
            <a:r>
              <a:rPr lang="en-US" sz="2600" dirty="0" err="1"/>
              <a:t>i</a:t>
            </a:r>
            <a:r>
              <a:rPr lang="en-US" sz="2600" dirty="0"/>
              <a:t> learned a lot of new thing . How to plot different charts . . For example </a:t>
            </a:r>
            <a:r>
              <a:rPr lang="en-US" sz="2600" dirty="0" err="1"/>
              <a:t>i</a:t>
            </a:r>
            <a:r>
              <a:rPr lang="en-US" sz="2600" dirty="0"/>
              <a:t> learned how to plot subplot . How to How to group data and visualize that.</a:t>
            </a:r>
            <a:endParaRPr lang="en-IN" sz="2600" dirty="0"/>
          </a:p>
        </p:txBody>
      </p:sp>
    </p:spTree>
    <p:extLst>
      <p:ext uri="{BB962C8B-B14F-4D97-AF65-F5344CB8AC3E}">
        <p14:creationId xmlns:p14="http://schemas.microsoft.com/office/powerpoint/2010/main" val="217787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endParaRPr lang="en-IN" dirty="0"/>
          </a:p>
        </p:txBody>
      </p:sp>
      <p:sp>
        <p:nvSpPr>
          <p:cNvPr id="3" name="Content Placeholder 2"/>
          <p:cNvSpPr>
            <a:spLocks noGrp="1"/>
          </p:cNvSpPr>
          <p:nvPr>
            <p:ph idx="1"/>
          </p:nvPr>
        </p:nvSpPr>
        <p:spPr/>
        <p:txBody>
          <a:bodyPr>
            <a:normAutofit/>
          </a:bodyPr>
          <a:lstStyle/>
          <a:p>
            <a:r>
              <a:rPr lang="en-US" sz="2800" b="1" u="sng" dirty="0" smtClean="0"/>
              <a:t>THANKYOU…</a:t>
            </a:r>
            <a:endParaRPr lang="en-IN" sz="2800" b="1" u="sng" dirty="0"/>
          </a:p>
        </p:txBody>
      </p:sp>
    </p:spTree>
    <p:extLst>
      <p:ext uri="{BB962C8B-B14F-4D97-AF65-F5344CB8AC3E}">
        <p14:creationId xmlns:p14="http://schemas.microsoft.com/office/powerpoint/2010/main" val="3097769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a-ET"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aa-ET" u="sng" dirty="0">
                <a:latin typeface="Times New Roman" panose="02020603050405020304" pitchFamily="18" charset="0"/>
                <a:cs typeface="Times New Roman" panose="02020603050405020304" pitchFamily="18" charset="0"/>
              </a:rPr>
              <a:t>Problem Statement &amp; Objective					</a:t>
            </a:r>
          </a:p>
          <a:p>
            <a:pPr marL="342900" indent="-342900">
              <a:buFont typeface="+mj-lt"/>
              <a:buAutoNum type="arabicPeriod"/>
            </a:pPr>
            <a:r>
              <a:rPr lang="aa-ET" u="sng" dirty="0">
                <a:latin typeface="Times New Roman" panose="02020603050405020304" pitchFamily="18" charset="0"/>
                <a:cs typeface="Times New Roman" panose="02020603050405020304" pitchFamily="18" charset="0"/>
              </a:rPr>
              <a:t>Literature </a:t>
            </a:r>
            <a:r>
              <a:rPr lang="aa-ET" u="sng" dirty="0" smtClean="0">
                <a:latin typeface="Times New Roman" panose="02020603050405020304" pitchFamily="18" charset="0"/>
                <a:cs typeface="Times New Roman" panose="02020603050405020304" pitchFamily="18" charset="0"/>
              </a:rPr>
              <a:t>Review						      		</a:t>
            </a:r>
            <a:endParaRPr lang="en-US"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u="sng" dirty="0" smtClean="0">
                <a:latin typeface="Times New Roman" panose="02020603050405020304" pitchFamily="18" charset="0"/>
                <a:cs typeface="Times New Roman" panose="02020603050405020304" pitchFamily="18" charset="0"/>
              </a:rPr>
              <a:t> Data Visualization</a:t>
            </a:r>
          </a:p>
          <a:p>
            <a:pPr marL="342900" indent="-342900">
              <a:buFont typeface="+mj-lt"/>
              <a:buAutoNum type="arabicPeriod"/>
            </a:pPr>
            <a:endParaRPr lang="aa-ET"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aa-ET" u="sng" dirty="0">
                <a:latin typeface="Times New Roman" panose="02020603050405020304" pitchFamily="18" charset="0"/>
                <a:cs typeface="Times New Roman" panose="02020603050405020304" pitchFamily="18" charset="0"/>
              </a:rPr>
              <a:t>Conclusion			</a:t>
            </a:r>
            <a:endParaRPr lang="en-IN" dirty="0"/>
          </a:p>
        </p:txBody>
      </p:sp>
    </p:spTree>
    <p:extLst>
      <p:ext uri="{BB962C8B-B14F-4D97-AF65-F5344CB8AC3E}">
        <p14:creationId xmlns:p14="http://schemas.microsoft.com/office/powerpoint/2010/main" val="4133153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IN" dirty="0"/>
              <a:t>E-retail factors for customer activation and retention: A case study from Indian e-commerce customers</a:t>
            </a:r>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a:t>
            </a:r>
          </a:p>
          <a:p>
            <a:endParaRPr lang="en-IN" dirty="0"/>
          </a:p>
        </p:txBody>
      </p:sp>
    </p:spTree>
    <p:extLst>
      <p:ext uri="{BB962C8B-B14F-4D97-AF65-F5344CB8AC3E}">
        <p14:creationId xmlns:p14="http://schemas.microsoft.com/office/powerpoint/2010/main" val="414673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image2.jpeg" descr="https://www.researchgate.net/profile/Vikas_Kumar146/publication/346412647/figure/fig1/AS:962618307145728@1606517497246/Proposed-customer-retention-model_W640.jpg"/>
          <p:cNvPicPr>
            <a:picLocks noGrp="1"/>
          </p:cNvPicPr>
          <p:nvPr>
            <p:ph idx="1"/>
          </p:nvPr>
        </p:nvPicPr>
        <p:blipFill>
          <a:blip r:embed="rId2" cstate="print"/>
          <a:stretch>
            <a:fillRect/>
          </a:stretch>
        </p:blipFill>
        <p:spPr>
          <a:xfrm>
            <a:off x="849086" y="618519"/>
            <a:ext cx="10920548" cy="5651652"/>
          </a:xfrm>
          <a:prstGeom prst="rect">
            <a:avLst/>
          </a:prstGeom>
        </p:spPr>
      </p:pic>
    </p:spTree>
    <p:extLst>
      <p:ext uri="{BB962C8B-B14F-4D97-AF65-F5344CB8AC3E}">
        <p14:creationId xmlns:p14="http://schemas.microsoft.com/office/powerpoint/2010/main" val="62037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What is Customer Retention? </a:t>
            </a:r>
            <a:r>
              <a:rPr lang="en-IN" dirty="0"/>
              <a:t/>
            </a:r>
            <a:br>
              <a:rPr lang="en-IN" dirty="0"/>
            </a:br>
            <a:endParaRPr lang="en-IN" dirty="0"/>
          </a:p>
        </p:txBody>
      </p:sp>
      <p:sp>
        <p:nvSpPr>
          <p:cNvPr id="3" name="Content Placeholder 2"/>
          <p:cNvSpPr>
            <a:spLocks noGrp="1"/>
          </p:cNvSpPr>
          <p:nvPr>
            <p:ph idx="1"/>
          </p:nvPr>
        </p:nvSpPr>
        <p:spPr/>
        <p:txBody>
          <a:bodyPr/>
          <a:lstStyle/>
          <a:p>
            <a:r>
              <a:rPr lang="en-IN" b="1" dirty="0" smtClean="0"/>
              <a:t>Customer </a:t>
            </a:r>
            <a:r>
              <a:rPr lang="en-IN" b="1" dirty="0"/>
              <a:t>Retention refers to a company’s ability to turn customers into repeat buyers and prevent them from switching to a competitor. It indicates whether your product and the quality of the service please your existing customers. 3 Customer Retention strategies are the processes and initiatives businesses put in place to build customer loyalty and improve customer lifetime value. </a:t>
            </a:r>
            <a:endParaRPr lang="en-IN" dirty="0"/>
          </a:p>
          <a:p>
            <a:endParaRPr lang="en-IN" dirty="0"/>
          </a:p>
        </p:txBody>
      </p:sp>
    </p:spTree>
    <p:extLst>
      <p:ext uri="{BB962C8B-B14F-4D97-AF65-F5344CB8AC3E}">
        <p14:creationId xmlns:p14="http://schemas.microsoft.com/office/powerpoint/2010/main" val="21954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 Why is customer retention important?</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b="1" dirty="0"/>
              <a:t>Customer retention increases your customers’ lifetime value and boosts your revenue. It also helps you build amazing relationship with your customers. You aren’t just another website or store. They trust you with their money because you give them value in exchange.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the initial sale.</a:t>
            </a:r>
            <a:endParaRPr lang="en-IN" dirty="0"/>
          </a:p>
        </p:txBody>
      </p:sp>
    </p:spTree>
    <p:extLst>
      <p:ext uri="{BB962C8B-B14F-4D97-AF65-F5344CB8AC3E}">
        <p14:creationId xmlns:p14="http://schemas.microsoft.com/office/powerpoint/2010/main" val="1609703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Customer Retention benefits: </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 Retention is Cheaper than Acquisition </a:t>
            </a:r>
            <a:endParaRPr lang="en-IN" dirty="0"/>
          </a:p>
          <a:p>
            <a:pPr marL="0" indent="0">
              <a:buNone/>
            </a:pPr>
            <a:r>
              <a:rPr lang="en-IN" b="1" dirty="0"/>
              <a:t>• Loyal Customers are more profitable. </a:t>
            </a:r>
            <a:endParaRPr lang="en-IN" dirty="0"/>
          </a:p>
          <a:p>
            <a:pPr marL="0" indent="0">
              <a:buNone/>
            </a:pPr>
            <a:r>
              <a:rPr lang="en-IN" b="1" dirty="0"/>
              <a:t>• Your Brand will stand out from the crowd. </a:t>
            </a:r>
            <a:endParaRPr lang="en-IN" dirty="0"/>
          </a:p>
          <a:p>
            <a:pPr marL="0" indent="0">
              <a:buNone/>
            </a:pPr>
            <a:r>
              <a:rPr lang="en-IN" b="1" dirty="0"/>
              <a:t>• Engage customers provide more feedback. </a:t>
            </a:r>
            <a:endParaRPr lang="en-IN" dirty="0"/>
          </a:p>
          <a:p>
            <a:pPr marL="0" indent="0">
              <a:buNone/>
            </a:pPr>
            <a:r>
              <a:rPr lang="en-IN" b="1" dirty="0"/>
              <a:t>• Loyal customers are more forgiving. </a:t>
            </a:r>
            <a:endParaRPr lang="en-IN" dirty="0"/>
          </a:p>
          <a:p>
            <a:pPr marL="0" indent="0">
              <a:buNone/>
            </a:pPr>
            <a:r>
              <a:rPr lang="en-IN" b="1" dirty="0"/>
              <a:t>• Customers will explore your brand</a:t>
            </a:r>
            <a:endParaRPr lang="en-IN" dirty="0"/>
          </a:p>
          <a:p>
            <a:endParaRPr lang="en-IN" dirty="0"/>
          </a:p>
        </p:txBody>
      </p:sp>
    </p:spTree>
    <p:extLst>
      <p:ext uri="{BB962C8B-B14F-4D97-AF65-F5344CB8AC3E}">
        <p14:creationId xmlns:p14="http://schemas.microsoft.com/office/powerpoint/2010/main" val="1527260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1630969"/>
          </a:xfrm>
        </p:spPr>
        <p:txBody>
          <a:bodyPr>
            <a:normAutofit/>
          </a:bodyPr>
          <a:lstStyle/>
          <a:p>
            <a:r>
              <a:rPr lang="aa-ET" dirty="0" smtClean="0">
                <a:latin typeface="Times New Roman" panose="02020603050405020304" pitchFamily="18" charset="0"/>
                <a:cs typeface="Times New Roman" panose="02020603050405020304" pitchFamily="18" charset="0"/>
              </a:rPr>
              <a:t>.</a:t>
            </a:r>
            <a:r>
              <a:rPr lang="aa-ET" dirty="0">
                <a:latin typeface="Times New Roman" panose="02020603050405020304" pitchFamily="18" charset="0"/>
                <a:cs typeface="Times New Roman" panose="02020603050405020304" pitchFamily="18" charset="0"/>
              </a:rPr>
              <a:t>Exploratory Data Analysis</a:t>
            </a:r>
            <a:br>
              <a:rPr lang="aa-ET"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indent="-285750"/>
            <a:r>
              <a:rPr lang="en-US" dirty="0">
                <a:latin typeface="Times New Roman" panose="02020603050405020304" pitchFamily="18" charset="0"/>
                <a:cs typeface="Times New Roman" panose="02020603050405020304" pitchFamily="18" charset="0"/>
              </a:rPr>
              <a:t>There are 269 rows and 71 columns.</a:t>
            </a:r>
          </a:p>
          <a:p>
            <a:pPr marL="285750" indent="-285750"/>
            <a:r>
              <a:rPr lang="en-US" dirty="0">
                <a:latin typeface="Times New Roman" panose="02020603050405020304" pitchFamily="18" charset="0"/>
                <a:cs typeface="Times New Roman" panose="02020603050405020304" pitchFamily="18" charset="0"/>
              </a:rPr>
              <a:t>There are no missing values in the dataset.</a:t>
            </a:r>
          </a:p>
          <a:p>
            <a:pPr marL="285750" indent="-285750"/>
            <a:r>
              <a:rPr lang="en-US" dirty="0">
                <a:latin typeface="Times New Roman" panose="02020603050405020304" pitchFamily="18" charset="0"/>
                <a:cs typeface="Times New Roman" panose="02020603050405020304" pitchFamily="18" charset="0"/>
              </a:rPr>
              <a:t>There are unwanted characters in columns.</a:t>
            </a:r>
          </a:p>
          <a:p>
            <a:pPr marL="285750" indent="-285750"/>
            <a:r>
              <a:rPr lang="en-US" dirty="0">
                <a:latin typeface="Times New Roman" panose="02020603050405020304" pitchFamily="18" charset="0"/>
                <a:cs typeface="Times New Roman" panose="02020603050405020304" pitchFamily="18" charset="0"/>
              </a:rPr>
              <a:t>There are 70 object type variable and one is int64 variable, however it is also categorical in nature.</a:t>
            </a:r>
          </a:p>
          <a:p>
            <a:pPr marL="0" indent="0">
              <a:buNone/>
            </a:pPr>
            <a:endParaRPr lang="en-IN" dirty="0"/>
          </a:p>
        </p:txBody>
      </p:sp>
    </p:spTree>
    <p:extLst>
      <p:ext uri="{BB962C8B-B14F-4D97-AF65-F5344CB8AC3E}">
        <p14:creationId xmlns:p14="http://schemas.microsoft.com/office/powerpoint/2010/main" val="334845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EDA- Exploratory data analysis</a:t>
            </a:r>
            <a:br>
              <a:rPr lang="en-IN" dirty="0" smtClean="0"/>
            </a:br>
            <a:r>
              <a:rPr lang="en-IN" dirty="0"/>
              <a:t/>
            </a:r>
            <a:br>
              <a:rPr lang="en-IN" dirty="0"/>
            </a:br>
            <a:r>
              <a:rPr lang="en-IN" dirty="0" smtClean="0"/>
              <a:t>Gender </a:t>
            </a:r>
            <a:r>
              <a:rPr lang="en-IN" dirty="0"/>
              <a:t>of respondent </a:t>
            </a:r>
            <a:r>
              <a:rPr lang="en-IN" dirty="0" smtClean="0"/>
              <a:t> ,  </a:t>
            </a:r>
            <a:r>
              <a:rPr lang="en-IN" dirty="0"/>
              <a:t>How old are you</a:t>
            </a:r>
          </a:p>
        </p:txBody>
      </p:sp>
      <p:pic>
        <p:nvPicPr>
          <p:cNvPr id="4" name="Content Placeholder 3"/>
          <p:cNvPicPr>
            <a:picLocks noGrp="1" noChangeAspect="1"/>
          </p:cNvPicPr>
          <p:nvPr>
            <p:ph idx="1"/>
          </p:nvPr>
        </p:nvPicPr>
        <p:blipFill>
          <a:blip r:embed="rId3"/>
          <a:stretch>
            <a:fillRect/>
          </a:stretch>
        </p:blipFill>
        <p:spPr>
          <a:xfrm>
            <a:off x="1856509" y="2272797"/>
            <a:ext cx="3850128" cy="2973676"/>
          </a:xfrm>
          <a:prstGeom prst="rect">
            <a:avLst/>
          </a:prstGeom>
        </p:spPr>
      </p:pic>
      <p:pic>
        <p:nvPicPr>
          <p:cNvPr id="5" name="Picture 4"/>
          <p:cNvPicPr>
            <a:picLocks noChangeAspect="1"/>
          </p:cNvPicPr>
          <p:nvPr/>
        </p:nvPicPr>
        <p:blipFill>
          <a:blip r:embed="rId4"/>
          <a:stretch>
            <a:fillRect/>
          </a:stretch>
        </p:blipFill>
        <p:spPr>
          <a:xfrm>
            <a:off x="6680206" y="2272797"/>
            <a:ext cx="3237517" cy="2305247"/>
          </a:xfrm>
          <a:prstGeom prst="rect">
            <a:avLst/>
          </a:prstGeom>
        </p:spPr>
      </p:pic>
      <p:sp>
        <p:nvSpPr>
          <p:cNvPr id="7" name="TextBox 6"/>
          <p:cNvSpPr txBox="1"/>
          <p:nvPr/>
        </p:nvSpPr>
        <p:spPr>
          <a:xfrm>
            <a:off x="1434906" y="5542671"/>
            <a:ext cx="4572000" cy="1200329"/>
          </a:xfrm>
          <a:prstGeom prst="rect">
            <a:avLst/>
          </a:prstGeom>
          <a:noFill/>
        </p:spPr>
        <p:txBody>
          <a:bodyPr wrap="square" rtlCol="0">
            <a:spAutoFit/>
          </a:bodyPr>
          <a:lstStyle/>
          <a:p>
            <a:r>
              <a:rPr lang="en-US" dirty="0">
                <a:solidFill>
                  <a:schemeClr val="tx2">
                    <a:lumMod val="75000"/>
                  </a:schemeClr>
                </a:solidFill>
              </a:rPr>
              <a:t>Here we can see that Gender of respondent is ,</a:t>
            </a:r>
          </a:p>
          <a:p>
            <a:r>
              <a:rPr lang="en-US" dirty="0">
                <a:solidFill>
                  <a:schemeClr val="tx2">
                    <a:lumMod val="75000"/>
                  </a:schemeClr>
                </a:solidFill>
              </a:rPr>
              <a:t>Male - 88</a:t>
            </a:r>
          </a:p>
          <a:p>
            <a:r>
              <a:rPr lang="en-US" dirty="0">
                <a:solidFill>
                  <a:schemeClr val="tx2">
                    <a:lumMod val="75000"/>
                  </a:schemeClr>
                </a:solidFill>
              </a:rPr>
              <a:t>Female - 181</a:t>
            </a:r>
          </a:p>
          <a:p>
            <a:endParaRPr lang="en-IN" dirty="0"/>
          </a:p>
        </p:txBody>
      </p:sp>
      <p:sp>
        <p:nvSpPr>
          <p:cNvPr id="8" name="TextBox 7"/>
          <p:cNvSpPr txBox="1"/>
          <p:nvPr/>
        </p:nvSpPr>
        <p:spPr>
          <a:xfrm>
            <a:off x="6806815" y="4753753"/>
            <a:ext cx="3786157" cy="1815882"/>
          </a:xfrm>
          <a:prstGeom prst="rect">
            <a:avLst/>
          </a:prstGeom>
          <a:noFill/>
        </p:spPr>
        <p:txBody>
          <a:bodyPr wrap="square" rtlCol="0">
            <a:spAutoFit/>
          </a:bodyPr>
          <a:lstStyle/>
          <a:p>
            <a:r>
              <a:rPr lang="en-US" sz="1400" dirty="0" smtClean="0">
                <a:solidFill>
                  <a:schemeClr val="tx2">
                    <a:lumMod val="75000"/>
                  </a:schemeClr>
                </a:solidFill>
              </a:rPr>
              <a:t>81 </a:t>
            </a:r>
            <a:r>
              <a:rPr lang="en-US" sz="1400" dirty="0">
                <a:solidFill>
                  <a:schemeClr val="tx2">
                    <a:lumMod val="75000"/>
                  </a:schemeClr>
                </a:solidFill>
              </a:rPr>
              <a:t>of the customers are from age group 31-40 years.</a:t>
            </a:r>
          </a:p>
          <a:p>
            <a:r>
              <a:rPr lang="en-US" sz="1400" dirty="0" smtClean="0">
                <a:solidFill>
                  <a:schemeClr val="tx2">
                    <a:lumMod val="75000"/>
                  </a:schemeClr>
                </a:solidFill>
              </a:rPr>
              <a:t>79 </a:t>
            </a:r>
            <a:r>
              <a:rPr lang="en-US" sz="1400" dirty="0">
                <a:solidFill>
                  <a:schemeClr val="tx2">
                    <a:lumMod val="75000"/>
                  </a:schemeClr>
                </a:solidFill>
              </a:rPr>
              <a:t>of the customers are form age </a:t>
            </a:r>
            <a:r>
              <a:rPr lang="en-US" sz="1400" dirty="0" err="1">
                <a:solidFill>
                  <a:schemeClr val="tx2">
                    <a:lumMod val="75000"/>
                  </a:schemeClr>
                </a:solidFill>
              </a:rPr>
              <a:t>froup</a:t>
            </a:r>
            <a:r>
              <a:rPr lang="en-US" sz="1400" dirty="0">
                <a:solidFill>
                  <a:schemeClr val="tx2">
                    <a:lumMod val="75000"/>
                  </a:schemeClr>
                </a:solidFill>
              </a:rPr>
              <a:t> 21-30 years.</a:t>
            </a:r>
          </a:p>
          <a:p>
            <a:r>
              <a:rPr lang="en-US" sz="1400" dirty="0" smtClean="0">
                <a:solidFill>
                  <a:schemeClr val="tx2">
                    <a:lumMod val="75000"/>
                  </a:schemeClr>
                </a:solidFill>
              </a:rPr>
              <a:t>70 </a:t>
            </a:r>
            <a:r>
              <a:rPr lang="en-US" sz="1400" dirty="0">
                <a:solidFill>
                  <a:schemeClr val="tx2">
                    <a:lumMod val="75000"/>
                  </a:schemeClr>
                </a:solidFill>
              </a:rPr>
              <a:t>of the customer are from age from 41-50 years </a:t>
            </a:r>
          </a:p>
          <a:p>
            <a:r>
              <a:rPr lang="en-US" sz="1400" dirty="0" smtClean="0">
                <a:solidFill>
                  <a:schemeClr val="tx2">
                    <a:lumMod val="75000"/>
                  </a:schemeClr>
                </a:solidFill>
              </a:rPr>
              <a:t>20 </a:t>
            </a:r>
            <a:r>
              <a:rPr lang="en-US" sz="1400" dirty="0">
                <a:solidFill>
                  <a:schemeClr val="tx2">
                    <a:lumMod val="75000"/>
                  </a:schemeClr>
                </a:solidFill>
              </a:rPr>
              <a:t>of the customer are less then 20 year old</a:t>
            </a:r>
          </a:p>
          <a:p>
            <a:r>
              <a:rPr lang="en-US" sz="1400" dirty="0" smtClean="0">
                <a:solidFill>
                  <a:schemeClr val="tx2">
                    <a:lumMod val="75000"/>
                  </a:schemeClr>
                </a:solidFill>
              </a:rPr>
              <a:t>19 </a:t>
            </a:r>
            <a:r>
              <a:rPr lang="en-US" sz="1400" dirty="0">
                <a:solidFill>
                  <a:schemeClr val="tx2">
                    <a:lumMod val="75000"/>
                  </a:schemeClr>
                </a:solidFill>
              </a:rPr>
              <a:t>of the customer are above 51 years old</a:t>
            </a:r>
            <a:endParaRPr lang="en-IN" sz="1400" dirty="0">
              <a:solidFill>
                <a:schemeClr val="tx2">
                  <a:lumMod val="75000"/>
                </a:schemeClr>
              </a:solidFill>
            </a:endParaRPr>
          </a:p>
        </p:txBody>
      </p:sp>
    </p:spTree>
    <p:extLst>
      <p:ext uri="{BB962C8B-B14F-4D97-AF65-F5344CB8AC3E}">
        <p14:creationId xmlns:p14="http://schemas.microsoft.com/office/powerpoint/2010/main" val="3526991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TotalTime>
  <Words>1094</Words>
  <Application>Microsoft Office PowerPoint</Application>
  <PresentationFormat>Widescreen</PresentationFormat>
  <Paragraphs>72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E – retail factors for customer activation and retention: A case study from Indian E – commerce customers.  </vt:lpstr>
      <vt:lpstr>Contents</vt:lpstr>
      <vt:lpstr>Problem Statement</vt:lpstr>
      <vt:lpstr>PowerPoint Presentation</vt:lpstr>
      <vt:lpstr>1. What is Customer Retention?  </vt:lpstr>
      <vt:lpstr>2. Why is customer retention important? </vt:lpstr>
      <vt:lpstr>3. Customer Retention benefits:  </vt:lpstr>
      <vt:lpstr>.Exploratory Data Analysis </vt:lpstr>
      <vt:lpstr>EDA- Exploratory data analysis  Gender of respondent  ,  How old are you</vt:lpstr>
      <vt:lpstr>EDA – EXPLORATORY DATA ANALYSIS  Which city do you shop online from      ,       Since How Long You are Shopping Online</vt:lpstr>
      <vt:lpstr>EDA – EXPLORATORY DATA ANALYSIS  How many times you have made an online purchase in the past 1 year?</vt:lpstr>
      <vt:lpstr>Eda – exploratory data analysis   Which device do you use to access the online shopping</vt:lpstr>
      <vt:lpstr>Eda- exploratory data analysis   Which of the Indian online retailer would you recommend to a friend</vt:lpstr>
      <vt:lpstr>Conclusion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retail factors for customer activation and retention: A case study from Indian E – commerce customers.</dc:title>
  <dc:creator>Microsoft account</dc:creator>
  <cp:lastModifiedBy>Microsoft account</cp:lastModifiedBy>
  <cp:revision>5</cp:revision>
  <dcterms:created xsi:type="dcterms:W3CDTF">2022-11-12T06:06:15Z</dcterms:created>
  <dcterms:modified xsi:type="dcterms:W3CDTF">2022-11-12T06:44:36Z</dcterms:modified>
</cp:coreProperties>
</file>