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59" r:id="rId6"/>
    <p:sldId id="260" r:id="rId7"/>
    <p:sldId id="261" r:id="rId8"/>
    <p:sldId id="262" r:id="rId9"/>
    <p:sldId id="263" r:id="rId10"/>
    <p:sldId id="271" r:id="rId11"/>
    <p:sldId id="266"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AD7E-D73E-46CF-8409-3AF8E43B23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A2CBEA-6B5B-4236-9715-A433FF017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A63801-FDE9-405D-981D-55CCAB3275A3}"/>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5" name="Footer Placeholder 4">
            <a:extLst>
              <a:ext uri="{FF2B5EF4-FFF2-40B4-BE49-F238E27FC236}">
                <a16:creationId xmlns:a16="http://schemas.microsoft.com/office/drawing/2014/main" id="{BA47D28D-019A-482A-85EF-10271FF27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632D2-AFE1-46A5-9046-09CB9FF262D1}"/>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48664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F937-7F93-4D8C-A543-66701913CE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606DB7-7D84-457D-B19F-52813A3E9A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E3F00-7ADD-4E2B-B0F7-62108BE34D38}"/>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5" name="Footer Placeholder 4">
            <a:extLst>
              <a:ext uri="{FF2B5EF4-FFF2-40B4-BE49-F238E27FC236}">
                <a16:creationId xmlns:a16="http://schemas.microsoft.com/office/drawing/2014/main" id="{1DB93172-7008-4666-9EEE-183D886E5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B6C11-05B1-4083-B134-C96BC2C48984}"/>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176176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40322D-B69B-40D8-8470-F1053884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3D4EAD-4CB1-4C6B-A873-81601C94BA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98F78-1C87-487E-8459-2DD0442C7329}"/>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5" name="Footer Placeholder 4">
            <a:extLst>
              <a:ext uri="{FF2B5EF4-FFF2-40B4-BE49-F238E27FC236}">
                <a16:creationId xmlns:a16="http://schemas.microsoft.com/office/drawing/2014/main" id="{8FE9354B-5477-47A3-8ED0-E00807A43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0A973-EAFE-4665-A165-A018C1463CCE}"/>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339938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33D2-77EB-476D-A9EE-EB67458031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D90B1-1291-4C2E-825E-E9CD809BB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A87FE-B8BC-4503-BAEB-737F0FDEE462}"/>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5" name="Footer Placeholder 4">
            <a:extLst>
              <a:ext uri="{FF2B5EF4-FFF2-40B4-BE49-F238E27FC236}">
                <a16:creationId xmlns:a16="http://schemas.microsoft.com/office/drawing/2014/main" id="{DF4EF52B-E365-4605-9529-67967E3CE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D7F75-3BD6-4A15-8817-83AD8BE85BC4}"/>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314227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7541-A3F5-474D-A574-637DE06C7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C9824-905C-4A5D-9F30-762BC50C3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2051C-07EB-4C06-9E87-428BB35279DF}"/>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5" name="Footer Placeholder 4">
            <a:extLst>
              <a:ext uri="{FF2B5EF4-FFF2-40B4-BE49-F238E27FC236}">
                <a16:creationId xmlns:a16="http://schemas.microsoft.com/office/drawing/2014/main" id="{A78A898F-8DFE-4081-B335-9A2DA4246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D6D7F-EFEF-4FC5-8149-0DAFA5CFB879}"/>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66701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A742-697E-4C89-BC16-CF7FB951C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BE059-6579-4945-B069-CD2FA24F9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A7A7FB-DBA0-4B38-BA16-634A14A82D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60C10F-7AF3-4EE3-81F1-31431701E3FB}"/>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6" name="Footer Placeholder 5">
            <a:extLst>
              <a:ext uri="{FF2B5EF4-FFF2-40B4-BE49-F238E27FC236}">
                <a16:creationId xmlns:a16="http://schemas.microsoft.com/office/drawing/2014/main" id="{99FFCD99-9569-42ED-B86C-70A4EC8C5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C7A65-CA89-4B29-B047-C73A21F0D755}"/>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65546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50AC-0EBF-4E5C-BACB-3A718FCB2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CFD4A-BAFD-4130-ABE6-0AF26B7A3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50E90-FDA9-499A-A9D4-C34024439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F056C-9A39-4152-82EF-693E5FC6D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B5E7B4-11B7-49C3-AF68-AA0ED06139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4EC998-C2C6-49AF-B6DE-622DDDC226D0}"/>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8" name="Footer Placeholder 7">
            <a:extLst>
              <a:ext uri="{FF2B5EF4-FFF2-40B4-BE49-F238E27FC236}">
                <a16:creationId xmlns:a16="http://schemas.microsoft.com/office/drawing/2014/main" id="{8D489685-C695-429E-A3D9-EFF9D1AA91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DD9C6-C243-4752-B19E-F6279A03622C}"/>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274264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9B22-7202-4982-B9B2-9C4198A17A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5F0FC6-F737-447A-A1D5-D748774ACCDA}"/>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4" name="Footer Placeholder 3">
            <a:extLst>
              <a:ext uri="{FF2B5EF4-FFF2-40B4-BE49-F238E27FC236}">
                <a16:creationId xmlns:a16="http://schemas.microsoft.com/office/drawing/2014/main" id="{3115A72D-B15C-41CB-93DB-6029759D7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20C853-2FBC-4FE3-833D-93477CEB1E1E}"/>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110202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F3D3B-EFFA-4E9F-BFA4-EE460A23278D}"/>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3" name="Footer Placeholder 2">
            <a:extLst>
              <a:ext uri="{FF2B5EF4-FFF2-40B4-BE49-F238E27FC236}">
                <a16:creationId xmlns:a16="http://schemas.microsoft.com/office/drawing/2014/main" id="{40B55084-E2E4-4382-BE2B-6E32160DFC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9C9ECD-F28A-4D8A-9783-CBAA9BCC489B}"/>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936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EAA9-EB8A-40F4-A9DA-044F260B3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5176D6-008C-47EA-B016-55A937A38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EE88E4-EBFD-4A44-9DA2-DB23D99F5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F08B6-F348-4DBD-AF9C-BBEE56057658}"/>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6" name="Footer Placeholder 5">
            <a:extLst>
              <a:ext uri="{FF2B5EF4-FFF2-40B4-BE49-F238E27FC236}">
                <a16:creationId xmlns:a16="http://schemas.microsoft.com/office/drawing/2014/main" id="{4C5B10E1-5CA1-4A84-A798-DF9EFE38C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F9CC3-FB85-4C9E-9253-8E1E84BFA759}"/>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86752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B221-5A45-4F54-B8BF-D37630953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851C9-1A55-4496-A11E-E3C2AF720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97A1B4-78E5-4BB1-9482-A9D0BEBD4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E30B6-FA37-4225-9A6C-44FAE81C56F4}"/>
              </a:ext>
            </a:extLst>
          </p:cNvPr>
          <p:cNvSpPr>
            <a:spLocks noGrp="1"/>
          </p:cNvSpPr>
          <p:nvPr>
            <p:ph type="dt" sz="half" idx="10"/>
          </p:nvPr>
        </p:nvSpPr>
        <p:spPr/>
        <p:txBody>
          <a:bodyPr/>
          <a:lstStyle/>
          <a:p>
            <a:fld id="{AD93A339-2295-42D0-B807-2BCE37EC21A3}" type="datetimeFigureOut">
              <a:rPr lang="en-US" smtClean="0"/>
              <a:t>4/25/2021</a:t>
            </a:fld>
            <a:endParaRPr lang="en-US"/>
          </a:p>
        </p:txBody>
      </p:sp>
      <p:sp>
        <p:nvSpPr>
          <p:cNvPr id="6" name="Footer Placeholder 5">
            <a:extLst>
              <a:ext uri="{FF2B5EF4-FFF2-40B4-BE49-F238E27FC236}">
                <a16:creationId xmlns:a16="http://schemas.microsoft.com/office/drawing/2014/main" id="{5AE3C4FC-4B3C-4C82-93F5-53793BFE2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81143-B75F-4B32-9CFF-6472936ECA31}"/>
              </a:ext>
            </a:extLst>
          </p:cNvPr>
          <p:cNvSpPr>
            <a:spLocks noGrp="1"/>
          </p:cNvSpPr>
          <p:nvPr>
            <p:ph type="sldNum" sz="quarter" idx="12"/>
          </p:nvPr>
        </p:nvSpPr>
        <p:spPr/>
        <p:txBody>
          <a:bodyPr/>
          <a:lstStyle/>
          <a:p>
            <a:fld id="{41FEFBD7-BA02-4B6C-992E-3516E5C13174}" type="slidenum">
              <a:rPr lang="en-US" smtClean="0"/>
              <a:t>‹#›</a:t>
            </a:fld>
            <a:endParaRPr lang="en-US"/>
          </a:p>
        </p:txBody>
      </p:sp>
    </p:spTree>
    <p:extLst>
      <p:ext uri="{BB962C8B-B14F-4D97-AF65-F5344CB8AC3E}">
        <p14:creationId xmlns:p14="http://schemas.microsoft.com/office/powerpoint/2010/main" val="333761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1496E-A927-46CD-A3FD-51CE5CCB6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E37FBE-A3B7-4E89-834C-2ABE424C0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9013E-E776-444D-AEC4-8D36E5DB3A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3A339-2295-42D0-B807-2BCE37EC21A3}" type="datetimeFigureOut">
              <a:rPr lang="en-US" smtClean="0"/>
              <a:t>4/25/2021</a:t>
            </a:fld>
            <a:endParaRPr lang="en-US"/>
          </a:p>
        </p:txBody>
      </p:sp>
      <p:sp>
        <p:nvSpPr>
          <p:cNvPr id="5" name="Footer Placeholder 4">
            <a:extLst>
              <a:ext uri="{FF2B5EF4-FFF2-40B4-BE49-F238E27FC236}">
                <a16:creationId xmlns:a16="http://schemas.microsoft.com/office/drawing/2014/main" id="{33A22C9D-3E01-4536-918A-79167F6E4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71C979-2AAA-4F93-8013-94C04F73A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EFBD7-BA02-4B6C-992E-3516E5C13174}" type="slidenum">
              <a:rPr lang="en-US" smtClean="0"/>
              <a:t>‹#›</a:t>
            </a:fld>
            <a:endParaRPr lang="en-US"/>
          </a:p>
        </p:txBody>
      </p:sp>
    </p:spTree>
    <p:extLst>
      <p:ext uri="{BB962C8B-B14F-4D97-AF65-F5344CB8AC3E}">
        <p14:creationId xmlns:p14="http://schemas.microsoft.com/office/powerpoint/2010/main" val="1763745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FE16-5EB6-4925-8D2E-FE21B64B4DB6}"/>
              </a:ext>
            </a:extLst>
          </p:cNvPr>
          <p:cNvSpPr>
            <a:spLocks noGrp="1"/>
          </p:cNvSpPr>
          <p:nvPr>
            <p:ph type="ctrTitle"/>
          </p:nvPr>
        </p:nvSpPr>
        <p:spPr/>
        <p:txBody>
          <a:bodyPr/>
          <a:lstStyle/>
          <a:p>
            <a:r>
              <a:rPr lang="en-US">
                <a:solidFill>
                  <a:schemeClr val="tx2"/>
                </a:solidFill>
              </a:rPr>
              <a:t>Northwind Company Dashboard</a:t>
            </a:r>
            <a:endParaRPr lang="en-US" dirty="0">
              <a:solidFill>
                <a:schemeClr val="tx2"/>
              </a:solidFill>
            </a:endParaRPr>
          </a:p>
        </p:txBody>
      </p:sp>
      <p:sp>
        <p:nvSpPr>
          <p:cNvPr id="3" name="Subtitle 2">
            <a:extLst>
              <a:ext uri="{FF2B5EF4-FFF2-40B4-BE49-F238E27FC236}">
                <a16:creationId xmlns:a16="http://schemas.microsoft.com/office/drawing/2014/main" id="{9C6BF279-C7E2-4D37-A9FF-D010FBC733A9}"/>
              </a:ext>
            </a:extLst>
          </p:cNvPr>
          <p:cNvSpPr>
            <a:spLocks noGrp="1"/>
          </p:cNvSpPr>
          <p:nvPr>
            <p:ph type="subTitle" idx="1"/>
          </p:nvPr>
        </p:nvSpPr>
        <p:spPr/>
        <p:txBody>
          <a:bodyPr/>
          <a:lstStyle/>
          <a:p>
            <a:pPr lvl="2" algn="r"/>
            <a:r>
              <a:rPr lang="en-US" sz="2200"/>
              <a:t>- Priyam Rao and Aditya Dhanekula</a:t>
            </a:r>
          </a:p>
          <a:p>
            <a:pPr marL="342900" indent="-342900" algn="r">
              <a:buFontTx/>
              <a:buChar char="-"/>
            </a:pPr>
            <a:endParaRPr lang="en-US" dirty="0"/>
          </a:p>
        </p:txBody>
      </p:sp>
    </p:spTree>
    <p:extLst>
      <p:ext uri="{BB962C8B-B14F-4D97-AF65-F5344CB8AC3E}">
        <p14:creationId xmlns:p14="http://schemas.microsoft.com/office/powerpoint/2010/main" val="99739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26" descr="Chart, bar chart&#10;&#10;Description automatically generated">
            <a:extLst>
              <a:ext uri="{FF2B5EF4-FFF2-40B4-BE49-F238E27FC236}">
                <a16:creationId xmlns:a16="http://schemas.microsoft.com/office/drawing/2014/main" id="{CC4A0DF2-6827-44F9-B28A-CE9EA1D43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0409" y="1438012"/>
            <a:ext cx="1604963" cy="2198688"/>
          </a:xfrm>
        </p:spPr>
      </p:pic>
      <p:pic>
        <p:nvPicPr>
          <p:cNvPr id="41" name="Picture 40" descr="Chart, bar chart&#10;&#10;Description automatically generated">
            <a:extLst>
              <a:ext uri="{FF2B5EF4-FFF2-40B4-BE49-F238E27FC236}">
                <a16:creationId xmlns:a16="http://schemas.microsoft.com/office/drawing/2014/main" id="{A6504E79-3DDA-4C71-A117-89927DEA4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182" y="4474507"/>
            <a:ext cx="1717675" cy="2198688"/>
          </a:xfrm>
          <a:prstGeom prst="rect">
            <a:avLst/>
          </a:prstGeom>
        </p:spPr>
      </p:pic>
      <p:pic>
        <p:nvPicPr>
          <p:cNvPr id="39" name="Picture 38" descr="Chart, line chart&#10;&#10;Description automatically generated">
            <a:extLst>
              <a:ext uri="{FF2B5EF4-FFF2-40B4-BE49-F238E27FC236}">
                <a16:creationId xmlns:a16="http://schemas.microsoft.com/office/drawing/2014/main" id="{0E957C75-89BF-484B-A0D4-FEE0D7D4E9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8776" y="4564500"/>
            <a:ext cx="1655763" cy="2198688"/>
          </a:xfrm>
          <a:prstGeom prst="rect">
            <a:avLst/>
          </a:prstGeom>
        </p:spPr>
      </p:pic>
      <p:pic>
        <p:nvPicPr>
          <p:cNvPr id="33" name="Picture 32" descr="Chart, histogram&#10;&#10;Description automatically generated">
            <a:extLst>
              <a:ext uri="{FF2B5EF4-FFF2-40B4-BE49-F238E27FC236}">
                <a16:creationId xmlns:a16="http://schemas.microsoft.com/office/drawing/2014/main" id="{BF94292B-B84E-44E0-A198-51DAC56CF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6976" y="1681300"/>
            <a:ext cx="1928813" cy="2198688"/>
          </a:xfrm>
          <a:prstGeom prst="rect">
            <a:avLst/>
          </a:prstGeom>
        </p:spPr>
      </p:pic>
      <p:pic>
        <p:nvPicPr>
          <p:cNvPr id="31" name="Picture 30" descr="Chart, bar chart&#10;&#10;Description automatically generated">
            <a:extLst>
              <a:ext uri="{FF2B5EF4-FFF2-40B4-BE49-F238E27FC236}">
                <a16:creationId xmlns:a16="http://schemas.microsoft.com/office/drawing/2014/main" id="{32799523-A710-4D3E-966D-FB60229F2A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5749" y="1394206"/>
            <a:ext cx="1674813" cy="2198688"/>
          </a:xfrm>
          <a:prstGeom prst="rect">
            <a:avLst/>
          </a:prstGeom>
        </p:spPr>
      </p:pic>
      <p:pic>
        <p:nvPicPr>
          <p:cNvPr id="45" name="Picture 44" descr="Chart, bar chart&#10;&#10;Description automatically generated">
            <a:extLst>
              <a:ext uri="{FF2B5EF4-FFF2-40B4-BE49-F238E27FC236}">
                <a16:creationId xmlns:a16="http://schemas.microsoft.com/office/drawing/2014/main" id="{06148491-E1D0-4711-B7BF-4D0D8FB7CF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2326" y="1505883"/>
            <a:ext cx="1571625" cy="2198688"/>
          </a:xfrm>
          <a:prstGeom prst="rect">
            <a:avLst/>
          </a:prstGeom>
        </p:spPr>
      </p:pic>
      <p:pic>
        <p:nvPicPr>
          <p:cNvPr id="37" name="Picture 36" descr="Chart, bar chart&#10;&#10;Description automatically generated">
            <a:extLst>
              <a:ext uri="{FF2B5EF4-FFF2-40B4-BE49-F238E27FC236}">
                <a16:creationId xmlns:a16="http://schemas.microsoft.com/office/drawing/2014/main" id="{CE98FD69-7BCB-4884-BCA3-F389131B17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39" y="4585138"/>
            <a:ext cx="3451033" cy="2178050"/>
          </a:xfrm>
          <a:prstGeom prst="rect">
            <a:avLst/>
          </a:prstGeom>
        </p:spPr>
      </p:pic>
      <p:pic>
        <p:nvPicPr>
          <p:cNvPr id="29" name="Picture 28" descr="Chart, bar chart&#10;&#10;Description automatically generated">
            <a:extLst>
              <a:ext uri="{FF2B5EF4-FFF2-40B4-BE49-F238E27FC236}">
                <a16:creationId xmlns:a16="http://schemas.microsoft.com/office/drawing/2014/main" id="{FA4791C5-EEE0-4B3B-82F8-E4122E9004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839" y="1763713"/>
            <a:ext cx="2133600" cy="2178050"/>
          </a:xfrm>
          <a:prstGeom prst="rect">
            <a:avLst/>
          </a:prstGeom>
        </p:spPr>
      </p:pic>
      <p:pic>
        <p:nvPicPr>
          <p:cNvPr id="43" name="Picture 42" descr="Chart, line chart&#10;&#10;Description automatically generated">
            <a:extLst>
              <a:ext uri="{FF2B5EF4-FFF2-40B4-BE49-F238E27FC236}">
                <a16:creationId xmlns:a16="http://schemas.microsoft.com/office/drawing/2014/main" id="{563CADC6-D6F8-4888-8075-261514DA0A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2247" y="1414844"/>
            <a:ext cx="1748409" cy="2178050"/>
          </a:xfrm>
          <a:prstGeom prst="rect">
            <a:avLst/>
          </a:prstGeom>
        </p:spPr>
      </p:pic>
      <p:pic>
        <p:nvPicPr>
          <p:cNvPr id="35" name="Picture 34" descr="Chart&#10;&#10;Description automatically generated">
            <a:extLst>
              <a:ext uri="{FF2B5EF4-FFF2-40B4-BE49-F238E27FC236}">
                <a16:creationId xmlns:a16="http://schemas.microsoft.com/office/drawing/2014/main" id="{53B9125A-3AFD-40BC-A23D-285876AEC5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0752" y="4474336"/>
            <a:ext cx="4039017" cy="2178050"/>
          </a:xfrm>
          <a:prstGeom prst="rect">
            <a:avLst/>
          </a:prstGeom>
        </p:spPr>
      </p:pic>
      <p:sp>
        <p:nvSpPr>
          <p:cNvPr id="2" name="Title 1">
            <a:extLst>
              <a:ext uri="{FF2B5EF4-FFF2-40B4-BE49-F238E27FC236}">
                <a16:creationId xmlns:a16="http://schemas.microsoft.com/office/drawing/2014/main" id="{834B2895-4FB3-425C-AB3A-99865709359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Plots:</a:t>
            </a:r>
          </a:p>
        </p:txBody>
      </p:sp>
    </p:spTree>
    <p:extLst>
      <p:ext uri="{BB962C8B-B14F-4D97-AF65-F5344CB8AC3E}">
        <p14:creationId xmlns:p14="http://schemas.microsoft.com/office/powerpoint/2010/main" val="13059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6C920-F111-4426-8280-48246A57E131}"/>
              </a:ext>
            </a:extLst>
          </p:cNvPr>
          <p:cNvSpPr>
            <a:spLocks noGrp="1"/>
          </p:cNvSpPr>
          <p:nvPr>
            <p:ph idx="1"/>
          </p:nvPr>
        </p:nvSpPr>
        <p:spPr>
          <a:xfrm>
            <a:off x="838200" y="793102"/>
            <a:ext cx="10515600" cy="5383861"/>
          </a:xfrm>
        </p:spPr>
        <p:txBody>
          <a:bodyPr>
            <a:normAutofit fontScale="92500" lnSpcReduction="20000"/>
          </a:bodyPr>
          <a:lstStyle/>
          <a:p>
            <a:r>
              <a:rPr lang="en-US" dirty="0"/>
              <a:t>The first plot answers the tenth question using bar chart. It shows the number of products that are stock based on the supplier that supplies that product and are not discontinued.</a:t>
            </a:r>
          </a:p>
          <a:p>
            <a:r>
              <a:rPr lang="en-US" dirty="0"/>
              <a:t>The second plot answers the ninth question using bar chart. It shows the number of products that a supplier is supplying that are not discontinued.</a:t>
            </a:r>
          </a:p>
          <a:p>
            <a:r>
              <a:rPr lang="en-US" dirty="0"/>
              <a:t>The third plot answers the eighth question using bar chart. It shows the number of customers we have from each country.</a:t>
            </a:r>
          </a:p>
          <a:p>
            <a:r>
              <a:rPr lang="en-US" dirty="0"/>
              <a:t>The fourth plot answers the seventh question using bar chart. It shows the number of ordered shipped by shipping company.</a:t>
            </a:r>
          </a:p>
          <a:p>
            <a:r>
              <a:rPr lang="en-US" dirty="0"/>
              <a:t>The fifth plot answers the sixth question using line chart. It shows the orders in each month over the entire time period which is divided based on year.</a:t>
            </a:r>
          </a:p>
          <a:p>
            <a:r>
              <a:rPr lang="en-US" sz="2800" dirty="0"/>
              <a:t>The sixth plot answers the first question using bar chart. It shows the number of orders that are handled by each employee in our company</a:t>
            </a:r>
            <a:r>
              <a:rPr lang="en-US" dirty="0"/>
              <a:t>.</a:t>
            </a:r>
          </a:p>
          <a:p>
            <a:r>
              <a:rPr lang="en-US" dirty="0"/>
              <a:t>The seventh plot answers the fourth question using bar chart. It shows the price per unit for every product. That our company has shipped.   </a:t>
            </a:r>
          </a:p>
        </p:txBody>
      </p:sp>
    </p:spTree>
    <p:extLst>
      <p:ext uri="{BB962C8B-B14F-4D97-AF65-F5344CB8AC3E}">
        <p14:creationId xmlns:p14="http://schemas.microsoft.com/office/powerpoint/2010/main" val="329598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AED06-A5D6-4BD3-908F-84754FD374E6}"/>
              </a:ext>
            </a:extLst>
          </p:cNvPr>
          <p:cNvSpPr>
            <a:spLocks noGrp="1"/>
          </p:cNvSpPr>
          <p:nvPr>
            <p:ph idx="1"/>
          </p:nvPr>
        </p:nvSpPr>
        <p:spPr>
          <a:xfrm>
            <a:off x="838200" y="671804"/>
            <a:ext cx="10515600" cy="5505159"/>
          </a:xfrm>
        </p:spPr>
        <p:txBody>
          <a:bodyPr/>
          <a:lstStyle/>
          <a:p>
            <a:r>
              <a:rPr lang="en-US" sz="2400" dirty="0"/>
              <a:t>The eighth plot answers the third question using line chart. It shows the number of orders placed in every month.</a:t>
            </a:r>
          </a:p>
          <a:p>
            <a:r>
              <a:rPr lang="en-US" sz="2400" dirty="0"/>
              <a:t>The ninth plot answers the second question using bar chart. It shows the number of orders placed by each company which is our customer</a:t>
            </a:r>
          </a:p>
          <a:p>
            <a:r>
              <a:rPr lang="en-US" sz="2400" dirty="0"/>
              <a:t>The tenth plot answers the fifth question using bar chart. It shows the revenue in each month over the entire time period which is divided based on year.</a:t>
            </a:r>
          </a:p>
          <a:p>
            <a:endParaRPr lang="en-US" dirty="0"/>
          </a:p>
        </p:txBody>
      </p:sp>
    </p:spTree>
    <p:extLst>
      <p:ext uri="{BB962C8B-B14F-4D97-AF65-F5344CB8AC3E}">
        <p14:creationId xmlns:p14="http://schemas.microsoft.com/office/powerpoint/2010/main" val="9526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7145-4460-4233-A64A-9A50A9A4E535}"/>
              </a:ext>
            </a:extLst>
          </p:cNvPr>
          <p:cNvSpPr>
            <a:spLocks noGrp="1"/>
          </p:cNvSpPr>
          <p:nvPr>
            <p:ph type="title"/>
          </p:nvPr>
        </p:nvSpPr>
        <p:spPr>
          <a:xfrm>
            <a:off x="839788" y="457200"/>
            <a:ext cx="3932237" cy="847725"/>
          </a:xfrm>
        </p:spPr>
        <p:txBody>
          <a:bodyPr>
            <a:normAutofit/>
          </a:bodyPr>
          <a:lstStyle/>
          <a:p>
            <a:r>
              <a:rPr lang="en-US" b="1" dirty="0"/>
              <a:t>Interactivity</a:t>
            </a:r>
          </a:p>
        </p:txBody>
      </p:sp>
      <p:pic>
        <p:nvPicPr>
          <p:cNvPr id="8" name="Content Placeholder 7" descr="Graphical user interface&#10;&#10;Description automatically generated">
            <a:extLst>
              <a:ext uri="{FF2B5EF4-FFF2-40B4-BE49-F238E27FC236}">
                <a16:creationId xmlns:a16="http://schemas.microsoft.com/office/drawing/2014/main" id="{E5EBFBD1-CAFD-4096-9A99-E167328F9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9612" y="987425"/>
            <a:ext cx="4719351" cy="4873625"/>
          </a:xfrm>
        </p:spPr>
      </p:pic>
      <p:sp>
        <p:nvSpPr>
          <p:cNvPr id="4" name="Text Placeholder 3">
            <a:extLst>
              <a:ext uri="{FF2B5EF4-FFF2-40B4-BE49-F238E27FC236}">
                <a16:creationId xmlns:a16="http://schemas.microsoft.com/office/drawing/2014/main" id="{9927B5E9-FD33-4B0C-96F9-7B12F5062BB7}"/>
              </a:ext>
            </a:extLst>
          </p:cNvPr>
          <p:cNvSpPr>
            <a:spLocks noGrp="1"/>
          </p:cNvSpPr>
          <p:nvPr>
            <p:ph type="body" sz="half" idx="2"/>
          </p:nvPr>
        </p:nvSpPr>
        <p:spPr/>
        <p:txBody>
          <a:bodyPr>
            <a:normAutofit lnSpcReduction="10000"/>
          </a:bodyPr>
          <a:lstStyle/>
          <a:p>
            <a:r>
              <a:rPr lang="en-US" sz="2000" dirty="0"/>
              <a:t>-We implemented one control, which is to select a country. It is a dropdown list created by a parameter. </a:t>
            </a:r>
          </a:p>
          <a:p>
            <a:r>
              <a:rPr lang="en-US" sz="2000" dirty="0"/>
              <a:t>-The parameter is loaded with ship country column of orders data file. Also, one more value is added to consider all the countries. </a:t>
            </a:r>
          </a:p>
          <a:p>
            <a:r>
              <a:rPr lang="en-US" sz="2000" dirty="0"/>
              <a:t>-The parameter is applied to plots answering questions 3, 5 and 7. The Parameter structure and details are shown in the picture shown on the side.</a:t>
            </a:r>
          </a:p>
        </p:txBody>
      </p:sp>
    </p:spTree>
    <p:extLst>
      <p:ext uri="{BB962C8B-B14F-4D97-AF65-F5344CB8AC3E}">
        <p14:creationId xmlns:p14="http://schemas.microsoft.com/office/powerpoint/2010/main" val="201412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777818-14D6-445F-A2BC-39B6B7A56A75}"/>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a:t>Dashboard: Part 1</a:t>
            </a:r>
          </a:p>
        </p:txBody>
      </p:sp>
      <p:sp>
        <p:nvSpPr>
          <p:cNvPr id="38" name="Rectangle 3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0" name="Rectangle 3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6E06193-3BAA-4101-9051-B8F08ACCC965}"/>
              </a:ext>
            </a:extLst>
          </p:cNvPr>
          <p:cNvSpPr>
            <a:spLocks noGrp="1"/>
          </p:cNvSpPr>
          <p:nvPr>
            <p:ph type="body" sz="half" idx="2"/>
          </p:nvPr>
        </p:nvSpPr>
        <p:spPr>
          <a:xfrm>
            <a:off x="5291496" y="365125"/>
            <a:ext cx="6053160" cy="2089317"/>
          </a:xfrm>
        </p:spPr>
        <p:txBody>
          <a:bodyPr vert="horz" lIns="91440" tIns="45720" rIns="91440" bIns="45720" rtlCol="0" anchor="ctr">
            <a:normAutofit/>
          </a:bodyPr>
          <a:lstStyle/>
          <a:p>
            <a:pPr indent="-228600">
              <a:buFont typeface="Arial" panose="020B0604020202020204" pitchFamily="34" charset="0"/>
              <a:buChar char="•"/>
            </a:pPr>
            <a:r>
              <a:rPr lang="en-US" sz="1700" dirty="0"/>
              <a:t>The first plot shows the total number of orders delivered by all the shipping companies for each country.</a:t>
            </a:r>
          </a:p>
          <a:p>
            <a:pPr indent="-228600">
              <a:buFont typeface="Arial" panose="020B0604020202020204" pitchFamily="34" charset="0"/>
              <a:buChar char="•"/>
            </a:pPr>
            <a:r>
              <a:rPr lang="en-US" sz="1700" dirty="0"/>
              <a:t>The second plot shows the total number of orders delivered in each month for three years for each country.</a:t>
            </a:r>
          </a:p>
          <a:p>
            <a:pPr indent="-228600">
              <a:buFont typeface="Arial" panose="020B0604020202020204" pitchFamily="34" charset="0"/>
              <a:buChar char="•"/>
            </a:pPr>
            <a:r>
              <a:rPr lang="en-US" sz="1700" dirty="0"/>
              <a:t>The third one shows the monthly revenue distribution for each country</a:t>
            </a:r>
            <a:r>
              <a:rPr lang="en-US" sz="1500" dirty="0"/>
              <a:t>. </a:t>
            </a:r>
          </a:p>
        </p:txBody>
      </p:sp>
      <p:pic>
        <p:nvPicPr>
          <p:cNvPr id="6" name="Picture Placeholder 5" descr="Chart&#10;&#10;Description automatically generated">
            <a:extLst>
              <a:ext uri="{FF2B5EF4-FFF2-40B4-BE49-F238E27FC236}">
                <a16:creationId xmlns:a16="http://schemas.microsoft.com/office/drawing/2014/main" id="{3A8BBA6A-22F0-45F3-BBC0-220C408EF07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184" r="1" b="6600"/>
          <a:stretch/>
        </p:blipFill>
        <p:spPr>
          <a:xfrm>
            <a:off x="554416" y="2731167"/>
            <a:ext cx="11167447" cy="3484983"/>
          </a:xfrm>
          <a:prstGeom prst="rect">
            <a:avLst/>
          </a:prstGeom>
        </p:spPr>
      </p:pic>
    </p:spTree>
    <p:extLst>
      <p:ext uri="{BB962C8B-B14F-4D97-AF65-F5344CB8AC3E}">
        <p14:creationId xmlns:p14="http://schemas.microsoft.com/office/powerpoint/2010/main" val="40315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B21335-1C5A-4D41-B581-C7F5B07F2F48}"/>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Dashboard: Part 2</a:t>
            </a:r>
            <a:endParaRPr lang="en-US" sz="4000" dirty="0"/>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Placeholder 5" descr="Chart&#10;&#10;Description automatically generated">
            <a:extLst>
              <a:ext uri="{FF2B5EF4-FFF2-40B4-BE49-F238E27FC236}">
                <a16:creationId xmlns:a16="http://schemas.microsoft.com/office/drawing/2014/main" id="{1F6003EA-B6D7-4696-AEF7-C1D36295E53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823" r="2819" b="-1"/>
          <a:stretch/>
        </p:blipFill>
        <p:spPr>
          <a:xfrm>
            <a:off x="908304" y="2478024"/>
            <a:ext cx="6009855" cy="3694176"/>
          </a:xfrm>
          <a:prstGeom prst="rect">
            <a:avLst/>
          </a:prstGeom>
        </p:spPr>
      </p:pic>
      <p:sp>
        <p:nvSpPr>
          <p:cNvPr id="4" name="Text Placeholder 3">
            <a:extLst>
              <a:ext uri="{FF2B5EF4-FFF2-40B4-BE49-F238E27FC236}">
                <a16:creationId xmlns:a16="http://schemas.microsoft.com/office/drawing/2014/main" id="{CDFBB85A-F13C-468F-98CE-5381FFB1D5B8}"/>
              </a:ext>
            </a:extLst>
          </p:cNvPr>
          <p:cNvSpPr>
            <a:spLocks noGrp="1"/>
          </p:cNvSpPr>
          <p:nvPr>
            <p:ph type="body" sz="half" idx="2"/>
          </p:nvPr>
        </p:nvSpPr>
        <p:spPr>
          <a:xfrm>
            <a:off x="7411453" y="2478024"/>
            <a:ext cx="3872243" cy="3694176"/>
          </a:xfrm>
        </p:spPr>
        <p:txBody>
          <a:bodyPr vert="horz" lIns="91440" tIns="45720" rIns="91440" bIns="45720" rtlCol="0" anchor="ctr">
            <a:normAutofit fontScale="92500"/>
          </a:bodyPr>
          <a:lstStyle/>
          <a:p>
            <a:pPr indent="-228600">
              <a:buFont typeface="Arial" panose="020B0604020202020204" pitchFamily="34" charset="0"/>
              <a:buChar char="•"/>
            </a:pPr>
            <a:r>
              <a:rPr lang="en-US" sz="1800" dirty="0"/>
              <a:t>The first plot in the figure shows the available number of units in stock supplied by each supplier.</a:t>
            </a:r>
          </a:p>
          <a:p>
            <a:pPr indent="-228600">
              <a:buFont typeface="Arial" panose="020B0604020202020204" pitchFamily="34" charset="0"/>
              <a:buChar char="•"/>
            </a:pPr>
            <a:r>
              <a:rPr lang="en-US" sz="1800" dirty="0"/>
              <a:t>The second plot in the figure describes the number of products supplied by the retained suppliers.</a:t>
            </a:r>
          </a:p>
          <a:p>
            <a:pPr indent="-228600">
              <a:buFont typeface="Arial" panose="020B0604020202020204" pitchFamily="34" charset="0"/>
              <a:buChar char="•"/>
            </a:pPr>
            <a:r>
              <a:rPr lang="en-US" sz="1800" dirty="0"/>
              <a:t>The third one in the figure shows the number of customers in all the countries.</a:t>
            </a:r>
          </a:p>
          <a:p>
            <a:pPr indent="-228600">
              <a:buFont typeface="Arial" panose="020B0604020202020204" pitchFamily="34" charset="0"/>
              <a:buChar char="•"/>
            </a:pPr>
            <a:r>
              <a:rPr lang="en-US" sz="1800" dirty="0"/>
              <a:t>The fourth plot in the figure depicts the workload distribution among employees.</a:t>
            </a:r>
          </a:p>
          <a:p>
            <a:pPr indent="-228600">
              <a:buFont typeface="Arial" panose="020B0604020202020204" pitchFamily="34" charset="0"/>
              <a:buChar char="•"/>
            </a:pPr>
            <a:r>
              <a:rPr lang="en-US" sz="1800" dirty="0"/>
              <a:t>The fifth one in the figure describes the order distribution by month for three years span.</a:t>
            </a:r>
          </a:p>
        </p:txBody>
      </p:sp>
    </p:spTree>
    <p:extLst>
      <p:ext uri="{BB962C8B-B14F-4D97-AF65-F5344CB8AC3E}">
        <p14:creationId xmlns:p14="http://schemas.microsoft.com/office/powerpoint/2010/main" val="179228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8D06D-AAF1-444D-AA69-C1D3BD0C1409}"/>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dirty="0"/>
              <a:t>Dashboard: Part 3</a:t>
            </a:r>
          </a:p>
        </p:txBody>
      </p:sp>
      <p:sp>
        <p:nvSpPr>
          <p:cNvPr id="27" name="Rectangle 2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Placeholder 5" descr="Chart&#10;&#10;Description automatically generated">
            <a:extLst>
              <a:ext uri="{FF2B5EF4-FFF2-40B4-BE49-F238E27FC236}">
                <a16:creationId xmlns:a16="http://schemas.microsoft.com/office/drawing/2014/main" id="{41A5722A-1A51-4011-AF18-5D2C51375D1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55" r="1052" b="-2"/>
          <a:stretch/>
        </p:blipFill>
        <p:spPr>
          <a:xfrm>
            <a:off x="429768" y="1721922"/>
            <a:ext cx="6704891" cy="4520559"/>
          </a:xfrm>
          <a:prstGeom prst="rect">
            <a:avLst/>
          </a:prstGeom>
        </p:spPr>
      </p:pic>
      <p:sp useBgFill="1">
        <p:nvSpPr>
          <p:cNvPr id="28" name="Rectangle 2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FCE05BDA-D663-46F6-931E-BFB7CCFF0091}"/>
              </a:ext>
            </a:extLst>
          </p:cNvPr>
          <p:cNvSpPr>
            <a:spLocks noGrp="1"/>
          </p:cNvSpPr>
          <p:nvPr>
            <p:ph type="body" sz="half" idx="2"/>
          </p:nvPr>
        </p:nvSpPr>
        <p:spPr>
          <a:xfrm>
            <a:off x="7938752" y="2020824"/>
            <a:ext cx="3455097" cy="3959352"/>
          </a:xfrm>
        </p:spPr>
        <p:txBody>
          <a:bodyPr vert="horz" lIns="91440" tIns="45720" rIns="91440" bIns="45720" rtlCol="0" anchor="ctr">
            <a:normAutofit/>
          </a:bodyPr>
          <a:lstStyle/>
          <a:p>
            <a:pPr indent="-228600">
              <a:buFont typeface="Arial" panose="020B0604020202020204" pitchFamily="34" charset="0"/>
              <a:buChar char="•"/>
            </a:pPr>
            <a:r>
              <a:rPr lang="en-US" sz="1800" dirty="0"/>
              <a:t>The first plot in the figure shows the prices of all the products delivered by the company.</a:t>
            </a:r>
          </a:p>
          <a:p>
            <a:pPr indent="-228600">
              <a:buFont typeface="Arial" panose="020B0604020202020204" pitchFamily="34" charset="0"/>
              <a:buChar char="•"/>
            </a:pPr>
            <a:r>
              <a:rPr lang="en-US" sz="1800" dirty="0"/>
              <a:t>The second plot in the figure describes the total number of orders placed by each company.</a:t>
            </a:r>
          </a:p>
        </p:txBody>
      </p:sp>
    </p:spTree>
    <p:extLst>
      <p:ext uri="{BB962C8B-B14F-4D97-AF65-F5344CB8AC3E}">
        <p14:creationId xmlns:p14="http://schemas.microsoft.com/office/powerpoint/2010/main" val="45194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CF40-2CCF-4986-9315-5E0F269F173F}"/>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5BC6B7B4-4370-4BDE-9FC0-DE48AC0977F3}"/>
              </a:ext>
            </a:extLst>
          </p:cNvPr>
          <p:cNvSpPr>
            <a:spLocks noGrp="1"/>
          </p:cNvSpPr>
          <p:nvPr>
            <p:ph sz="half" idx="1"/>
          </p:nvPr>
        </p:nvSpPr>
        <p:spPr/>
        <p:txBody>
          <a:bodyPr>
            <a:normAutofit fontScale="92500" lnSpcReduction="10000"/>
          </a:bodyPr>
          <a:lstStyle/>
          <a:p>
            <a:pPr marL="0" indent="0">
              <a:buNone/>
            </a:pPr>
            <a:r>
              <a:rPr lang="en-US" sz="2600" b="1" dirty="0"/>
              <a:t>ORDER.CSV</a:t>
            </a:r>
          </a:p>
          <a:p>
            <a:r>
              <a:rPr lang="en-US" sz="2000" dirty="0" err="1"/>
              <a:t>OrderID</a:t>
            </a:r>
            <a:r>
              <a:rPr lang="en-US" sz="2000" dirty="0"/>
              <a:t> – Ordinal</a:t>
            </a:r>
          </a:p>
          <a:p>
            <a:r>
              <a:rPr lang="en-US" sz="2000" dirty="0" err="1"/>
              <a:t>CustomerID</a:t>
            </a:r>
            <a:r>
              <a:rPr lang="en-US" sz="2000" dirty="0"/>
              <a:t> –Categorical</a:t>
            </a:r>
          </a:p>
          <a:p>
            <a:r>
              <a:rPr lang="en-US" sz="2000" dirty="0" err="1"/>
              <a:t>EmployeeID</a:t>
            </a:r>
            <a:r>
              <a:rPr lang="en-US" sz="2000" dirty="0"/>
              <a:t> – Categorical</a:t>
            </a:r>
          </a:p>
          <a:p>
            <a:r>
              <a:rPr lang="en-US" sz="2000" dirty="0" err="1"/>
              <a:t>OrderDate</a:t>
            </a:r>
            <a:r>
              <a:rPr lang="en-US" sz="2000" dirty="0"/>
              <a:t> – Interval</a:t>
            </a:r>
          </a:p>
          <a:p>
            <a:r>
              <a:rPr lang="en-US" sz="2000" dirty="0" err="1"/>
              <a:t>RequiredDate</a:t>
            </a:r>
            <a:r>
              <a:rPr lang="en-US" sz="2000" dirty="0"/>
              <a:t> – Interval</a:t>
            </a:r>
          </a:p>
          <a:p>
            <a:r>
              <a:rPr lang="en-US" sz="2000" dirty="0" err="1"/>
              <a:t>ShippedDate</a:t>
            </a:r>
            <a:r>
              <a:rPr lang="en-US" sz="2000" dirty="0"/>
              <a:t> – Interval</a:t>
            </a:r>
          </a:p>
          <a:p>
            <a:r>
              <a:rPr lang="en-US" sz="2000" dirty="0" err="1"/>
              <a:t>ShipVia</a:t>
            </a:r>
            <a:r>
              <a:rPr lang="en-US" sz="2000" dirty="0"/>
              <a:t> – Categorical</a:t>
            </a:r>
          </a:p>
          <a:p>
            <a:r>
              <a:rPr lang="en-US" sz="2000" dirty="0"/>
              <a:t>Freight – Ratio</a:t>
            </a:r>
          </a:p>
          <a:p>
            <a:r>
              <a:rPr lang="en-US" sz="2000" dirty="0" err="1"/>
              <a:t>Shipname</a:t>
            </a:r>
            <a:r>
              <a:rPr lang="en-US" sz="2000" dirty="0"/>
              <a:t> – Categorical</a:t>
            </a:r>
          </a:p>
          <a:p>
            <a:r>
              <a:rPr lang="en-US" sz="2000" dirty="0" err="1"/>
              <a:t>ShipAddress</a:t>
            </a:r>
            <a:r>
              <a:rPr lang="en-US" sz="2000" dirty="0"/>
              <a:t> – Categorical</a:t>
            </a:r>
          </a:p>
          <a:p>
            <a:r>
              <a:rPr lang="en-US" sz="2000" dirty="0" err="1"/>
              <a:t>ShipCity</a:t>
            </a:r>
            <a:r>
              <a:rPr lang="en-US" sz="2000" dirty="0"/>
              <a:t> – Categorical</a:t>
            </a:r>
          </a:p>
          <a:p>
            <a:endParaRPr lang="en-US" sz="2000" dirty="0"/>
          </a:p>
        </p:txBody>
      </p:sp>
      <p:sp>
        <p:nvSpPr>
          <p:cNvPr id="4" name="Content Placeholder 3">
            <a:extLst>
              <a:ext uri="{FF2B5EF4-FFF2-40B4-BE49-F238E27FC236}">
                <a16:creationId xmlns:a16="http://schemas.microsoft.com/office/drawing/2014/main" id="{27D19C76-E6F2-48BA-B57D-0D57C0F92416}"/>
              </a:ext>
            </a:extLst>
          </p:cNvPr>
          <p:cNvSpPr>
            <a:spLocks noGrp="1"/>
          </p:cNvSpPr>
          <p:nvPr>
            <p:ph sz="half" idx="2"/>
          </p:nvPr>
        </p:nvSpPr>
        <p:spPr/>
        <p:txBody>
          <a:bodyPr>
            <a:normAutofit fontScale="92500" lnSpcReduction="10000"/>
          </a:bodyPr>
          <a:lstStyle/>
          <a:p>
            <a:endParaRPr lang="en-US" dirty="0"/>
          </a:p>
          <a:p>
            <a:r>
              <a:rPr lang="en-US" sz="2100" dirty="0" err="1"/>
              <a:t>ShipRegion</a:t>
            </a:r>
            <a:r>
              <a:rPr lang="en-US" sz="2100" dirty="0"/>
              <a:t> – Categorical</a:t>
            </a:r>
          </a:p>
          <a:p>
            <a:r>
              <a:rPr lang="en-US" sz="2100" dirty="0" err="1"/>
              <a:t>ShipPostalCode</a:t>
            </a:r>
            <a:r>
              <a:rPr lang="en-US" sz="2100" dirty="0"/>
              <a:t> – Categorical</a:t>
            </a:r>
          </a:p>
          <a:p>
            <a:r>
              <a:rPr lang="en-US" sz="2100" dirty="0" err="1"/>
              <a:t>ShipCountry</a:t>
            </a:r>
            <a:r>
              <a:rPr lang="en-US" sz="2100" dirty="0"/>
              <a:t> - Categorical</a:t>
            </a:r>
          </a:p>
        </p:txBody>
      </p:sp>
    </p:spTree>
    <p:extLst>
      <p:ext uri="{BB962C8B-B14F-4D97-AF65-F5344CB8AC3E}">
        <p14:creationId xmlns:p14="http://schemas.microsoft.com/office/powerpoint/2010/main" val="35283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00FF9-455C-4383-A85A-E4DFF3C6923B}"/>
              </a:ext>
            </a:extLst>
          </p:cNvPr>
          <p:cNvSpPr>
            <a:spLocks noGrp="1"/>
          </p:cNvSpPr>
          <p:nvPr>
            <p:ph sz="half" idx="1"/>
          </p:nvPr>
        </p:nvSpPr>
        <p:spPr>
          <a:xfrm>
            <a:off x="838200" y="1362269"/>
            <a:ext cx="5181600" cy="4814694"/>
          </a:xfrm>
        </p:spPr>
        <p:txBody>
          <a:bodyPr>
            <a:normAutofit fontScale="92500" lnSpcReduction="10000"/>
          </a:bodyPr>
          <a:lstStyle/>
          <a:p>
            <a:pPr marL="0" indent="0">
              <a:buNone/>
            </a:pPr>
            <a:r>
              <a:rPr lang="en-US" sz="3000" b="1" dirty="0"/>
              <a:t>OrderDetails.csv</a:t>
            </a:r>
          </a:p>
          <a:p>
            <a:r>
              <a:rPr lang="en-US" sz="2600" dirty="0" err="1"/>
              <a:t>OrderID</a:t>
            </a:r>
            <a:r>
              <a:rPr lang="en-US" sz="2600" dirty="0"/>
              <a:t> – Ordinal</a:t>
            </a:r>
          </a:p>
          <a:p>
            <a:r>
              <a:rPr lang="en-US" sz="2600" dirty="0" err="1"/>
              <a:t>ProductID</a:t>
            </a:r>
            <a:r>
              <a:rPr lang="en-US" sz="2600" dirty="0"/>
              <a:t> – Categorical</a:t>
            </a:r>
          </a:p>
          <a:p>
            <a:r>
              <a:rPr lang="en-US" sz="2600" dirty="0" err="1"/>
              <a:t>UnitPrice</a:t>
            </a:r>
            <a:r>
              <a:rPr lang="en-US" sz="2600" dirty="0"/>
              <a:t> – Ratio</a:t>
            </a:r>
          </a:p>
          <a:p>
            <a:r>
              <a:rPr lang="en-US" sz="2600" dirty="0"/>
              <a:t>Quantity – Ratio</a:t>
            </a:r>
          </a:p>
          <a:p>
            <a:r>
              <a:rPr lang="en-US" sz="2600" dirty="0"/>
              <a:t>Discount - Ratio</a:t>
            </a:r>
          </a:p>
        </p:txBody>
      </p:sp>
      <p:sp>
        <p:nvSpPr>
          <p:cNvPr id="4" name="Content Placeholder 3">
            <a:extLst>
              <a:ext uri="{FF2B5EF4-FFF2-40B4-BE49-F238E27FC236}">
                <a16:creationId xmlns:a16="http://schemas.microsoft.com/office/drawing/2014/main" id="{901F6516-711E-48BE-A67C-11C8B5B4D6A0}"/>
              </a:ext>
            </a:extLst>
          </p:cNvPr>
          <p:cNvSpPr>
            <a:spLocks noGrp="1"/>
          </p:cNvSpPr>
          <p:nvPr>
            <p:ph sz="half" idx="2"/>
          </p:nvPr>
        </p:nvSpPr>
        <p:spPr>
          <a:xfrm>
            <a:off x="6172200" y="1362269"/>
            <a:ext cx="5181600" cy="4814694"/>
          </a:xfrm>
        </p:spPr>
        <p:txBody>
          <a:bodyPr>
            <a:normAutofit fontScale="92500" lnSpcReduction="10000"/>
          </a:bodyPr>
          <a:lstStyle/>
          <a:p>
            <a:pPr marL="0" indent="0">
              <a:buNone/>
            </a:pPr>
            <a:r>
              <a:rPr lang="en-US" sz="3000" b="1" dirty="0"/>
              <a:t>Customer.csv</a:t>
            </a:r>
          </a:p>
          <a:p>
            <a:r>
              <a:rPr lang="en-US" sz="2600" dirty="0" err="1"/>
              <a:t>CustomerID</a:t>
            </a:r>
            <a:r>
              <a:rPr lang="en-US" sz="2600" dirty="0"/>
              <a:t> – Categorical</a:t>
            </a:r>
          </a:p>
          <a:p>
            <a:r>
              <a:rPr lang="en-US" sz="2600" dirty="0"/>
              <a:t>CompanyName – Categorical</a:t>
            </a:r>
          </a:p>
          <a:p>
            <a:r>
              <a:rPr lang="en-US" sz="2600" dirty="0" err="1"/>
              <a:t>ContactTitle</a:t>
            </a:r>
            <a:r>
              <a:rPr lang="en-US" sz="2600" dirty="0"/>
              <a:t> – Categorical</a:t>
            </a:r>
          </a:p>
          <a:p>
            <a:r>
              <a:rPr lang="en-US" sz="2600" dirty="0"/>
              <a:t>Address – Categorical</a:t>
            </a:r>
          </a:p>
          <a:p>
            <a:r>
              <a:rPr lang="en-US" sz="2600" dirty="0"/>
              <a:t>City – Categorical</a:t>
            </a:r>
          </a:p>
          <a:p>
            <a:r>
              <a:rPr lang="en-US" sz="2600" dirty="0"/>
              <a:t>Region – Categorical</a:t>
            </a:r>
          </a:p>
          <a:p>
            <a:r>
              <a:rPr lang="en-US" sz="2600" dirty="0" err="1"/>
              <a:t>PostalCode</a:t>
            </a:r>
            <a:r>
              <a:rPr lang="en-US" sz="2600" dirty="0"/>
              <a:t> – Categorical</a:t>
            </a:r>
          </a:p>
          <a:p>
            <a:r>
              <a:rPr lang="en-US" sz="2600" dirty="0"/>
              <a:t>Country – Categorical</a:t>
            </a:r>
          </a:p>
          <a:p>
            <a:r>
              <a:rPr lang="en-US" sz="2600" dirty="0"/>
              <a:t>Phone – Categorical</a:t>
            </a:r>
          </a:p>
          <a:p>
            <a:r>
              <a:rPr lang="en-US" sz="2600" dirty="0"/>
              <a:t>Fax - Categorical</a:t>
            </a:r>
          </a:p>
        </p:txBody>
      </p:sp>
    </p:spTree>
    <p:extLst>
      <p:ext uri="{BB962C8B-B14F-4D97-AF65-F5344CB8AC3E}">
        <p14:creationId xmlns:p14="http://schemas.microsoft.com/office/powerpoint/2010/main" val="221739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C97A9-F626-417D-BBE8-F271D2785639}"/>
              </a:ext>
            </a:extLst>
          </p:cNvPr>
          <p:cNvSpPr>
            <a:spLocks noGrp="1"/>
          </p:cNvSpPr>
          <p:nvPr>
            <p:ph idx="1"/>
          </p:nvPr>
        </p:nvSpPr>
        <p:spPr>
          <a:xfrm>
            <a:off x="838200" y="1045029"/>
            <a:ext cx="10515600" cy="5131934"/>
          </a:xfrm>
        </p:spPr>
        <p:txBody>
          <a:bodyPr>
            <a:normAutofit lnSpcReduction="10000"/>
          </a:bodyPr>
          <a:lstStyle/>
          <a:p>
            <a:pPr marL="0" indent="0">
              <a:buNone/>
            </a:pPr>
            <a:r>
              <a:rPr lang="en-US" b="1" dirty="0"/>
              <a:t>Products.csv</a:t>
            </a:r>
          </a:p>
          <a:p>
            <a:r>
              <a:rPr lang="en-US" sz="2600" dirty="0" err="1"/>
              <a:t>ProductID</a:t>
            </a:r>
            <a:r>
              <a:rPr lang="en-US" sz="2600" dirty="0"/>
              <a:t> – Ordinal</a:t>
            </a:r>
          </a:p>
          <a:p>
            <a:r>
              <a:rPr lang="en-US" sz="2600" dirty="0"/>
              <a:t>ProductName – Categorical</a:t>
            </a:r>
          </a:p>
          <a:p>
            <a:r>
              <a:rPr lang="en-US" sz="2600" dirty="0" err="1"/>
              <a:t>SupplierID</a:t>
            </a:r>
            <a:r>
              <a:rPr lang="en-US" sz="2600" dirty="0"/>
              <a:t> – Ordinal</a:t>
            </a:r>
          </a:p>
          <a:p>
            <a:r>
              <a:rPr lang="en-US" sz="2600" dirty="0" err="1"/>
              <a:t>CategoryID</a:t>
            </a:r>
            <a:r>
              <a:rPr lang="en-US" sz="2600" dirty="0"/>
              <a:t> – Ordinal</a:t>
            </a:r>
          </a:p>
          <a:p>
            <a:r>
              <a:rPr lang="en-US" sz="2600" dirty="0" err="1"/>
              <a:t>QuantityPerUnit</a:t>
            </a:r>
            <a:r>
              <a:rPr lang="en-US" sz="2600" dirty="0"/>
              <a:t> – Categorical</a:t>
            </a:r>
          </a:p>
          <a:p>
            <a:r>
              <a:rPr lang="en-US" sz="2600" dirty="0" err="1"/>
              <a:t>UnitPrice</a:t>
            </a:r>
            <a:r>
              <a:rPr lang="en-US" sz="2600" dirty="0"/>
              <a:t> – Ratio</a:t>
            </a:r>
          </a:p>
          <a:p>
            <a:r>
              <a:rPr lang="en-US" sz="2600" dirty="0" err="1"/>
              <a:t>UnitInStock</a:t>
            </a:r>
            <a:r>
              <a:rPr lang="en-US" sz="2600" dirty="0"/>
              <a:t> – Ratio</a:t>
            </a:r>
          </a:p>
          <a:p>
            <a:r>
              <a:rPr lang="en-US" sz="2600" dirty="0" err="1"/>
              <a:t>UnitsInOrder</a:t>
            </a:r>
            <a:r>
              <a:rPr lang="en-US" sz="2600" dirty="0"/>
              <a:t> – Ratio</a:t>
            </a:r>
          </a:p>
          <a:p>
            <a:r>
              <a:rPr lang="en-US" sz="2600" dirty="0" err="1"/>
              <a:t>ReorderLevel</a:t>
            </a:r>
            <a:r>
              <a:rPr lang="en-US" sz="2600" dirty="0"/>
              <a:t> – Ratio</a:t>
            </a:r>
          </a:p>
          <a:p>
            <a:r>
              <a:rPr lang="en-US" sz="2600" dirty="0"/>
              <a:t>Discontinued - Ratio</a:t>
            </a:r>
          </a:p>
        </p:txBody>
      </p:sp>
    </p:spTree>
    <p:extLst>
      <p:ext uri="{BB962C8B-B14F-4D97-AF65-F5344CB8AC3E}">
        <p14:creationId xmlns:p14="http://schemas.microsoft.com/office/powerpoint/2010/main" val="7554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49B-A0A7-4926-B57C-3B32F03CD879}"/>
              </a:ext>
            </a:extLst>
          </p:cNvPr>
          <p:cNvSpPr>
            <a:spLocks noGrp="1"/>
          </p:cNvSpPr>
          <p:nvPr>
            <p:ph type="title"/>
          </p:nvPr>
        </p:nvSpPr>
        <p:spPr>
          <a:xfrm>
            <a:off x="838200" y="365126"/>
            <a:ext cx="10515600" cy="661242"/>
          </a:xfrm>
        </p:spPr>
        <p:txBody>
          <a:bodyPr>
            <a:normAutofit fontScale="90000"/>
          </a:bodyPr>
          <a:lstStyle/>
          <a:p>
            <a:r>
              <a:rPr lang="en-US" b="1" dirty="0"/>
              <a:t>Dashboard Users:</a:t>
            </a:r>
          </a:p>
        </p:txBody>
      </p:sp>
      <p:sp>
        <p:nvSpPr>
          <p:cNvPr id="3" name="Content Placeholder 2">
            <a:extLst>
              <a:ext uri="{FF2B5EF4-FFF2-40B4-BE49-F238E27FC236}">
                <a16:creationId xmlns:a16="http://schemas.microsoft.com/office/drawing/2014/main" id="{C5A46865-33F1-4D17-83A8-AE6DBD3E8A66}"/>
              </a:ext>
            </a:extLst>
          </p:cNvPr>
          <p:cNvSpPr>
            <a:spLocks noGrp="1"/>
          </p:cNvSpPr>
          <p:nvPr>
            <p:ph idx="1"/>
          </p:nvPr>
        </p:nvSpPr>
        <p:spPr>
          <a:xfrm>
            <a:off x="838200" y="1026368"/>
            <a:ext cx="10515600" cy="5150595"/>
          </a:xfrm>
        </p:spPr>
        <p:txBody>
          <a:bodyPr/>
          <a:lstStyle/>
          <a:p>
            <a:pPr marL="0" indent="0">
              <a:buNone/>
            </a:pPr>
            <a:r>
              <a:rPr lang="en-US" sz="3000" b="1" dirty="0"/>
              <a:t>Area Managers:</a:t>
            </a:r>
          </a:p>
          <a:p>
            <a:r>
              <a:rPr lang="en-US" sz="2400" dirty="0"/>
              <a:t>They are the ones who look over the deliveries. </a:t>
            </a:r>
          </a:p>
          <a:p>
            <a:r>
              <a:rPr lang="en-US" sz="2400" dirty="0"/>
              <a:t>The dataset shows the number of deliveries made by each employee. </a:t>
            </a:r>
          </a:p>
          <a:p>
            <a:r>
              <a:rPr lang="en-US" sz="2400" dirty="0"/>
              <a:t>The area manager can evaluate their performance with this information.</a:t>
            </a:r>
          </a:p>
          <a:p>
            <a:pPr marL="0" indent="0">
              <a:buNone/>
            </a:pPr>
            <a:endParaRPr lang="en-US" sz="2400" dirty="0"/>
          </a:p>
          <a:p>
            <a:pPr marL="0" indent="0">
              <a:buNone/>
            </a:pPr>
            <a:r>
              <a:rPr lang="en-US" sz="3000" b="1" dirty="0"/>
              <a:t>Executives and Board Members:</a:t>
            </a:r>
          </a:p>
          <a:p>
            <a:r>
              <a:rPr lang="en-US" sz="2400" dirty="0"/>
              <a:t>The visualization can help them in determining, </a:t>
            </a:r>
          </a:p>
          <a:p>
            <a:r>
              <a:rPr lang="en-US" sz="2400" dirty="0"/>
              <a:t>how many orders were placed in a given time period. </a:t>
            </a:r>
          </a:p>
          <a:p>
            <a:r>
              <a:rPr lang="en-US" sz="2400" dirty="0"/>
              <a:t>They can also see the geographical distribution of the revenue. </a:t>
            </a:r>
          </a:p>
          <a:p>
            <a:r>
              <a:rPr lang="en-US" sz="2400" dirty="0"/>
              <a:t>We can also determine from where maximum number of orders were placed and from where the least number of orders were placed.</a:t>
            </a:r>
          </a:p>
        </p:txBody>
      </p:sp>
    </p:spTree>
    <p:extLst>
      <p:ext uri="{BB962C8B-B14F-4D97-AF65-F5344CB8AC3E}">
        <p14:creationId xmlns:p14="http://schemas.microsoft.com/office/powerpoint/2010/main" val="392333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2A48-6B43-4E77-A199-FF8EC92C7CEE}"/>
              </a:ext>
            </a:extLst>
          </p:cNvPr>
          <p:cNvSpPr>
            <a:spLocks noGrp="1"/>
          </p:cNvSpPr>
          <p:nvPr>
            <p:ph type="title"/>
          </p:nvPr>
        </p:nvSpPr>
        <p:spPr>
          <a:xfrm>
            <a:off x="838200" y="365126"/>
            <a:ext cx="10515600" cy="745218"/>
          </a:xfrm>
        </p:spPr>
        <p:txBody>
          <a:bodyPr/>
          <a:lstStyle/>
          <a:p>
            <a:r>
              <a:rPr lang="en-US" dirty="0"/>
              <a:t>Questions:</a:t>
            </a:r>
          </a:p>
        </p:txBody>
      </p:sp>
      <p:sp>
        <p:nvSpPr>
          <p:cNvPr id="3" name="Content Placeholder 2">
            <a:extLst>
              <a:ext uri="{FF2B5EF4-FFF2-40B4-BE49-F238E27FC236}">
                <a16:creationId xmlns:a16="http://schemas.microsoft.com/office/drawing/2014/main" id="{56A806A9-2FEE-4152-9D7B-88166051B734}"/>
              </a:ext>
            </a:extLst>
          </p:cNvPr>
          <p:cNvSpPr>
            <a:spLocks noGrp="1"/>
          </p:cNvSpPr>
          <p:nvPr>
            <p:ph idx="1"/>
          </p:nvPr>
        </p:nvSpPr>
        <p:spPr>
          <a:xfrm>
            <a:off x="838200" y="1212980"/>
            <a:ext cx="10515600" cy="4963983"/>
          </a:xfrm>
        </p:spPr>
        <p:txBody>
          <a:bodyPr>
            <a:normAutofit fontScale="92500" lnSpcReduction="10000"/>
          </a:bodyPr>
          <a:lstStyle/>
          <a:p>
            <a:r>
              <a:rPr lang="en-US" sz="2600" dirty="0"/>
              <a:t>What is the workload distribution of the Employees?</a:t>
            </a:r>
          </a:p>
          <a:p>
            <a:r>
              <a:rPr lang="en-US" sz="2600" dirty="0"/>
              <a:t>How many orders were placed for each company?</a:t>
            </a:r>
          </a:p>
          <a:p>
            <a:r>
              <a:rPr lang="en-US" sz="2600" dirty="0"/>
              <a:t>How many orders were placed in each month from various countries?</a:t>
            </a:r>
          </a:p>
          <a:p>
            <a:r>
              <a:rPr lang="en-US" sz="2600" dirty="0"/>
              <a:t>What is the price distribution of the products?</a:t>
            </a:r>
          </a:p>
          <a:p>
            <a:r>
              <a:rPr lang="en-US" sz="2600" dirty="0"/>
              <a:t>What is the revenue for each month over the entire time period in various countries?</a:t>
            </a:r>
          </a:p>
          <a:p>
            <a:r>
              <a:rPr lang="en-US" sz="2600" dirty="0"/>
              <a:t>How many orders were placed for specific month for different years?</a:t>
            </a:r>
          </a:p>
          <a:p>
            <a:r>
              <a:rPr lang="en-US" sz="2600" dirty="0"/>
              <a:t>What is the order distribution among the shipping companies to various countries?</a:t>
            </a:r>
          </a:p>
          <a:p>
            <a:r>
              <a:rPr lang="en-US" sz="2600" dirty="0"/>
              <a:t>How many customers we have from specific countries?</a:t>
            </a:r>
          </a:p>
          <a:p>
            <a:r>
              <a:rPr lang="en-US" sz="2600" dirty="0"/>
              <a:t>How many products each supplier provides that are still being supplied?</a:t>
            </a:r>
          </a:p>
          <a:p>
            <a:r>
              <a:rPr lang="en-US" sz="2600" dirty="0"/>
              <a:t>What is the </a:t>
            </a:r>
            <a:r>
              <a:rPr lang="en-US" sz="2600" dirty="0" err="1"/>
              <a:t>unitrs</a:t>
            </a:r>
            <a:r>
              <a:rPr lang="en-US" sz="2600" dirty="0"/>
              <a:t> in stock distribution based on suppliers?</a:t>
            </a:r>
          </a:p>
          <a:p>
            <a:endParaRPr lang="en-US" dirty="0"/>
          </a:p>
          <a:p>
            <a:endParaRPr lang="en-US" dirty="0"/>
          </a:p>
        </p:txBody>
      </p:sp>
    </p:spTree>
    <p:extLst>
      <p:ext uri="{BB962C8B-B14F-4D97-AF65-F5344CB8AC3E}">
        <p14:creationId xmlns:p14="http://schemas.microsoft.com/office/powerpoint/2010/main" val="14279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880</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Northwind Company Dashboard</vt:lpstr>
      <vt:lpstr>Dashboard: Part 1</vt:lpstr>
      <vt:lpstr>Dashboard: Part 2</vt:lpstr>
      <vt:lpstr>Dashboard: Part 3</vt:lpstr>
      <vt:lpstr>Datasets:</vt:lpstr>
      <vt:lpstr>PowerPoint Presentation</vt:lpstr>
      <vt:lpstr>PowerPoint Presentation</vt:lpstr>
      <vt:lpstr>Dashboard Users:</vt:lpstr>
      <vt:lpstr>Questions:</vt:lpstr>
      <vt:lpstr>Plots:</vt:lpstr>
      <vt:lpstr>PowerPoint Presentation</vt:lpstr>
      <vt:lpstr>PowerPoint Presentation</vt:lpstr>
      <vt:lpstr>Interactivity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Company Dataset visualization</dc:title>
  <dc:creator>priyam rao</dc:creator>
  <cp:lastModifiedBy>priyam rao</cp:lastModifiedBy>
  <cp:revision>23</cp:revision>
  <dcterms:created xsi:type="dcterms:W3CDTF">2021-04-19T10:37:26Z</dcterms:created>
  <dcterms:modified xsi:type="dcterms:W3CDTF">2021-04-26T03:46:27Z</dcterms:modified>
</cp:coreProperties>
</file>