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93" r:id="rId2"/>
    <p:sldId id="256" r:id="rId3"/>
    <p:sldId id="257" r:id="rId4"/>
    <p:sldId id="258" r:id="rId5"/>
    <p:sldId id="259" r:id="rId6"/>
    <p:sldId id="260" r:id="rId7"/>
    <p:sldId id="261" r:id="rId8"/>
    <p:sldId id="262" r:id="rId9"/>
    <p:sldId id="264" r:id="rId10"/>
    <p:sldId id="265" r:id="rId11"/>
    <p:sldId id="284" r:id="rId12"/>
    <p:sldId id="285" r:id="rId13"/>
    <p:sldId id="286" r:id="rId14"/>
    <p:sldId id="287" r:id="rId15"/>
    <p:sldId id="288" r:id="rId16"/>
    <p:sldId id="292" r:id="rId17"/>
    <p:sldId id="294" r:id="rId18"/>
    <p:sldId id="295" r:id="rId19"/>
    <p:sldId id="296" r:id="rId20"/>
    <p:sldId id="29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8" d="100"/>
          <a:sy n="78" d="100"/>
        </p:scale>
        <p:origin x="-114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1403A1-3E3D-46A8-87D6-C72CE91918B8}" type="datetimeFigureOut">
              <a:rPr lang="en-US" smtClean="0"/>
              <a:pPr/>
              <a:t>14-Apr-16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1296BF-68CC-4517-A443-E24E62A2DF5A}" type="slidenum">
              <a:rPr lang="en-US" smtClean="0"/>
              <a:pPr/>
              <a:t>‹#›</a:t>
            </a:fld>
            <a:endParaRPr lang="en-US"/>
          </a:p>
        </p:txBody>
      </p:sp>
    </p:spTree>
    <p:extLst>
      <p:ext uri="{BB962C8B-B14F-4D97-AF65-F5344CB8AC3E}">
        <p14:creationId xmlns:p14="http://schemas.microsoft.com/office/powerpoint/2010/main" xmlns="" val="85516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296BF-68CC-4517-A443-E24E62A2DF5A}"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8345928-A5EB-4308-AEEC-94FB7EA35CD0}" type="datetimeFigureOut">
              <a:rPr lang="en-US" smtClean="0"/>
              <a:pPr/>
              <a:t>14-Apr-16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AC5F4AB-FD6B-43D0-98BD-7037277697C9}"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345928-A5EB-4308-AEEC-94FB7EA35CD0}" type="datetimeFigureOut">
              <a:rPr lang="en-US" smtClean="0"/>
              <a:pPr/>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345928-A5EB-4308-AEEC-94FB7EA35CD0}" type="datetimeFigureOut">
              <a:rPr lang="en-US" smtClean="0"/>
              <a:pPr/>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345928-A5EB-4308-AEEC-94FB7EA35CD0}" type="datetimeFigureOut">
              <a:rPr lang="en-US" smtClean="0"/>
              <a:pPr/>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345928-A5EB-4308-AEEC-94FB7EA35CD0}" type="datetimeFigureOut">
              <a:rPr lang="en-US" smtClean="0"/>
              <a:pPr/>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AC5F4AB-FD6B-43D0-98BD-7037277697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345928-A5EB-4308-AEEC-94FB7EA35CD0}" type="datetimeFigureOut">
              <a:rPr lang="en-US" smtClean="0"/>
              <a:pPr/>
              <a:t>14-Apr-16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8345928-A5EB-4308-AEEC-94FB7EA35CD0}" type="datetimeFigureOut">
              <a:rPr lang="en-US" smtClean="0"/>
              <a:pPr/>
              <a:t>14-Apr-16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345928-A5EB-4308-AEEC-94FB7EA35CD0}" type="datetimeFigureOut">
              <a:rPr lang="en-US" smtClean="0"/>
              <a:pPr/>
              <a:t>14-Apr-16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45928-A5EB-4308-AEEC-94FB7EA35CD0}" type="datetimeFigureOut">
              <a:rPr lang="en-US" smtClean="0"/>
              <a:pPr/>
              <a:t>14-Apr-16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345928-A5EB-4308-AEEC-94FB7EA35CD0}" type="datetimeFigureOut">
              <a:rPr lang="en-US" smtClean="0"/>
              <a:pPr/>
              <a:t>14-Apr-16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345928-A5EB-4308-AEEC-94FB7EA35CD0}" type="datetimeFigureOut">
              <a:rPr lang="en-US" smtClean="0"/>
              <a:pPr/>
              <a:t>14-Apr-16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8345928-A5EB-4308-AEEC-94FB7EA35CD0}" type="datetimeFigureOut">
              <a:rPr lang="en-US" smtClean="0"/>
              <a:pPr/>
              <a:t>14-Apr-16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AC5F4AB-FD6B-43D0-98BD-7037277697C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304800"/>
            <a:ext cx="9372599" cy="7467600"/>
          </a:xfrm>
          <a:prstGeom prst="rect">
            <a:avLst/>
          </a:prstGeom>
          <a:solidFill>
            <a:srgbClr val="CC99FF"/>
          </a:solid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Description of proposed system </a:t>
            </a:r>
            <a:endParaRPr lang="en-US" dirty="0"/>
          </a:p>
        </p:txBody>
      </p:sp>
      <p:sp>
        <p:nvSpPr>
          <p:cNvPr id="3" name="Content Placeholder 2"/>
          <p:cNvSpPr>
            <a:spLocks noGrp="1"/>
          </p:cNvSpPr>
          <p:nvPr>
            <p:ph idx="1"/>
          </p:nvPr>
        </p:nvSpPr>
        <p:spPr/>
        <p:txBody>
          <a:bodyPr>
            <a:normAutofit/>
          </a:bodyPr>
          <a:lstStyle/>
          <a:p>
            <a:pPr lvl="0"/>
            <a:r>
              <a:rPr lang="en-US" dirty="0" smtClean="0"/>
              <a:t>Comprehensive Database</a:t>
            </a:r>
          </a:p>
          <a:p>
            <a:pPr lvl="0"/>
            <a:r>
              <a:rPr lang="en-US" dirty="0" smtClean="0"/>
              <a:t>Minimize The Redundancy</a:t>
            </a:r>
          </a:p>
          <a:p>
            <a:pPr lvl="0"/>
            <a:r>
              <a:rPr lang="en-US" dirty="0" smtClean="0"/>
              <a:t>Ease Of Operation</a:t>
            </a:r>
          </a:p>
          <a:p>
            <a:pPr lvl="0"/>
            <a:r>
              <a:rPr lang="en-US" dirty="0" smtClean="0"/>
              <a:t>Economically</a:t>
            </a:r>
          </a:p>
          <a:p>
            <a:pPr lvl="0"/>
            <a:r>
              <a:rPr lang="en-US" dirty="0" smtClean="0"/>
              <a:t>User Friendly</a:t>
            </a:r>
          </a:p>
          <a:p>
            <a:pPr lvl="0"/>
            <a:r>
              <a:rPr lang="en-US" dirty="0" smtClean="0"/>
              <a:t>Reliability</a:t>
            </a:r>
          </a:p>
          <a:p>
            <a:r>
              <a:rPr lang="en-US" dirty="0" smtClean="0"/>
              <a:t>Accuracy</a:t>
            </a:r>
            <a:endParaRPr lang="en-US" dirty="0" smtClean="0"/>
          </a:p>
          <a:p>
            <a:pPr lvl="0"/>
            <a:r>
              <a:rPr lang="en-US" dirty="0" smtClean="0"/>
              <a:t>Data Security</a:t>
            </a:r>
          </a:p>
          <a:p>
            <a:endParaRPr lang="en-US" dirty="0" smtClean="0"/>
          </a:p>
          <a:p>
            <a:pPr lvl="0"/>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 Selection</a:t>
            </a:r>
            <a:r>
              <a:rPr lang="en-US" sz="4000" dirty="0" smtClean="0"/>
              <a:t/>
            </a:r>
            <a:br>
              <a:rPr lang="en-US" sz="4000"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     Selection of the appropriate software is most crucial stage of the development phase. The choice of software tool should be done in keeping view of the problem faced in order to avoid heavy loss of time and money. Tools used for any system development are:</a:t>
            </a:r>
          </a:p>
          <a:p>
            <a:pPr>
              <a:buNone/>
            </a:pPr>
            <a:endParaRPr lang="en-US" b="1" dirty="0" smtClean="0"/>
          </a:p>
          <a:p>
            <a:pPr>
              <a:buNone/>
            </a:pPr>
            <a:r>
              <a:rPr lang="en-US" b="1" dirty="0" smtClean="0"/>
              <a:t>         1. Hardware</a:t>
            </a:r>
          </a:p>
          <a:p>
            <a:pPr>
              <a:buNone/>
            </a:pPr>
            <a:r>
              <a:rPr lang="en-US" b="1" dirty="0" smtClean="0"/>
              <a:t>         2. Software </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Selection</a:t>
            </a:r>
            <a:endParaRPr lang="en-US" dirty="0"/>
          </a:p>
        </p:txBody>
      </p:sp>
      <p:sp>
        <p:nvSpPr>
          <p:cNvPr id="3" name="Content Placeholder 2"/>
          <p:cNvSpPr>
            <a:spLocks noGrp="1"/>
          </p:cNvSpPr>
          <p:nvPr>
            <p:ph idx="1"/>
          </p:nvPr>
        </p:nvSpPr>
        <p:spPr/>
        <p:txBody>
          <a:bodyPr>
            <a:normAutofit fontScale="92500"/>
          </a:bodyPr>
          <a:lstStyle/>
          <a:p>
            <a:pPr lvl="3">
              <a:buNone/>
            </a:pPr>
            <a:r>
              <a:rPr lang="en-US" sz="3200" b="1" u="sng" dirty="0" smtClean="0"/>
              <a:t>Hardware:-</a:t>
            </a:r>
          </a:p>
          <a:p>
            <a:pPr>
              <a:buNone/>
            </a:pPr>
            <a:r>
              <a:rPr lang="en-US" dirty="0" smtClean="0"/>
              <a:t>                                  For the development and designing of website we had used better hardware for better functioning of the operating system and faster loading of programs. Hardware required to run this system will be:</a:t>
            </a:r>
          </a:p>
          <a:p>
            <a:pPr>
              <a:buNone/>
            </a:pPr>
            <a:r>
              <a:rPr lang="en-US" dirty="0" smtClean="0"/>
              <a:t>                      </a:t>
            </a:r>
          </a:p>
          <a:p>
            <a:pPr lvl="2"/>
            <a:r>
              <a:rPr lang="en-US" sz="2400" dirty="0" smtClean="0"/>
              <a:t>Machine                      Intel CORE </a:t>
            </a:r>
            <a:r>
              <a:rPr lang="en-US" sz="2400" dirty="0" smtClean="0"/>
              <a:t>i5</a:t>
            </a:r>
            <a:endParaRPr lang="en-US" sz="2400" dirty="0" smtClean="0"/>
          </a:p>
          <a:p>
            <a:pPr lvl="2"/>
            <a:r>
              <a:rPr lang="en-US" sz="2400" dirty="0" smtClean="0"/>
              <a:t>Processor		Intel(R) Core(TM) </a:t>
            </a:r>
            <a:r>
              <a:rPr lang="en-US" sz="2400" dirty="0" smtClean="0"/>
              <a:t>i5-2410M </a:t>
            </a:r>
            <a:r>
              <a:rPr lang="en-US" sz="2400" dirty="0" smtClean="0"/>
              <a:t>CPU @ </a:t>
            </a:r>
            <a:r>
              <a:rPr lang="en-US" sz="2400" dirty="0" smtClean="0"/>
              <a:t>2.30GHz </a:t>
            </a:r>
            <a:endParaRPr lang="en-US" sz="2400" dirty="0" smtClean="0"/>
          </a:p>
          <a:p>
            <a:pPr lvl="2"/>
            <a:r>
              <a:rPr lang="en-US" sz="2400" dirty="0" smtClean="0"/>
              <a:t>RAM			</a:t>
            </a:r>
            <a:r>
              <a:rPr lang="en-US" sz="2400" dirty="0" smtClean="0"/>
              <a:t>6</a:t>
            </a:r>
            <a:r>
              <a:rPr lang="en-US" sz="2400" dirty="0" smtClean="0"/>
              <a:t> </a:t>
            </a:r>
            <a:r>
              <a:rPr lang="en-US" sz="2400" dirty="0" smtClean="0"/>
              <a:t>GB</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Selection</a:t>
            </a:r>
            <a:endParaRPr lang="en-US" dirty="0"/>
          </a:p>
        </p:txBody>
      </p:sp>
      <p:sp>
        <p:nvSpPr>
          <p:cNvPr id="3" name="Content Placeholder 2"/>
          <p:cNvSpPr>
            <a:spLocks noGrp="1"/>
          </p:cNvSpPr>
          <p:nvPr>
            <p:ph idx="1"/>
          </p:nvPr>
        </p:nvSpPr>
        <p:spPr/>
        <p:txBody>
          <a:bodyPr>
            <a:normAutofit fontScale="92500" lnSpcReduction="10000"/>
          </a:bodyPr>
          <a:lstStyle/>
          <a:p>
            <a:pPr lvl="2">
              <a:buNone/>
            </a:pPr>
            <a:r>
              <a:rPr lang="en-US" b="1" dirty="0" smtClean="0"/>
              <a:t> </a:t>
            </a:r>
            <a:r>
              <a:rPr lang="en-US" sz="3500" b="1" u="sng" dirty="0" smtClean="0"/>
              <a:t>Software:-</a:t>
            </a:r>
            <a:endParaRPr lang="en-US" sz="3500" u="sng" dirty="0" smtClean="0"/>
          </a:p>
          <a:p>
            <a:pPr>
              <a:buNone/>
            </a:pPr>
            <a:r>
              <a:rPr lang="en-US" dirty="0" smtClean="0"/>
              <a:t>                             Any hardware without software is seemed to be useless in this environment. So different types of software are considered for this specific purpose. Chosen ones are:</a:t>
            </a:r>
          </a:p>
          <a:p>
            <a:pPr lvl="0"/>
            <a:r>
              <a:rPr lang="en-US" dirty="0" smtClean="0"/>
              <a:t>Operating System                Windows </a:t>
            </a:r>
            <a:r>
              <a:rPr lang="en-US" dirty="0"/>
              <a:t>7</a:t>
            </a:r>
            <a:r>
              <a:rPr lang="en-US" dirty="0" smtClean="0"/>
              <a:t>/Windows 8</a:t>
            </a:r>
          </a:p>
          <a:p>
            <a:pPr lvl="0"/>
            <a:r>
              <a:rPr lang="en-US" dirty="0" smtClean="0"/>
              <a:t>Front end tool                       HTML, CSS</a:t>
            </a:r>
          </a:p>
          <a:p>
            <a:pPr lvl="0"/>
            <a:r>
              <a:rPr lang="en-US" dirty="0" smtClean="0"/>
              <a:t>Back end tool                        PHP , Java script</a:t>
            </a:r>
          </a:p>
          <a:p>
            <a:pPr lvl="0"/>
            <a:r>
              <a:rPr lang="en-US" dirty="0" smtClean="0"/>
              <a:t>Graphic Designing tool       Dreamweaver CS6</a:t>
            </a:r>
          </a:p>
          <a:p>
            <a:pPr lvl="0"/>
            <a:r>
              <a:rPr lang="en-US" dirty="0" smtClean="0"/>
              <a:t>Database			MS SQL </a:t>
            </a:r>
          </a:p>
          <a:p>
            <a:pPr lvl="0"/>
            <a:r>
              <a:rPr lang="en-US" dirty="0" smtClean="0"/>
              <a:t>Tools for </a:t>
            </a:r>
            <a:r>
              <a:rPr lang="en-US" smtClean="0"/>
              <a:t>documentation     MS </a:t>
            </a:r>
            <a:r>
              <a:rPr lang="en-US" dirty="0" smtClean="0"/>
              <a:t>Word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for development</a:t>
            </a:r>
            <a:endParaRPr lang="en-US" dirty="0"/>
          </a:p>
        </p:txBody>
      </p:sp>
      <p:sp>
        <p:nvSpPr>
          <p:cNvPr id="4" name="Content Placeholder 3"/>
          <p:cNvSpPr>
            <a:spLocks noGrp="1"/>
          </p:cNvSpPr>
          <p:nvPr>
            <p:ph idx="1"/>
          </p:nvPr>
        </p:nvSpPr>
        <p:spPr/>
        <p:txBody>
          <a:bodyPr>
            <a:normAutofit fontScale="92500" lnSpcReduction="10000"/>
          </a:bodyPr>
          <a:lstStyle/>
          <a:p>
            <a:pPr>
              <a:buNone/>
            </a:pPr>
            <a:r>
              <a:rPr lang="en-US" dirty="0" smtClean="0"/>
              <a:t> </a:t>
            </a:r>
          </a:p>
          <a:p>
            <a:pPr>
              <a:buNone/>
            </a:pPr>
            <a:r>
              <a:rPr lang="en-US" sz="3300" b="1" u="sng" dirty="0" smtClean="0"/>
              <a:t>Tools and Using Reasons </a:t>
            </a:r>
            <a:r>
              <a:rPr lang="en-US" dirty="0" smtClean="0"/>
              <a:t> :-</a:t>
            </a:r>
          </a:p>
          <a:p>
            <a:r>
              <a:rPr lang="en-US" dirty="0" smtClean="0"/>
              <a:t>PHP                      </a:t>
            </a:r>
          </a:p>
          <a:p>
            <a:pPr>
              <a:buNone/>
            </a:pPr>
            <a:r>
              <a:rPr lang="en-US" dirty="0" smtClean="0"/>
              <a:t>                   For making interface and coding. </a:t>
            </a:r>
          </a:p>
          <a:p>
            <a:r>
              <a:rPr lang="en-US" dirty="0" smtClean="0"/>
              <a:t>My SQL                </a:t>
            </a:r>
          </a:p>
          <a:p>
            <a:pPr>
              <a:buNone/>
            </a:pPr>
            <a:r>
              <a:rPr lang="en-US" dirty="0" smtClean="0"/>
              <a:t>                   To keep the record of users and                                                               their details also for maintaining User personal  data for booking request. </a:t>
            </a:r>
          </a:p>
          <a:p>
            <a:r>
              <a:rPr lang="en-US" dirty="0" smtClean="0"/>
              <a:t>MS Word </a:t>
            </a:r>
          </a:p>
          <a:p>
            <a:pPr>
              <a:buNone/>
            </a:pPr>
            <a:r>
              <a:rPr lang="en-US" dirty="0" smtClean="0"/>
              <a:t>                       For ERD diagram, For Use Case diagram ,System Sequence diagram, Sequence diagram.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for development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u="sng" dirty="0" smtClean="0"/>
              <a:t>Tools and Using Reasons </a:t>
            </a:r>
            <a:r>
              <a:rPr lang="en-US" dirty="0" smtClean="0"/>
              <a:t> :-</a:t>
            </a:r>
          </a:p>
          <a:p>
            <a:pPr>
              <a:buNone/>
            </a:pPr>
            <a:r>
              <a:rPr lang="en-US" dirty="0" smtClean="0"/>
              <a:t> </a:t>
            </a:r>
          </a:p>
          <a:p>
            <a:r>
              <a:rPr lang="en-US" dirty="0" smtClean="0"/>
              <a:t>CSS </a:t>
            </a:r>
          </a:p>
          <a:p>
            <a:pPr>
              <a:buNone/>
            </a:pPr>
            <a:r>
              <a:rPr lang="en-US" dirty="0" smtClean="0"/>
              <a:t>                     For Style.</a:t>
            </a:r>
          </a:p>
          <a:p>
            <a:r>
              <a:rPr lang="en-US" dirty="0" smtClean="0"/>
              <a:t>Java Script</a:t>
            </a:r>
          </a:p>
          <a:p>
            <a:pPr>
              <a:buNone/>
            </a:pPr>
            <a:r>
              <a:rPr lang="en-US" dirty="0" smtClean="0"/>
              <a:t>                     For handle events and form validation.</a:t>
            </a:r>
          </a:p>
          <a:p>
            <a:r>
              <a:rPr lang="en-US" dirty="0" smtClean="0"/>
              <a:t>Dreamweaver CS6  </a:t>
            </a:r>
          </a:p>
          <a:p>
            <a:pPr>
              <a:buNone/>
            </a:pPr>
            <a:r>
              <a:rPr lang="en-US" dirty="0" smtClean="0"/>
              <a:t>                     For making interfaces /front –end and admin panel.</a:t>
            </a:r>
          </a:p>
          <a:p>
            <a:r>
              <a:rPr lang="en-US" dirty="0" smtClean="0"/>
              <a:t>HTML</a:t>
            </a:r>
          </a:p>
          <a:p>
            <a:pPr>
              <a:buNone/>
            </a:pPr>
            <a:r>
              <a:rPr lang="en-US" dirty="0" smtClean="0"/>
              <a:t>                      For front end page management.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Main page</a:t>
            </a:r>
            <a:endParaRPr lang="en-US" sz="4000" dirty="0"/>
          </a:p>
        </p:txBody>
      </p:sp>
      <p:pic>
        <p:nvPicPr>
          <p:cNvPr id="1027" name="Picture 3"/>
          <p:cNvPicPr>
            <a:picLocks noChangeAspect="1" noChangeArrowheads="1"/>
          </p:cNvPicPr>
          <p:nvPr/>
        </p:nvPicPr>
        <p:blipFill>
          <a:blip r:embed="rId2"/>
          <a:srcRect/>
          <a:stretch>
            <a:fillRect/>
          </a:stretch>
        </p:blipFill>
        <p:spPr bwMode="auto">
          <a:xfrm>
            <a:off x="323850" y="1066800"/>
            <a:ext cx="8494713" cy="51816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control Panel</a:t>
            </a:r>
            <a:endParaRPr lang="en-US" dirty="0"/>
          </a:p>
        </p:txBody>
      </p:sp>
      <p:pic>
        <p:nvPicPr>
          <p:cNvPr id="2050" name="Picture 2"/>
          <p:cNvPicPr>
            <a:picLocks noChangeAspect="1" noChangeArrowheads="1"/>
          </p:cNvPicPr>
          <p:nvPr/>
        </p:nvPicPr>
        <p:blipFill>
          <a:blip r:embed="rId2"/>
          <a:srcRect/>
          <a:stretch>
            <a:fillRect/>
          </a:stretch>
        </p:blipFill>
        <p:spPr bwMode="auto">
          <a:xfrm>
            <a:off x="161925" y="1219200"/>
            <a:ext cx="8818563" cy="4795838"/>
          </a:xfrm>
          <a:prstGeom prst="rect">
            <a:avLst/>
          </a:prstGeom>
          <a:noFill/>
          <a:ln w="9525">
            <a:noFill/>
            <a:miter lim="800000"/>
            <a:headEnd/>
            <a:tailEnd/>
          </a:ln>
          <a:effectLst/>
        </p:spPr>
      </p:pic>
    </p:spTree>
    <p:extLst>
      <p:ext uri="{BB962C8B-B14F-4D97-AF65-F5344CB8AC3E}">
        <p14:creationId xmlns:p14="http://schemas.microsoft.com/office/powerpoint/2010/main" xmlns="" val="1316995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Table</a:t>
            </a:r>
            <a:endParaRPr lang="en-US" dirty="0"/>
          </a:p>
        </p:txBody>
      </p:sp>
      <p:pic>
        <p:nvPicPr>
          <p:cNvPr id="4" name="Picture 3"/>
          <p:cNvPicPr/>
          <p:nvPr/>
        </p:nvPicPr>
        <p:blipFill>
          <a:blip r:embed="rId2"/>
          <a:srcRect/>
          <a:stretch>
            <a:fillRect/>
          </a:stretch>
        </p:blipFill>
        <p:spPr bwMode="auto">
          <a:xfrm>
            <a:off x="304800" y="1371600"/>
            <a:ext cx="8458200" cy="4953000"/>
          </a:xfrm>
          <a:prstGeom prst="rect">
            <a:avLst/>
          </a:prstGeom>
          <a:noFill/>
          <a:ln w="9525">
            <a:noFill/>
            <a:miter lim="800000"/>
            <a:headEnd/>
            <a:tailEnd/>
          </a:ln>
        </p:spPr>
      </p:pic>
    </p:spTree>
    <p:extLst>
      <p:ext uri="{BB962C8B-B14F-4D97-AF65-F5344CB8AC3E}">
        <p14:creationId xmlns:p14="http://schemas.microsoft.com/office/powerpoint/2010/main" xmlns="" val="2303234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Table</a:t>
            </a:r>
            <a:endParaRPr lang="en-US" dirty="0"/>
          </a:p>
        </p:txBody>
      </p:sp>
      <p:pic>
        <p:nvPicPr>
          <p:cNvPr id="4" name="Picture 3"/>
          <p:cNvPicPr/>
          <p:nvPr/>
        </p:nvPicPr>
        <p:blipFill>
          <a:blip r:embed="rId2"/>
          <a:srcRect/>
          <a:stretch>
            <a:fillRect/>
          </a:stretch>
        </p:blipFill>
        <p:spPr bwMode="auto">
          <a:xfrm>
            <a:off x="914400" y="1828800"/>
            <a:ext cx="7315199" cy="2971800"/>
          </a:xfrm>
          <a:prstGeom prst="rect">
            <a:avLst/>
          </a:prstGeom>
          <a:noFill/>
          <a:ln w="9525">
            <a:noFill/>
            <a:miter lim="800000"/>
            <a:headEnd/>
            <a:tailEnd/>
          </a:ln>
        </p:spPr>
      </p:pic>
    </p:spTree>
    <p:extLst>
      <p:ext uri="{BB962C8B-B14F-4D97-AF65-F5344CB8AC3E}">
        <p14:creationId xmlns:p14="http://schemas.microsoft.com/office/powerpoint/2010/main" xmlns="" val="56924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latin typeface="Times New Roman" pitchFamily="18" charset="0"/>
                <a:cs typeface="Times New Roman" pitchFamily="18" charset="0"/>
              </a:rPr>
              <a:t>Final Project</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b="1" dirty="0" smtClean="0">
                <a:latin typeface="Times New Roman" pitchFamily="18" charset="0"/>
                <a:cs typeface="Times New Roman" pitchFamily="18" charset="0"/>
              </a:rPr>
              <a:t>Campus</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Management System</a:t>
            </a:r>
          </a:p>
          <a:p>
            <a:r>
              <a:rPr lang="en-US" b="1" dirty="0" smtClean="0">
                <a:latin typeface="Times New Roman" pitchFamily="18" charset="0"/>
                <a:cs typeface="Times New Roman" pitchFamily="18" charset="0"/>
              </a:rPr>
              <a:t>(CMS)</a:t>
            </a: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2743200"/>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103915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u="sng" dirty="0" smtClean="0"/>
              <a:t>Submitted By</a:t>
            </a:r>
            <a:r>
              <a:rPr lang="en-US" dirty="0" smtClean="0"/>
              <a:t> </a:t>
            </a:r>
            <a:r>
              <a:rPr lang="en-US" dirty="0" smtClean="0"/>
              <a:t>:	Muhammad Akmal</a:t>
            </a:r>
            <a:endParaRPr lang="en-US" dirty="0" smtClean="0"/>
          </a:p>
          <a:p>
            <a:pPr>
              <a:buNone/>
            </a:pPr>
            <a:r>
              <a:rPr lang="en-US" dirty="0" smtClean="0"/>
              <a:t>                              </a:t>
            </a:r>
            <a:r>
              <a:rPr lang="en-US" dirty="0" smtClean="0"/>
              <a:t>************************</a:t>
            </a:r>
            <a:endParaRPr lang="en-US" dirty="0" smtClean="0"/>
          </a:p>
          <a:p>
            <a:pPr>
              <a:buNone/>
            </a:pPr>
            <a:r>
              <a:rPr lang="en-US" dirty="0"/>
              <a:t> </a:t>
            </a:r>
            <a:r>
              <a:rPr lang="en-US" dirty="0" smtClean="0"/>
              <a:t>                             Roll </a:t>
            </a:r>
            <a:r>
              <a:rPr lang="en-US" dirty="0" smtClean="0"/>
              <a:t>#MCE-IT-11-47</a:t>
            </a:r>
            <a:endParaRPr lang="en-US" dirty="0" smtClean="0"/>
          </a:p>
          <a:p>
            <a:pPr>
              <a:buNone/>
            </a:pPr>
            <a:r>
              <a:rPr lang="en-US" dirty="0"/>
              <a:t> </a:t>
            </a:r>
            <a:r>
              <a:rPr lang="en-US" dirty="0" smtClean="0"/>
              <a:t>                            </a:t>
            </a:r>
            <a:r>
              <a:rPr lang="en-US" dirty="0" smtClean="0"/>
              <a:t> ************************</a:t>
            </a:r>
            <a:endParaRPr lang="en-US" dirty="0" smtClean="0"/>
          </a:p>
          <a:p>
            <a:pPr>
              <a:buNone/>
            </a:pPr>
            <a:r>
              <a:rPr lang="en-US" u="sng" dirty="0" smtClean="0"/>
              <a:t>Supervised By:</a:t>
            </a:r>
          </a:p>
          <a:p>
            <a:pPr>
              <a:buNone/>
            </a:pPr>
            <a:r>
              <a:rPr lang="en-US" dirty="0" smtClean="0"/>
              <a:t>				Ms Qurat</a:t>
            </a:r>
            <a:r>
              <a:rPr lang="en-US" dirty="0" smtClean="0"/>
              <a:t>-ul-ain</a:t>
            </a:r>
            <a:endParaRPr lang="en-US" dirty="0" smtClean="0"/>
          </a:p>
          <a:p>
            <a:pPr>
              <a:buNone/>
            </a:pPr>
            <a:r>
              <a:rPr lang="en-US" dirty="0" smtClean="0"/>
              <a:t>                              </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Introduction Of </a:t>
            </a:r>
            <a:r>
              <a:rPr lang="en-US" dirty="0" smtClean="0"/>
              <a:t>CM</a:t>
            </a:r>
            <a:r>
              <a:rPr lang="en-US" dirty="0" smtClean="0"/>
              <a: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project name </a:t>
            </a:r>
            <a:r>
              <a:rPr lang="en-US" b="1" dirty="0" smtClean="0"/>
              <a:t>“Online Campus Management System”</a:t>
            </a:r>
            <a:r>
              <a:rPr lang="en-US" dirty="0" smtClean="0"/>
              <a:t> is basically about how to manage an educational institute online. This system helps to improve the efficiency level of an educational institute, through this system the administration of an educational institution can easily manage the whole process of online, with the help of this system the administration can maintain the information related to,</a:t>
            </a:r>
          </a:p>
          <a:p>
            <a:pPr lvl="0"/>
            <a:r>
              <a:rPr lang="en-US" dirty="0" smtClean="0"/>
              <a:t>Student Records.</a:t>
            </a:r>
          </a:p>
          <a:p>
            <a:pPr lvl="0"/>
            <a:r>
              <a:rPr lang="en-US" dirty="0" smtClean="0"/>
              <a:t>Teacher Records.</a:t>
            </a:r>
          </a:p>
          <a:p>
            <a:pPr lvl="0"/>
            <a:r>
              <a:rPr lang="en-US" dirty="0" smtClean="0"/>
              <a:t>Course Records.</a:t>
            </a:r>
          </a:p>
          <a:p>
            <a:pPr lvl="0"/>
            <a:r>
              <a:rPr lang="en-US" dirty="0" smtClean="0"/>
              <a:t>Assignments Records.</a:t>
            </a:r>
          </a:p>
          <a:p>
            <a:pPr lvl="0"/>
            <a:r>
              <a:rPr lang="en-US" dirty="0" smtClean="0"/>
              <a:t>Attendance Records.</a:t>
            </a:r>
          </a:p>
          <a:p>
            <a:pPr lvl="0"/>
            <a:r>
              <a:rPr lang="en-US" dirty="0" smtClean="0"/>
              <a:t>User’s Records.</a:t>
            </a:r>
          </a:p>
          <a:p>
            <a:pPr lvl="0"/>
            <a:r>
              <a:rPr lang="en-US" dirty="0" smtClean="0"/>
              <a:t>Class Records.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600" b="1" dirty="0">
                <a:solidFill>
                  <a:schemeClr val="accent1"/>
                </a:solidFill>
              </a:rPr>
              <a:t>Project goals and </a:t>
            </a:r>
            <a:r>
              <a:rPr lang="en-US" sz="3600" b="1" dirty="0" smtClean="0">
                <a:solidFill>
                  <a:schemeClr val="accent1"/>
                </a:solidFill>
              </a:rPr>
              <a:t>objectives</a:t>
            </a:r>
            <a:r>
              <a:rPr lang="en-US" sz="1200" b="1" dirty="0">
                <a:solidFill>
                  <a:schemeClr val="tx1"/>
                </a:solidFill>
              </a:rPr>
              <a:t/>
            </a:r>
            <a:br>
              <a:rPr lang="en-US" sz="1200" b="1" dirty="0">
                <a:solidFill>
                  <a:schemeClr val="tx1"/>
                </a:solidFill>
              </a:rPr>
            </a:br>
            <a:endParaRPr lang="en-US" b="1" dirty="0">
              <a:solidFill>
                <a:schemeClr val="tx1"/>
              </a:solidFill>
            </a:endParaRPr>
          </a:p>
        </p:txBody>
      </p:sp>
      <p:sp>
        <p:nvSpPr>
          <p:cNvPr id="3" name="Content Placeholder 2"/>
          <p:cNvSpPr>
            <a:spLocks noGrp="1"/>
          </p:cNvSpPr>
          <p:nvPr>
            <p:ph idx="1"/>
          </p:nvPr>
        </p:nvSpPr>
        <p:spPr/>
        <p:txBody>
          <a:bodyPr/>
          <a:lstStyle/>
          <a:p>
            <a:pPr>
              <a:buNone/>
            </a:pPr>
            <a:r>
              <a:rPr lang="en-US" u="sng" dirty="0" smtClean="0"/>
              <a:t>Goals:</a:t>
            </a:r>
          </a:p>
          <a:p>
            <a:pPr lvl="2"/>
            <a:r>
              <a:rPr lang="en-US" sz="2400" dirty="0" smtClean="0"/>
              <a:t>Elimination of paper work for appointment.</a:t>
            </a:r>
            <a:endParaRPr lang="en-US" sz="2000" dirty="0" smtClean="0"/>
          </a:p>
          <a:p>
            <a:pPr lvl="2"/>
            <a:r>
              <a:rPr lang="en-US" sz="2400" dirty="0" smtClean="0"/>
              <a:t>Reduce the time and save the </a:t>
            </a:r>
            <a:r>
              <a:rPr lang="en-US" sz="2400" dirty="0" smtClean="0"/>
              <a:t>money.</a:t>
            </a:r>
            <a:endParaRPr lang="en-US" sz="2000" dirty="0" smtClean="0"/>
          </a:p>
          <a:p>
            <a:pPr lvl="2"/>
            <a:r>
              <a:rPr lang="en-US" sz="2400" dirty="0" smtClean="0"/>
              <a:t>All requesting clients would be kept their record and can see any time by using their login</a:t>
            </a:r>
            <a:r>
              <a:rPr lang="en-US" sz="2400" dirty="0" smtClean="0"/>
              <a:t>.</a:t>
            </a:r>
            <a:endParaRPr lang="en-US" sz="2000" dirty="0" smtClean="0"/>
          </a:p>
          <a:p>
            <a:pPr lvl="2"/>
            <a:r>
              <a:rPr lang="en-US" sz="2400" dirty="0" smtClean="0"/>
              <a:t>Correctness.</a:t>
            </a:r>
            <a:endParaRPr lang="en-US" sz="2000" dirty="0" smtClean="0"/>
          </a:p>
          <a:p>
            <a:pPr lvl="2"/>
            <a:r>
              <a:rPr lang="en-US" sz="2400" dirty="0" smtClean="0"/>
              <a:t>Maintainability.</a:t>
            </a:r>
          </a:p>
          <a:p>
            <a:pPr lvl="2"/>
            <a:r>
              <a:rPr lang="en-US" sz="2400" dirty="0" smtClean="0"/>
              <a:t>users needs.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1"/>
                </a:solidFill>
              </a:rPr>
              <a:t>Project goals and objectives</a:t>
            </a:r>
            <a:endParaRPr lang="en-US" sz="3600" dirty="0">
              <a:solidFill>
                <a:schemeClr val="accent1"/>
              </a:solidFill>
            </a:endParaRPr>
          </a:p>
        </p:txBody>
      </p:sp>
      <p:sp>
        <p:nvSpPr>
          <p:cNvPr id="3" name="Content Placeholder 2"/>
          <p:cNvSpPr>
            <a:spLocks noGrp="1"/>
          </p:cNvSpPr>
          <p:nvPr>
            <p:ph idx="1"/>
          </p:nvPr>
        </p:nvSpPr>
        <p:spPr/>
        <p:txBody>
          <a:bodyPr>
            <a:normAutofit fontScale="85000" lnSpcReduction="20000"/>
          </a:bodyPr>
          <a:lstStyle/>
          <a:p>
            <a:pPr marL="548640" lvl="2" indent="-411480">
              <a:buClr>
                <a:schemeClr val="tx1">
                  <a:shade val="95000"/>
                </a:schemeClr>
              </a:buClr>
              <a:buSzPct val="65000"/>
              <a:buNone/>
            </a:pPr>
            <a:r>
              <a:rPr lang="en-US" sz="2800" b="1" u="sng" dirty="0" smtClean="0"/>
              <a:t>Objectives:</a:t>
            </a:r>
            <a:endParaRPr lang="en-US" sz="2800" u="sng" dirty="0" smtClean="0"/>
          </a:p>
          <a:p>
            <a:pPr lvl="0"/>
            <a:r>
              <a:rPr lang="en-US" dirty="0" smtClean="0"/>
              <a:t>This is a web oriented application allows us to access the whole information about the college, staffs, students, facilities etc. This application provides a virtual tour of Campus. Here we will get the latest information about the students and staffs. This generic application designed for assisting the students of an institute regarding information on the courses, subjects, classes, assignments, grades and timetable</a:t>
            </a:r>
            <a:r>
              <a:rPr lang="en-US" dirty="0" smtClean="0"/>
              <a:t>. </a:t>
            </a:r>
            <a:r>
              <a:rPr lang="en-US" dirty="0" smtClean="0"/>
              <a:t>It also provides support that a faculty can also check about his daily schedule, can upload assignments, and notices to the students. Here administrator will manage the accounts of the student and faculties, makes the timetable, and upload the latest information about the campus.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CMS</a:t>
            </a:r>
            <a:r>
              <a:rPr lang="en-US" dirty="0" smtClean="0"/>
              <a:t> </a:t>
            </a:r>
            <a:r>
              <a:rPr lang="en-US" dirty="0" smtClean="0"/>
              <a:t>Scope and Reports</a:t>
            </a:r>
            <a:endParaRPr lang="en-US" dirty="0"/>
          </a:p>
        </p:txBody>
      </p:sp>
      <p:sp>
        <p:nvSpPr>
          <p:cNvPr id="3" name="Content Placeholder 2"/>
          <p:cNvSpPr>
            <a:spLocks noGrp="1"/>
          </p:cNvSpPr>
          <p:nvPr>
            <p:ph idx="1"/>
          </p:nvPr>
        </p:nvSpPr>
        <p:spPr/>
        <p:txBody>
          <a:bodyPr>
            <a:normAutofit/>
          </a:bodyPr>
          <a:lstStyle/>
          <a:p>
            <a:pPr indent="-228600">
              <a:buNone/>
              <a:tabLst>
                <a:tab pos="457200" algn="l"/>
              </a:tabLst>
            </a:pPr>
            <a:r>
              <a:rPr lang="en-US" sz="4000" i="1" u="sng" dirty="0" smtClean="0">
                <a:effectLst>
                  <a:outerShdw blurRad="38100" dist="38100" dir="2700000" algn="tl">
                    <a:srgbClr val="C0C0C0"/>
                  </a:outerShdw>
                </a:effectLst>
                <a:cs typeface="Times New Roman" charset="0"/>
              </a:rPr>
              <a:t>Scope of the system </a:t>
            </a:r>
            <a:r>
              <a:rPr lang="en-US" sz="2000" i="1" dirty="0" smtClean="0">
                <a:effectLst>
                  <a:outerShdw blurRad="38100" dist="38100" dir="2700000" algn="tl">
                    <a:srgbClr val="C0C0C0"/>
                  </a:outerShdw>
                </a:effectLst>
                <a:cs typeface="Times New Roman" charset="0"/>
              </a:rPr>
              <a:t> </a:t>
            </a:r>
          </a:p>
          <a:p>
            <a:pPr indent="-228600" eaLnBrk="0" hangingPunct="0">
              <a:tabLst>
                <a:tab pos="457200" algn="l"/>
              </a:tabLst>
            </a:pPr>
            <a:r>
              <a:rPr lang="en-US" sz="2000" dirty="0" smtClean="0">
                <a:effectLst>
                  <a:outerShdw blurRad="38100" dist="38100" dir="2700000" algn="tl">
                    <a:srgbClr val="C0C0C0"/>
                  </a:outerShdw>
                </a:effectLst>
                <a:latin typeface="Wingdings" pitchFamily="2" charset="2"/>
                <a:cs typeface="Times New Roman" charset="0"/>
              </a:rPr>
              <a:t> </a:t>
            </a:r>
            <a:r>
              <a:rPr lang="en-US" dirty="0" smtClean="0">
                <a:effectLst>
                  <a:outerShdw blurRad="38100" dist="38100" dir="2700000" algn="tl">
                    <a:srgbClr val="C0C0C0"/>
                  </a:outerShdw>
                </a:effectLst>
                <a:latin typeface="Times New Roman" charset="0"/>
                <a:cs typeface="Times New Roman" charset="0"/>
              </a:rPr>
              <a:t> </a:t>
            </a:r>
            <a:r>
              <a:rPr lang="en-US" dirty="0" smtClean="0"/>
              <a:t>College information</a:t>
            </a:r>
            <a:r>
              <a:rPr lang="en-US" i="1" dirty="0" smtClean="0">
                <a:effectLst>
                  <a:outerShdw blurRad="38100" dist="38100" dir="2700000" algn="tl">
                    <a:srgbClr val="C0C0C0"/>
                  </a:outerShdw>
                </a:effectLst>
                <a:cs typeface="Times New Roman" charset="0"/>
              </a:rPr>
              <a:t>. </a:t>
            </a:r>
            <a:endParaRPr lang="en-US" i="1" dirty="0" smtClean="0">
              <a:effectLst>
                <a:outerShdw blurRad="38100" dist="38100" dir="2700000" algn="tl">
                  <a:srgbClr val="C0C0C0"/>
                </a:outerShdw>
              </a:effectLst>
              <a:cs typeface="Times New Roman" charset="0"/>
            </a:endParaRPr>
          </a:p>
          <a:p>
            <a:pPr indent="-228600" eaLnBrk="0" hangingPunct="0">
              <a:tabLst>
                <a:tab pos="457200" algn="l"/>
              </a:tabLst>
            </a:pPr>
            <a:r>
              <a:rPr lang="en-US" dirty="0" smtClean="0">
                <a:effectLst>
                  <a:outerShdw blurRad="38100" dist="38100" dir="2700000" algn="tl">
                    <a:srgbClr val="C0C0C0"/>
                  </a:outerShdw>
                </a:effectLst>
                <a:latin typeface="Wingdings" pitchFamily="2" charset="2"/>
                <a:cs typeface="Times New Roman" charset="0"/>
              </a:rPr>
              <a:t> </a:t>
            </a:r>
            <a:r>
              <a:rPr lang="en-US" dirty="0" smtClean="0"/>
              <a:t>Student tracking</a:t>
            </a:r>
            <a:r>
              <a:rPr lang="en-US" i="1" dirty="0" smtClean="0">
                <a:effectLst>
                  <a:outerShdw blurRad="38100" dist="38100" dir="2700000" algn="tl">
                    <a:srgbClr val="C0C0C0"/>
                  </a:outerShdw>
                </a:effectLst>
                <a:cs typeface="Times New Roman" charset="0"/>
              </a:rPr>
              <a:t>.</a:t>
            </a:r>
            <a:endParaRPr lang="en-US" i="1" dirty="0" smtClean="0">
              <a:effectLst>
                <a:outerShdw blurRad="38100" dist="38100" dir="2700000" algn="tl">
                  <a:srgbClr val="C0C0C0"/>
                </a:outerShdw>
              </a:effectLst>
              <a:cs typeface="Times New Roman" charset="0"/>
            </a:endParaRPr>
          </a:p>
          <a:p>
            <a:pPr indent="-228600" eaLnBrk="0" hangingPunct="0">
              <a:tabLst>
                <a:tab pos="457200" algn="l"/>
              </a:tabLst>
            </a:pPr>
            <a:r>
              <a:rPr lang="en-US" dirty="0" smtClean="0">
                <a:effectLst>
                  <a:outerShdw blurRad="38100" dist="38100" dir="2700000" algn="tl">
                    <a:srgbClr val="C0C0C0"/>
                  </a:outerShdw>
                </a:effectLst>
                <a:latin typeface="Wingdings" pitchFamily="2" charset="2"/>
                <a:cs typeface="Times New Roman" charset="0"/>
              </a:rPr>
              <a:t> </a:t>
            </a:r>
            <a:r>
              <a:rPr lang="en-US" dirty="0" smtClean="0"/>
              <a:t>Student attendance </a:t>
            </a:r>
            <a:r>
              <a:rPr lang="en-US" dirty="0" smtClean="0"/>
              <a:t>status.</a:t>
            </a:r>
            <a:endParaRPr lang="en-US" i="1" dirty="0" smtClean="0">
              <a:effectLst>
                <a:outerShdw blurRad="38100" dist="38100" dir="2700000" algn="tl">
                  <a:srgbClr val="C0C0C0"/>
                </a:outerShdw>
              </a:effectLst>
              <a:cs typeface="Times New Roman" charset="0"/>
            </a:endParaRPr>
          </a:p>
          <a:p>
            <a:pPr indent="-228600" eaLnBrk="0" hangingPunct="0">
              <a:tabLst>
                <a:tab pos="457200" algn="l"/>
              </a:tabLst>
            </a:pPr>
            <a:r>
              <a:rPr lang="en-US" dirty="0" smtClean="0">
                <a:effectLst>
                  <a:outerShdw blurRad="38100" dist="38100" dir="2700000" algn="tl">
                    <a:srgbClr val="C0C0C0"/>
                  </a:outerShdw>
                </a:effectLst>
                <a:latin typeface="Times New Roman" charset="0"/>
                <a:cs typeface="Times New Roman" charset="0"/>
              </a:rPr>
              <a:t>    </a:t>
            </a:r>
            <a:r>
              <a:rPr lang="en-US" dirty="0" smtClean="0"/>
              <a:t>Exam </a:t>
            </a:r>
            <a:r>
              <a:rPr lang="en-US" dirty="0" smtClean="0"/>
              <a:t>Notification.</a:t>
            </a:r>
          </a:p>
          <a:p>
            <a:pPr indent="-228600" eaLnBrk="0" hangingPunct="0">
              <a:tabLst>
                <a:tab pos="457200" algn="l"/>
              </a:tabLst>
            </a:pPr>
            <a:r>
              <a:rPr lang="en-US" dirty="0" smtClean="0"/>
              <a:t>    Events.    </a:t>
            </a:r>
          </a:p>
          <a:p>
            <a:pPr indent="-228600" eaLnBrk="0" hangingPunct="0">
              <a:tabLst>
                <a:tab pos="457200" algn="l"/>
              </a:tabLst>
            </a:pPr>
            <a:r>
              <a:rPr lang="en-US" dirty="0" smtClean="0"/>
              <a:t>    Online assignments.</a:t>
            </a:r>
          </a:p>
          <a:p>
            <a:pPr indent="-228600" eaLnBrk="0" hangingPunct="0">
              <a:tabLst>
                <a:tab pos="457200" algn="l"/>
              </a:tabLst>
            </a:pPr>
            <a:r>
              <a:rPr lang="en-US" dirty="0" smtClean="0"/>
              <a:t>    Information </a:t>
            </a:r>
            <a:r>
              <a:rPr lang="en-US" dirty="0" smtClean="0"/>
              <a:t>about </a:t>
            </a:r>
            <a:r>
              <a:rPr lang="en-US" dirty="0" smtClean="0"/>
              <a:t>staff.</a:t>
            </a:r>
            <a:endParaRPr lang="en-US" i="1" dirty="0" smtClean="0">
              <a:effectLst>
                <a:outerShdw blurRad="38100" dist="38100" dir="2700000" algn="tl">
                  <a:srgbClr val="C0C0C0"/>
                </a:outerShdw>
              </a:effectLst>
              <a:cs typeface="Times New Roman"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Description &amp; Drawbacks of existing system</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5200" b="1" u="sng" dirty="0" smtClean="0">
                <a:latin typeface="Dauphin" pitchFamily="18" charset="0"/>
              </a:rPr>
              <a:t>Description of existing system :-</a:t>
            </a:r>
            <a:br>
              <a:rPr lang="en-US" sz="5200" b="1" u="sng" dirty="0" smtClean="0">
                <a:latin typeface="Dauphin" pitchFamily="18" charset="0"/>
              </a:rPr>
            </a:br>
            <a:r>
              <a:rPr lang="en-US" sz="5200" dirty="0" smtClean="0">
                <a:latin typeface="Dauphin" pitchFamily="18" charset="0"/>
              </a:rPr>
              <a:t>              </a:t>
            </a:r>
          </a:p>
          <a:p>
            <a:pPr>
              <a:buNone/>
            </a:pPr>
            <a:r>
              <a:rPr lang="en-US" sz="5200" dirty="0" smtClean="0">
                <a:latin typeface="Dauphin" pitchFamily="18" charset="0"/>
              </a:rPr>
              <a:t>  </a:t>
            </a:r>
            <a:r>
              <a:rPr lang="en-US" sz="4000" dirty="0" smtClean="0"/>
              <a:t>Today in college’s student details are entered manually. The student details in separate records are tedious task. Referring to all these records and updating is needed. There is a chance for more manual errors.</a:t>
            </a:r>
          </a:p>
          <a:p>
            <a:pPr>
              <a:buNone/>
            </a:pPr>
            <a:endParaRPr lang="en-US" sz="5200" dirty="0" smtClean="0">
              <a:latin typeface="Dauphin" pitchFamily="18" charset="0"/>
            </a:endParaRPr>
          </a:p>
          <a:p>
            <a:pPr>
              <a:buNone/>
            </a:pPr>
            <a:r>
              <a:rPr lang="en-US" sz="3200" b="1" u="sng" dirty="0" smtClean="0">
                <a:latin typeface="Dauphin" pitchFamily="18" charset="0"/>
              </a:rPr>
              <a:t/>
            </a:r>
            <a:br>
              <a:rPr lang="en-US" sz="3200" b="1" u="sng" dirty="0" smtClean="0">
                <a:latin typeface="Dauphin" pitchFamily="18" charset="0"/>
              </a:rPr>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Description &amp; Drawbacks of existing system</a:t>
            </a:r>
            <a:endParaRPr lang="en-US" dirty="0"/>
          </a:p>
        </p:txBody>
      </p:sp>
      <p:sp>
        <p:nvSpPr>
          <p:cNvPr id="3" name="Content Placeholder 2"/>
          <p:cNvSpPr>
            <a:spLocks noGrp="1"/>
          </p:cNvSpPr>
          <p:nvPr>
            <p:ph idx="1"/>
          </p:nvPr>
        </p:nvSpPr>
        <p:spPr/>
        <p:txBody>
          <a:bodyPr>
            <a:normAutofit/>
          </a:bodyPr>
          <a:lstStyle/>
          <a:p>
            <a:pPr>
              <a:buNone/>
            </a:pPr>
            <a:r>
              <a:rPr lang="en-US" sz="3200" b="1" u="sng" dirty="0" smtClean="0">
                <a:latin typeface="Dauphin" pitchFamily="18" charset="0"/>
              </a:rPr>
              <a:t>Drawbacks of existing system:- </a:t>
            </a:r>
            <a:endParaRPr lang="en-US" sz="3200" b="1" u="sng" dirty="0" smtClean="0">
              <a:latin typeface="Dauphin" pitchFamily="18" charset="0"/>
            </a:endParaRPr>
          </a:p>
          <a:p>
            <a:pPr>
              <a:buNone/>
            </a:pPr>
            <a:r>
              <a:rPr lang="en-US" dirty="0" smtClean="0">
                <a:latin typeface="Dauphin" pitchFamily="18" charset="0"/>
              </a:rPr>
              <a:t> 	 -	 </a:t>
            </a:r>
            <a:r>
              <a:rPr lang="en-US" dirty="0" smtClean="0"/>
              <a:t>Uncontrolled </a:t>
            </a:r>
            <a:r>
              <a:rPr lang="en-US" dirty="0" smtClean="0"/>
              <a:t>Redundancy.</a:t>
            </a:r>
            <a:r>
              <a:rPr lang="en-US" dirty="0" smtClean="0">
                <a:latin typeface="Dauphin" pitchFamily="18" charset="0"/>
              </a:rPr>
              <a:t/>
            </a:r>
            <a:br>
              <a:rPr lang="en-US" dirty="0" smtClean="0">
                <a:latin typeface="Dauphin" pitchFamily="18" charset="0"/>
              </a:rPr>
            </a:br>
            <a:r>
              <a:rPr lang="en-US" dirty="0" smtClean="0">
                <a:latin typeface="Dauphin" pitchFamily="18" charset="0"/>
              </a:rPr>
              <a:t> - </a:t>
            </a:r>
            <a:r>
              <a:rPr lang="en-US" dirty="0" smtClean="0"/>
              <a:t>Data </a:t>
            </a:r>
            <a:r>
              <a:rPr lang="en-US" dirty="0" smtClean="0"/>
              <a:t>inconsistency.</a:t>
            </a:r>
            <a:r>
              <a:rPr lang="en-US" dirty="0" smtClean="0">
                <a:latin typeface="Dauphin" pitchFamily="18" charset="0"/>
              </a:rPr>
              <a:t/>
            </a:r>
            <a:br>
              <a:rPr lang="en-US" dirty="0" smtClean="0">
                <a:latin typeface="Dauphin" pitchFamily="18" charset="0"/>
              </a:rPr>
            </a:br>
            <a:r>
              <a:rPr lang="en-US" dirty="0" smtClean="0">
                <a:latin typeface="Dauphin" pitchFamily="18" charset="0"/>
              </a:rPr>
              <a:t> - </a:t>
            </a:r>
            <a:r>
              <a:rPr lang="en-US" dirty="0" smtClean="0"/>
              <a:t>Inflexibility.</a:t>
            </a:r>
            <a:r>
              <a:rPr lang="en-US" dirty="0" smtClean="0">
                <a:latin typeface="Dauphin" pitchFamily="18" charset="0"/>
              </a:rPr>
              <a:t/>
            </a:r>
            <a:br>
              <a:rPr lang="en-US" dirty="0" smtClean="0">
                <a:latin typeface="Dauphin" pitchFamily="18" charset="0"/>
              </a:rPr>
            </a:br>
            <a:r>
              <a:rPr lang="en-US" dirty="0" smtClean="0">
                <a:latin typeface="Dauphin" pitchFamily="18" charset="0"/>
              </a:rPr>
              <a:t> - </a:t>
            </a:r>
            <a:r>
              <a:rPr lang="en-US" dirty="0" smtClean="0"/>
              <a:t>Limiting Data </a:t>
            </a:r>
            <a:r>
              <a:rPr lang="en-US" dirty="0" smtClean="0"/>
              <a:t>Sharing.</a:t>
            </a:r>
            <a:r>
              <a:rPr lang="en-US" dirty="0" smtClean="0">
                <a:latin typeface="Dauphin" pitchFamily="18" charset="0"/>
              </a:rPr>
              <a:t/>
            </a:r>
            <a:br>
              <a:rPr lang="en-US" dirty="0" smtClean="0">
                <a:latin typeface="Dauphin" pitchFamily="18" charset="0"/>
              </a:rPr>
            </a:br>
            <a:r>
              <a:rPr lang="en-US" dirty="0" smtClean="0">
                <a:latin typeface="Dauphin" pitchFamily="18" charset="0"/>
              </a:rPr>
              <a:t> - </a:t>
            </a:r>
            <a:r>
              <a:rPr lang="en-US" dirty="0" smtClean="0"/>
              <a:t>Poor Enforcement of Standard </a:t>
            </a:r>
            <a:r>
              <a:rPr lang="en-US" dirty="0" smtClean="0">
                <a:latin typeface="Dauphin" pitchFamily="18" charset="0"/>
              </a:rPr>
              <a:t>.</a:t>
            </a:r>
            <a:r>
              <a:rPr lang="en-US" dirty="0" smtClean="0">
                <a:latin typeface="Dauphin" pitchFamily="18" charset="0"/>
              </a:rPr>
              <a:t/>
            </a:r>
            <a:br>
              <a:rPr lang="en-US" dirty="0" smtClean="0">
                <a:latin typeface="Dauphin" pitchFamily="18" charset="0"/>
              </a:rPr>
            </a:br>
            <a:r>
              <a:rPr lang="en-US" dirty="0" smtClean="0">
                <a:latin typeface="Dauphin" pitchFamily="18" charset="0"/>
              </a:rPr>
              <a:t> - </a:t>
            </a:r>
            <a:r>
              <a:rPr lang="en-US" dirty="0" smtClean="0"/>
              <a:t>Excessive Program </a:t>
            </a:r>
            <a:r>
              <a:rPr lang="en-US" dirty="0" smtClean="0"/>
              <a:t>Maintenance</a:t>
            </a:r>
            <a:r>
              <a:rPr lang="en-US" dirty="0" smtClean="0">
                <a:latin typeface="Dauphin" pitchFamily="18" charset="0"/>
              </a:rPr>
              <a:t>.</a:t>
            </a:r>
            <a:r>
              <a:rPr lang="en-US" dirty="0" smtClean="0">
                <a:latin typeface="Dauphin" pitchFamily="18" charset="0"/>
              </a:rPr>
              <a:t/>
            </a:r>
            <a:br>
              <a:rPr lang="en-US" dirty="0" smtClean="0">
                <a:latin typeface="Dauphin" pitchFamily="18" charset="0"/>
              </a:rPr>
            </a:br>
            <a:r>
              <a:rPr lang="en-US" dirty="0" smtClean="0">
                <a:latin typeface="Dauphin" pitchFamily="18" charset="0"/>
              </a:rPr>
              <a:t> - </a:t>
            </a:r>
            <a:r>
              <a:rPr lang="en-US" dirty="0" smtClean="0"/>
              <a:t>Slow Processing </a:t>
            </a:r>
            <a:r>
              <a:rPr lang="en-US" dirty="0" smtClean="0">
                <a:latin typeface="Dauphin" pitchFamily="18" charset="0"/>
              </a:rPr>
              <a:t/>
            </a:r>
            <a:br>
              <a:rPr lang="en-US" dirty="0" smtClean="0">
                <a:latin typeface="Dauphin" pitchFamily="18" charset="0"/>
              </a:rPr>
            </a:br>
            <a:r>
              <a:rPr lang="en-US" dirty="0" smtClean="0">
                <a:latin typeface="Dauphin" pitchFamily="18" charset="0"/>
              </a:rPr>
              <a:t> - </a:t>
            </a:r>
            <a:r>
              <a:rPr lang="en-US" dirty="0" smtClean="0"/>
              <a:t>Less </a:t>
            </a:r>
            <a:r>
              <a:rPr lang="en-US" dirty="0" smtClean="0"/>
              <a:t>Flexible</a:t>
            </a:r>
            <a:r>
              <a:rPr lang="en-US" dirty="0" smtClean="0">
                <a:latin typeface="Dauphin" pitchFamily="18" charset="0"/>
              </a:rPr>
              <a:t>.  </a:t>
            </a:r>
            <a:r>
              <a:rPr lang="en-US" dirty="0" smtClean="0">
                <a:latin typeface="Dauphin" pitchFamily="18" charset="0"/>
              </a:rPr>
              <a:t/>
            </a:r>
            <a:br>
              <a:rPr lang="en-US" dirty="0" smtClean="0">
                <a:latin typeface="Dauphin" pitchFamily="18" charset="0"/>
              </a:rPr>
            </a:br>
            <a:r>
              <a:rPr lang="en-US" dirty="0" smtClean="0">
                <a:latin typeface="Dauphin" pitchFamily="18" charset="0"/>
              </a:rPr>
              <a:t> - </a:t>
            </a:r>
            <a:r>
              <a:rPr lang="en-US" dirty="0" smtClean="0"/>
              <a:t>Chance of Error</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327</TotalTime>
  <Words>512</Words>
  <Application>Microsoft Office PowerPoint</Application>
  <PresentationFormat>On-screen Show (4:3)</PresentationFormat>
  <Paragraphs>104</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Apex</vt:lpstr>
      <vt:lpstr>Slide 1</vt:lpstr>
      <vt:lpstr>Final Project</vt:lpstr>
      <vt:lpstr>Introduction</vt:lpstr>
      <vt:lpstr>Introduction Of CMS</vt:lpstr>
      <vt:lpstr>Project goals and objectives </vt:lpstr>
      <vt:lpstr>Project goals and objectives</vt:lpstr>
      <vt:lpstr>CMS Scope and Reports</vt:lpstr>
      <vt:lpstr>Description &amp; Drawbacks of existing system</vt:lpstr>
      <vt:lpstr>Description &amp; Drawbacks of existing system</vt:lpstr>
      <vt:lpstr>Description of proposed system </vt:lpstr>
      <vt:lpstr>Tool Selection </vt:lpstr>
      <vt:lpstr>Tool Selection</vt:lpstr>
      <vt:lpstr>Tool Selection</vt:lpstr>
      <vt:lpstr>Tools Used for development</vt:lpstr>
      <vt:lpstr>Tools Used for development</vt:lpstr>
      <vt:lpstr>Main page</vt:lpstr>
      <vt:lpstr>Admin control Panel</vt:lpstr>
      <vt:lpstr>Main Table</vt:lpstr>
      <vt:lpstr>User Table</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waqas</dc:creator>
  <cp:lastModifiedBy>AKMAL</cp:lastModifiedBy>
  <cp:revision>48</cp:revision>
  <dcterms:created xsi:type="dcterms:W3CDTF">2015-05-02T08:48:54Z</dcterms:created>
  <dcterms:modified xsi:type="dcterms:W3CDTF">2016-04-14T11:08:53Z</dcterms:modified>
</cp:coreProperties>
</file>