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93" r:id="rId2"/>
    <p:sldId id="256" r:id="rId3"/>
    <p:sldId id="257" r:id="rId4"/>
    <p:sldId id="258" r:id="rId5"/>
    <p:sldId id="259" r:id="rId6"/>
    <p:sldId id="260" r:id="rId7"/>
    <p:sldId id="261" r:id="rId8"/>
    <p:sldId id="262" r:id="rId9"/>
    <p:sldId id="264" r:id="rId10"/>
    <p:sldId id="265" r:id="rId11"/>
    <p:sldId id="284" r:id="rId12"/>
    <p:sldId id="285" r:id="rId13"/>
    <p:sldId id="286" r:id="rId14"/>
    <p:sldId id="287" r:id="rId15"/>
    <p:sldId id="288" r:id="rId16"/>
    <p:sldId id="292" r:id="rId17"/>
    <p:sldId id="294" r:id="rId18"/>
    <p:sldId id="295" r:id="rId19"/>
    <p:sldId id="296" r:id="rId20"/>
    <p:sldId id="29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4" autoAdjust="0"/>
    <p:restoredTop sz="94624" autoAdjust="0"/>
  </p:normalViewPr>
  <p:slideViewPr>
    <p:cSldViewPr>
      <p:cViewPr>
        <p:scale>
          <a:sx n="78" d="100"/>
          <a:sy n="78" d="100"/>
        </p:scale>
        <p:origin x="-11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403A1-3E3D-46A8-87D6-C72CE91918B8}" type="datetimeFigureOut">
              <a:rPr lang="en-US" smtClean="0"/>
              <a:pPr/>
              <a:t>4/12/2016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296BF-68CC-4517-A443-E24E62A2DF5A}" type="slidenum">
              <a:rPr lang="en-US" smtClean="0"/>
              <a:pPr/>
              <a:t>‹#›</a:t>
            </a:fld>
            <a:endParaRPr lang="en-US"/>
          </a:p>
        </p:txBody>
      </p:sp>
    </p:spTree>
    <p:extLst>
      <p:ext uri="{BB962C8B-B14F-4D97-AF65-F5344CB8AC3E}">
        <p14:creationId xmlns:p14="http://schemas.microsoft.com/office/powerpoint/2010/main" xmlns="" val="85516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296BF-68CC-4517-A443-E24E62A2DF5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8345928-A5EB-4308-AEEC-94FB7EA35CD0}" type="datetimeFigureOut">
              <a:rPr lang="en-US" smtClean="0"/>
              <a:pPr/>
              <a:t>4/12/2016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AC5F4AB-FD6B-43D0-98BD-7037277697C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345928-A5EB-4308-AEEC-94FB7EA35CD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AC5F4AB-FD6B-43D0-98BD-703727769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345928-A5EB-4308-AEEC-94FB7EA35CD0}"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345928-A5EB-4308-AEEC-94FB7EA35CD0}" type="datetimeFigureOut">
              <a:rPr lang="en-US" smtClean="0"/>
              <a:pPr/>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345928-A5EB-4308-AEEC-94FB7EA35CD0}" type="datetimeFigureOut">
              <a:rPr lang="en-US" smtClean="0"/>
              <a:pPr/>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45928-A5EB-4308-AEEC-94FB7EA35CD0}" type="datetimeFigureOut">
              <a:rPr lang="en-US" smtClean="0"/>
              <a:pPr/>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345928-A5EB-4308-AEEC-94FB7EA35CD0}"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8345928-A5EB-4308-AEEC-94FB7EA35CD0}" type="datetimeFigureOut">
              <a:rPr lang="en-US" smtClean="0"/>
              <a:pPr/>
              <a:t>4/12/2016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AC5F4AB-FD6B-43D0-98BD-7037277697C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04800"/>
            <a:ext cx="9372599" cy="7467600"/>
          </a:xfrm>
          <a:prstGeom prst="rect">
            <a:avLst/>
          </a:prstGeom>
          <a:solidFill>
            <a:srgbClr val="CC99FF"/>
          </a:solid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000" b="1" dirty="0">
                <a:latin typeface="Times New Roman" pitchFamily="18" charset="0"/>
                <a:cs typeface="Times New Roman" pitchFamily="18" charset="0"/>
              </a:rPr>
              <a:t>Existing System: Data Analysis</a:t>
            </a:r>
            <a:r>
              <a:rPr lang="en-US" sz="1600" dirty="0"/>
              <a:t/>
            </a:r>
            <a:br>
              <a:rPr lang="en-US" sz="1600"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Feasibility </a:t>
            </a:r>
            <a:r>
              <a:rPr lang="en-US" sz="2400" dirty="0" smtClean="0"/>
              <a:t>Study</a:t>
            </a:r>
          </a:p>
          <a:p>
            <a:pPr lvl="0">
              <a:buFont typeface="Wingdings" pitchFamily="2" charset="2"/>
              <a:buChar char="Ø"/>
            </a:pPr>
            <a:r>
              <a:rPr lang="en-US" sz="2400" dirty="0" smtClean="0"/>
              <a:t>Requirement Analysis</a:t>
            </a:r>
          </a:p>
          <a:p>
            <a:pPr lvl="0">
              <a:buFont typeface="Wingdings" pitchFamily="2" charset="2"/>
              <a:buChar char="Ø"/>
            </a:pPr>
            <a:r>
              <a:rPr lang="en-US" sz="2400" dirty="0" smtClean="0"/>
              <a:t>Project Planning</a:t>
            </a:r>
          </a:p>
          <a:p>
            <a:pPr>
              <a:buFont typeface="Wingdings" pitchFamily="2" charset="2"/>
              <a:buChar char="Ø"/>
            </a:pPr>
            <a:r>
              <a:rPr lang="en-US" sz="2400" dirty="0" smtClean="0"/>
              <a:t>Data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latin typeface="Times New Roman" pitchFamily="18" charset="0"/>
                <a:cs typeface="Times New Roman" pitchFamily="18" charset="0"/>
              </a:rPr>
              <a:t>Tool Selection</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sz="2400" dirty="0" smtClean="0">
                <a:latin typeface="Times New Roman" pitchFamily="18" charset="0"/>
                <a:cs typeface="Times New Roman" pitchFamily="18" charset="0"/>
              </a:rPr>
              <a:t>Selection of the appropriate software is most crucial stage of the development phase. The choice of software tool should be done in keeping view of the problem faced in order to avoid heavy loss of time and money. Tools used for any system development are:</a:t>
            </a:r>
          </a:p>
          <a:p>
            <a:pPr>
              <a:buNone/>
            </a:pPr>
            <a:endParaRPr lang="en-US" b="1" dirty="0" smtClean="0"/>
          </a:p>
          <a:p>
            <a:pPr>
              <a:buNone/>
            </a:pPr>
            <a:r>
              <a:rPr lang="en-US" b="1" dirty="0" smtClean="0"/>
              <a:t>         1</a:t>
            </a:r>
            <a:r>
              <a:rPr lang="en-US" sz="2400" b="1" dirty="0" smtClean="0"/>
              <a:t>. Hardware</a:t>
            </a:r>
          </a:p>
          <a:p>
            <a:pPr>
              <a:buNone/>
            </a:pPr>
            <a:r>
              <a:rPr lang="en-US" sz="2400" b="1" dirty="0" smtClean="0"/>
              <a:t>       </a:t>
            </a:r>
            <a:r>
              <a:rPr lang="en-US" sz="2400" b="1" dirty="0" smtClean="0"/>
              <a:t>    </a:t>
            </a:r>
            <a:r>
              <a:rPr lang="en-US" sz="2400" b="1" dirty="0" smtClean="0"/>
              <a:t>2. Software </a:t>
            </a:r>
            <a:endParaRPr lang="en-US" sz="24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Tool Selection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lvl="3">
              <a:buNone/>
            </a:pPr>
            <a:r>
              <a:rPr lang="en-US" sz="3000" b="1" u="sng" dirty="0" smtClean="0">
                <a:latin typeface="Times New Roman" pitchFamily="18" charset="0"/>
                <a:cs typeface="Times New Roman" pitchFamily="18" charset="0"/>
              </a:rPr>
              <a:t>Hardware</a:t>
            </a:r>
            <a:r>
              <a:rPr lang="en-US" sz="3000" b="1" u="sng" dirty="0" smtClean="0">
                <a:latin typeface="Times New Roman" pitchFamily="18" charset="0"/>
                <a:cs typeface="Times New Roman" pitchFamily="18" charset="0"/>
              </a:rPr>
              <a:t>:-</a:t>
            </a:r>
          </a:p>
          <a:p>
            <a:pPr>
              <a:buNone/>
            </a:pPr>
            <a:r>
              <a:rPr lang="en-US" dirty="0" smtClean="0"/>
              <a:t>                     </a:t>
            </a:r>
            <a:r>
              <a:rPr lang="en-US" sz="2600" dirty="0" smtClean="0"/>
              <a:t>             </a:t>
            </a:r>
            <a:r>
              <a:rPr lang="en-US" sz="2600" dirty="0" smtClean="0"/>
              <a:t>   For </a:t>
            </a:r>
            <a:r>
              <a:rPr lang="en-US" sz="2600" dirty="0" smtClean="0"/>
              <a:t>the development and </a:t>
            </a:r>
            <a:r>
              <a:rPr lang="en-US" sz="2600" dirty="0" smtClean="0"/>
              <a:t>         </a:t>
            </a:r>
          </a:p>
          <a:p>
            <a:pPr>
              <a:buNone/>
            </a:pPr>
            <a:r>
              <a:rPr lang="en-US" sz="2600" dirty="0" smtClean="0"/>
              <a:t> </a:t>
            </a:r>
            <a:r>
              <a:rPr lang="en-US" sz="2600" dirty="0" smtClean="0"/>
              <a:t>          </a:t>
            </a:r>
            <a:r>
              <a:rPr lang="en-US" sz="2600" dirty="0" smtClean="0"/>
              <a:t>designing </a:t>
            </a:r>
            <a:r>
              <a:rPr lang="en-US" sz="2600" dirty="0" smtClean="0"/>
              <a:t>of website we had used better </a:t>
            </a:r>
            <a:r>
              <a:rPr lang="en-US" sz="2600" dirty="0" smtClean="0"/>
              <a:t>    </a:t>
            </a:r>
          </a:p>
          <a:p>
            <a:pPr>
              <a:buNone/>
            </a:pPr>
            <a:r>
              <a:rPr lang="en-US" sz="2600" dirty="0" smtClean="0"/>
              <a:t> </a:t>
            </a:r>
            <a:r>
              <a:rPr lang="en-US" sz="2600" dirty="0" smtClean="0"/>
              <a:t>          </a:t>
            </a:r>
            <a:r>
              <a:rPr lang="en-US" sz="2600" dirty="0" smtClean="0"/>
              <a:t>hardware </a:t>
            </a:r>
            <a:r>
              <a:rPr lang="en-US" sz="2600" dirty="0" smtClean="0"/>
              <a:t>for better functioning of the </a:t>
            </a:r>
            <a:endParaRPr lang="en-US" sz="2600" dirty="0" smtClean="0"/>
          </a:p>
          <a:p>
            <a:pPr>
              <a:buNone/>
            </a:pPr>
            <a:r>
              <a:rPr lang="en-US" sz="2600" dirty="0" smtClean="0"/>
              <a:t> </a:t>
            </a:r>
            <a:r>
              <a:rPr lang="en-US" sz="2600" dirty="0" smtClean="0"/>
              <a:t>         </a:t>
            </a:r>
            <a:r>
              <a:rPr lang="en-US" sz="2600" dirty="0" smtClean="0"/>
              <a:t>operating </a:t>
            </a:r>
            <a:r>
              <a:rPr lang="en-US" sz="2600" dirty="0" smtClean="0"/>
              <a:t>system and faster loading of </a:t>
            </a:r>
            <a:r>
              <a:rPr lang="en-US" sz="2600" dirty="0" smtClean="0"/>
              <a:t>  </a:t>
            </a:r>
          </a:p>
          <a:p>
            <a:pPr>
              <a:buNone/>
            </a:pPr>
            <a:r>
              <a:rPr lang="en-US" sz="2600" dirty="0" smtClean="0"/>
              <a:t> </a:t>
            </a:r>
            <a:r>
              <a:rPr lang="en-US" sz="2600" dirty="0" smtClean="0"/>
              <a:t>         </a:t>
            </a:r>
            <a:r>
              <a:rPr lang="en-US" sz="2600" dirty="0" smtClean="0"/>
              <a:t>programs</a:t>
            </a:r>
            <a:r>
              <a:rPr lang="en-US" sz="2600" dirty="0" smtClean="0"/>
              <a:t>. Hardware required to run this </a:t>
            </a:r>
            <a:endParaRPr lang="en-US" sz="2600" dirty="0" smtClean="0"/>
          </a:p>
          <a:p>
            <a:pPr>
              <a:buNone/>
            </a:pPr>
            <a:r>
              <a:rPr lang="en-US" sz="2600" dirty="0" smtClean="0"/>
              <a:t> </a:t>
            </a:r>
            <a:r>
              <a:rPr lang="en-US" sz="2600" dirty="0" smtClean="0"/>
              <a:t>         </a:t>
            </a:r>
            <a:r>
              <a:rPr lang="en-US" sz="2600" dirty="0" smtClean="0"/>
              <a:t>system </a:t>
            </a:r>
            <a:r>
              <a:rPr lang="en-US" sz="2600" dirty="0" smtClean="0"/>
              <a:t>will be:</a:t>
            </a:r>
          </a:p>
          <a:p>
            <a:pPr>
              <a:buNone/>
            </a:pPr>
            <a:r>
              <a:rPr lang="en-US" dirty="0" smtClean="0"/>
              <a:t>                      </a:t>
            </a:r>
          </a:p>
          <a:p>
            <a:pPr lvl="2">
              <a:buFont typeface="Wingdings" pitchFamily="2" charset="2"/>
              <a:buChar char="Ø"/>
            </a:pPr>
            <a:r>
              <a:rPr lang="en-US" sz="2600" dirty="0" smtClean="0"/>
              <a:t>Machine  </a:t>
            </a:r>
            <a:r>
              <a:rPr lang="en-US" sz="2400" dirty="0" smtClean="0"/>
              <a:t>   </a:t>
            </a:r>
            <a:r>
              <a:rPr lang="en-US" sz="2400" dirty="0" smtClean="0"/>
              <a:t>  Intel </a:t>
            </a:r>
            <a:r>
              <a:rPr lang="en-US" sz="2400" dirty="0" smtClean="0"/>
              <a:t>CORE </a:t>
            </a:r>
            <a:r>
              <a:rPr lang="en-US" sz="2400" dirty="0" smtClean="0"/>
              <a:t>2 </a:t>
            </a:r>
            <a:endParaRPr lang="en-US" sz="2400" dirty="0" smtClean="0"/>
          </a:p>
          <a:p>
            <a:pPr lvl="2">
              <a:buFont typeface="Wingdings" pitchFamily="2" charset="2"/>
              <a:buChar char="Ø"/>
            </a:pPr>
            <a:r>
              <a:rPr lang="en-US" sz="2600" dirty="0" smtClean="0"/>
              <a:t>Processor</a:t>
            </a:r>
            <a:r>
              <a:rPr lang="en-US" sz="2400" dirty="0" smtClean="0"/>
              <a:t>	</a:t>
            </a:r>
            <a:r>
              <a:rPr lang="en-US" sz="2400" dirty="0" smtClean="0"/>
              <a:t> Intel(R</a:t>
            </a:r>
            <a:r>
              <a:rPr lang="en-US" sz="2400" dirty="0" smtClean="0"/>
              <a:t>) </a:t>
            </a:r>
            <a:r>
              <a:rPr lang="en-US" sz="2400" dirty="0" err="1" smtClean="0"/>
              <a:t>pentrum</a:t>
            </a:r>
            <a:r>
              <a:rPr lang="en-US" sz="2400" dirty="0" smtClean="0"/>
              <a:t>(R) CPU B950 @ 2.10GHz </a:t>
            </a:r>
          </a:p>
          <a:p>
            <a:pPr lvl="2">
              <a:buFont typeface="Wingdings" pitchFamily="2" charset="2"/>
              <a:buChar char="Ø"/>
            </a:pPr>
            <a:r>
              <a:rPr lang="en-US" sz="2600" dirty="0" smtClean="0"/>
              <a:t>RAM</a:t>
            </a:r>
            <a:r>
              <a:rPr lang="en-US" sz="2600" dirty="0" smtClean="0"/>
              <a:t>             </a:t>
            </a:r>
            <a:r>
              <a:rPr lang="en-US" sz="2600" dirty="0" smtClean="0"/>
              <a:t>2 </a:t>
            </a:r>
            <a:r>
              <a:rPr lang="en-US" sz="2600" dirty="0" smtClean="0"/>
              <a:t>GB</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Tool Selection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lvl="2">
              <a:buNone/>
            </a:pPr>
            <a:r>
              <a:rPr lang="en-US" b="1" dirty="0" smtClean="0"/>
              <a:t> </a:t>
            </a:r>
            <a:r>
              <a:rPr lang="en-US" sz="3000" b="1" u="sng" dirty="0" smtClean="0">
                <a:latin typeface="Times New Roman" pitchFamily="18" charset="0"/>
                <a:cs typeface="Times New Roman" pitchFamily="18" charset="0"/>
              </a:rPr>
              <a:t>Software:-</a:t>
            </a:r>
            <a:endParaRPr lang="en-US" sz="3000" u="sng"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Any hardware without software is seemed </a:t>
            </a: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to </a:t>
            </a:r>
            <a:r>
              <a:rPr lang="en-US" sz="2600" dirty="0" smtClean="0">
                <a:latin typeface="Times New Roman" pitchFamily="18" charset="0"/>
                <a:cs typeface="Times New Roman" pitchFamily="18" charset="0"/>
              </a:rPr>
              <a:t>be useless in this environment. So different types of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software </a:t>
            </a:r>
            <a:r>
              <a:rPr lang="en-US" sz="2600" dirty="0" smtClean="0">
                <a:latin typeface="Times New Roman" pitchFamily="18" charset="0"/>
                <a:cs typeface="Times New Roman" pitchFamily="18" charset="0"/>
              </a:rPr>
              <a:t>are considered for this specific purpose. Chosen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ones </a:t>
            </a:r>
            <a:r>
              <a:rPr lang="en-US" sz="2600" dirty="0" smtClean="0">
                <a:latin typeface="Times New Roman" pitchFamily="18" charset="0"/>
                <a:cs typeface="Times New Roman" pitchFamily="18" charset="0"/>
              </a:rPr>
              <a:t>are:</a:t>
            </a:r>
          </a:p>
          <a:p>
            <a:pPr lvl="0">
              <a:buFont typeface="Wingdings" pitchFamily="2" charset="2"/>
              <a:buChar char="Ø"/>
            </a:pPr>
            <a:r>
              <a:rPr lang="en-US" sz="2600" dirty="0" smtClean="0">
                <a:latin typeface="Times New Roman" pitchFamily="18" charset="0"/>
                <a:cs typeface="Times New Roman" pitchFamily="18" charset="0"/>
              </a:rPr>
              <a:t>Operating System                </a:t>
            </a:r>
            <a:r>
              <a:rPr lang="en-US" sz="2600" dirty="0" smtClean="0">
                <a:latin typeface="Times New Roman" pitchFamily="18" charset="0"/>
                <a:cs typeface="Times New Roman" pitchFamily="18" charset="0"/>
              </a:rPr>
              <a:t> Windows </a:t>
            </a:r>
            <a:r>
              <a:rPr lang="en-US" sz="2600" dirty="0">
                <a:latin typeface="Times New Roman" pitchFamily="18" charset="0"/>
                <a:cs typeface="Times New Roman" pitchFamily="18" charset="0"/>
              </a:rPr>
              <a:t>7</a:t>
            </a:r>
            <a:r>
              <a:rPr lang="en-US" sz="2600" dirty="0" smtClean="0">
                <a:latin typeface="Times New Roman" pitchFamily="18" charset="0"/>
                <a:cs typeface="Times New Roman" pitchFamily="18" charset="0"/>
              </a:rPr>
              <a:t>/Windows 8</a:t>
            </a:r>
          </a:p>
          <a:p>
            <a:pPr lvl="0">
              <a:buFont typeface="Wingdings" pitchFamily="2" charset="2"/>
              <a:buChar char="Ø"/>
            </a:pPr>
            <a:r>
              <a:rPr lang="en-US" sz="2600" dirty="0" smtClean="0">
                <a:latin typeface="Times New Roman" pitchFamily="18" charset="0"/>
                <a:cs typeface="Times New Roman" pitchFamily="18" charset="0"/>
              </a:rPr>
              <a:t>Front end tool                       </a:t>
            </a:r>
            <a:r>
              <a:rPr lang="en-US" sz="2600" dirty="0" smtClean="0">
                <a:latin typeface="Times New Roman" pitchFamily="18" charset="0"/>
                <a:cs typeface="Times New Roman" pitchFamily="18" charset="0"/>
              </a:rPr>
              <a:t> HTML</a:t>
            </a:r>
            <a:r>
              <a:rPr lang="en-US" sz="2600" dirty="0" smtClean="0">
                <a:latin typeface="Times New Roman" pitchFamily="18" charset="0"/>
                <a:cs typeface="Times New Roman" pitchFamily="18" charset="0"/>
              </a:rPr>
              <a:t>, CSS</a:t>
            </a:r>
          </a:p>
          <a:p>
            <a:pPr lvl="0">
              <a:buFont typeface="Wingdings" pitchFamily="2" charset="2"/>
              <a:buChar char="Ø"/>
            </a:pPr>
            <a:r>
              <a:rPr lang="en-US" sz="2600" dirty="0" smtClean="0">
                <a:latin typeface="Times New Roman" pitchFamily="18" charset="0"/>
                <a:cs typeface="Times New Roman" pitchFamily="18" charset="0"/>
              </a:rPr>
              <a:t>Back end tool                        </a:t>
            </a:r>
            <a:r>
              <a:rPr lang="en-US" sz="2600" dirty="0" smtClean="0">
                <a:latin typeface="Times New Roman" pitchFamily="18" charset="0"/>
                <a:cs typeface="Times New Roman" pitchFamily="18" charset="0"/>
              </a:rPr>
              <a:t> PHP </a:t>
            </a:r>
            <a:r>
              <a:rPr lang="en-US" sz="2600" dirty="0" smtClean="0">
                <a:latin typeface="Times New Roman" pitchFamily="18" charset="0"/>
                <a:cs typeface="Times New Roman" pitchFamily="18" charset="0"/>
              </a:rPr>
              <a:t>, Java script</a:t>
            </a:r>
          </a:p>
          <a:p>
            <a:pPr lvl="0">
              <a:buFont typeface="Wingdings" pitchFamily="2" charset="2"/>
              <a:buChar char="Ø"/>
            </a:pPr>
            <a:r>
              <a:rPr lang="en-US" sz="2600" dirty="0" smtClean="0">
                <a:latin typeface="Times New Roman" pitchFamily="18" charset="0"/>
                <a:cs typeface="Times New Roman" pitchFamily="18" charset="0"/>
              </a:rPr>
              <a:t>Graphic Designing tool       </a:t>
            </a:r>
            <a:r>
              <a:rPr lang="en-US" sz="2600" dirty="0" smtClean="0">
                <a:latin typeface="Times New Roman" pitchFamily="18" charset="0"/>
                <a:cs typeface="Times New Roman" pitchFamily="18" charset="0"/>
              </a:rPr>
              <a:t> Dreamweaver </a:t>
            </a:r>
            <a:r>
              <a:rPr lang="en-US" sz="2600" dirty="0" smtClean="0">
                <a:latin typeface="Times New Roman" pitchFamily="18" charset="0"/>
                <a:cs typeface="Times New Roman" pitchFamily="18" charset="0"/>
              </a:rPr>
              <a:t>CS6</a:t>
            </a:r>
          </a:p>
          <a:p>
            <a:pPr lvl="0">
              <a:buFont typeface="Wingdings" pitchFamily="2" charset="2"/>
              <a:buChar char="Ø"/>
            </a:pPr>
            <a:r>
              <a:rPr lang="en-US" sz="2600" dirty="0" smtClean="0">
                <a:latin typeface="Times New Roman" pitchFamily="18" charset="0"/>
                <a:cs typeface="Times New Roman" pitchFamily="18" charset="0"/>
              </a:rPr>
              <a:t>Database			</a:t>
            </a:r>
            <a:r>
              <a:rPr lang="en-US" sz="2600" dirty="0" smtClean="0">
                <a:latin typeface="Times New Roman" pitchFamily="18" charset="0"/>
                <a:cs typeface="Times New Roman" pitchFamily="18" charset="0"/>
              </a:rPr>
              <a:t>         MS </a:t>
            </a:r>
            <a:r>
              <a:rPr lang="en-US" sz="2600" dirty="0" smtClean="0">
                <a:latin typeface="Times New Roman" pitchFamily="18" charset="0"/>
                <a:cs typeface="Times New Roman" pitchFamily="18" charset="0"/>
              </a:rPr>
              <a:t>SQL </a:t>
            </a:r>
          </a:p>
          <a:p>
            <a:pPr lvl="0">
              <a:buFont typeface="Wingdings" pitchFamily="2" charset="2"/>
              <a:buChar char="Ø"/>
            </a:pPr>
            <a:r>
              <a:rPr lang="en-US" sz="2600" dirty="0" smtClean="0">
                <a:latin typeface="Times New Roman" pitchFamily="18" charset="0"/>
                <a:cs typeface="Times New Roman" pitchFamily="18" charset="0"/>
              </a:rPr>
              <a:t>Tools for documentation     </a:t>
            </a:r>
            <a:r>
              <a:rPr lang="en-US" sz="26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MS </a:t>
            </a:r>
            <a:r>
              <a:rPr lang="en-US" dirty="0" smtClean="0">
                <a:latin typeface="Times New Roman" pitchFamily="18" charset="0"/>
                <a:cs typeface="Times New Roman" pitchFamily="18" charset="0"/>
              </a:rPr>
              <a:t>Word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Tools Used for development</a:t>
            </a:r>
            <a:endParaRPr lang="en-US" sz="4000"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lnSpcReduction="10000"/>
          </a:bodyPr>
          <a:lstStyle/>
          <a:p>
            <a:pPr>
              <a:buNone/>
            </a:pPr>
            <a:r>
              <a:rPr lang="en-US" sz="3000" b="1" u="sng" dirty="0" smtClean="0">
                <a:latin typeface="Times New Roman" pitchFamily="18" charset="0"/>
                <a:cs typeface="Times New Roman" pitchFamily="18" charset="0"/>
              </a:rPr>
              <a:t>Tools </a:t>
            </a:r>
            <a:r>
              <a:rPr lang="en-US" sz="3000" b="1" u="sng" dirty="0" smtClean="0">
                <a:latin typeface="Times New Roman" pitchFamily="18" charset="0"/>
                <a:cs typeface="Times New Roman" pitchFamily="18" charset="0"/>
              </a:rPr>
              <a:t>and Using Reasons </a:t>
            </a:r>
            <a:r>
              <a:rPr lang="en-US" sz="3000" dirty="0" smtClean="0">
                <a:latin typeface="Times New Roman" pitchFamily="18" charset="0"/>
                <a:cs typeface="Times New Roman" pitchFamily="18" charset="0"/>
              </a:rPr>
              <a:t> :-</a:t>
            </a:r>
          </a:p>
          <a:p>
            <a:pPr>
              <a:buFont typeface="Wingdings" pitchFamily="2" charset="2"/>
              <a:buChar char="Ø"/>
            </a:pPr>
            <a:r>
              <a:rPr lang="en-US" sz="3000" dirty="0" smtClean="0">
                <a:latin typeface="Times New Roman" pitchFamily="18" charset="0"/>
                <a:cs typeface="Times New Roman" pitchFamily="18" charset="0"/>
              </a:rPr>
              <a:t>PHP                      </a:t>
            </a:r>
          </a:p>
          <a:p>
            <a:pPr>
              <a:buNone/>
            </a:pPr>
            <a:r>
              <a:rPr lang="en-US" dirty="0" smtClean="0"/>
              <a:t>                   </a:t>
            </a:r>
            <a:r>
              <a:rPr lang="en-US" sz="2600" dirty="0" smtClean="0">
                <a:latin typeface="Times New Roman" pitchFamily="18" charset="0"/>
                <a:cs typeface="Times New Roman" pitchFamily="18" charset="0"/>
              </a:rPr>
              <a:t>For making interface and coding.</a:t>
            </a:r>
            <a:r>
              <a:rPr lang="en-US" dirty="0" smtClean="0"/>
              <a:t> </a:t>
            </a:r>
          </a:p>
          <a:p>
            <a:pPr>
              <a:buFont typeface="Wingdings" pitchFamily="2" charset="2"/>
              <a:buChar char="Ø"/>
            </a:pPr>
            <a:r>
              <a:rPr lang="en-US" sz="3000" dirty="0" smtClean="0">
                <a:latin typeface="Times New Roman" pitchFamily="18" charset="0"/>
                <a:cs typeface="Times New Roman" pitchFamily="18" charset="0"/>
              </a:rPr>
              <a:t>My SQL </a:t>
            </a:r>
            <a:r>
              <a:rPr lang="en-US"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To keep the record of users and                                                               </a:t>
            </a: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their </a:t>
            </a:r>
            <a:r>
              <a:rPr lang="en-US" sz="2600" dirty="0" smtClean="0">
                <a:latin typeface="Times New Roman" pitchFamily="18" charset="0"/>
                <a:cs typeface="Times New Roman" pitchFamily="18" charset="0"/>
              </a:rPr>
              <a:t>details also for maintaining User personal  data for booking request.</a:t>
            </a:r>
            <a:r>
              <a:rPr lang="en-US" dirty="0" smtClean="0"/>
              <a:t> </a:t>
            </a:r>
            <a:r>
              <a:rPr lang="en-US" dirty="0" smtClean="0"/>
              <a:t> </a:t>
            </a:r>
            <a:endParaRPr lang="en-US" dirty="0" smtClean="0"/>
          </a:p>
          <a:p>
            <a:r>
              <a:rPr lang="en-US" sz="3000" dirty="0" smtClean="0">
                <a:latin typeface="Times New Roman" pitchFamily="18" charset="0"/>
                <a:cs typeface="Times New Roman" pitchFamily="18" charset="0"/>
              </a:rPr>
              <a:t>MS Word</a:t>
            </a:r>
            <a:r>
              <a:rPr lang="en-US" dirty="0" smtClean="0"/>
              <a:t> </a:t>
            </a:r>
          </a:p>
          <a:p>
            <a:pPr>
              <a:buNone/>
            </a:pPr>
            <a:r>
              <a:rPr lang="en-US" dirty="0" smtClean="0"/>
              <a:t>            </a:t>
            </a:r>
            <a:r>
              <a:rPr lang="en-US" sz="2600" dirty="0" smtClean="0">
                <a:latin typeface="Times New Roman" pitchFamily="18" charset="0"/>
                <a:cs typeface="Times New Roman" pitchFamily="18" charset="0"/>
              </a:rPr>
              <a:t>           For ERD diagram, For Use Case diagram ,System Sequence diagram, Sequence diagram.</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Tools Used for development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sz="3000" b="1" u="sng" dirty="0" smtClean="0">
                <a:latin typeface="Times New Roman" pitchFamily="18" charset="0"/>
                <a:cs typeface="Times New Roman" pitchFamily="18" charset="0"/>
              </a:rPr>
              <a:t>Tools and Using Reasons </a:t>
            </a:r>
            <a:r>
              <a:rPr lang="en-US" sz="3000" dirty="0" smtClean="0">
                <a:latin typeface="Times New Roman" pitchFamily="18" charset="0"/>
                <a:cs typeface="Times New Roman" pitchFamily="18" charset="0"/>
              </a:rPr>
              <a:t> :-</a:t>
            </a:r>
          </a:p>
          <a:p>
            <a:pPr>
              <a:buFont typeface="Wingdings" pitchFamily="2" charset="2"/>
              <a:buChar char="Ø"/>
            </a:pPr>
            <a:r>
              <a:rPr lang="en-US" dirty="0" smtClean="0"/>
              <a:t>CSS</a:t>
            </a:r>
            <a:r>
              <a:rPr lang="en-US" dirty="0" smtClean="0"/>
              <a:t> </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For </a:t>
            </a:r>
            <a:r>
              <a:rPr lang="en-US" sz="2600" dirty="0" smtClean="0">
                <a:latin typeface="Times New Roman" pitchFamily="18" charset="0"/>
                <a:cs typeface="Times New Roman" pitchFamily="18" charset="0"/>
              </a:rPr>
              <a:t>Style</a:t>
            </a:r>
            <a:r>
              <a:rPr lang="en-US" dirty="0" smtClean="0"/>
              <a:t>.</a:t>
            </a:r>
          </a:p>
          <a:p>
            <a:pPr>
              <a:buFont typeface="Wingdings" pitchFamily="2" charset="2"/>
              <a:buChar char="Ø"/>
            </a:pPr>
            <a:r>
              <a:rPr lang="en-US" sz="3000" dirty="0" smtClean="0">
                <a:latin typeface="Times New Roman" pitchFamily="18" charset="0"/>
                <a:cs typeface="Times New Roman" pitchFamily="18" charset="0"/>
              </a:rPr>
              <a:t>Java Script</a:t>
            </a:r>
          </a:p>
          <a:p>
            <a:pPr>
              <a:buNone/>
            </a:pPr>
            <a:r>
              <a:rPr lang="en-US" dirty="0" smtClean="0"/>
              <a:t>                    </a:t>
            </a:r>
            <a:r>
              <a:rPr lang="en-US" dirty="0" smtClean="0"/>
              <a:t>    </a:t>
            </a:r>
            <a:r>
              <a:rPr lang="en-US" sz="2600" dirty="0" smtClean="0">
                <a:latin typeface="Times New Roman" pitchFamily="18" charset="0"/>
                <a:cs typeface="Times New Roman" pitchFamily="18" charset="0"/>
              </a:rPr>
              <a:t>For handle events and form validation.</a:t>
            </a:r>
          </a:p>
          <a:p>
            <a:pPr>
              <a:buFont typeface="Wingdings" pitchFamily="2" charset="2"/>
              <a:buChar char="Ø"/>
            </a:pPr>
            <a:r>
              <a:rPr lang="en-US" sz="3000" dirty="0" smtClean="0">
                <a:latin typeface="Times New Roman" pitchFamily="18" charset="0"/>
                <a:cs typeface="Times New Roman" pitchFamily="18" charset="0"/>
              </a:rPr>
              <a:t>Dreamweaver CS6  </a:t>
            </a:r>
          </a:p>
          <a:p>
            <a:pPr>
              <a:buNone/>
            </a:pPr>
            <a:r>
              <a:rPr lang="en-US" dirty="0" smtClean="0"/>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For making interfaces /front –end and admin panel</a:t>
            </a:r>
            <a:r>
              <a:rPr lang="en-US" dirty="0" smtClean="0"/>
              <a:t>.</a:t>
            </a:r>
          </a:p>
          <a:p>
            <a:pPr>
              <a:buFont typeface="Wingdings" pitchFamily="2" charset="2"/>
              <a:buChar char="Ø"/>
            </a:pPr>
            <a:r>
              <a:rPr lang="en-US" sz="3000" dirty="0" smtClean="0">
                <a:latin typeface="Times New Roman" pitchFamily="18" charset="0"/>
                <a:cs typeface="Times New Roman" pitchFamily="18" charset="0"/>
              </a:rPr>
              <a:t>HTML</a:t>
            </a:r>
          </a:p>
          <a:p>
            <a:pPr>
              <a:buNone/>
            </a:pPr>
            <a:r>
              <a:rPr lang="en-US" dirty="0" smtClean="0"/>
              <a:t>                      </a:t>
            </a:r>
            <a:r>
              <a:rPr lang="en-US" dirty="0" smtClean="0"/>
              <a:t>  </a:t>
            </a:r>
            <a:r>
              <a:rPr lang="en-US" sz="2600" dirty="0" smtClean="0">
                <a:latin typeface="Times New Roman" pitchFamily="18" charset="0"/>
                <a:cs typeface="Times New Roman" pitchFamily="18" charset="0"/>
              </a:rPr>
              <a:t>For </a:t>
            </a:r>
            <a:r>
              <a:rPr lang="en-US" sz="2600" dirty="0" smtClean="0">
                <a:latin typeface="Times New Roman" pitchFamily="18" charset="0"/>
                <a:cs typeface="Times New Roman" pitchFamily="18" charset="0"/>
              </a:rPr>
              <a:t>front end page management.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Admin Panel Interface</a:t>
            </a:r>
            <a:endParaRPr lang="en-US" sz="4000" dirty="0"/>
          </a:p>
        </p:txBody>
      </p:sp>
      <p:pic>
        <p:nvPicPr>
          <p:cNvPr id="6" name="Picture 5" descr="Untitled.png"/>
          <p:cNvPicPr>
            <a:picLocks noChangeAspect="1"/>
          </p:cNvPicPr>
          <p:nvPr/>
        </p:nvPicPr>
        <p:blipFill>
          <a:blip r:embed="rId2"/>
          <a:stretch>
            <a:fillRect/>
          </a:stretch>
        </p:blipFill>
        <p:spPr>
          <a:xfrm>
            <a:off x="457200" y="1524000"/>
            <a:ext cx="8153399" cy="44667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4" name="Picture 3" descr="Untitled.png"/>
          <p:cNvPicPr>
            <a:picLocks noChangeAspect="1"/>
          </p:cNvPicPr>
          <p:nvPr/>
        </p:nvPicPr>
        <p:blipFill>
          <a:blip r:embed="rId2"/>
          <a:stretch>
            <a:fillRect/>
          </a:stretch>
        </p:blipFill>
        <p:spPr>
          <a:xfrm>
            <a:off x="381000" y="1524000"/>
            <a:ext cx="8305800" cy="4521628"/>
          </a:xfrm>
          <a:prstGeom prst="rect">
            <a:avLst/>
          </a:prstGeom>
        </p:spPr>
      </p:pic>
    </p:spTree>
    <p:extLst>
      <p:ext uri="{BB962C8B-B14F-4D97-AF65-F5344CB8AC3E}">
        <p14:creationId xmlns:p14="http://schemas.microsoft.com/office/powerpoint/2010/main" xmlns="" val="1316995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Date Base</a:t>
            </a:r>
            <a:endParaRPr lang="en-US" dirty="0"/>
          </a:p>
        </p:txBody>
      </p:sp>
      <p:pic>
        <p:nvPicPr>
          <p:cNvPr id="4" name="Picture 3" descr="dgd.png"/>
          <p:cNvPicPr>
            <a:picLocks noChangeAspect="1"/>
          </p:cNvPicPr>
          <p:nvPr/>
        </p:nvPicPr>
        <p:blipFill>
          <a:blip r:embed="rId2"/>
          <a:stretch>
            <a:fillRect/>
          </a:stretch>
        </p:blipFill>
        <p:spPr>
          <a:xfrm>
            <a:off x="762000" y="1828800"/>
            <a:ext cx="7467600" cy="4379084"/>
          </a:xfrm>
          <a:prstGeom prst="rect">
            <a:avLst/>
          </a:prstGeom>
        </p:spPr>
      </p:pic>
    </p:spTree>
    <p:extLst>
      <p:ext uri="{BB962C8B-B14F-4D97-AF65-F5344CB8AC3E}">
        <p14:creationId xmlns:p14="http://schemas.microsoft.com/office/powerpoint/2010/main" xmlns="" val="2303234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Date Base</a:t>
            </a:r>
            <a:endParaRPr lang="en-US" dirty="0"/>
          </a:p>
        </p:txBody>
      </p:sp>
      <p:pic>
        <p:nvPicPr>
          <p:cNvPr id="4" name="Picture 3" descr="eee.png"/>
          <p:cNvPicPr>
            <a:picLocks noChangeAspect="1"/>
          </p:cNvPicPr>
          <p:nvPr/>
        </p:nvPicPr>
        <p:blipFill>
          <a:blip r:embed="rId2"/>
          <a:stretch>
            <a:fillRect/>
          </a:stretch>
        </p:blipFill>
        <p:spPr>
          <a:xfrm>
            <a:off x="1066800" y="1447800"/>
            <a:ext cx="7543800" cy="4648200"/>
          </a:xfrm>
          <a:prstGeom prst="rect">
            <a:avLst/>
          </a:prstGeom>
        </p:spPr>
      </p:pic>
    </p:spTree>
    <p:extLst>
      <p:ext uri="{BB962C8B-B14F-4D97-AF65-F5344CB8AC3E}">
        <p14:creationId xmlns:p14="http://schemas.microsoft.com/office/powerpoint/2010/main" xmlns="" val="569245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itchFamily="18" charset="0"/>
                <a:cs typeface="Times New Roman" pitchFamily="18" charset="0"/>
              </a:rPr>
              <a:t>Final Project</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200" b="1" dirty="0" smtClean="0">
                <a:latin typeface="Times New Roman" pitchFamily="18" charset="0"/>
                <a:cs typeface="Times New Roman" pitchFamily="18" charset="0"/>
              </a:rPr>
              <a:t>Online  Shoping Management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7432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039152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Introduction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u="sng" dirty="0" smtClean="0">
                <a:latin typeface="Times New Roman" pitchFamily="18" charset="0"/>
                <a:cs typeface="Times New Roman" pitchFamily="18" charset="0"/>
              </a:rPr>
              <a:t>Submitted </a:t>
            </a:r>
            <a:r>
              <a:rPr lang="en-US" u="sng" dirty="0" smtClean="0">
                <a:latin typeface="Times New Roman" pitchFamily="18" charset="0"/>
                <a:cs typeface="Times New Roman" pitchFamily="18" charset="0"/>
              </a:rPr>
              <a:t>By</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Faisal </a:t>
            </a:r>
            <a:r>
              <a:rPr lang="en-US" sz="2000" b="1" dirty="0" smtClean="0">
                <a:latin typeface="Times New Roman" pitchFamily="18" charset="0"/>
                <a:cs typeface="Times New Roman" pitchFamily="18" charset="0"/>
              </a:rPr>
              <a:t>Shahzad</a:t>
            </a:r>
          </a:p>
          <a:p>
            <a:pPr>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Roll </a:t>
            </a:r>
            <a:r>
              <a:rPr lang="en-US" sz="2000" b="1" dirty="0" smtClean="0">
                <a:latin typeface="Times New Roman" pitchFamily="18" charset="0"/>
                <a:cs typeface="Times New Roman" pitchFamily="18" charset="0"/>
              </a:rPr>
              <a:t># MCE IT 11-25 </a:t>
            </a:r>
          </a:p>
          <a:p>
            <a:pPr>
              <a:buNone/>
            </a:pPr>
            <a:r>
              <a:rPr lang="en-US" u="sng" dirty="0" smtClean="0">
                <a:latin typeface="Times New Roman" pitchFamily="18" charset="0"/>
                <a:cs typeface="Times New Roman" pitchFamily="18" charset="0"/>
              </a:rPr>
              <a:t>Supervised By:</a:t>
            </a: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Mr</a:t>
            </a:r>
            <a:r>
              <a:rPr lang="en-US" sz="2000" b="1" dirty="0" smtClean="0">
                <a:latin typeface="Times New Roman" pitchFamily="18" charset="0"/>
                <a:cs typeface="Times New Roman" pitchFamily="18" charset="0"/>
              </a:rPr>
              <a:t>. Sohaib Hafeez</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Introduction Of OSM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32500" lnSpcReduction="20000"/>
          </a:bodyPr>
          <a:lstStyle/>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6200" dirty="0" smtClean="0">
                <a:latin typeface="Times New Roman" pitchFamily="18" charset="0"/>
                <a:cs typeface="Times New Roman" pitchFamily="18" charset="0"/>
              </a:rPr>
              <a:t>The </a:t>
            </a:r>
            <a:r>
              <a:rPr lang="en-US" sz="6200" dirty="0" smtClean="0">
                <a:latin typeface="Times New Roman" pitchFamily="18" charset="0"/>
                <a:cs typeface="Times New Roman" pitchFamily="18" charset="0"/>
              </a:rPr>
              <a:t>name of my project is </a:t>
            </a:r>
            <a:r>
              <a:rPr lang="en-US" sz="6200" b="1" dirty="0" smtClean="0">
                <a:latin typeface="Times New Roman" pitchFamily="18" charset="0"/>
                <a:cs typeface="Times New Roman" pitchFamily="18" charset="0"/>
              </a:rPr>
              <a:t>“Online Mobile shopping (OMS)”.    </a:t>
            </a:r>
            <a:r>
              <a:rPr lang="en-US" sz="6200" b="1" dirty="0" smtClean="0">
                <a:latin typeface="Times New Roman" pitchFamily="18" charset="0"/>
                <a:cs typeface="Times New Roman" pitchFamily="18" charset="0"/>
              </a:rPr>
              <a:t>                </a:t>
            </a:r>
            <a:r>
              <a:rPr lang="en-US" sz="6200" dirty="0" smtClean="0">
                <a:latin typeface="Times New Roman" pitchFamily="18" charset="0"/>
                <a:cs typeface="Times New Roman" pitchFamily="18" charset="0"/>
              </a:rPr>
              <a:t>This is a website that will provide a facility of online shopping. </a:t>
            </a:r>
          </a:p>
          <a:p>
            <a:pPr>
              <a:buNone/>
            </a:pPr>
            <a:r>
              <a:rPr lang="en-US" sz="6200" dirty="0" smtClean="0">
                <a:latin typeface="Times New Roman" pitchFamily="18" charset="0"/>
                <a:cs typeface="Times New Roman" pitchFamily="18" charset="0"/>
              </a:rPr>
              <a:t>      </a:t>
            </a:r>
            <a:r>
              <a:rPr lang="en-US" sz="6200" dirty="0" smtClean="0">
                <a:latin typeface="Times New Roman" pitchFamily="18" charset="0"/>
                <a:cs typeface="Times New Roman" pitchFamily="18" charset="0"/>
              </a:rPr>
              <a:t> In </a:t>
            </a:r>
            <a:r>
              <a:rPr lang="en-US" sz="6200" dirty="0" smtClean="0">
                <a:latin typeface="Times New Roman" pitchFamily="18" charset="0"/>
                <a:cs typeface="Times New Roman" pitchFamily="18" charset="0"/>
              </a:rPr>
              <a:t>this project there is a beautiful collection of Computers&amp; its </a:t>
            </a:r>
            <a:r>
              <a:rPr lang="en-US" sz="6200" dirty="0" smtClean="0">
                <a:latin typeface="Times New Roman" pitchFamily="18" charset="0"/>
                <a:cs typeface="Times New Roman" pitchFamily="18" charset="0"/>
              </a:rPr>
              <a:t> accessories </a:t>
            </a:r>
            <a:r>
              <a:rPr lang="en-US" sz="6200" dirty="0" smtClean="0">
                <a:latin typeface="Times New Roman" pitchFamily="18" charset="0"/>
                <a:cs typeface="Times New Roman" pitchFamily="18" charset="0"/>
              </a:rPr>
              <a:t>of different categories. The users can easily view     </a:t>
            </a:r>
            <a:r>
              <a:rPr lang="en-US" sz="6200" dirty="0" smtClean="0">
                <a:latin typeface="Times New Roman" pitchFamily="18" charset="0"/>
                <a:cs typeface="Times New Roman" pitchFamily="18" charset="0"/>
              </a:rPr>
              <a:t>            and </a:t>
            </a:r>
            <a:r>
              <a:rPr lang="en-US" sz="6200" dirty="0" smtClean="0">
                <a:latin typeface="Times New Roman" pitchFamily="18" charset="0"/>
                <a:cs typeface="Times New Roman" pitchFamily="18" charset="0"/>
              </a:rPr>
              <a:t>select Computers &amp; its accessories of their choice. What's </a:t>
            </a:r>
            <a:r>
              <a:rPr lang="en-US" sz="6200" dirty="0" smtClean="0">
                <a:latin typeface="Times New Roman" pitchFamily="18" charset="0"/>
                <a:cs typeface="Times New Roman" pitchFamily="18" charset="0"/>
              </a:rPr>
              <a:t>            even </a:t>
            </a:r>
            <a:r>
              <a:rPr lang="en-US" sz="6200" dirty="0" smtClean="0">
                <a:latin typeface="Times New Roman" pitchFamily="18" charset="0"/>
                <a:cs typeface="Times New Roman" pitchFamily="18" charset="0"/>
              </a:rPr>
              <a:t>more useful is the ability to compare items, similar or not, </a:t>
            </a:r>
            <a:r>
              <a:rPr lang="en-US" sz="6200" dirty="0" smtClean="0">
                <a:latin typeface="Times New Roman" pitchFamily="18" charset="0"/>
                <a:cs typeface="Times New Roman" pitchFamily="18" charset="0"/>
              </a:rPr>
              <a:t>     online</a:t>
            </a:r>
            <a:r>
              <a:rPr lang="en-US" sz="6200" dirty="0" smtClean="0">
                <a:latin typeface="Times New Roman" pitchFamily="18" charset="0"/>
                <a:cs typeface="Times New Roman" pitchFamily="18" charset="0"/>
              </a:rPr>
              <a:t>. You can search through multiple stores at the same time, comparing material quality, sizes and pricing simultaneously.       </a:t>
            </a:r>
            <a:r>
              <a:rPr lang="en-US" sz="6200" dirty="0" smtClean="0">
                <a:latin typeface="Times New Roman" pitchFamily="18" charset="0"/>
                <a:cs typeface="Times New Roman" pitchFamily="18" charset="0"/>
              </a:rPr>
              <a:t>            It </a:t>
            </a:r>
            <a:r>
              <a:rPr lang="en-US" sz="6200" dirty="0" smtClean="0">
                <a:latin typeface="Times New Roman" pitchFamily="18" charset="0"/>
                <a:cs typeface="Times New Roman" pitchFamily="18" charset="0"/>
              </a:rPr>
              <a:t>is a general project &amp; I have selected this project to work out </a:t>
            </a:r>
            <a:r>
              <a:rPr lang="en-US" sz="6200" dirty="0" smtClean="0">
                <a:latin typeface="Times New Roman" pitchFamily="18" charset="0"/>
                <a:cs typeface="Times New Roman" pitchFamily="18" charset="0"/>
              </a:rPr>
              <a:t>for </a:t>
            </a:r>
            <a:r>
              <a:rPr lang="en-US" sz="6200" dirty="0" smtClean="0">
                <a:latin typeface="Times New Roman" pitchFamily="18" charset="0"/>
                <a:cs typeface="Times New Roman" pitchFamily="18" charset="0"/>
              </a:rPr>
              <a:t>providing the users better facility of shopping at just one </a:t>
            </a:r>
            <a:r>
              <a:rPr lang="en-US" sz="6200" dirty="0" smtClean="0">
                <a:latin typeface="Times New Roman" pitchFamily="18" charset="0"/>
                <a:cs typeface="Times New Roman" pitchFamily="18" charset="0"/>
              </a:rPr>
              <a:t>door </a:t>
            </a:r>
            <a:r>
              <a:rPr lang="en-US" sz="6200" dirty="0" smtClean="0">
                <a:latin typeface="Times New Roman" pitchFamily="18" charset="0"/>
                <a:cs typeface="Times New Roman" pitchFamily="18" charset="0"/>
              </a:rPr>
              <a:t>step. Additionally, unlike a store, online shopping has friendly customer service representatives available 24 hours </a:t>
            </a:r>
            <a:r>
              <a:rPr lang="en-US" sz="6200" dirty="0" smtClean="0">
                <a:latin typeface="Times New Roman" pitchFamily="18" charset="0"/>
                <a:cs typeface="Times New Roman" pitchFamily="18" charset="0"/>
              </a:rPr>
              <a:t>a </a:t>
            </a:r>
            <a:r>
              <a:rPr lang="en-US" sz="6200" dirty="0" smtClean="0">
                <a:latin typeface="Times New Roman" pitchFamily="18" charset="0"/>
                <a:cs typeface="Times New Roman" pitchFamily="18" charset="0"/>
              </a:rPr>
              <a:t>day, 7 days </a:t>
            </a:r>
            <a:r>
              <a:rPr lang="en-US" sz="6200" dirty="0" smtClean="0">
                <a:latin typeface="Times New Roman" pitchFamily="18" charset="0"/>
                <a:cs typeface="Times New Roman" pitchFamily="18" charset="0"/>
              </a:rPr>
              <a:t> </a:t>
            </a:r>
            <a:r>
              <a:rPr lang="en-US" sz="6200" dirty="0" smtClean="0">
                <a:latin typeface="Times New Roman" pitchFamily="18" charset="0"/>
                <a:cs typeface="Times New Roman" pitchFamily="18" charset="0"/>
              </a:rPr>
              <a:t>a </a:t>
            </a:r>
            <a:r>
              <a:rPr lang="en-US" sz="6200" dirty="0" smtClean="0">
                <a:latin typeface="Times New Roman" pitchFamily="18" charset="0"/>
                <a:cs typeface="Times New Roman" pitchFamily="18" charset="0"/>
              </a:rPr>
              <a:t>week to </a:t>
            </a:r>
            <a:r>
              <a:rPr lang="en-US" sz="6200" dirty="0" smtClean="0">
                <a:latin typeface="Times New Roman" pitchFamily="18" charset="0"/>
                <a:cs typeface="Times New Roman" pitchFamily="18" charset="0"/>
              </a:rPr>
              <a:t>   assist </a:t>
            </a:r>
            <a:r>
              <a:rPr lang="en-US" sz="6200" dirty="0" smtClean="0">
                <a:latin typeface="Times New Roman" pitchFamily="18" charset="0"/>
                <a:cs typeface="Times New Roman" pitchFamily="18" charset="0"/>
              </a:rPr>
              <a:t>you with locating, purchasing </a:t>
            </a:r>
            <a:r>
              <a:rPr lang="en-US" sz="6200" dirty="0" smtClean="0">
                <a:latin typeface="Times New Roman" pitchFamily="18" charset="0"/>
                <a:cs typeface="Times New Roman" pitchFamily="18" charset="0"/>
              </a:rPr>
              <a:t>and </a:t>
            </a:r>
            <a:r>
              <a:rPr lang="en-US" sz="6200" dirty="0" smtClean="0">
                <a:latin typeface="Times New Roman" pitchFamily="18" charset="0"/>
                <a:cs typeface="Times New Roman" pitchFamily="18" charset="0"/>
              </a:rPr>
              <a:t>shipping your merchandise</a:t>
            </a:r>
            <a:r>
              <a:rPr lang="en-US" sz="6200" dirty="0" smtClean="0">
                <a:latin typeface="Times New Roman" pitchFamily="18" charset="0"/>
                <a:cs typeface="Times New Roman" pitchFamily="18" charset="0"/>
              </a:rPr>
              <a:t>.      </a:t>
            </a:r>
            <a:r>
              <a:rPr lang="en-US" sz="6200" dirty="0" smtClean="0">
                <a:latin typeface="Times New Roman" pitchFamily="18" charset="0"/>
                <a:cs typeface="Times New Roman" pitchFamily="18" charset="0"/>
              </a:rPr>
              <a:t>All operations are </a:t>
            </a:r>
            <a:r>
              <a:rPr lang="en-US" sz="6200" dirty="0" smtClean="0">
                <a:latin typeface="Times New Roman" pitchFamily="18" charset="0"/>
                <a:cs typeface="Times New Roman" pitchFamily="18" charset="0"/>
              </a:rPr>
              <a:t>well-organized </a:t>
            </a:r>
            <a:r>
              <a:rPr lang="en-US" sz="6200" dirty="0" smtClean="0">
                <a:latin typeface="Times New Roman" pitchFamily="18" charset="0"/>
                <a:cs typeface="Times New Roman" pitchFamily="18" charset="0"/>
              </a:rPr>
              <a:t>&amp; offering charming attraction for </a:t>
            </a:r>
            <a:r>
              <a:rPr lang="en-US" sz="6200" dirty="0" smtClean="0">
                <a:latin typeface="Times New Roman" pitchFamily="18" charset="0"/>
                <a:cs typeface="Times New Roman" pitchFamily="18" charset="0"/>
              </a:rPr>
              <a:t>     its </a:t>
            </a:r>
            <a:r>
              <a:rPr lang="en-US" sz="6200" dirty="0" smtClean="0">
                <a:latin typeface="Times New Roman" pitchFamily="18" charset="0"/>
                <a:cs typeface="Times New Roman" pitchFamily="18" charset="0"/>
              </a:rPr>
              <a:t>customers.</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dirty="0">
                <a:solidFill>
                  <a:schemeClr val="accent1"/>
                </a:solidFill>
                <a:latin typeface="Times New Roman" pitchFamily="18" charset="0"/>
                <a:cs typeface="Times New Roman" pitchFamily="18" charset="0"/>
              </a:rPr>
              <a:t>Project goals and </a:t>
            </a:r>
            <a:r>
              <a:rPr lang="en-US" sz="4000" b="1" dirty="0" smtClean="0">
                <a:solidFill>
                  <a:schemeClr val="accent1"/>
                </a:solidFill>
                <a:latin typeface="Times New Roman" pitchFamily="18" charset="0"/>
                <a:cs typeface="Times New Roman" pitchFamily="18" charset="0"/>
              </a:rPr>
              <a:t>objectives</a:t>
            </a:r>
            <a:r>
              <a:rPr lang="en-US" sz="1200" b="1" dirty="0">
                <a:solidFill>
                  <a:schemeClr val="tx1"/>
                </a:solidFill>
                <a:latin typeface="Times New Roman" pitchFamily="18" charset="0"/>
                <a:cs typeface="Times New Roman" pitchFamily="18" charset="0"/>
              </a:rPr>
              <a:t/>
            </a:r>
            <a:br>
              <a:rPr lang="en-US" sz="1200" b="1" dirty="0">
                <a:solidFill>
                  <a:schemeClr val="tx1"/>
                </a:solidFill>
                <a:latin typeface="Times New Roman" pitchFamily="18" charset="0"/>
                <a:cs typeface="Times New Roman" pitchFamily="18" charset="0"/>
              </a:rPr>
            </a:b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u="sng" dirty="0" smtClean="0">
                <a:latin typeface="Times New Roman" pitchFamily="18" charset="0"/>
                <a:cs typeface="Times New Roman" pitchFamily="18" charset="0"/>
              </a:rPr>
              <a:t>Goals</a:t>
            </a:r>
          </a:p>
          <a:p>
            <a:pPr>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main theme of this project is to provide the users  an ease of access to the variety of quality of Mobiles    &amp; its accessories with so many facilities to accomplish their demands. Now it’s all about just a single click. Here you   can take a look of all the items any time in detail </a:t>
            </a:r>
            <a:r>
              <a:rPr lang="en-US" sz="2000" dirty="0" smtClean="0">
                <a:latin typeface="Times New Roman" pitchFamily="18" charset="0"/>
                <a:cs typeface="Times New Roman" pitchFamily="18" charset="0"/>
              </a:rPr>
              <a:t>with   </a:t>
            </a:r>
            <a:r>
              <a:rPr lang="en-US" sz="2000" dirty="0" smtClean="0">
                <a:latin typeface="Times New Roman" pitchFamily="18" charset="0"/>
                <a:cs typeface="Times New Roman" pitchFamily="18" charset="0"/>
              </a:rPr>
              <a:t>its description available. You don’t have to bind yourself consistently for a long time like in markets instead you      are free to visit and order any product any time in a relax environment having your eatables with you at home.</a:t>
            </a:r>
          </a:p>
          <a:p>
            <a:pPr>
              <a:buNone/>
            </a:pPr>
            <a:endParaRPr lang="en-US" u="sng"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solidFill>
                <a:latin typeface="Times New Roman" pitchFamily="18" charset="0"/>
                <a:cs typeface="Times New Roman" pitchFamily="18" charset="0"/>
              </a:rPr>
              <a:t>Project goals and objectives</a:t>
            </a:r>
            <a:endParaRPr lang="en-US" sz="40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09160"/>
          </a:xfrm>
        </p:spPr>
        <p:txBody>
          <a:bodyPr>
            <a:normAutofit/>
          </a:bodyPr>
          <a:lstStyle/>
          <a:p>
            <a:pPr marL="548640" lvl="2" indent="-411480">
              <a:buClr>
                <a:schemeClr val="tx1">
                  <a:shade val="95000"/>
                </a:schemeClr>
              </a:buClr>
              <a:buSzPct val="65000"/>
              <a:buNone/>
            </a:pPr>
            <a:r>
              <a:rPr lang="en-US" sz="2800" b="1" u="sng" dirty="0" smtClean="0">
                <a:latin typeface="Times New Roman" pitchFamily="18" charset="0"/>
                <a:cs typeface="Times New Roman" pitchFamily="18" charset="0"/>
              </a:rPr>
              <a:t>Objectives:</a:t>
            </a:r>
            <a:endParaRPr lang="en-US" sz="2800" u="sng" dirty="0" smtClean="0">
              <a:latin typeface="Times New Roman" pitchFamily="18" charset="0"/>
              <a:cs typeface="Times New Roman" pitchFamily="18" charset="0"/>
            </a:endParaRPr>
          </a:p>
          <a:p>
            <a:pPr lvl="0">
              <a:buFont typeface="Wingdings" pitchFamily="2" charset="2"/>
              <a:buChar char="Ø"/>
            </a:pPr>
            <a:r>
              <a:rPr lang="en-US" sz="2000" dirty="0" smtClean="0">
                <a:latin typeface="Times New Roman" pitchFamily="18" charset="0"/>
                <a:cs typeface="Times New Roman" pitchFamily="18" charset="0"/>
              </a:rPr>
              <a:t>The system will provide a user-friendly environment so that any person having the basic knowledge of Internet may efficiently order the product.</a:t>
            </a:r>
          </a:p>
          <a:p>
            <a:pPr lvl="0">
              <a:buFont typeface="Wingdings" pitchFamily="2" charset="2"/>
              <a:buChar char="Ø"/>
            </a:pPr>
            <a:r>
              <a:rPr lang="en-US" sz="2000" dirty="0" smtClean="0">
                <a:latin typeface="Times New Roman" pitchFamily="18" charset="0"/>
                <a:cs typeface="Times New Roman" pitchFamily="18" charset="0"/>
              </a:rPr>
              <a:t>Payment will be done according to the terms and conditions.</a:t>
            </a:r>
          </a:p>
          <a:p>
            <a:pPr lvl="0">
              <a:buFont typeface="Wingdings" pitchFamily="2" charset="2"/>
              <a:buChar char="Ø"/>
            </a:pPr>
            <a:r>
              <a:rPr lang="en-US" sz="2000" dirty="0" smtClean="0">
                <a:latin typeface="Times New Roman" pitchFamily="18" charset="0"/>
                <a:cs typeface="Times New Roman" pitchFamily="18" charset="0"/>
              </a:rPr>
              <a:t> It will help in the fast retrieval of data.</a:t>
            </a:r>
          </a:p>
          <a:p>
            <a:pPr lvl="0">
              <a:buFont typeface="Wingdings" pitchFamily="2" charset="2"/>
              <a:buChar char="Ø"/>
            </a:pPr>
            <a:r>
              <a:rPr lang="en-US" sz="2000" dirty="0" smtClean="0">
                <a:latin typeface="Times New Roman" pitchFamily="18" charset="0"/>
                <a:cs typeface="Times New Roman" pitchFamily="18" charset="0"/>
              </a:rPr>
              <a:t>Assures the security and safety of data.</a:t>
            </a:r>
          </a:p>
          <a:p>
            <a:pPr lvl="0">
              <a:buFont typeface="Wingdings" pitchFamily="2" charset="2"/>
              <a:buChar char="Ø"/>
            </a:pPr>
            <a:r>
              <a:rPr lang="en-US" sz="2000" dirty="0" smtClean="0">
                <a:latin typeface="Times New Roman" pitchFamily="18" charset="0"/>
                <a:cs typeface="Times New Roman" pitchFamily="18" charset="0"/>
              </a:rPr>
              <a:t>It will provide reliable and flexible system.</a:t>
            </a:r>
          </a:p>
          <a:p>
            <a:pPr lvl="0">
              <a:buFont typeface="Wingdings" pitchFamily="2" charset="2"/>
              <a:buChar char="Ø"/>
            </a:pPr>
            <a:r>
              <a:rPr lang="en-US" sz="2000" dirty="0" smtClean="0">
                <a:latin typeface="Times New Roman" pitchFamily="18" charset="0"/>
                <a:cs typeface="Times New Roman" pitchFamily="18" charset="0"/>
              </a:rPr>
              <a:t>Provide home delivery and through ATM.</a:t>
            </a:r>
          </a:p>
          <a:p>
            <a:pPr lvl="0">
              <a:buFont typeface="Wingdings" pitchFamily="2" charset="2"/>
              <a:buChar char="Ø"/>
            </a:pPr>
            <a:r>
              <a:rPr lang="en-US" sz="2000" dirty="0" smtClean="0">
                <a:latin typeface="Times New Roman" pitchFamily="18" charset="0"/>
                <a:cs typeface="Times New Roman" pitchFamily="18" charset="0"/>
              </a:rPr>
              <a:t>Sell at lower rate due to less over head.</a:t>
            </a:r>
          </a:p>
          <a:p>
            <a:pPr lvl="0">
              <a:buFont typeface="Wingdings" pitchFamily="2" charset="2"/>
              <a:buChar char="Ø"/>
            </a:pPr>
            <a:r>
              <a:rPr lang="en-US" sz="2000" dirty="0" smtClean="0">
                <a:latin typeface="Times New Roman" pitchFamily="18" charset="0"/>
                <a:cs typeface="Times New Roman" pitchFamily="18" charset="0"/>
              </a:rPr>
              <a:t>System will focus on speed &amp; accuracy provided during the data processing.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HSM Scope and Reports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indent="-228600">
              <a:buNone/>
              <a:tabLst>
                <a:tab pos="457200" algn="l"/>
              </a:tabLst>
            </a:pPr>
            <a:r>
              <a:rPr lang="en-US" i="1" u="sng" dirty="0" smtClean="0">
                <a:effectLst>
                  <a:outerShdw blurRad="38100" dist="38100" dir="2700000" algn="tl">
                    <a:srgbClr val="C0C0C0"/>
                  </a:outerShdw>
                </a:effectLst>
                <a:latin typeface="Times New Roman" pitchFamily="18" charset="0"/>
                <a:cs typeface="Times New Roman" pitchFamily="18" charset="0"/>
              </a:rPr>
              <a:t>Scope of the system </a:t>
            </a:r>
            <a:r>
              <a:rPr lang="en-US" i="1" dirty="0" smtClean="0">
                <a:effectLst>
                  <a:outerShdw blurRad="38100" dist="38100" dir="2700000" algn="tl">
                    <a:srgbClr val="C0C0C0"/>
                  </a:outerShdw>
                </a:effectLst>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buFont typeface="Wingdings" pitchFamily="2" charset="2"/>
              <a:buChar char="Ø"/>
            </a:pPr>
            <a:endParaRPr lang="en-US" sz="2000" dirty="0" smtClean="0"/>
          </a:p>
          <a:p>
            <a:pPr lvl="0">
              <a:buFont typeface="Wingdings" pitchFamily="2" charset="2"/>
              <a:buChar char="Ø"/>
            </a:pPr>
            <a:r>
              <a:rPr lang="en-US" sz="2000" dirty="0" smtClean="0">
                <a:latin typeface="Times New Roman" pitchFamily="18" charset="0"/>
                <a:cs typeface="Times New Roman" pitchFamily="18" charset="0"/>
              </a:rPr>
              <a:t>Secure </a:t>
            </a:r>
            <a:r>
              <a:rPr lang="en-US" sz="2000" dirty="0" smtClean="0">
                <a:latin typeface="Times New Roman" pitchFamily="18" charset="0"/>
                <a:cs typeface="Times New Roman" pitchFamily="18" charset="0"/>
              </a:rPr>
              <a:t>payment processes.</a:t>
            </a:r>
          </a:p>
          <a:p>
            <a:pPr lvl="0">
              <a:buFont typeface="Wingdings" pitchFamily="2" charset="2"/>
              <a:buChar char="Ø"/>
            </a:pPr>
            <a:r>
              <a:rPr lang="en-US" sz="2000" dirty="0" smtClean="0">
                <a:latin typeface="Times New Roman" pitchFamily="18" charset="0"/>
                <a:cs typeface="Times New Roman" pitchFamily="18" charset="0"/>
              </a:rPr>
              <a:t>User’s profile system.</a:t>
            </a:r>
          </a:p>
          <a:p>
            <a:pPr lvl="0">
              <a:buFont typeface="Wingdings" pitchFamily="2" charset="2"/>
              <a:buChar char="Ø"/>
            </a:pPr>
            <a:r>
              <a:rPr lang="en-US" sz="2000" dirty="0" smtClean="0">
                <a:latin typeface="Times New Roman" pitchFamily="18" charset="0"/>
                <a:cs typeface="Times New Roman" pitchFamily="18" charset="0"/>
              </a:rPr>
              <a:t>Quality products.</a:t>
            </a:r>
          </a:p>
          <a:p>
            <a:pPr lvl="0">
              <a:buFont typeface="Wingdings" pitchFamily="2" charset="2"/>
              <a:buChar char="Ø"/>
            </a:pPr>
            <a:r>
              <a:rPr lang="en-US" sz="2000" dirty="0" smtClean="0">
                <a:latin typeface="Times New Roman" pitchFamily="18" charset="0"/>
                <a:cs typeface="Times New Roman" pitchFamily="18" charset="0"/>
              </a:rPr>
              <a:t>Finding current rates online.</a:t>
            </a:r>
          </a:p>
          <a:p>
            <a:pPr lvl="0">
              <a:buFont typeface="Wingdings" pitchFamily="2" charset="2"/>
              <a:buChar char="Ø"/>
            </a:pPr>
            <a:r>
              <a:rPr lang="en-US" sz="2000" dirty="0" smtClean="0">
                <a:latin typeface="Times New Roman" pitchFamily="18" charset="0"/>
                <a:cs typeface="Times New Roman" pitchFamily="18" charset="0"/>
              </a:rPr>
              <a:t>Give order online.</a:t>
            </a:r>
          </a:p>
          <a:p>
            <a:pPr indent="-228600" eaLnBrk="0" hangingPunct="0">
              <a:buFont typeface="Wingdings" pitchFamily="2" charset="2"/>
              <a:buChar char=" "/>
              <a:tabLst>
                <a:tab pos="457200" algn="l"/>
              </a:tabLst>
            </a:pPr>
            <a:endParaRPr lang="en-US" sz="2400" i="1"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itchFamily="18" charset="0"/>
                <a:cs typeface="Times New Roman" pitchFamily="18" charset="0"/>
              </a:rPr>
              <a:t>Description &amp; Drawbacks of existing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b="1" u="sng" dirty="0" smtClean="0">
                <a:latin typeface="Times New Roman" pitchFamily="18" charset="0"/>
                <a:cs typeface="Times New Roman" pitchFamily="18" charset="0"/>
              </a:rPr>
              <a:t>Description of existing system :-</a:t>
            </a:r>
            <a:r>
              <a:rPr lang="en-US" dirty="0" smtClean="0">
                <a:latin typeface="Times New Roman" pitchFamily="18" charset="0"/>
                <a:cs typeface="Times New Roman" pitchFamily="18" charset="0"/>
              </a:rPr>
              <a:t>           </a:t>
            </a:r>
          </a:p>
          <a:p>
            <a:pPr>
              <a:buNone/>
            </a:pPr>
            <a:r>
              <a:rPr lang="en-US" sz="5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system at present working manually ,that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means </a:t>
            </a:r>
            <a:r>
              <a:rPr lang="en-US" sz="2000" dirty="0" smtClean="0">
                <a:latin typeface="Times New Roman" pitchFamily="18" charset="0"/>
                <a:cs typeface="Times New Roman" pitchFamily="18" charset="0"/>
              </a:rPr>
              <a:t>all the transaction going on within the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system </a:t>
            </a:r>
            <a:r>
              <a:rPr lang="en-US" sz="2000" dirty="0" smtClean="0">
                <a:latin typeface="Times New Roman" pitchFamily="18" charset="0"/>
                <a:cs typeface="Times New Roman" pitchFamily="18" charset="0"/>
              </a:rPr>
              <a:t>is maintain in a ledger book manually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thus </a:t>
            </a:r>
            <a:r>
              <a:rPr lang="en-US" sz="2000" dirty="0" smtClean="0">
                <a:latin typeface="Times New Roman" pitchFamily="18" charset="0"/>
                <a:cs typeface="Times New Roman" pitchFamily="18" charset="0"/>
              </a:rPr>
              <a:t>the management needs to transfer the </a:t>
            </a:r>
            <a:r>
              <a:rPr lang="en-US" sz="2000" dirty="0" smtClean="0">
                <a:latin typeface="Times New Roman" pitchFamily="18" charset="0"/>
                <a:cs typeface="Times New Roman" pitchFamily="18" charset="0"/>
              </a:rPr>
              <a:t> system                                            as </a:t>
            </a:r>
            <a:r>
              <a:rPr lang="en-US" sz="2000" dirty="0" smtClean="0">
                <a:latin typeface="Times New Roman" pitchFamily="18" charset="0"/>
                <a:cs typeface="Times New Roman" pitchFamily="18" charset="0"/>
              </a:rPr>
              <a:t>a computerized system </a:t>
            </a:r>
            <a:r>
              <a:rPr lang="en-US" sz="2600" dirty="0" smtClean="0">
                <a:latin typeface="Times New Roman" pitchFamily="18" charset="0"/>
                <a:cs typeface="Times New Roman" pitchFamily="18" charset="0"/>
              </a:rPr>
              <a:t>.</a:t>
            </a:r>
          </a:p>
          <a:p>
            <a:pPr>
              <a:buNone/>
            </a:pPr>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Description of existing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fontScale="25000" lnSpcReduction="20000"/>
          </a:bodyPr>
          <a:lstStyle/>
          <a:p>
            <a:pPr>
              <a:buNone/>
            </a:pPr>
            <a:r>
              <a:rPr lang="en-US" sz="9600" dirty="0" smtClean="0">
                <a:latin typeface="Times New Roman" pitchFamily="18" charset="0"/>
                <a:cs typeface="Times New Roman" pitchFamily="18" charset="0"/>
              </a:rPr>
              <a:t>“</a:t>
            </a:r>
            <a:r>
              <a:rPr lang="en-US" sz="8000" dirty="0" smtClean="0">
                <a:latin typeface="Times New Roman" pitchFamily="18" charset="0"/>
                <a:cs typeface="Times New Roman" pitchFamily="18" charset="0"/>
              </a:rPr>
              <a:t>Data gathering is a art and a science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1200" b="1" dirty="0" smtClean="0">
                <a:latin typeface="Times New Roman" pitchFamily="18" charset="0"/>
                <a:cs typeface="Times New Roman" pitchFamily="18" charset="0"/>
              </a:rPr>
              <a:t>1-Information </a:t>
            </a:r>
            <a:r>
              <a:rPr lang="en-US" sz="11200" b="1" dirty="0" smtClean="0">
                <a:latin typeface="Times New Roman" pitchFamily="18" charset="0"/>
                <a:cs typeface="Times New Roman" pitchFamily="18" charset="0"/>
              </a:rPr>
              <a:t>about the Firm                 </a:t>
            </a:r>
          </a:p>
          <a:p>
            <a:pPr>
              <a:buNone/>
            </a:pPr>
            <a:r>
              <a:rPr lang="en-US"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Company policies are guideline that determines the conduct</a:t>
            </a:r>
          </a:p>
          <a:p>
            <a:pPr>
              <a:buNone/>
            </a:pPr>
            <a:r>
              <a:rPr lang="en-US" sz="80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business.</a:t>
            </a:r>
          </a:p>
          <a:p>
            <a:pPr lvl="0">
              <a:buNone/>
            </a:pPr>
            <a:endParaRPr lang="en-US" dirty="0" smtClean="0">
              <a:solidFill>
                <a:srgbClr val="FF0000"/>
              </a:solidFill>
              <a:latin typeface="Times New Roman" pitchFamily="18" charset="0"/>
              <a:cs typeface="Times New Roman" pitchFamily="18" charset="0"/>
            </a:endParaRPr>
          </a:p>
          <a:p>
            <a:pPr lvl="0">
              <a:buNone/>
            </a:pPr>
            <a:r>
              <a:rPr lang="en-US" sz="5100" b="1" dirty="0" smtClean="0">
                <a:latin typeface="Times New Roman" pitchFamily="18" charset="0"/>
                <a:cs typeface="Times New Roman" pitchFamily="18" charset="0"/>
              </a:rPr>
              <a:t> </a:t>
            </a:r>
            <a:r>
              <a:rPr lang="en-US" sz="11200" b="1" dirty="0" smtClean="0">
                <a:latin typeface="Times New Roman" pitchFamily="18" charset="0"/>
                <a:cs typeface="Times New Roman" pitchFamily="18" charset="0"/>
              </a:rPr>
              <a:t>2-Origin of Information</a:t>
            </a:r>
          </a:p>
          <a:p>
            <a:pPr lvl="0">
              <a:buFont typeface="Wingdings" pitchFamily="2" charset="2"/>
              <a:buChar char="Ø"/>
            </a:pPr>
            <a:r>
              <a:rPr lang="en-US" sz="44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Financial reports</a:t>
            </a:r>
          </a:p>
          <a:p>
            <a:pPr lvl="0">
              <a:buFont typeface="Wingdings" pitchFamily="2" charset="2"/>
              <a:buChar char="Ø"/>
            </a:pPr>
            <a:r>
              <a:rPr lang="en-US" sz="8000" dirty="0" smtClean="0">
                <a:latin typeface="Times New Roman" pitchFamily="18" charset="0"/>
                <a:cs typeface="Times New Roman" pitchFamily="18" charset="0"/>
              </a:rPr>
              <a:t>Personal </a:t>
            </a:r>
            <a:r>
              <a:rPr lang="en-US" sz="8000" dirty="0" smtClean="0">
                <a:latin typeface="Times New Roman" pitchFamily="18" charset="0"/>
                <a:cs typeface="Times New Roman" pitchFamily="18" charset="0"/>
              </a:rPr>
              <a:t>staff</a:t>
            </a:r>
          </a:p>
          <a:p>
            <a:pPr lvl="0">
              <a:buFont typeface="Wingdings" pitchFamily="2" charset="2"/>
              <a:buChar char="Ø"/>
            </a:pPr>
            <a:r>
              <a:rPr lang="en-US" sz="8000" dirty="0" smtClean="0">
                <a:latin typeface="Times New Roman" pitchFamily="18" charset="0"/>
                <a:cs typeface="Times New Roman" pitchFamily="18" charset="0"/>
              </a:rPr>
              <a:t>Professional staff</a:t>
            </a:r>
          </a:p>
          <a:p>
            <a:pPr lvl="0">
              <a:buFont typeface="Wingdings" pitchFamily="2" charset="2"/>
              <a:buChar char="Ø"/>
            </a:pPr>
            <a:r>
              <a:rPr lang="en-US" sz="8000" dirty="0" smtClean="0">
                <a:latin typeface="Times New Roman" pitchFamily="18" charset="0"/>
                <a:cs typeface="Times New Roman" pitchFamily="18" charset="0"/>
              </a:rPr>
              <a:t>System </a:t>
            </a:r>
            <a:r>
              <a:rPr lang="en-US" sz="8000" dirty="0" smtClean="0">
                <a:latin typeface="Times New Roman" pitchFamily="18" charset="0"/>
                <a:cs typeface="Times New Roman" pitchFamily="18" charset="0"/>
              </a:rPr>
              <a:t>documents or manual</a:t>
            </a:r>
            <a:endParaRPr lang="en-US" sz="8000" dirty="0" smtClean="0">
              <a:solidFill>
                <a:srgbClr val="FF0000"/>
              </a:solidFill>
              <a:latin typeface="Times New Roman" pitchFamily="18" charset="0"/>
              <a:cs typeface="Times New Roman" pitchFamily="18" charset="0"/>
            </a:endParaRPr>
          </a:p>
          <a:p>
            <a:pPr lvl="0">
              <a:buNone/>
            </a:pPr>
            <a:endParaRPr lang="en-US" dirty="0" smtClean="0">
              <a:solidFill>
                <a:srgbClr val="FF0000"/>
              </a:solidFill>
              <a:latin typeface="Times New Roman" pitchFamily="18" charset="0"/>
              <a:cs typeface="Times New Roman" pitchFamily="18" charset="0"/>
            </a:endParaRPr>
          </a:p>
          <a:p>
            <a:pPr lvl="0">
              <a:buNone/>
            </a:pPr>
            <a:r>
              <a:rPr lang="en-US" sz="11200" b="1" dirty="0" smtClean="0">
                <a:latin typeface="Times New Roman" pitchFamily="18" charset="0"/>
                <a:cs typeface="Times New Roman" pitchFamily="18" charset="0"/>
              </a:rPr>
              <a:t>3-Information </a:t>
            </a:r>
            <a:r>
              <a:rPr lang="en-US" sz="11200" b="1" dirty="0" smtClean="0">
                <a:latin typeface="Times New Roman" pitchFamily="18" charset="0"/>
                <a:cs typeface="Times New Roman" pitchFamily="18" charset="0"/>
              </a:rPr>
              <a:t>gathering tool</a:t>
            </a:r>
          </a:p>
          <a:p>
            <a:pPr lvl="0">
              <a:buFont typeface="Wingdings" pitchFamily="2" charset="2"/>
              <a:buChar char="Ø"/>
            </a:pPr>
            <a:r>
              <a:rPr lang="en-US" sz="8000" dirty="0" smtClean="0">
                <a:latin typeface="Times New Roman" pitchFamily="18" charset="0"/>
                <a:cs typeface="Times New Roman" pitchFamily="18" charset="0"/>
              </a:rPr>
              <a:t>On-site Observation.</a:t>
            </a:r>
          </a:p>
          <a:p>
            <a:pPr lvl="0">
              <a:buFont typeface="Wingdings" pitchFamily="2" charset="2"/>
              <a:buChar char="Ø"/>
            </a:pPr>
            <a:r>
              <a:rPr lang="en-US" sz="8000" dirty="0" smtClean="0">
                <a:latin typeface="Times New Roman" pitchFamily="18" charset="0"/>
                <a:cs typeface="Times New Roman" pitchFamily="18" charset="0"/>
              </a:rPr>
              <a:t>Interviews and Questionnaires.</a:t>
            </a:r>
          </a:p>
          <a:p>
            <a:pPr lvl="0">
              <a:buNone/>
            </a:pP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358</TotalTime>
  <Words>734</Words>
  <Application>Microsoft Office PowerPoint</Application>
  <PresentationFormat>On-screen Show (4:3)</PresentationFormat>
  <Paragraphs>116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Slide 1</vt:lpstr>
      <vt:lpstr>Final Project</vt:lpstr>
      <vt:lpstr>Introduction</vt:lpstr>
      <vt:lpstr>Introduction Of OSM</vt:lpstr>
      <vt:lpstr>Project goals and objectives </vt:lpstr>
      <vt:lpstr>Project goals and objectives</vt:lpstr>
      <vt:lpstr>HSM Scope and Reports</vt:lpstr>
      <vt:lpstr>Description &amp; Drawbacks of existing system</vt:lpstr>
      <vt:lpstr>Description of existing system</vt:lpstr>
      <vt:lpstr>Existing System: Data Analysis </vt:lpstr>
      <vt:lpstr>Tool Selection </vt:lpstr>
      <vt:lpstr>Tool Selection</vt:lpstr>
      <vt:lpstr>Tool Selection</vt:lpstr>
      <vt:lpstr>Tools Used for development</vt:lpstr>
      <vt:lpstr>Tools Used for development</vt:lpstr>
      <vt:lpstr>Admin Panel Interface</vt:lpstr>
      <vt:lpstr>User Interface</vt:lpstr>
      <vt:lpstr>Order Date Base</vt:lpstr>
      <vt:lpstr>User Date Base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waqas</dc:creator>
  <cp:lastModifiedBy>Faisal Raza</cp:lastModifiedBy>
  <cp:revision>51</cp:revision>
  <dcterms:created xsi:type="dcterms:W3CDTF">2015-05-02T08:48:54Z</dcterms:created>
  <dcterms:modified xsi:type="dcterms:W3CDTF">2016-04-13T01:47:21Z</dcterms:modified>
</cp:coreProperties>
</file>