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5"/>
  </p:notesMasterIdLst>
  <p:sldIdLst>
    <p:sldId id="256" r:id="rId2"/>
    <p:sldId id="257" r:id="rId3"/>
    <p:sldId id="258" r:id="rId4"/>
    <p:sldId id="259" r:id="rId5"/>
    <p:sldId id="260" r:id="rId6"/>
    <p:sldId id="261" r:id="rId7"/>
    <p:sldId id="262" r:id="rId8"/>
    <p:sldId id="264" r:id="rId9"/>
    <p:sldId id="265" r:id="rId10"/>
    <p:sldId id="284" r:id="rId11"/>
    <p:sldId id="285" r:id="rId12"/>
    <p:sldId id="286" r:id="rId13"/>
    <p:sldId id="287" r:id="rId14"/>
    <p:sldId id="288" r:id="rId15"/>
    <p:sldId id="292" r:id="rId16"/>
    <p:sldId id="294" r:id="rId17"/>
    <p:sldId id="295" r:id="rId18"/>
    <p:sldId id="296" r:id="rId19"/>
    <p:sldId id="298" r:id="rId20"/>
    <p:sldId id="299" r:id="rId21"/>
    <p:sldId id="300" r:id="rId22"/>
    <p:sldId id="301" r:id="rId23"/>
    <p:sldId id="302"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83" d="100"/>
          <a:sy n="83" d="100"/>
        </p:scale>
        <p:origin x="14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1403A1-3E3D-46A8-87D6-C72CE91918B8}" type="datetimeFigureOut">
              <a:rPr lang="en-US" smtClean="0"/>
              <a:pPr/>
              <a:t>13-Apr-16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1296BF-68CC-4517-A443-E24E62A2DF5A}" type="slidenum">
              <a:rPr lang="en-US" smtClean="0"/>
              <a:pPr/>
              <a:t>‹#›</a:t>
            </a:fld>
            <a:endParaRPr lang="en-US"/>
          </a:p>
        </p:txBody>
      </p:sp>
    </p:spTree>
    <p:extLst>
      <p:ext uri="{BB962C8B-B14F-4D97-AF65-F5344CB8AC3E}">
        <p14:creationId xmlns:p14="http://schemas.microsoft.com/office/powerpoint/2010/main" val="855166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1296BF-68CC-4517-A443-E24E62A2DF5A}"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8345928-A5EB-4308-AEEC-94FB7EA35CD0}" type="datetimeFigureOut">
              <a:rPr lang="en-US" smtClean="0"/>
              <a:pPr/>
              <a:t>13-Apr-16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a:p>
        </p:txBody>
      </p:sp>
    </p:spTree>
    <p:extLst>
      <p:ext uri="{BB962C8B-B14F-4D97-AF65-F5344CB8AC3E}">
        <p14:creationId xmlns:p14="http://schemas.microsoft.com/office/powerpoint/2010/main" val="505123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345928-A5EB-4308-AEEC-94FB7EA35CD0}" type="datetimeFigureOut">
              <a:rPr lang="en-US" smtClean="0"/>
              <a:pPr/>
              <a:t>13-Apr-16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a:p>
        </p:txBody>
      </p:sp>
    </p:spTree>
    <p:extLst>
      <p:ext uri="{BB962C8B-B14F-4D97-AF65-F5344CB8AC3E}">
        <p14:creationId xmlns:p14="http://schemas.microsoft.com/office/powerpoint/2010/main" val="561408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345928-A5EB-4308-AEEC-94FB7EA35CD0}" type="datetimeFigureOut">
              <a:rPr lang="en-US" smtClean="0"/>
              <a:pPr/>
              <a:t>13-Apr-16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0077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345928-A5EB-4308-AEEC-94FB7EA35CD0}" type="datetimeFigureOut">
              <a:rPr lang="en-US" smtClean="0"/>
              <a:pPr/>
              <a:t>13-Apr-16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a:p>
        </p:txBody>
      </p:sp>
    </p:spTree>
    <p:extLst>
      <p:ext uri="{BB962C8B-B14F-4D97-AF65-F5344CB8AC3E}">
        <p14:creationId xmlns:p14="http://schemas.microsoft.com/office/powerpoint/2010/main" val="1141817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345928-A5EB-4308-AEEC-94FB7EA35CD0}" type="datetimeFigureOut">
              <a:rPr lang="en-US" smtClean="0"/>
              <a:pPr/>
              <a:t>13-Apr-16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23545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345928-A5EB-4308-AEEC-94FB7EA35CD0}" type="datetimeFigureOut">
              <a:rPr lang="en-US" smtClean="0"/>
              <a:pPr/>
              <a:t>13-Apr-16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a:p>
        </p:txBody>
      </p:sp>
    </p:spTree>
    <p:extLst>
      <p:ext uri="{BB962C8B-B14F-4D97-AF65-F5344CB8AC3E}">
        <p14:creationId xmlns:p14="http://schemas.microsoft.com/office/powerpoint/2010/main" val="1137211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345928-A5EB-4308-AEEC-94FB7EA35CD0}" type="datetimeFigureOut">
              <a:rPr lang="en-US" smtClean="0"/>
              <a:pPr/>
              <a:t>13-Apr-16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a:p>
        </p:txBody>
      </p:sp>
    </p:spTree>
    <p:extLst>
      <p:ext uri="{BB962C8B-B14F-4D97-AF65-F5344CB8AC3E}">
        <p14:creationId xmlns:p14="http://schemas.microsoft.com/office/powerpoint/2010/main" val="3269737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345928-A5EB-4308-AEEC-94FB7EA35CD0}" type="datetimeFigureOut">
              <a:rPr lang="en-US" smtClean="0"/>
              <a:pPr/>
              <a:t>13-Apr-16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a:p>
        </p:txBody>
      </p:sp>
    </p:spTree>
    <p:extLst>
      <p:ext uri="{BB962C8B-B14F-4D97-AF65-F5344CB8AC3E}">
        <p14:creationId xmlns:p14="http://schemas.microsoft.com/office/powerpoint/2010/main" val="296298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345928-A5EB-4308-AEEC-94FB7EA35CD0}" type="datetimeFigureOut">
              <a:rPr lang="en-US" smtClean="0"/>
              <a:pPr/>
              <a:t>13-Apr-16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a:p>
        </p:txBody>
      </p:sp>
    </p:spTree>
    <p:extLst>
      <p:ext uri="{BB962C8B-B14F-4D97-AF65-F5344CB8AC3E}">
        <p14:creationId xmlns:p14="http://schemas.microsoft.com/office/powerpoint/2010/main" val="3224755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8345928-A5EB-4308-AEEC-94FB7EA35CD0}" type="datetimeFigureOut">
              <a:rPr lang="en-US" smtClean="0"/>
              <a:pPr/>
              <a:t>13-Apr-16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C5F4AB-FD6B-43D0-98BD-7037277697C9}" type="slidenum">
              <a:rPr lang="en-US" smtClean="0"/>
              <a:pPr/>
              <a:t>‹#›</a:t>
            </a:fld>
            <a:endParaRPr lang="en-US"/>
          </a:p>
        </p:txBody>
      </p:sp>
    </p:spTree>
    <p:extLst>
      <p:ext uri="{BB962C8B-B14F-4D97-AF65-F5344CB8AC3E}">
        <p14:creationId xmlns:p14="http://schemas.microsoft.com/office/powerpoint/2010/main" val="3515464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8345928-A5EB-4308-AEEC-94FB7EA35CD0}" type="datetimeFigureOut">
              <a:rPr lang="en-US" smtClean="0"/>
              <a:pPr/>
              <a:t>13-Apr-16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5F4AB-FD6B-43D0-98BD-7037277697C9}" type="slidenum">
              <a:rPr lang="en-US" smtClean="0"/>
              <a:pPr/>
              <a:t>‹#›</a:t>
            </a:fld>
            <a:endParaRPr lang="en-US"/>
          </a:p>
        </p:txBody>
      </p:sp>
    </p:spTree>
    <p:extLst>
      <p:ext uri="{BB962C8B-B14F-4D97-AF65-F5344CB8AC3E}">
        <p14:creationId xmlns:p14="http://schemas.microsoft.com/office/powerpoint/2010/main" val="3500971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345928-A5EB-4308-AEEC-94FB7EA35CD0}" type="datetimeFigureOut">
              <a:rPr lang="en-US" smtClean="0"/>
              <a:pPr/>
              <a:t>13-Apr-16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C5F4AB-FD6B-43D0-98BD-7037277697C9}" type="slidenum">
              <a:rPr lang="en-US" smtClean="0"/>
              <a:pPr/>
              <a:t>‹#›</a:t>
            </a:fld>
            <a:endParaRPr lang="en-US"/>
          </a:p>
        </p:txBody>
      </p:sp>
    </p:spTree>
    <p:extLst>
      <p:ext uri="{BB962C8B-B14F-4D97-AF65-F5344CB8AC3E}">
        <p14:creationId xmlns:p14="http://schemas.microsoft.com/office/powerpoint/2010/main" val="1077258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345928-A5EB-4308-AEEC-94FB7EA35CD0}" type="datetimeFigureOut">
              <a:rPr lang="en-US" smtClean="0"/>
              <a:pPr/>
              <a:t>13-Apr-16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C5F4AB-FD6B-43D0-98BD-7037277697C9}" type="slidenum">
              <a:rPr lang="en-US" smtClean="0"/>
              <a:pPr/>
              <a:t>‹#›</a:t>
            </a:fld>
            <a:endParaRPr lang="en-US"/>
          </a:p>
        </p:txBody>
      </p:sp>
    </p:spTree>
    <p:extLst>
      <p:ext uri="{BB962C8B-B14F-4D97-AF65-F5344CB8AC3E}">
        <p14:creationId xmlns:p14="http://schemas.microsoft.com/office/powerpoint/2010/main" val="3247804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45928-A5EB-4308-AEEC-94FB7EA35CD0}" type="datetimeFigureOut">
              <a:rPr lang="en-US" smtClean="0"/>
              <a:pPr/>
              <a:t>13-Apr-16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C5F4AB-FD6B-43D0-98BD-7037277697C9}" type="slidenum">
              <a:rPr lang="en-US" smtClean="0"/>
              <a:pPr/>
              <a:t>‹#›</a:t>
            </a:fld>
            <a:endParaRPr lang="en-US"/>
          </a:p>
        </p:txBody>
      </p:sp>
    </p:spTree>
    <p:extLst>
      <p:ext uri="{BB962C8B-B14F-4D97-AF65-F5344CB8AC3E}">
        <p14:creationId xmlns:p14="http://schemas.microsoft.com/office/powerpoint/2010/main" val="868648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A8345928-A5EB-4308-AEEC-94FB7EA35CD0}" type="datetimeFigureOut">
              <a:rPr lang="en-US" smtClean="0"/>
              <a:pPr/>
              <a:t>13-Apr-16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5F4AB-FD6B-43D0-98BD-7037277697C9}" type="slidenum">
              <a:rPr lang="en-US" smtClean="0"/>
              <a:pPr/>
              <a:t>‹#›</a:t>
            </a:fld>
            <a:endParaRPr lang="en-US"/>
          </a:p>
        </p:txBody>
      </p:sp>
    </p:spTree>
    <p:extLst>
      <p:ext uri="{BB962C8B-B14F-4D97-AF65-F5344CB8AC3E}">
        <p14:creationId xmlns:p14="http://schemas.microsoft.com/office/powerpoint/2010/main" val="75939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8345928-A5EB-4308-AEEC-94FB7EA35CD0}" type="datetimeFigureOut">
              <a:rPr lang="en-US" smtClean="0"/>
              <a:pPr/>
              <a:t>13-Apr-16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C5F4AB-FD6B-43D0-98BD-7037277697C9}" type="slidenum">
              <a:rPr lang="en-US" smtClean="0"/>
              <a:pPr/>
              <a:t>‹#›</a:t>
            </a:fld>
            <a:endParaRPr lang="en-US"/>
          </a:p>
        </p:txBody>
      </p:sp>
    </p:spTree>
    <p:extLst>
      <p:ext uri="{BB962C8B-B14F-4D97-AF65-F5344CB8AC3E}">
        <p14:creationId xmlns:p14="http://schemas.microsoft.com/office/powerpoint/2010/main" val="2983981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345928-A5EB-4308-AEEC-94FB7EA35CD0}" type="datetimeFigureOut">
              <a:rPr lang="en-US" smtClean="0"/>
              <a:pPr/>
              <a:t>13-Apr-16</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4AC5F4AB-FD6B-43D0-98BD-7037277697C9}" type="slidenum">
              <a:rPr lang="en-US" smtClean="0"/>
              <a:pPr/>
              <a:t>‹#›</a:t>
            </a:fld>
            <a:endParaRPr lang="en-US"/>
          </a:p>
        </p:txBody>
      </p:sp>
    </p:spTree>
    <p:extLst>
      <p:ext uri="{BB962C8B-B14F-4D97-AF65-F5344CB8AC3E}">
        <p14:creationId xmlns:p14="http://schemas.microsoft.com/office/powerpoint/2010/main" val="32658891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latin typeface="Times New Roman" pitchFamily="18" charset="0"/>
                <a:cs typeface="Times New Roman" pitchFamily="18" charset="0"/>
              </a:rPr>
              <a:t>Final Project</a:t>
            </a:r>
            <a:endParaRPr lang="en-US" sz="4800"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en-US" b="1" dirty="0" smtClean="0">
                <a:latin typeface="Times New Roman" pitchFamily="18" charset="0"/>
                <a:cs typeface="Times New Roman" pitchFamily="18" charset="0"/>
              </a:rPr>
              <a:t>SmartShop Computer Accessories Store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Tool Selection</a:t>
            </a:r>
            <a:r>
              <a:rPr lang="en-US" sz="4000" dirty="0" smtClean="0"/>
              <a:t/>
            </a:r>
            <a:br>
              <a:rPr lang="en-US" sz="4000" dirty="0" smtClean="0"/>
            </a:br>
            <a:endParaRPr lang="en-US" dirty="0"/>
          </a:p>
        </p:txBody>
      </p:sp>
      <p:sp>
        <p:nvSpPr>
          <p:cNvPr id="3" name="Content Placeholder 2"/>
          <p:cNvSpPr>
            <a:spLocks noGrp="1"/>
          </p:cNvSpPr>
          <p:nvPr>
            <p:ph idx="1"/>
          </p:nvPr>
        </p:nvSpPr>
        <p:spPr/>
        <p:txBody>
          <a:bodyPr>
            <a:normAutofit/>
          </a:bodyPr>
          <a:lstStyle/>
          <a:p>
            <a:pPr>
              <a:buNone/>
            </a:pPr>
            <a:r>
              <a:rPr lang="en-US" dirty="0" smtClean="0"/>
              <a:t>     </a:t>
            </a:r>
            <a:r>
              <a:rPr lang="en-US" sz="2000" dirty="0" smtClean="0"/>
              <a:t>Selection of the appropriate software is most crucial stage of the development phase. The choice of software tool should be done in keeping view of the problem faced in order to avoid heavy loss of time and money. Tools used for any system development are:</a:t>
            </a:r>
          </a:p>
          <a:p>
            <a:pPr>
              <a:buNone/>
            </a:pPr>
            <a:endParaRPr lang="en-US" b="1" dirty="0" smtClean="0"/>
          </a:p>
          <a:p>
            <a:pPr>
              <a:buNone/>
            </a:pPr>
            <a:r>
              <a:rPr lang="en-US" b="1" dirty="0" smtClean="0"/>
              <a:t>         1. Hardware</a:t>
            </a:r>
          </a:p>
          <a:p>
            <a:pPr>
              <a:buNone/>
            </a:pPr>
            <a:r>
              <a:rPr lang="en-US" b="1" dirty="0" smtClean="0"/>
              <a:t>         2. Software </a:t>
            </a: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Selection</a:t>
            </a:r>
            <a:endParaRPr lang="en-US" dirty="0"/>
          </a:p>
        </p:txBody>
      </p:sp>
      <p:sp>
        <p:nvSpPr>
          <p:cNvPr id="3" name="Content Placeholder 2"/>
          <p:cNvSpPr>
            <a:spLocks noGrp="1"/>
          </p:cNvSpPr>
          <p:nvPr>
            <p:ph idx="1"/>
          </p:nvPr>
        </p:nvSpPr>
        <p:spPr>
          <a:xfrm>
            <a:off x="381000" y="1676400"/>
            <a:ext cx="6347714" cy="3880773"/>
          </a:xfrm>
        </p:spPr>
        <p:txBody>
          <a:bodyPr>
            <a:normAutofit fontScale="92500" lnSpcReduction="20000"/>
          </a:bodyPr>
          <a:lstStyle/>
          <a:p>
            <a:pPr lvl="3">
              <a:buNone/>
            </a:pPr>
            <a:r>
              <a:rPr lang="en-US" sz="3200" b="1" u="sng" dirty="0" smtClean="0"/>
              <a:t>Hardware:-</a:t>
            </a:r>
          </a:p>
          <a:p>
            <a:pPr>
              <a:buNone/>
            </a:pPr>
            <a:r>
              <a:rPr lang="en-US" dirty="0" smtClean="0"/>
              <a:t>                                  </a:t>
            </a:r>
            <a:r>
              <a:rPr lang="en-US" sz="2000" dirty="0" smtClean="0"/>
              <a:t>For the development and designing of website I used better hardware for better functioning of the operating system and faster loading of programs. Hardware system I used for the project:</a:t>
            </a:r>
          </a:p>
          <a:p>
            <a:pPr>
              <a:buNone/>
            </a:pPr>
            <a:r>
              <a:rPr lang="en-US" dirty="0" smtClean="0"/>
              <a:t>                      </a:t>
            </a:r>
          </a:p>
          <a:p>
            <a:pPr lvl="1"/>
            <a:r>
              <a:rPr lang="en-US" sz="2600" dirty="0" smtClean="0"/>
              <a:t>Machine:        Intel CORE i5 Desktop</a:t>
            </a:r>
          </a:p>
          <a:p>
            <a:pPr lvl="1"/>
            <a:r>
              <a:rPr lang="en-US" sz="2600" dirty="0" smtClean="0"/>
              <a:t>Processor:		Intel(R) Core(TM) i5-2400 CPU @ 3.1GHz </a:t>
            </a:r>
          </a:p>
          <a:p>
            <a:pPr lvl="1"/>
            <a:r>
              <a:rPr lang="en-US" sz="2600" dirty="0" smtClean="0"/>
              <a:t>RAM			8 GB</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Selection</a:t>
            </a:r>
            <a:endParaRPr lang="en-US" dirty="0"/>
          </a:p>
        </p:txBody>
      </p:sp>
      <p:sp>
        <p:nvSpPr>
          <p:cNvPr id="3" name="Content Placeholder 2"/>
          <p:cNvSpPr>
            <a:spLocks noGrp="1"/>
          </p:cNvSpPr>
          <p:nvPr>
            <p:ph idx="1"/>
          </p:nvPr>
        </p:nvSpPr>
        <p:spPr>
          <a:xfrm>
            <a:off x="609599" y="1676400"/>
            <a:ext cx="6347714" cy="3880773"/>
          </a:xfrm>
        </p:spPr>
        <p:txBody>
          <a:bodyPr>
            <a:normAutofit fontScale="92500" lnSpcReduction="20000"/>
          </a:bodyPr>
          <a:lstStyle/>
          <a:p>
            <a:pPr lvl="2">
              <a:buNone/>
            </a:pPr>
            <a:r>
              <a:rPr lang="en-US" b="1" dirty="0" smtClean="0"/>
              <a:t> </a:t>
            </a:r>
            <a:r>
              <a:rPr lang="en-US" sz="3500" b="1" u="sng" dirty="0" smtClean="0"/>
              <a:t>Software:-</a:t>
            </a:r>
            <a:endParaRPr lang="en-US" sz="3500" u="sng" dirty="0" smtClean="0"/>
          </a:p>
          <a:p>
            <a:pPr>
              <a:buNone/>
            </a:pPr>
            <a:r>
              <a:rPr lang="en-US" dirty="0" smtClean="0"/>
              <a:t>                             </a:t>
            </a:r>
            <a:r>
              <a:rPr lang="en-US" sz="1900" dirty="0" smtClean="0"/>
              <a:t>Any hardware without software is seemed to be useless in this environment. So different types of software are considered for this specific purpose. Chosen ones are:</a:t>
            </a:r>
          </a:p>
          <a:p>
            <a:pPr lvl="0"/>
            <a:r>
              <a:rPr lang="en-US" sz="1900" dirty="0" smtClean="0"/>
              <a:t>Operating System:                  Windows 10</a:t>
            </a:r>
          </a:p>
          <a:p>
            <a:pPr lvl="0"/>
            <a:r>
              <a:rPr lang="en-US" sz="1900" dirty="0" smtClean="0"/>
              <a:t>Front-End tool:                       HTML, CSS</a:t>
            </a:r>
          </a:p>
          <a:p>
            <a:pPr lvl="0"/>
            <a:r>
              <a:rPr lang="en-US" sz="1900" dirty="0" smtClean="0"/>
              <a:t>Back-End tool:                        MYSQL, PHP</a:t>
            </a:r>
          </a:p>
          <a:p>
            <a:pPr lvl="0"/>
            <a:r>
              <a:rPr lang="en-US" sz="1900" dirty="0" smtClean="0"/>
              <a:t>Graphic Designing tool:           Dreamweaver CS6</a:t>
            </a:r>
          </a:p>
          <a:p>
            <a:pPr lvl="0"/>
            <a:r>
              <a:rPr lang="en-US" sz="1900" dirty="0" smtClean="0"/>
              <a:t>Database:			                 MS SQL </a:t>
            </a:r>
          </a:p>
          <a:p>
            <a:pPr lvl="0"/>
            <a:r>
              <a:rPr lang="en-US" sz="1900" dirty="0" smtClean="0"/>
              <a:t>Tools for documentation:        MS Word  </a:t>
            </a:r>
            <a:endParaRPr lang="en-US" sz="19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 for development</a:t>
            </a:r>
            <a:endParaRPr lang="en-US" dirty="0"/>
          </a:p>
        </p:txBody>
      </p:sp>
      <p:sp>
        <p:nvSpPr>
          <p:cNvPr id="4" name="Content Placeholder 3"/>
          <p:cNvSpPr>
            <a:spLocks noGrp="1"/>
          </p:cNvSpPr>
          <p:nvPr>
            <p:ph idx="1"/>
          </p:nvPr>
        </p:nvSpPr>
        <p:spPr>
          <a:xfrm>
            <a:off x="623453" y="1600200"/>
            <a:ext cx="6347714" cy="3880773"/>
          </a:xfrm>
        </p:spPr>
        <p:txBody>
          <a:bodyPr>
            <a:normAutofit fontScale="92500" lnSpcReduction="10000"/>
          </a:bodyPr>
          <a:lstStyle/>
          <a:p>
            <a:pPr>
              <a:buNone/>
            </a:pPr>
            <a:r>
              <a:rPr lang="en-US" dirty="0" smtClean="0"/>
              <a:t> </a:t>
            </a:r>
          </a:p>
          <a:p>
            <a:pPr>
              <a:buNone/>
            </a:pPr>
            <a:r>
              <a:rPr lang="en-US" sz="3300" b="1" u="sng" dirty="0" smtClean="0"/>
              <a:t>Tools and Using Reasons </a:t>
            </a:r>
            <a:r>
              <a:rPr lang="en-US" dirty="0" smtClean="0"/>
              <a:t> :-</a:t>
            </a:r>
          </a:p>
          <a:p>
            <a:r>
              <a:rPr lang="en-US" sz="1900" b="1" dirty="0" smtClean="0"/>
              <a:t>PHP:</a:t>
            </a:r>
            <a:r>
              <a:rPr lang="en-US" sz="1900" dirty="0" smtClean="0"/>
              <a:t>                      </a:t>
            </a:r>
          </a:p>
          <a:p>
            <a:pPr>
              <a:buNone/>
            </a:pPr>
            <a:r>
              <a:rPr lang="en-US" sz="1900" dirty="0" smtClean="0"/>
              <a:t>                   For making interface and coding. </a:t>
            </a:r>
          </a:p>
          <a:p>
            <a:r>
              <a:rPr lang="en-US" sz="1900" b="1" dirty="0" smtClean="0"/>
              <a:t>My SQL: </a:t>
            </a:r>
            <a:r>
              <a:rPr lang="en-US" sz="1900" dirty="0" smtClean="0"/>
              <a:t>               </a:t>
            </a:r>
          </a:p>
          <a:p>
            <a:pPr>
              <a:buNone/>
            </a:pPr>
            <a:r>
              <a:rPr lang="en-US" sz="1900" dirty="0" smtClean="0"/>
              <a:t>                   To keep the record of buyers as well as details of the products on the site for modifying, updating, and maintaining accurate data for better experience </a:t>
            </a:r>
          </a:p>
          <a:p>
            <a:r>
              <a:rPr lang="en-US" sz="1900" b="1" dirty="0" smtClean="0"/>
              <a:t>MS Word: </a:t>
            </a:r>
          </a:p>
          <a:p>
            <a:pPr>
              <a:buNone/>
            </a:pPr>
            <a:r>
              <a:rPr lang="en-US" sz="1900" dirty="0" smtClean="0"/>
              <a:t>                       For regular thesis development and documentation in a error-free way.</a:t>
            </a:r>
            <a:endParaRPr lang="en-US" sz="19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 for development</a:t>
            </a:r>
            <a:endParaRPr lang="en-US" dirty="0"/>
          </a:p>
        </p:txBody>
      </p:sp>
      <p:sp>
        <p:nvSpPr>
          <p:cNvPr id="3" name="Content Placeholder 2"/>
          <p:cNvSpPr>
            <a:spLocks noGrp="1"/>
          </p:cNvSpPr>
          <p:nvPr>
            <p:ph idx="1"/>
          </p:nvPr>
        </p:nvSpPr>
        <p:spPr>
          <a:xfrm>
            <a:off x="609599" y="1939636"/>
            <a:ext cx="6347714" cy="3880773"/>
          </a:xfrm>
        </p:spPr>
        <p:txBody>
          <a:bodyPr>
            <a:normAutofit/>
          </a:bodyPr>
          <a:lstStyle/>
          <a:p>
            <a:pPr>
              <a:buNone/>
            </a:pPr>
            <a:r>
              <a:rPr lang="en-US" sz="2000" b="1" u="sng" dirty="0" smtClean="0"/>
              <a:t>Tools and Using Reasons </a:t>
            </a:r>
            <a:r>
              <a:rPr lang="en-US" sz="2000" dirty="0" smtClean="0"/>
              <a:t> :-</a:t>
            </a:r>
          </a:p>
          <a:p>
            <a:pPr>
              <a:buNone/>
            </a:pPr>
            <a:r>
              <a:rPr lang="en-US" dirty="0" smtClean="0"/>
              <a:t> </a:t>
            </a:r>
          </a:p>
          <a:p>
            <a:r>
              <a:rPr lang="en-US" b="1" dirty="0" smtClean="0"/>
              <a:t>CSS:</a:t>
            </a:r>
            <a:r>
              <a:rPr lang="en-US" dirty="0" smtClean="0"/>
              <a:t> </a:t>
            </a:r>
          </a:p>
          <a:p>
            <a:pPr>
              <a:buNone/>
            </a:pPr>
            <a:r>
              <a:rPr lang="en-US" dirty="0" smtClean="0"/>
              <a:t>                     For Style.</a:t>
            </a:r>
          </a:p>
          <a:p>
            <a:r>
              <a:rPr lang="en-US" b="1" dirty="0" smtClean="0"/>
              <a:t>Dreamweaver CS6:  </a:t>
            </a:r>
          </a:p>
          <a:p>
            <a:pPr>
              <a:buNone/>
            </a:pPr>
            <a:r>
              <a:rPr lang="en-US" dirty="0" smtClean="0"/>
              <a:t>                     For making interfaces /front –end and admin panel.</a:t>
            </a:r>
          </a:p>
          <a:p>
            <a:r>
              <a:rPr lang="en-US" b="1" dirty="0" smtClean="0"/>
              <a:t>HTML:</a:t>
            </a:r>
          </a:p>
          <a:p>
            <a:pPr>
              <a:buNone/>
            </a:pPr>
            <a:r>
              <a:rPr lang="en-US" dirty="0" smtClean="0"/>
              <a:t>                      For front end page management.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GUI (Homepag</a:t>
            </a:r>
            <a:r>
              <a:rPr lang="en-US" sz="4000" dirty="0" smtClean="0"/>
              <a:t>e)</a:t>
            </a:r>
            <a:endParaRPr lang="en-US"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143000"/>
            <a:ext cx="6765672" cy="487679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a:t>
            </a:r>
            <a:r>
              <a:rPr lang="en-US" dirty="0" smtClean="0"/>
              <a:t>Product Details)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855" y="1371600"/>
            <a:ext cx="6675202" cy="4872002"/>
          </a:xfrm>
          <a:prstGeom prst="rect">
            <a:avLst/>
          </a:prstGeom>
        </p:spPr>
      </p:pic>
    </p:spTree>
    <p:extLst>
      <p:ext uri="{BB962C8B-B14F-4D97-AF65-F5344CB8AC3E}">
        <p14:creationId xmlns:p14="http://schemas.microsoft.com/office/powerpoint/2010/main" val="1316995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 (Category)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939" y="1371600"/>
            <a:ext cx="6761034" cy="4557215"/>
          </a:xfrm>
          <a:prstGeom prst="rect">
            <a:avLst/>
          </a:prstGeom>
        </p:spPr>
      </p:pic>
    </p:spTree>
    <p:extLst>
      <p:ext uri="{BB962C8B-B14F-4D97-AF65-F5344CB8AC3E}">
        <p14:creationId xmlns:p14="http://schemas.microsoft.com/office/powerpoint/2010/main" val="2303234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Panel</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8333" y="1447800"/>
            <a:ext cx="6770245" cy="3544469"/>
          </a:xfrm>
          <a:prstGeom prst="rect">
            <a:avLst/>
          </a:prstGeom>
        </p:spPr>
      </p:pic>
    </p:spTree>
    <p:extLst>
      <p:ext uri="{BB962C8B-B14F-4D97-AF65-F5344CB8AC3E}">
        <p14:creationId xmlns:p14="http://schemas.microsoft.com/office/powerpoint/2010/main" val="569245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Panel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656" y="1447800"/>
            <a:ext cx="6705600" cy="4359117"/>
          </a:xfrm>
          <a:prstGeom prst="rect">
            <a:avLst/>
          </a:prstGeom>
        </p:spPr>
      </p:pic>
    </p:spTree>
    <p:extLst>
      <p:ext uri="{BB962C8B-B14F-4D97-AF65-F5344CB8AC3E}">
        <p14:creationId xmlns:p14="http://schemas.microsoft.com/office/powerpoint/2010/main" val="2779143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sz="2000" b="1" u="sng" dirty="0" smtClean="0"/>
              <a:t>Submitted By</a:t>
            </a:r>
            <a:r>
              <a:rPr lang="en-US" sz="2000" b="1" dirty="0" smtClean="0"/>
              <a:t> :</a:t>
            </a:r>
          </a:p>
          <a:p>
            <a:pPr>
              <a:buNone/>
            </a:pPr>
            <a:r>
              <a:rPr lang="en-US" dirty="0" smtClean="0"/>
              <a:t>                               *****************</a:t>
            </a:r>
          </a:p>
          <a:p>
            <a:pPr>
              <a:buNone/>
            </a:pPr>
            <a:r>
              <a:rPr lang="en-US" dirty="0"/>
              <a:t> </a:t>
            </a:r>
            <a:r>
              <a:rPr lang="en-US" dirty="0" smtClean="0"/>
              <a:t>                             </a:t>
            </a:r>
            <a:r>
              <a:rPr lang="en-US" sz="2000" dirty="0" smtClean="0"/>
              <a:t>Roll # MCEIT-11-41</a:t>
            </a:r>
          </a:p>
          <a:p>
            <a:pPr>
              <a:buNone/>
            </a:pPr>
            <a:r>
              <a:rPr lang="en-US" dirty="0"/>
              <a:t> </a:t>
            </a:r>
            <a:r>
              <a:rPr lang="en-US" dirty="0" smtClean="0"/>
              <a:t>                               ****************</a:t>
            </a:r>
          </a:p>
          <a:p>
            <a:pPr>
              <a:buNone/>
            </a:pPr>
            <a:r>
              <a:rPr lang="en-US" sz="2000" b="1" u="sng" dirty="0" smtClean="0"/>
              <a:t>Supervised By:</a:t>
            </a:r>
          </a:p>
          <a:p>
            <a:pPr>
              <a:buNone/>
            </a:pPr>
            <a:r>
              <a:rPr lang="en-US" dirty="0" smtClean="0"/>
              <a:t>                               </a:t>
            </a:r>
            <a:r>
              <a:rPr lang="en-US" sz="2000" dirty="0" smtClean="0"/>
              <a:t>Ma’am Qurat-ul-Ain</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Panel</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048" y="1447800"/>
            <a:ext cx="6752816" cy="4233496"/>
          </a:xfrm>
          <a:prstGeom prst="rect">
            <a:avLst/>
          </a:prstGeom>
        </p:spPr>
      </p:pic>
    </p:spTree>
    <p:extLst>
      <p:ext uri="{BB962C8B-B14F-4D97-AF65-F5344CB8AC3E}">
        <p14:creationId xmlns:p14="http://schemas.microsoft.com/office/powerpoint/2010/main" val="3919925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Panel</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560" y="1447800"/>
            <a:ext cx="6827792" cy="3940461"/>
          </a:xfrm>
          <a:prstGeom prst="rect">
            <a:avLst/>
          </a:prstGeom>
        </p:spPr>
      </p:pic>
    </p:spTree>
    <p:extLst>
      <p:ext uri="{BB962C8B-B14F-4D97-AF65-F5344CB8AC3E}">
        <p14:creationId xmlns:p14="http://schemas.microsoft.com/office/powerpoint/2010/main" val="1080910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24000"/>
            <a:ext cx="7010400" cy="3886199"/>
          </a:xfrm>
          <a:prstGeom prst="rect">
            <a:avLst/>
          </a:prstGeom>
        </p:spPr>
      </p:pic>
    </p:spTree>
    <p:extLst>
      <p:ext uri="{BB962C8B-B14F-4D97-AF65-F5344CB8AC3E}">
        <p14:creationId xmlns:p14="http://schemas.microsoft.com/office/powerpoint/2010/main" val="2335576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Thank You!</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56565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to SmartShop Computer Accessories</a:t>
            </a:r>
            <a:endParaRPr lang="en-US" dirty="0"/>
          </a:p>
        </p:txBody>
      </p:sp>
      <p:sp>
        <p:nvSpPr>
          <p:cNvPr id="3" name="Content Placeholder 2"/>
          <p:cNvSpPr>
            <a:spLocks noGrp="1"/>
          </p:cNvSpPr>
          <p:nvPr>
            <p:ph idx="1"/>
          </p:nvPr>
        </p:nvSpPr>
        <p:spPr/>
        <p:txBody>
          <a:bodyPr>
            <a:normAutofit/>
          </a:bodyPr>
          <a:lstStyle/>
          <a:p>
            <a:r>
              <a:rPr lang="en-US" sz="2000" b="1" dirty="0" smtClean="0"/>
              <a:t>SmartShop Computer Accessories </a:t>
            </a:r>
            <a:r>
              <a:rPr lang="en-US" sz="2000" dirty="0" smtClean="0"/>
              <a:t>is a web based application which helps people find and buy latest computer accessories of different varieties via internet. It is useful because it makes an easier way to browse and purchase computer accessories online.</a:t>
            </a:r>
          </a:p>
          <a:p>
            <a:r>
              <a:rPr lang="en-US" sz="2000" dirty="0" smtClean="0"/>
              <a:t>The intend is to make a user-friendly and feature-rich website to make the online shopping convenient and fun.</a:t>
            </a:r>
            <a:endParaRPr lang="en-US" sz="2000" dirty="0"/>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ctr" rtl="0">
              <a:spcBef>
                <a:spcPct val="0"/>
              </a:spcBef>
            </a:pPr>
            <a:r>
              <a:rPr lang="en-US" sz="3600" b="1" dirty="0">
                <a:solidFill>
                  <a:schemeClr val="accent1"/>
                </a:solidFill>
              </a:rPr>
              <a:t>Project goals and </a:t>
            </a:r>
            <a:r>
              <a:rPr lang="en-US" sz="3600" b="1" dirty="0" smtClean="0">
                <a:solidFill>
                  <a:schemeClr val="accent1"/>
                </a:solidFill>
              </a:rPr>
              <a:t>objectives</a:t>
            </a:r>
            <a:r>
              <a:rPr lang="en-US" sz="1200" b="1" dirty="0">
                <a:solidFill>
                  <a:schemeClr val="tx1"/>
                </a:solidFill>
              </a:rPr>
              <a:t/>
            </a:r>
            <a:br>
              <a:rPr lang="en-US" sz="1200" b="1" dirty="0">
                <a:solidFill>
                  <a:schemeClr val="tx1"/>
                </a:solidFill>
              </a:rPr>
            </a:br>
            <a:endParaRPr lang="en-US" b="1" dirty="0">
              <a:solidFill>
                <a:schemeClr val="tx1"/>
              </a:solidFill>
            </a:endParaRPr>
          </a:p>
        </p:txBody>
      </p:sp>
      <p:sp>
        <p:nvSpPr>
          <p:cNvPr id="3" name="Content Placeholder 2"/>
          <p:cNvSpPr>
            <a:spLocks noGrp="1"/>
          </p:cNvSpPr>
          <p:nvPr>
            <p:ph idx="1"/>
          </p:nvPr>
        </p:nvSpPr>
        <p:spPr>
          <a:xfrm>
            <a:off x="607289" y="1828800"/>
            <a:ext cx="6347714" cy="3880773"/>
          </a:xfrm>
        </p:spPr>
        <p:txBody>
          <a:bodyPr>
            <a:normAutofit fontScale="55000" lnSpcReduction="20000"/>
          </a:bodyPr>
          <a:lstStyle/>
          <a:p>
            <a:pPr>
              <a:buNone/>
            </a:pPr>
            <a:r>
              <a:rPr lang="en-US" sz="4400" b="1" u="sng" dirty="0" smtClean="0"/>
              <a:t>Goals:</a:t>
            </a:r>
          </a:p>
          <a:p>
            <a:pPr lvl="2"/>
            <a:r>
              <a:rPr lang="en-US" sz="3600" dirty="0" smtClean="0"/>
              <a:t>To provide a user-friendly and feature rich online shopping experience to buyers.</a:t>
            </a:r>
          </a:p>
          <a:p>
            <a:pPr lvl="2"/>
            <a:r>
              <a:rPr lang="en-US" sz="3600" dirty="0" smtClean="0"/>
              <a:t>To let admin manage and add product entries on the site easily.</a:t>
            </a:r>
          </a:p>
          <a:p>
            <a:pPr lvl="2"/>
            <a:r>
              <a:rPr lang="en-US" sz="3600" dirty="0" smtClean="0"/>
              <a:t>To make a clean, simple interface for faster and easy access of the products (computer accessories) on the site.</a:t>
            </a:r>
          </a:p>
          <a:p>
            <a:pPr lvl="2"/>
            <a:r>
              <a:rPr lang="en-US" sz="3600" dirty="0" smtClean="0"/>
              <a:t>To offer rich features to both admin and users with the help of useful modules.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accent1"/>
                </a:solidFill>
              </a:rPr>
              <a:t>Project goals and objectives</a:t>
            </a:r>
            <a:endParaRPr lang="en-US" sz="3600" dirty="0">
              <a:solidFill>
                <a:schemeClr val="accent1"/>
              </a:solidFill>
            </a:endParaRPr>
          </a:p>
        </p:txBody>
      </p:sp>
      <p:sp>
        <p:nvSpPr>
          <p:cNvPr id="3" name="Content Placeholder 2"/>
          <p:cNvSpPr>
            <a:spLocks noGrp="1"/>
          </p:cNvSpPr>
          <p:nvPr>
            <p:ph idx="1"/>
          </p:nvPr>
        </p:nvSpPr>
        <p:spPr>
          <a:xfrm>
            <a:off x="609598" y="1828800"/>
            <a:ext cx="6347714" cy="3880773"/>
          </a:xfrm>
        </p:spPr>
        <p:txBody>
          <a:bodyPr>
            <a:normAutofit fontScale="85000" lnSpcReduction="20000"/>
          </a:bodyPr>
          <a:lstStyle/>
          <a:p>
            <a:pPr marL="548640" lvl="2" indent="-411480">
              <a:buClr>
                <a:schemeClr val="tx1">
                  <a:shade val="95000"/>
                </a:schemeClr>
              </a:buClr>
              <a:buSzPct val="65000"/>
              <a:buNone/>
            </a:pPr>
            <a:r>
              <a:rPr lang="en-US" sz="2800" b="1" u="sng" dirty="0" smtClean="0"/>
              <a:t>Objectives:</a:t>
            </a:r>
            <a:endParaRPr lang="en-US" sz="2800" u="sng" dirty="0" smtClean="0"/>
          </a:p>
          <a:p>
            <a:pPr lvl="0"/>
            <a:r>
              <a:rPr lang="en-US" sz="2200" b="1" dirty="0" smtClean="0"/>
              <a:t>SmartShop Computer Accessories </a:t>
            </a:r>
            <a:r>
              <a:rPr lang="en-US" sz="2200" dirty="0" smtClean="0"/>
              <a:t>will </a:t>
            </a:r>
            <a:r>
              <a:rPr lang="en-US" sz="2200" dirty="0" smtClean="0"/>
              <a:t>offer buying </a:t>
            </a:r>
            <a:r>
              <a:rPr lang="en-US" sz="2200" dirty="0" smtClean="0"/>
              <a:t>accessories </a:t>
            </a:r>
            <a:r>
              <a:rPr lang="en-US" sz="2200" dirty="0" smtClean="0"/>
              <a:t>related to computers and tech and will help buyers have enriched experience while browsing the products on the web.</a:t>
            </a:r>
          </a:p>
          <a:p>
            <a:pPr lvl="0"/>
            <a:r>
              <a:rPr lang="en-US" sz="2200" dirty="0" smtClean="0"/>
              <a:t>It will not only be beneficial to buyers but will also help admin to easily view, manage, modify, and update products on the web application.</a:t>
            </a:r>
          </a:p>
          <a:p>
            <a:pPr lvl="0"/>
            <a:r>
              <a:rPr lang="en-US" sz="2200" dirty="0" smtClean="0"/>
              <a:t>Easy-to-use admin panel will offer faster way to add, delete, edit products and their details for admin.</a:t>
            </a:r>
          </a:p>
          <a:p>
            <a:pPr lvl="0"/>
            <a:r>
              <a:rPr lang="en-US" sz="2200" dirty="0" smtClean="0"/>
              <a:t>Buyers will be able to use “add to cart” feature to conveniently shop on the website and continue browsing for more items.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SmartShop Computer Accessories Scope</a:t>
            </a:r>
            <a:endParaRPr lang="en-US" dirty="0"/>
          </a:p>
        </p:txBody>
      </p:sp>
      <p:sp>
        <p:nvSpPr>
          <p:cNvPr id="3" name="Content Placeholder 2"/>
          <p:cNvSpPr>
            <a:spLocks noGrp="1"/>
          </p:cNvSpPr>
          <p:nvPr>
            <p:ph idx="1"/>
          </p:nvPr>
        </p:nvSpPr>
        <p:spPr>
          <a:xfrm>
            <a:off x="609598" y="1909618"/>
            <a:ext cx="6347714" cy="3880773"/>
          </a:xfrm>
        </p:spPr>
        <p:txBody>
          <a:bodyPr>
            <a:normAutofit/>
          </a:bodyPr>
          <a:lstStyle/>
          <a:p>
            <a:pPr indent="-228600">
              <a:buNone/>
              <a:tabLst>
                <a:tab pos="457200" algn="l"/>
              </a:tabLst>
            </a:pPr>
            <a:r>
              <a:rPr lang="en-US" sz="3600" i="1" u="sng" dirty="0" smtClean="0">
                <a:effectLst>
                  <a:outerShdw blurRad="38100" dist="38100" dir="2700000" algn="tl">
                    <a:srgbClr val="C0C0C0"/>
                  </a:outerShdw>
                </a:effectLst>
                <a:cs typeface="Times New Roman" charset="0"/>
              </a:rPr>
              <a:t>Scope of the system </a:t>
            </a:r>
            <a:r>
              <a:rPr lang="en-US" sz="2000" i="1" dirty="0" smtClean="0">
                <a:effectLst>
                  <a:outerShdw blurRad="38100" dist="38100" dir="2700000" algn="tl">
                    <a:srgbClr val="C0C0C0"/>
                  </a:outerShdw>
                </a:effectLst>
                <a:cs typeface="Times New Roman" charset="0"/>
              </a:rPr>
              <a:t> </a:t>
            </a:r>
          </a:p>
          <a:p>
            <a:pPr indent="-228600" eaLnBrk="0" hangingPunct="0">
              <a:tabLst>
                <a:tab pos="457200" algn="l"/>
              </a:tabLst>
            </a:pPr>
            <a:r>
              <a:rPr lang="en-US" sz="2000" dirty="0" smtClean="0">
                <a:effectLst>
                  <a:outerShdw blurRad="38100" dist="38100" dir="2700000" algn="tl">
                    <a:srgbClr val="C0C0C0"/>
                  </a:outerShdw>
                </a:effectLst>
                <a:latin typeface="Wingdings" pitchFamily="2" charset="2"/>
                <a:cs typeface="Times New Roman" charset="0"/>
              </a:rPr>
              <a:t> </a:t>
            </a:r>
            <a:r>
              <a:rPr lang="en-US" dirty="0" smtClean="0">
                <a:effectLst>
                  <a:outerShdw blurRad="38100" dist="38100" dir="2700000" algn="tl">
                    <a:srgbClr val="C0C0C0"/>
                  </a:outerShdw>
                </a:effectLst>
                <a:latin typeface="Times New Roman" charset="0"/>
                <a:cs typeface="Times New Roman" charset="0"/>
              </a:rPr>
              <a:t> </a:t>
            </a:r>
            <a:r>
              <a:rPr lang="en-US" i="1" dirty="0" smtClean="0">
                <a:effectLst>
                  <a:outerShdw blurRad="38100" dist="38100" dir="2700000" algn="tl">
                    <a:srgbClr val="C0C0C0"/>
                  </a:outerShdw>
                </a:effectLst>
                <a:cs typeface="Times New Roman" charset="0"/>
              </a:rPr>
              <a:t>Login Module</a:t>
            </a:r>
          </a:p>
          <a:p>
            <a:pPr indent="-228600" eaLnBrk="0" hangingPunct="0">
              <a:tabLst>
                <a:tab pos="457200" algn="l"/>
              </a:tabLst>
            </a:pPr>
            <a:r>
              <a:rPr lang="en-US" i="1" dirty="0">
                <a:effectLst>
                  <a:outerShdw blurRad="38100" dist="38100" dir="2700000" algn="tl">
                    <a:srgbClr val="C0C0C0"/>
                  </a:outerShdw>
                </a:effectLst>
                <a:cs typeface="Times New Roman" charset="0"/>
              </a:rPr>
              <a:t> </a:t>
            </a:r>
            <a:r>
              <a:rPr lang="en-US" i="1" dirty="0" smtClean="0">
                <a:effectLst>
                  <a:outerShdw blurRad="38100" dist="38100" dir="2700000" algn="tl">
                    <a:srgbClr val="C0C0C0"/>
                  </a:outerShdw>
                </a:effectLst>
                <a:cs typeface="Times New Roman" charset="0"/>
              </a:rPr>
              <a:t>   Admin Module</a:t>
            </a:r>
          </a:p>
          <a:p>
            <a:pPr indent="-228600" eaLnBrk="0" hangingPunct="0">
              <a:tabLst>
                <a:tab pos="457200" algn="l"/>
              </a:tabLst>
            </a:pPr>
            <a:r>
              <a:rPr lang="en-US" i="1" dirty="0">
                <a:effectLst>
                  <a:outerShdw blurRad="38100" dist="38100" dir="2700000" algn="tl">
                    <a:srgbClr val="C0C0C0"/>
                  </a:outerShdw>
                </a:effectLst>
                <a:cs typeface="Times New Roman" charset="0"/>
              </a:rPr>
              <a:t> </a:t>
            </a:r>
            <a:r>
              <a:rPr lang="en-US" i="1" dirty="0" smtClean="0">
                <a:effectLst>
                  <a:outerShdw blurRad="38100" dist="38100" dir="2700000" algn="tl">
                    <a:srgbClr val="C0C0C0"/>
                  </a:outerShdw>
                </a:effectLst>
                <a:cs typeface="Times New Roman" charset="0"/>
              </a:rPr>
              <a:t>   Sign Up Module</a:t>
            </a:r>
          </a:p>
          <a:p>
            <a:pPr indent="-228600" eaLnBrk="0" hangingPunct="0">
              <a:tabLst>
                <a:tab pos="457200" algn="l"/>
              </a:tabLst>
            </a:pPr>
            <a:r>
              <a:rPr lang="en-US" i="1" dirty="0">
                <a:effectLst>
                  <a:outerShdw blurRad="38100" dist="38100" dir="2700000" algn="tl">
                    <a:srgbClr val="C0C0C0"/>
                  </a:outerShdw>
                </a:effectLst>
                <a:cs typeface="Times New Roman" charset="0"/>
              </a:rPr>
              <a:t> </a:t>
            </a:r>
            <a:r>
              <a:rPr lang="en-US" i="1" dirty="0" smtClean="0">
                <a:effectLst>
                  <a:outerShdw blurRad="38100" dist="38100" dir="2700000" algn="tl">
                    <a:srgbClr val="C0C0C0"/>
                  </a:outerShdw>
                </a:effectLst>
                <a:cs typeface="Times New Roman" charset="0"/>
              </a:rPr>
              <a:t>   Shopping Module</a:t>
            </a:r>
          </a:p>
          <a:p>
            <a:pPr indent="-228600" eaLnBrk="0" hangingPunct="0">
              <a:tabLst>
                <a:tab pos="457200" algn="l"/>
              </a:tabLst>
            </a:pPr>
            <a:r>
              <a:rPr lang="en-US" i="1" dirty="0">
                <a:effectLst>
                  <a:outerShdw blurRad="38100" dist="38100" dir="2700000" algn="tl">
                    <a:srgbClr val="C0C0C0"/>
                  </a:outerShdw>
                </a:effectLst>
                <a:cs typeface="Times New Roman" charset="0"/>
              </a:rPr>
              <a:t> </a:t>
            </a:r>
            <a:r>
              <a:rPr lang="en-US" i="1" dirty="0" smtClean="0">
                <a:effectLst>
                  <a:outerShdw blurRad="38100" dist="38100" dir="2700000" algn="tl">
                    <a:srgbClr val="C0C0C0"/>
                  </a:outerShdw>
                </a:effectLst>
                <a:cs typeface="Times New Roman" charset="0"/>
              </a:rPr>
              <a:t>   Add to Cart feature</a:t>
            </a:r>
          </a:p>
          <a:p>
            <a:pPr indent="-228600" eaLnBrk="0" hangingPunct="0">
              <a:tabLst>
                <a:tab pos="457200" algn="l"/>
              </a:tabLst>
            </a:pPr>
            <a:r>
              <a:rPr lang="en-US" i="1" dirty="0" smtClean="0">
                <a:effectLst>
                  <a:outerShdw blurRad="38100" dist="38100" dir="2700000" algn="tl">
                    <a:srgbClr val="C0C0C0"/>
                  </a:outerShdw>
                </a:effectLst>
                <a:cs typeface="Times New Roman" charset="0"/>
              </a:rPr>
              <a:t>    Products </a:t>
            </a:r>
            <a:r>
              <a:rPr lang="en-US" i="1" dirty="0" smtClean="0">
                <a:effectLst>
                  <a:outerShdw blurRad="38100" dist="38100" dir="2700000" algn="tl">
                    <a:srgbClr val="C0C0C0"/>
                  </a:outerShdw>
                </a:effectLst>
                <a:cs typeface="Times New Roman" charset="0"/>
              </a:rPr>
              <a:t>enlisting and categories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Description &amp; Drawbacks of existing system</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sz="3400" b="1" u="sng" dirty="0" smtClean="0">
                <a:latin typeface="Trebuchet MS" panose="020B0603020202020204" pitchFamily="34" charset="0"/>
              </a:rPr>
              <a:t>Description of existing system :-</a:t>
            </a:r>
            <a:r>
              <a:rPr lang="en-US" sz="5200" b="1" u="sng" dirty="0" smtClean="0">
                <a:latin typeface="Dauphin" pitchFamily="18" charset="0"/>
              </a:rPr>
              <a:t/>
            </a:r>
            <a:br>
              <a:rPr lang="en-US" sz="5200" b="1" u="sng" dirty="0" smtClean="0">
                <a:latin typeface="Dauphin" pitchFamily="18" charset="0"/>
              </a:rPr>
            </a:br>
            <a:r>
              <a:rPr lang="en-US" sz="5200" dirty="0" smtClean="0">
                <a:latin typeface="Dauphin" pitchFamily="18" charset="0"/>
              </a:rPr>
              <a:t>              </a:t>
            </a:r>
          </a:p>
          <a:p>
            <a:pPr>
              <a:buNone/>
            </a:pPr>
            <a:r>
              <a:rPr lang="en-US" sz="5200" dirty="0" smtClean="0">
                <a:latin typeface="Dauphin" pitchFamily="18" charset="0"/>
              </a:rPr>
              <a:t>   </a:t>
            </a:r>
            <a:r>
              <a:rPr lang="en-US" sz="3200" dirty="0" smtClean="0"/>
              <a:t>The traditional way of shopping for products is not only time consuming but also requires a relatively more effort. The buyer has to physically visit the store to browse and purchase products of his/her needs. Traditional payment method is also time-consuming. </a:t>
            </a:r>
          </a:p>
          <a:p>
            <a:pPr>
              <a:buNone/>
            </a:pPr>
            <a:r>
              <a:rPr lang="en-US" sz="3200" b="1" u="sng" dirty="0" smtClean="0">
                <a:latin typeface="Dauphin" pitchFamily="18" charset="0"/>
              </a:rPr>
              <a:t/>
            </a:r>
            <a:br>
              <a:rPr lang="en-US" sz="3200" b="1" u="sng" dirty="0" smtClean="0">
                <a:latin typeface="Dauphin" pitchFamily="18" charset="0"/>
              </a:rPr>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Description &amp; Drawbacks of existing system</a:t>
            </a:r>
            <a:endParaRPr lang="en-US" dirty="0"/>
          </a:p>
        </p:txBody>
      </p:sp>
      <p:sp>
        <p:nvSpPr>
          <p:cNvPr id="3" name="Content Placeholder 2"/>
          <p:cNvSpPr>
            <a:spLocks noGrp="1"/>
          </p:cNvSpPr>
          <p:nvPr>
            <p:ph idx="1"/>
          </p:nvPr>
        </p:nvSpPr>
        <p:spPr/>
        <p:txBody>
          <a:bodyPr>
            <a:normAutofit/>
          </a:bodyPr>
          <a:lstStyle/>
          <a:p>
            <a:pPr>
              <a:buNone/>
            </a:pPr>
            <a:r>
              <a:rPr lang="en-US" sz="3200" b="1" u="sng" dirty="0" smtClean="0">
                <a:latin typeface="Dauphin" pitchFamily="18" charset="0"/>
              </a:rPr>
              <a:t>Drawbacks of existing system:-  </a:t>
            </a:r>
          </a:p>
          <a:p>
            <a:pPr>
              <a:buNone/>
            </a:pPr>
            <a:r>
              <a:rPr lang="en-US" dirty="0" smtClean="0">
                <a:latin typeface="Dauphin" pitchFamily="18" charset="0"/>
              </a:rPr>
              <a:t>       </a:t>
            </a:r>
            <a:r>
              <a:rPr lang="en-US" dirty="0" smtClean="0"/>
              <a:t>- Time Consuming</a:t>
            </a:r>
            <a:br>
              <a:rPr lang="en-US" dirty="0" smtClean="0"/>
            </a:br>
            <a:r>
              <a:rPr lang="en-US" dirty="0" smtClean="0"/>
              <a:t> - Less convenient</a:t>
            </a:r>
            <a:br>
              <a:rPr lang="en-US" dirty="0" smtClean="0"/>
            </a:br>
            <a:r>
              <a:rPr lang="en-US" dirty="0" smtClean="0"/>
              <a:t> - Somewhat tiresome</a:t>
            </a:r>
            <a:br>
              <a:rPr lang="en-US" dirty="0" smtClean="0"/>
            </a:br>
            <a:r>
              <a:rPr lang="en-US" dirty="0" smtClean="0"/>
              <a:t> - Requires physical visit to the shopping place</a:t>
            </a:r>
            <a:br>
              <a:rPr lang="en-US" dirty="0" smtClean="0"/>
            </a:br>
            <a:r>
              <a:rPr lang="en-US" dirty="0" smtClean="0"/>
              <a:t> - Chances of human errors during payment</a:t>
            </a:r>
            <a:br>
              <a:rPr lang="en-US" dirty="0" smtClean="0"/>
            </a:br>
            <a:r>
              <a:rPr lang="en-US" dirty="0" smtClean="0"/>
              <a:t> - Payment method is also less convenient</a:t>
            </a:r>
            <a:br>
              <a:rPr lang="en-US" dirty="0" smtClean="0"/>
            </a:br>
            <a:r>
              <a:rPr lang="en-US" dirty="0" smtClean="0"/>
              <a:t> - Relatively less features as compared to online shopping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Description of proposed system </a:t>
            </a:r>
            <a:endParaRPr lang="en-US" dirty="0"/>
          </a:p>
        </p:txBody>
      </p:sp>
      <p:sp>
        <p:nvSpPr>
          <p:cNvPr id="3" name="Content Placeholder 2"/>
          <p:cNvSpPr>
            <a:spLocks noGrp="1"/>
          </p:cNvSpPr>
          <p:nvPr>
            <p:ph idx="1"/>
          </p:nvPr>
        </p:nvSpPr>
        <p:spPr/>
        <p:txBody>
          <a:bodyPr>
            <a:normAutofit/>
          </a:bodyPr>
          <a:lstStyle/>
          <a:p>
            <a:r>
              <a:rPr lang="en-US" dirty="0" smtClean="0"/>
              <a:t>Reduced manual work, thanks to the internet</a:t>
            </a:r>
          </a:p>
          <a:p>
            <a:r>
              <a:rPr lang="en-US" dirty="0" smtClean="0"/>
              <a:t>Proposed system is convenient and easy-to-use</a:t>
            </a:r>
          </a:p>
          <a:p>
            <a:r>
              <a:rPr lang="en-US" dirty="0" smtClean="0"/>
              <a:t>Saves time</a:t>
            </a:r>
          </a:p>
          <a:p>
            <a:r>
              <a:rPr lang="en-US" dirty="0" smtClean="0"/>
              <a:t>Purchasing products from home</a:t>
            </a:r>
          </a:p>
          <a:p>
            <a:r>
              <a:rPr lang="en-US" dirty="0" smtClean="0"/>
              <a:t>Secure payment methods</a:t>
            </a:r>
          </a:p>
          <a:p>
            <a:r>
              <a:rPr lang="en-US" dirty="0" smtClean="0"/>
              <a:t>Accessible to everyone</a:t>
            </a:r>
          </a:p>
          <a:p>
            <a:r>
              <a:rPr lang="en-US" dirty="0" smtClean="0"/>
              <a:t>Easy to find products as they are categorized in various categories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273</TotalTime>
  <Words>547</Words>
  <Application>Microsoft Office PowerPoint</Application>
  <PresentationFormat>On-screen Show (4:3)</PresentationFormat>
  <Paragraphs>98</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Dauphin</vt:lpstr>
      <vt:lpstr>Times New Roman</vt:lpstr>
      <vt:lpstr>Trebuchet MS</vt:lpstr>
      <vt:lpstr>Wingdings</vt:lpstr>
      <vt:lpstr>Wingdings 3</vt:lpstr>
      <vt:lpstr>Facet</vt:lpstr>
      <vt:lpstr>Final Project</vt:lpstr>
      <vt:lpstr>Introduction</vt:lpstr>
      <vt:lpstr>Introduction to SmartShop Computer Accessories</vt:lpstr>
      <vt:lpstr>Project goals and objectives </vt:lpstr>
      <vt:lpstr>Project goals and objectives</vt:lpstr>
      <vt:lpstr>SmartShop Computer Accessories Scope</vt:lpstr>
      <vt:lpstr>Description &amp; Drawbacks of existing system</vt:lpstr>
      <vt:lpstr>Description &amp; Drawbacks of existing system</vt:lpstr>
      <vt:lpstr>Description of proposed system </vt:lpstr>
      <vt:lpstr>Tool Selection </vt:lpstr>
      <vt:lpstr>Tool Selection</vt:lpstr>
      <vt:lpstr>Tool Selection</vt:lpstr>
      <vt:lpstr>Tools Used for development</vt:lpstr>
      <vt:lpstr>Tools Used for development</vt:lpstr>
      <vt:lpstr>GUI (Homepage)</vt:lpstr>
      <vt:lpstr>GUI (Product Details)</vt:lpstr>
      <vt:lpstr>GUI (Category)</vt:lpstr>
      <vt:lpstr>Admin Panel</vt:lpstr>
      <vt:lpstr>Admin Panel</vt:lpstr>
      <vt:lpstr>Admin Panel</vt:lpstr>
      <vt:lpstr>Admin Panel</vt:lpstr>
      <vt:lpstr>Database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waqas</dc:creator>
  <cp:lastModifiedBy>Affan</cp:lastModifiedBy>
  <cp:revision>156</cp:revision>
  <dcterms:created xsi:type="dcterms:W3CDTF">2015-05-02T08:48:54Z</dcterms:created>
  <dcterms:modified xsi:type="dcterms:W3CDTF">2016-04-12T17:49:38Z</dcterms:modified>
</cp:coreProperties>
</file>