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0" r:id="rId1"/>
  </p:sldMasterIdLst>
  <p:notesMasterIdLst>
    <p:notesMasterId r:id="rId24"/>
  </p:notesMasterIdLst>
  <p:sldIdLst>
    <p:sldId id="293" r:id="rId2"/>
    <p:sldId id="256" r:id="rId3"/>
    <p:sldId id="257" r:id="rId4"/>
    <p:sldId id="258" r:id="rId5"/>
    <p:sldId id="259" r:id="rId6"/>
    <p:sldId id="260" r:id="rId7"/>
    <p:sldId id="261" r:id="rId8"/>
    <p:sldId id="262" r:id="rId9"/>
    <p:sldId id="264" r:id="rId10"/>
    <p:sldId id="265" r:id="rId11"/>
    <p:sldId id="284" r:id="rId12"/>
    <p:sldId id="285" r:id="rId13"/>
    <p:sldId id="286" r:id="rId14"/>
    <p:sldId id="287" r:id="rId15"/>
    <p:sldId id="288" r:id="rId16"/>
    <p:sldId id="292" r:id="rId17"/>
    <p:sldId id="294" r:id="rId18"/>
    <p:sldId id="298" r:id="rId19"/>
    <p:sldId id="295" r:id="rId20"/>
    <p:sldId id="296" r:id="rId21"/>
    <p:sldId id="299" r:id="rId22"/>
    <p:sldId id="29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1403A1-3E3D-46A8-87D6-C72CE91918B8}" type="datetimeFigureOut">
              <a:rPr lang="en-US" smtClean="0"/>
              <a:pPr/>
              <a:t>12/4/2016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1296BF-68CC-4517-A443-E24E62A2DF5A}" type="slidenum">
              <a:rPr lang="en-US" smtClean="0"/>
              <a:pPr/>
              <a:t>‹#›</a:t>
            </a:fld>
            <a:endParaRPr lang="en-US" dirty="0"/>
          </a:p>
        </p:txBody>
      </p:sp>
    </p:spTree>
    <p:extLst>
      <p:ext uri="{BB962C8B-B14F-4D97-AF65-F5344CB8AC3E}">
        <p14:creationId xmlns="" xmlns:p14="http://schemas.microsoft.com/office/powerpoint/2010/main" val="855166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296BF-68CC-4517-A443-E24E62A2DF5A}" type="slidenum">
              <a:rPr lang="en-US" smtClean="0"/>
              <a:pPr/>
              <a:t>4</a:t>
            </a:fld>
            <a:endParaRPr lang="en-US" dirty="0"/>
          </a:p>
        </p:txBody>
      </p:sp>
    </p:spTree>
    <p:extLst>
      <p:ext uri="{BB962C8B-B14F-4D97-AF65-F5344CB8AC3E}">
        <p14:creationId xmlns="" xmlns:p14="http://schemas.microsoft.com/office/powerpoint/2010/main" val="490856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A8345928-A5EB-4308-AEEC-94FB7EA35CD0}" type="datetimeFigureOut">
              <a:rPr lang="en-US" smtClean="0"/>
              <a:pPr/>
              <a:t>12/4/2016</a:t>
            </a:fld>
            <a:endParaRPr lang="en-US" dirty="0"/>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US" dirty="0"/>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4AC5F4AB-FD6B-43D0-98BD-7037277697C9}" type="slidenum">
              <a:rPr lang="en-US" smtClean="0"/>
              <a:pPr/>
              <a:t>‹#›</a:t>
            </a:fld>
            <a:endParaRPr lang="en-US" dirty="0"/>
          </a:p>
        </p:txBody>
      </p:sp>
    </p:spTree>
    <p:extLst>
      <p:ext uri="{BB962C8B-B14F-4D97-AF65-F5344CB8AC3E}">
        <p14:creationId xmlns="" xmlns:p14="http://schemas.microsoft.com/office/powerpoint/2010/main" val="1509373165"/>
      </p:ext>
    </p:extLst>
  </p:cSld>
  <p:clrMapOvr>
    <a:overrideClrMapping bg1="dk1" tx1="lt1" bg2="dk2" tx2="lt2" accent1="accent1" accent2="accent2" accent3="accent3" accent4="accent4" accent5="accent5" accent6="accent6" hlink="hlink" folHlink="folHlink"/>
  </p:clrMapOvr>
  <p:extLst>
    <p:ext uri="{DCECCB84-F9BA-43D5-87BE-67443E8EF086}">
      <p15:sldGuideLst xmlns=""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345928-A5EB-4308-AEEC-94FB7EA35CD0}" type="datetimeFigureOut">
              <a:rPr lang="en-US" smtClean="0"/>
              <a:pPr/>
              <a:t>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AC5F4AB-FD6B-43D0-98BD-7037277697C9}" type="slidenum">
              <a:rPr lang="en-US" smtClean="0"/>
              <a:pPr/>
              <a:t>‹#›</a:t>
            </a:fld>
            <a:endParaRPr lang="en-US" dirty="0"/>
          </a:p>
        </p:txBody>
      </p:sp>
    </p:spTree>
    <p:extLst>
      <p:ext uri="{BB962C8B-B14F-4D97-AF65-F5344CB8AC3E}">
        <p14:creationId xmlns="" xmlns:p14="http://schemas.microsoft.com/office/powerpoint/2010/main" val="4243334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345928-A5EB-4308-AEEC-94FB7EA35CD0}" type="datetimeFigureOut">
              <a:rPr lang="en-US" smtClean="0"/>
              <a:pPr/>
              <a:t>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AC5F4AB-FD6B-43D0-98BD-7037277697C9}" type="slidenum">
              <a:rPr lang="en-US" smtClean="0"/>
              <a:pPr/>
              <a:t>‹#›</a:t>
            </a:fld>
            <a:endParaRPr lang="en-US" dirty="0"/>
          </a:p>
        </p:txBody>
      </p:sp>
    </p:spTree>
    <p:extLst>
      <p:ext uri="{BB962C8B-B14F-4D97-AF65-F5344CB8AC3E}">
        <p14:creationId xmlns="" xmlns:p14="http://schemas.microsoft.com/office/powerpoint/2010/main" val="1753130924"/>
      </p:ext>
    </p:extLst>
  </p:cSld>
  <p:clrMapOvr>
    <a:masterClrMapping/>
  </p:clrMapOvr>
  <p:extLst>
    <p:ext uri="{DCECCB84-F9BA-43D5-87BE-67443E8EF086}">
      <p15:sldGuideLst xmlns=""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345928-A5EB-4308-AEEC-94FB7EA35CD0}" type="datetimeFigureOut">
              <a:rPr lang="en-US" smtClean="0"/>
              <a:pPr/>
              <a:t>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AC5F4AB-FD6B-43D0-98BD-7037277697C9}" type="slidenum">
              <a:rPr lang="en-US" smtClean="0"/>
              <a:pPr/>
              <a:t>‹#›</a:t>
            </a:fld>
            <a:endParaRPr lang="en-US" dirty="0"/>
          </a:p>
        </p:txBody>
      </p:sp>
    </p:spTree>
    <p:extLst>
      <p:ext uri="{BB962C8B-B14F-4D97-AF65-F5344CB8AC3E}">
        <p14:creationId xmlns="" xmlns:p14="http://schemas.microsoft.com/office/powerpoint/2010/main" val="146688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smtClean="0"/>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345928-A5EB-4308-AEEC-94FB7EA35CD0}" type="datetimeFigureOut">
              <a:rPr lang="en-US" smtClean="0"/>
              <a:pPr/>
              <a:t>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AC5F4AB-FD6B-43D0-98BD-7037277697C9}" type="slidenum">
              <a:rPr lang="en-US" smtClean="0"/>
              <a:pPr/>
              <a:t>‹#›</a:t>
            </a:fld>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 xmlns:p14="http://schemas.microsoft.com/office/powerpoint/2010/main" val="407385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8345928-A5EB-4308-AEEC-94FB7EA35CD0}" type="datetimeFigureOut">
              <a:rPr lang="en-US" smtClean="0"/>
              <a:pPr/>
              <a:t>12/4/2016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AC5F4AB-FD6B-43D0-98BD-7037277697C9}" type="slidenum">
              <a:rPr lang="en-US" smtClean="0"/>
              <a:pPr/>
              <a:t>‹#›</a:t>
            </a:fld>
            <a:endParaRPr lang="en-US" dirty="0"/>
          </a:p>
        </p:txBody>
      </p:sp>
    </p:spTree>
    <p:extLst>
      <p:ext uri="{BB962C8B-B14F-4D97-AF65-F5344CB8AC3E}">
        <p14:creationId xmlns="" xmlns:p14="http://schemas.microsoft.com/office/powerpoint/2010/main" val="2793023027"/>
      </p:ext>
    </p:extLst>
  </p:cSld>
  <p:clrMapOvr>
    <a:masterClrMapping/>
  </p:clrMapOvr>
  <p:extLst>
    <p:ext uri="{DCECCB84-F9BA-43D5-87BE-67443E8EF086}">
      <p15:sldGuideLst xmlns=""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smtClean="0"/>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8345928-A5EB-4308-AEEC-94FB7EA35CD0}" type="datetimeFigureOut">
              <a:rPr lang="en-US" smtClean="0"/>
              <a:pPr/>
              <a:t>12/4/2016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AC5F4AB-FD6B-43D0-98BD-7037277697C9}" type="slidenum">
              <a:rPr lang="en-US" smtClean="0"/>
              <a:pPr/>
              <a:t>‹#›</a:t>
            </a:fld>
            <a:endParaRPr lang="en-US" dirty="0"/>
          </a:p>
        </p:txBody>
      </p:sp>
    </p:spTree>
    <p:extLst>
      <p:ext uri="{BB962C8B-B14F-4D97-AF65-F5344CB8AC3E}">
        <p14:creationId xmlns="" xmlns:p14="http://schemas.microsoft.com/office/powerpoint/2010/main" val="931581972"/>
      </p:ext>
    </p:extLst>
  </p:cSld>
  <p:clrMapOvr>
    <a:masterClrMapping/>
  </p:clrMapOvr>
  <p:extLst>
    <p:ext uri="{DCECCB84-F9BA-43D5-87BE-67443E8EF086}">
      <p15:sldGuideLst xmlns=""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8345928-A5EB-4308-AEEC-94FB7EA35CD0}" type="datetimeFigureOut">
              <a:rPr lang="en-US" smtClean="0"/>
              <a:pPr/>
              <a:t>12/4/2016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AC5F4AB-FD6B-43D0-98BD-7037277697C9}" type="slidenum">
              <a:rPr lang="en-US" smtClean="0"/>
              <a:pPr/>
              <a:t>‹#›</a:t>
            </a:fld>
            <a:endParaRPr lang="en-US" dirty="0"/>
          </a:p>
        </p:txBody>
      </p:sp>
    </p:spTree>
    <p:extLst>
      <p:ext uri="{BB962C8B-B14F-4D97-AF65-F5344CB8AC3E}">
        <p14:creationId xmlns="" xmlns:p14="http://schemas.microsoft.com/office/powerpoint/2010/main" val="2846494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345928-A5EB-4308-AEEC-94FB7EA35CD0}" type="datetimeFigureOut">
              <a:rPr lang="en-US" smtClean="0"/>
              <a:pPr/>
              <a:t>12/4/2016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AC5F4AB-FD6B-43D0-98BD-7037277697C9}" type="slidenum">
              <a:rPr lang="en-US" smtClean="0"/>
              <a:pPr/>
              <a:t>‹#›</a:t>
            </a:fld>
            <a:endParaRPr lang="en-US" dirty="0"/>
          </a:p>
        </p:txBody>
      </p:sp>
    </p:spTree>
    <p:extLst>
      <p:ext uri="{BB962C8B-B14F-4D97-AF65-F5344CB8AC3E}">
        <p14:creationId xmlns="" xmlns:p14="http://schemas.microsoft.com/office/powerpoint/2010/main" val="2631920337"/>
      </p:ext>
    </p:extLst>
  </p:cSld>
  <p:clrMapOvr>
    <a:masterClrMapping/>
  </p:clrMapOvr>
  <p:extLst>
    <p:ext uri="{DCECCB84-F9BA-43D5-87BE-67443E8EF086}">
      <p15:sldGuideLst xmlns=""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smtClean="0"/>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345928-A5EB-4308-AEEC-94FB7EA35CD0}" type="datetimeFigureOut">
              <a:rPr lang="en-US" smtClean="0"/>
              <a:pPr/>
              <a:t>12/4/2016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AC5F4AB-FD6B-43D0-98BD-7037277697C9}" type="slidenum">
              <a:rPr lang="en-US" smtClean="0"/>
              <a:pPr/>
              <a:t>‹#›</a:t>
            </a:fld>
            <a:endParaRPr lang="en-US" dirty="0"/>
          </a:p>
        </p:txBody>
      </p:sp>
    </p:spTree>
    <p:extLst>
      <p:ext uri="{BB962C8B-B14F-4D97-AF65-F5344CB8AC3E}">
        <p14:creationId xmlns="" xmlns:p14="http://schemas.microsoft.com/office/powerpoint/2010/main" val="2938430788"/>
      </p:ext>
    </p:extLst>
  </p:cSld>
  <p:clrMapOvr>
    <a:masterClrMapping/>
  </p:clrMapOvr>
  <p:extLst>
    <p:ext uri="{DCECCB84-F9BA-43D5-87BE-67443E8EF086}">
      <p15:sldGuideLst xmlns=""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846963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345928-A5EB-4308-AEEC-94FB7EA35CD0}" type="datetimeFigureOut">
              <a:rPr lang="en-US" smtClean="0"/>
              <a:pPr/>
              <a:t>12/4/2016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AC5F4AB-FD6B-43D0-98BD-7037277697C9}" type="slidenum">
              <a:rPr lang="en-US" smtClean="0"/>
              <a:pPr/>
              <a:t>‹#›</a:t>
            </a:fld>
            <a:endParaRPr lang="en-US" dirty="0"/>
          </a:p>
        </p:txBody>
      </p:sp>
    </p:spTree>
    <p:extLst>
      <p:ext uri="{BB962C8B-B14F-4D97-AF65-F5344CB8AC3E}">
        <p14:creationId xmlns="" xmlns:p14="http://schemas.microsoft.com/office/powerpoint/2010/main" val="3640146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A8345928-A5EB-4308-AEEC-94FB7EA35CD0}" type="datetimeFigureOut">
              <a:rPr lang="en-US" smtClean="0"/>
              <a:pPr/>
              <a:t>12/4/2016</a:t>
            </a:fld>
            <a:endParaRPr lang="en-US" dirty="0"/>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4AC5F4AB-FD6B-43D0-98BD-7037277697C9}" type="slidenum">
              <a:rPr lang="en-US" smtClean="0"/>
              <a:pPr/>
              <a:t>‹#›</a:t>
            </a:fld>
            <a:endParaRPr lang="en-US" dirty="0"/>
          </a:p>
        </p:txBody>
      </p:sp>
    </p:spTree>
    <p:extLst>
      <p:ext uri="{BB962C8B-B14F-4D97-AF65-F5344CB8AC3E}">
        <p14:creationId xmlns="" xmlns:p14="http://schemas.microsoft.com/office/powerpoint/2010/main" val="2428879902"/>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Lst>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304800"/>
            <a:ext cx="9372599" cy="7467600"/>
          </a:xfrm>
          <a:prstGeom prst="rect">
            <a:avLst/>
          </a:prstGeom>
          <a:solidFill>
            <a:srgbClr val="CC99FF"/>
          </a:solid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Description of proposed system </a:t>
            </a:r>
            <a:endParaRPr lang="en-US" dirty="0"/>
          </a:p>
        </p:txBody>
      </p:sp>
      <p:sp>
        <p:nvSpPr>
          <p:cNvPr id="3" name="Content Placeholder 2"/>
          <p:cNvSpPr>
            <a:spLocks noGrp="1"/>
          </p:cNvSpPr>
          <p:nvPr>
            <p:ph idx="1"/>
          </p:nvPr>
        </p:nvSpPr>
        <p:spPr/>
        <p:txBody>
          <a:bodyPr>
            <a:normAutofit/>
          </a:bodyPr>
          <a:lstStyle/>
          <a:p>
            <a:r>
              <a:rPr lang="en-US" dirty="0" smtClean="0"/>
              <a:t>Reduced manual work by generating report</a:t>
            </a:r>
          </a:p>
          <a:p>
            <a:r>
              <a:rPr lang="en-US" dirty="0" smtClean="0"/>
              <a:t>Proposed system is    user friendly so it is easy to operate</a:t>
            </a:r>
          </a:p>
          <a:p>
            <a:r>
              <a:rPr lang="en-US" dirty="0" smtClean="0"/>
              <a:t>Save time</a:t>
            </a:r>
          </a:p>
          <a:p>
            <a:r>
              <a:rPr lang="en-US" dirty="0" smtClean="0"/>
              <a:t>Ensure data security</a:t>
            </a:r>
          </a:p>
          <a:p>
            <a:r>
              <a:rPr lang="en-US" dirty="0" smtClean="0"/>
              <a:t>System is helpful to see the present status of stock</a:t>
            </a:r>
          </a:p>
          <a:p>
            <a:r>
              <a:rPr lang="en-US" dirty="0" smtClean="0"/>
              <a:t>Fast and accurate output generation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Tool Selection</a:t>
            </a:r>
            <a:r>
              <a:rPr lang="en-US" sz="4000" dirty="0" smtClean="0"/>
              <a:t/>
            </a:r>
            <a:br>
              <a:rPr lang="en-US" sz="4000" dirty="0" smtClean="0"/>
            </a:br>
            <a:endParaRPr lang="en-US" dirty="0"/>
          </a:p>
        </p:txBody>
      </p:sp>
      <p:sp>
        <p:nvSpPr>
          <p:cNvPr id="3" name="Content Placeholder 2"/>
          <p:cNvSpPr>
            <a:spLocks noGrp="1"/>
          </p:cNvSpPr>
          <p:nvPr>
            <p:ph idx="1"/>
          </p:nvPr>
        </p:nvSpPr>
        <p:spPr/>
        <p:txBody>
          <a:bodyPr>
            <a:normAutofit/>
          </a:bodyPr>
          <a:lstStyle/>
          <a:p>
            <a:pPr>
              <a:buNone/>
            </a:pPr>
            <a:r>
              <a:rPr lang="en-US" dirty="0" smtClean="0"/>
              <a:t>     Selection of the appropriate software is most crucial stage of the development phase. The choice of software tool should be done in keeping view of the problem faced in order to avoid heavy loss of time and money. Tools used for any system development are:</a:t>
            </a:r>
          </a:p>
          <a:p>
            <a:pPr>
              <a:buNone/>
            </a:pPr>
            <a:endParaRPr lang="en-US" b="1" dirty="0" smtClean="0"/>
          </a:p>
          <a:p>
            <a:pPr>
              <a:buNone/>
            </a:pPr>
            <a:r>
              <a:rPr lang="en-US" b="1" dirty="0" smtClean="0"/>
              <a:t>         1. Hardware</a:t>
            </a:r>
          </a:p>
          <a:p>
            <a:pPr>
              <a:buNone/>
            </a:pPr>
            <a:r>
              <a:rPr lang="en-US" b="1" dirty="0" smtClean="0"/>
              <a:t>         2. Software </a:t>
            </a:r>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Selection</a:t>
            </a:r>
            <a:endParaRPr lang="en-US" dirty="0"/>
          </a:p>
        </p:txBody>
      </p:sp>
      <p:sp>
        <p:nvSpPr>
          <p:cNvPr id="3" name="Content Placeholder 2"/>
          <p:cNvSpPr>
            <a:spLocks noGrp="1"/>
          </p:cNvSpPr>
          <p:nvPr>
            <p:ph idx="1"/>
          </p:nvPr>
        </p:nvSpPr>
        <p:spPr/>
        <p:txBody>
          <a:bodyPr>
            <a:normAutofit/>
          </a:bodyPr>
          <a:lstStyle/>
          <a:p>
            <a:pPr lvl="3">
              <a:buNone/>
            </a:pPr>
            <a:r>
              <a:rPr lang="en-US" sz="3200" b="1" u="sng" dirty="0" smtClean="0"/>
              <a:t>Hardware:-</a:t>
            </a:r>
          </a:p>
          <a:p>
            <a:pPr>
              <a:buNone/>
            </a:pPr>
            <a:r>
              <a:rPr lang="en-US" dirty="0" smtClean="0"/>
              <a:t>                                  For the development and designing of website we had used better hardware for better functioning of the operating system and faster loading of programs. Hardware required to run this system will be:</a:t>
            </a:r>
          </a:p>
          <a:p>
            <a:pPr>
              <a:buNone/>
            </a:pPr>
            <a:r>
              <a:rPr lang="en-US" dirty="0" smtClean="0"/>
              <a:t>                      </a:t>
            </a:r>
          </a:p>
          <a:p>
            <a:pPr lvl="2"/>
            <a:r>
              <a:rPr lang="en-US" sz="2400" dirty="0" smtClean="0"/>
              <a:t>Machine                      Intel CORE i3</a:t>
            </a:r>
          </a:p>
          <a:p>
            <a:pPr lvl="2"/>
            <a:r>
              <a:rPr lang="en-US" sz="2400" dirty="0" smtClean="0"/>
              <a:t>Processor		Intel(R) Core(TM) i3-2370M CPU @ 2.40GHz </a:t>
            </a:r>
          </a:p>
          <a:p>
            <a:pPr lvl="2"/>
            <a:r>
              <a:rPr lang="en-US" sz="2400" dirty="0" smtClean="0"/>
              <a:t>RAM			2 GB</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Selection</a:t>
            </a:r>
            <a:endParaRPr lang="en-US" dirty="0"/>
          </a:p>
        </p:txBody>
      </p:sp>
      <p:sp>
        <p:nvSpPr>
          <p:cNvPr id="3" name="Content Placeholder 2"/>
          <p:cNvSpPr>
            <a:spLocks noGrp="1"/>
          </p:cNvSpPr>
          <p:nvPr>
            <p:ph idx="1"/>
          </p:nvPr>
        </p:nvSpPr>
        <p:spPr/>
        <p:txBody>
          <a:bodyPr>
            <a:normAutofit fontScale="92500" lnSpcReduction="10000"/>
          </a:bodyPr>
          <a:lstStyle/>
          <a:p>
            <a:pPr lvl="2">
              <a:buNone/>
            </a:pPr>
            <a:r>
              <a:rPr lang="en-US" b="1" dirty="0" smtClean="0"/>
              <a:t> </a:t>
            </a:r>
            <a:r>
              <a:rPr lang="en-US" sz="3500" b="1" u="sng" dirty="0" smtClean="0"/>
              <a:t>Software:-</a:t>
            </a:r>
            <a:endParaRPr lang="en-US" sz="3500" u="sng" dirty="0" smtClean="0"/>
          </a:p>
          <a:p>
            <a:pPr>
              <a:buNone/>
            </a:pPr>
            <a:r>
              <a:rPr lang="en-US" dirty="0" smtClean="0"/>
              <a:t>                             Any hardware without software is seemed to be useless in this environment. So different types of software are considered for this specific purpose. Chosen ones are:</a:t>
            </a:r>
          </a:p>
          <a:p>
            <a:pPr lvl="0"/>
            <a:r>
              <a:rPr lang="en-US" dirty="0" smtClean="0"/>
              <a:t>Operating System                Windows </a:t>
            </a:r>
            <a:r>
              <a:rPr lang="en-US" dirty="0"/>
              <a:t>7</a:t>
            </a:r>
            <a:r>
              <a:rPr lang="en-US" dirty="0" smtClean="0"/>
              <a:t>/Windows 8</a:t>
            </a:r>
          </a:p>
          <a:p>
            <a:pPr lvl="0"/>
            <a:r>
              <a:rPr lang="en-US" dirty="0" smtClean="0"/>
              <a:t>Front end tool                       HTML, CSS</a:t>
            </a:r>
          </a:p>
          <a:p>
            <a:pPr lvl="0"/>
            <a:r>
              <a:rPr lang="en-US" dirty="0" smtClean="0"/>
              <a:t>Back end tool                        PHP , Java script</a:t>
            </a:r>
          </a:p>
          <a:p>
            <a:pPr lvl="0"/>
            <a:r>
              <a:rPr lang="en-US" dirty="0" smtClean="0"/>
              <a:t>Graphic Designing tool       Dreamweaver CS6</a:t>
            </a:r>
          </a:p>
          <a:p>
            <a:pPr lvl="0"/>
            <a:r>
              <a:rPr lang="en-US" dirty="0" smtClean="0"/>
              <a:t>Database			MS SQL </a:t>
            </a:r>
          </a:p>
          <a:p>
            <a:pPr lvl="0"/>
            <a:r>
              <a:rPr lang="en-US" dirty="0" smtClean="0"/>
              <a:t>Tools for documentation     MS Word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Used for development</a:t>
            </a:r>
            <a:endParaRPr lang="en-US" dirty="0"/>
          </a:p>
        </p:txBody>
      </p:sp>
      <p:sp>
        <p:nvSpPr>
          <p:cNvPr id="4" name="Content Placeholder 3"/>
          <p:cNvSpPr>
            <a:spLocks noGrp="1"/>
          </p:cNvSpPr>
          <p:nvPr>
            <p:ph idx="1"/>
          </p:nvPr>
        </p:nvSpPr>
        <p:spPr/>
        <p:txBody>
          <a:bodyPr>
            <a:normAutofit fontScale="92500" lnSpcReduction="10000"/>
          </a:bodyPr>
          <a:lstStyle/>
          <a:p>
            <a:pPr>
              <a:buNone/>
            </a:pPr>
            <a:r>
              <a:rPr lang="en-US" dirty="0" smtClean="0"/>
              <a:t> </a:t>
            </a:r>
          </a:p>
          <a:p>
            <a:pPr>
              <a:buNone/>
            </a:pPr>
            <a:r>
              <a:rPr lang="en-US" sz="3300" b="1" u="sng" dirty="0" smtClean="0"/>
              <a:t>Tools and Using Reasons </a:t>
            </a:r>
            <a:r>
              <a:rPr lang="en-US" dirty="0" smtClean="0"/>
              <a:t> :-</a:t>
            </a:r>
          </a:p>
          <a:p>
            <a:r>
              <a:rPr lang="en-US" dirty="0" smtClean="0"/>
              <a:t>PHP                      </a:t>
            </a:r>
          </a:p>
          <a:p>
            <a:pPr>
              <a:buNone/>
            </a:pPr>
            <a:r>
              <a:rPr lang="en-US" dirty="0" smtClean="0"/>
              <a:t>                   For making interface and coding. </a:t>
            </a:r>
          </a:p>
          <a:p>
            <a:r>
              <a:rPr lang="en-US" dirty="0" smtClean="0"/>
              <a:t>My SQL                </a:t>
            </a:r>
          </a:p>
          <a:p>
            <a:pPr>
              <a:buNone/>
            </a:pPr>
            <a:r>
              <a:rPr lang="en-US" dirty="0" smtClean="0"/>
              <a:t>                   To keep the record of users and                                                               their details also for maintaining User personal  data for booking request. </a:t>
            </a:r>
          </a:p>
          <a:p>
            <a:r>
              <a:rPr lang="en-US" dirty="0" smtClean="0"/>
              <a:t>MS Word </a:t>
            </a:r>
          </a:p>
          <a:p>
            <a:pPr>
              <a:buNone/>
            </a:pPr>
            <a:r>
              <a:rPr lang="en-US" dirty="0" smtClean="0"/>
              <a:t>                       For ERD diagram, For Use Case diagram ,System Sequence diagram, Sequence diagram.</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Used for development</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u="sng" dirty="0" smtClean="0"/>
              <a:t>Tools and Using Reasons </a:t>
            </a:r>
            <a:r>
              <a:rPr lang="en-US" dirty="0" smtClean="0"/>
              <a:t> :-</a:t>
            </a:r>
          </a:p>
          <a:p>
            <a:pPr>
              <a:buNone/>
            </a:pPr>
            <a:r>
              <a:rPr lang="en-US" dirty="0" smtClean="0"/>
              <a:t> </a:t>
            </a:r>
          </a:p>
          <a:p>
            <a:r>
              <a:rPr lang="en-US" dirty="0" smtClean="0"/>
              <a:t>CSS </a:t>
            </a:r>
          </a:p>
          <a:p>
            <a:pPr>
              <a:buNone/>
            </a:pPr>
            <a:r>
              <a:rPr lang="en-US" dirty="0" smtClean="0"/>
              <a:t>                     For Style.</a:t>
            </a:r>
          </a:p>
          <a:p>
            <a:r>
              <a:rPr lang="en-US" dirty="0" smtClean="0"/>
              <a:t>Java Script</a:t>
            </a:r>
          </a:p>
          <a:p>
            <a:pPr>
              <a:buNone/>
            </a:pPr>
            <a:r>
              <a:rPr lang="en-US" dirty="0" smtClean="0"/>
              <a:t>                     For handle events and form validation.</a:t>
            </a:r>
          </a:p>
          <a:p>
            <a:r>
              <a:rPr lang="en-US" dirty="0" smtClean="0"/>
              <a:t>Dreamweaver CS6  </a:t>
            </a:r>
          </a:p>
          <a:p>
            <a:pPr>
              <a:buNone/>
            </a:pPr>
            <a:r>
              <a:rPr lang="en-US" dirty="0" smtClean="0"/>
              <a:t>                     For making interfaces /front –end and admin panel.</a:t>
            </a:r>
          </a:p>
          <a:p>
            <a:r>
              <a:rPr lang="en-US" dirty="0" smtClean="0"/>
              <a:t>HTML</a:t>
            </a:r>
          </a:p>
          <a:p>
            <a:pPr>
              <a:buNone/>
            </a:pPr>
            <a:r>
              <a:rPr lang="en-US" dirty="0" smtClean="0"/>
              <a:t>                      For front end page management.</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dirty="0" smtClean="0"/>
              <a:t>Main page</a:t>
            </a:r>
            <a:r>
              <a:rPr lang="en-US" sz="4000" dirty="0" smtClean="0"/>
              <a:t> Interface</a:t>
            </a:r>
            <a:endParaRPr lang="en-US" sz="4000" dirty="0"/>
          </a:p>
        </p:txBody>
      </p:sp>
      <p:pic>
        <p:nvPicPr>
          <p:cNvPr id="5" name="Picture 4" descr="C:\Users\Rehan\Desktop\mainpage.PNG"/>
          <p:cNvPicPr/>
          <p:nvPr/>
        </p:nvPicPr>
        <p:blipFill>
          <a:blip r:embed="rId2"/>
          <a:srcRect/>
          <a:stretch>
            <a:fillRect/>
          </a:stretch>
        </p:blipFill>
        <p:spPr bwMode="auto">
          <a:xfrm>
            <a:off x="228600" y="990600"/>
            <a:ext cx="7696200" cy="58674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Clerk login Interface</a:t>
            </a:r>
            <a:endParaRPr lang="en-US" dirty="0"/>
          </a:p>
        </p:txBody>
      </p:sp>
      <p:pic>
        <p:nvPicPr>
          <p:cNvPr id="4" name="Picture 3"/>
          <p:cNvPicPr/>
          <p:nvPr/>
        </p:nvPicPr>
        <p:blipFill>
          <a:blip r:embed="rId2"/>
          <a:srcRect/>
          <a:stretch>
            <a:fillRect/>
          </a:stretch>
        </p:blipFill>
        <p:spPr bwMode="auto">
          <a:xfrm>
            <a:off x="228600" y="1066800"/>
            <a:ext cx="8153400" cy="5645989"/>
          </a:xfrm>
          <a:prstGeom prst="rect">
            <a:avLst/>
          </a:prstGeom>
          <a:noFill/>
          <a:ln w="9525">
            <a:noFill/>
            <a:miter lim="800000"/>
            <a:headEnd/>
            <a:tailEnd/>
          </a:ln>
        </p:spPr>
      </p:pic>
    </p:spTree>
    <p:extLst>
      <p:ext uri="{BB962C8B-B14F-4D97-AF65-F5344CB8AC3E}">
        <p14:creationId xmlns="" xmlns:p14="http://schemas.microsoft.com/office/powerpoint/2010/main" val="1316995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404" y="365760"/>
            <a:ext cx="7269480" cy="701040"/>
          </a:xfrm>
        </p:spPr>
        <p:txBody>
          <a:bodyPr>
            <a:normAutofit/>
          </a:bodyPr>
          <a:lstStyle/>
          <a:p>
            <a:r>
              <a:rPr lang="en-US" sz="3200" dirty="0" smtClean="0"/>
              <a:t>Upload assignment answer interface</a:t>
            </a:r>
            <a:endParaRPr lang="en-US" sz="3200" dirty="0"/>
          </a:p>
        </p:txBody>
      </p:sp>
      <p:pic>
        <p:nvPicPr>
          <p:cNvPr id="3" name="Picture 2" descr="C:\Users\Rehan\Desktop\upload assignment ans.PNG"/>
          <p:cNvPicPr/>
          <p:nvPr/>
        </p:nvPicPr>
        <p:blipFill>
          <a:blip r:embed="rId2"/>
          <a:srcRect/>
          <a:stretch>
            <a:fillRect/>
          </a:stretch>
        </p:blipFill>
        <p:spPr bwMode="auto">
          <a:xfrm>
            <a:off x="381000" y="1219200"/>
            <a:ext cx="7467600" cy="56388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7269480" cy="1325562"/>
          </a:xfrm>
        </p:spPr>
        <p:txBody>
          <a:bodyPr/>
          <a:lstStyle/>
          <a:p>
            <a:r>
              <a:rPr lang="en-US" dirty="0" smtClean="0"/>
              <a:t>Teacher</a:t>
            </a:r>
            <a:r>
              <a:rPr lang="en-US" dirty="0" smtClean="0"/>
              <a:t> </a:t>
            </a:r>
            <a:r>
              <a:rPr lang="en-US" dirty="0" smtClean="0"/>
              <a:t>Data Base</a:t>
            </a:r>
            <a:endParaRPr lang="en-US" dirty="0"/>
          </a:p>
        </p:txBody>
      </p:sp>
      <p:pic>
        <p:nvPicPr>
          <p:cNvPr id="3" name="Picture 2"/>
          <p:cNvPicPr/>
          <p:nvPr/>
        </p:nvPicPr>
        <p:blipFill>
          <a:blip r:embed="rId2"/>
          <a:srcRect/>
          <a:stretch>
            <a:fillRect/>
          </a:stretch>
        </p:blipFill>
        <p:spPr bwMode="auto">
          <a:xfrm>
            <a:off x="0" y="2714624"/>
            <a:ext cx="8229600" cy="3228975"/>
          </a:xfrm>
          <a:prstGeom prst="rect">
            <a:avLst/>
          </a:prstGeom>
          <a:noFill/>
          <a:ln w="9525">
            <a:noFill/>
            <a:miter lim="800000"/>
            <a:headEnd/>
            <a:tailEnd/>
          </a:ln>
        </p:spPr>
      </p:pic>
    </p:spTree>
    <p:extLst>
      <p:ext uri="{BB962C8B-B14F-4D97-AF65-F5344CB8AC3E}">
        <p14:creationId xmlns="" xmlns:p14="http://schemas.microsoft.com/office/powerpoint/2010/main" val="2303234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1905000"/>
            <a:ext cx="7063740" cy="1066800"/>
          </a:xfrm>
        </p:spPr>
        <p:txBody>
          <a:bodyPr/>
          <a:lstStyle/>
          <a:p>
            <a:r>
              <a:rPr lang="en-US" sz="4800" dirty="0" smtClean="0">
                <a:latin typeface="Times New Roman" pitchFamily="18" charset="0"/>
                <a:cs typeface="Times New Roman" pitchFamily="18" charset="0"/>
              </a:rPr>
              <a:t>Final Project</a:t>
            </a:r>
            <a:endParaRPr lang="en-US" sz="4800" dirty="0">
              <a:latin typeface="Times New Roman" pitchFamily="18" charset="0"/>
              <a:cs typeface="Times New Roman" pitchFamily="18" charset="0"/>
            </a:endParaRPr>
          </a:p>
        </p:txBody>
      </p:sp>
      <p:sp>
        <p:nvSpPr>
          <p:cNvPr id="3" name="Subtitle 2"/>
          <p:cNvSpPr>
            <a:spLocks noGrp="1"/>
          </p:cNvSpPr>
          <p:nvPr>
            <p:ph type="subTitle" idx="1"/>
          </p:nvPr>
        </p:nvSpPr>
        <p:spPr>
          <a:xfrm>
            <a:off x="2438400" y="3657600"/>
            <a:ext cx="6400800" cy="990600"/>
          </a:xfrm>
        </p:spPr>
        <p:txBody>
          <a:bodyPr>
            <a:normAutofit/>
          </a:bodyPr>
          <a:lstStyle/>
          <a:p>
            <a:r>
              <a:rPr lang="en-US" b="1" dirty="0" smtClean="0">
                <a:latin typeface="Times New Roman" pitchFamily="18" charset="0"/>
                <a:cs typeface="Times New Roman" pitchFamily="18" charset="0"/>
              </a:rPr>
              <a:t>Online </a:t>
            </a:r>
            <a:r>
              <a:rPr lang="en-US" b="1" dirty="0" smtClean="0">
                <a:latin typeface="Times New Roman" pitchFamily="18" charset="0"/>
                <a:cs typeface="Times New Roman" pitchFamily="18" charset="0"/>
              </a:rPr>
              <a:t>Academic </a:t>
            </a:r>
            <a:r>
              <a:rPr lang="en-US" b="1" dirty="0" smtClean="0">
                <a:latin typeface="Times New Roman" pitchFamily="18" charset="0"/>
                <a:cs typeface="Times New Roman" pitchFamily="18" charset="0"/>
              </a:rPr>
              <a:t>Management System</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2510"/>
            <a:ext cx="7269480" cy="1325562"/>
          </a:xfrm>
        </p:spPr>
        <p:txBody>
          <a:bodyPr/>
          <a:lstStyle/>
          <a:p>
            <a:r>
              <a:rPr lang="en-US" dirty="0" smtClean="0"/>
              <a:t>Student </a:t>
            </a:r>
            <a:r>
              <a:rPr lang="en-US" sz="3600" dirty="0" smtClean="0"/>
              <a:t>A</a:t>
            </a:r>
            <a:r>
              <a:rPr lang="en-US" sz="3600" dirty="0" smtClean="0"/>
              <a:t>ssignment</a:t>
            </a:r>
            <a:r>
              <a:rPr lang="en-US" dirty="0" smtClean="0"/>
              <a:t> </a:t>
            </a:r>
            <a:r>
              <a:rPr lang="en-US" dirty="0" smtClean="0"/>
              <a:t>Data Base</a:t>
            </a:r>
            <a:endParaRPr lang="en-US" dirty="0"/>
          </a:p>
        </p:txBody>
      </p:sp>
      <p:pic>
        <p:nvPicPr>
          <p:cNvPr id="4" name="Picture 3"/>
          <p:cNvPicPr/>
          <p:nvPr/>
        </p:nvPicPr>
        <p:blipFill>
          <a:blip r:embed="rId2"/>
          <a:srcRect/>
          <a:stretch>
            <a:fillRect/>
          </a:stretch>
        </p:blipFill>
        <p:spPr bwMode="auto">
          <a:xfrm>
            <a:off x="304800" y="2114550"/>
            <a:ext cx="8077200" cy="4362450"/>
          </a:xfrm>
          <a:prstGeom prst="rect">
            <a:avLst/>
          </a:prstGeom>
          <a:noFill/>
          <a:ln w="9525">
            <a:noFill/>
            <a:miter lim="800000"/>
            <a:headEnd/>
            <a:tailEnd/>
          </a:ln>
        </p:spPr>
      </p:pic>
    </p:spTree>
    <p:extLst>
      <p:ext uri="{BB962C8B-B14F-4D97-AF65-F5344CB8AC3E}">
        <p14:creationId xmlns="" xmlns:p14="http://schemas.microsoft.com/office/powerpoint/2010/main" val="569245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65760"/>
            <a:ext cx="6629400" cy="1325562"/>
          </a:xfrm>
        </p:spPr>
        <p:txBody>
          <a:bodyPr/>
          <a:lstStyle/>
          <a:p>
            <a:r>
              <a:rPr lang="en-US" dirty="0" smtClean="0"/>
              <a:t>Date Sheet Data Base</a:t>
            </a:r>
            <a:endParaRPr lang="en-US" dirty="0"/>
          </a:p>
        </p:txBody>
      </p:sp>
      <p:pic>
        <p:nvPicPr>
          <p:cNvPr id="3" name="Picture 2" descr="C:\Documents and Settings\Computer World\Desktop\new db\datesheet table.bmp"/>
          <p:cNvPicPr/>
          <p:nvPr/>
        </p:nvPicPr>
        <p:blipFill>
          <a:blip r:embed="rId2"/>
          <a:srcRect r="27275"/>
          <a:stretch>
            <a:fillRect/>
          </a:stretch>
        </p:blipFill>
        <p:spPr bwMode="auto">
          <a:xfrm>
            <a:off x="457200" y="1905000"/>
            <a:ext cx="7848600" cy="46482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0"/>
            <a:ext cx="8229600" cy="2743200"/>
          </a:xfrm>
        </p:spPr>
        <p:txBody>
          <a:bodyPr/>
          <a:lstStyle/>
          <a:p>
            <a:endParaRPr lang="en-US" dirty="0"/>
          </a:p>
        </p:txBody>
      </p:sp>
      <p:pic>
        <p:nvPicPr>
          <p:cNvPr id="3" name="Picture 2"/>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 xmlns:p14="http://schemas.microsoft.com/office/powerpoint/2010/main" val="1039152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a:buNone/>
            </a:pPr>
            <a:endParaRPr lang="en-US" dirty="0" smtClean="0"/>
          </a:p>
          <a:p>
            <a:pPr>
              <a:buNone/>
            </a:pPr>
            <a:r>
              <a:rPr lang="en-US" u="sng" dirty="0" smtClean="0"/>
              <a:t>Submitted By</a:t>
            </a:r>
            <a:r>
              <a:rPr lang="en-US" dirty="0" smtClean="0"/>
              <a:t> :</a:t>
            </a:r>
          </a:p>
          <a:p>
            <a:pPr>
              <a:buNone/>
            </a:pPr>
            <a:r>
              <a:rPr lang="en-US" dirty="0" smtClean="0"/>
              <a:t>                               *****************</a:t>
            </a:r>
          </a:p>
          <a:p>
            <a:pPr>
              <a:buNone/>
            </a:pPr>
            <a:r>
              <a:rPr lang="en-US" dirty="0"/>
              <a:t> </a:t>
            </a:r>
            <a:r>
              <a:rPr lang="en-US" dirty="0" smtClean="0"/>
              <a:t>                             Roll # MCE IT 11-42</a:t>
            </a:r>
          </a:p>
          <a:p>
            <a:pPr>
              <a:buNone/>
            </a:pPr>
            <a:r>
              <a:rPr lang="en-US" dirty="0"/>
              <a:t> </a:t>
            </a:r>
            <a:r>
              <a:rPr lang="en-US" dirty="0" smtClean="0"/>
              <a:t>                               ****************</a:t>
            </a:r>
          </a:p>
          <a:p>
            <a:pPr>
              <a:buNone/>
            </a:pPr>
            <a:r>
              <a:rPr lang="en-US" u="sng" dirty="0" smtClean="0"/>
              <a:t>Supervised By:</a:t>
            </a:r>
          </a:p>
          <a:p>
            <a:pPr>
              <a:buNone/>
            </a:pPr>
            <a:r>
              <a:rPr lang="en-US" dirty="0" smtClean="0"/>
              <a:t>	   			Sir </a:t>
            </a:r>
            <a:r>
              <a:rPr lang="en-US" dirty="0" err="1" smtClean="0"/>
              <a:t>Sher</a:t>
            </a:r>
            <a:r>
              <a:rPr lang="en-US" dirty="0" smtClean="0"/>
              <a:t> Jamal</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Of AMS</a:t>
            </a:r>
            <a:endParaRPr lang="en-US" dirty="0"/>
          </a:p>
        </p:txBody>
      </p:sp>
      <p:sp>
        <p:nvSpPr>
          <p:cNvPr id="3" name="Content Placeholder 2"/>
          <p:cNvSpPr>
            <a:spLocks noGrp="1"/>
          </p:cNvSpPr>
          <p:nvPr>
            <p:ph idx="1"/>
          </p:nvPr>
        </p:nvSpPr>
        <p:spPr/>
        <p:txBody>
          <a:bodyPr>
            <a:normAutofit/>
          </a:bodyPr>
          <a:lstStyle/>
          <a:p>
            <a:pPr>
              <a:buNone/>
            </a:pPr>
            <a:r>
              <a:rPr lang="en-US" dirty="0" smtClean="0"/>
              <a:t>     This system is designed in favor of the record management which helps them to save the records of the student and other things. It helps them from the manual work from which it is very difficult to find the record of the student and the assignments, time table and date sheet etc., and the information about the teachers. </a:t>
            </a:r>
          </a:p>
          <a:p>
            <a:pPr>
              <a:buNone/>
            </a:pPr>
            <a:r>
              <a:rPr lang="en-US" dirty="0" smtClean="0"/>
              <a:t>   I design this system for the management of computer science department in BZU, through this they cannot require so efficient person to handle and calculate the things manually. This system show all the data required by student of computer science department.</a:t>
            </a:r>
          </a:p>
          <a:p>
            <a:pPr>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0">
              <a:spcBef>
                <a:spcPct val="0"/>
              </a:spcBef>
            </a:pPr>
            <a:r>
              <a:rPr lang="en-US" sz="3600" b="1" dirty="0">
                <a:solidFill>
                  <a:schemeClr val="accent1"/>
                </a:solidFill>
              </a:rPr>
              <a:t>Project goals and </a:t>
            </a:r>
            <a:r>
              <a:rPr lang="en-US" sz="3600" b="1" dirty="0" smtClean="0">
                <a:solidFill>
                  <a:schemeClr val="accent1"/>
                </a:solidFill>
              </a:rPr>
              <a:t>objectives</a:t>
            </a:r>
            <a:r>
              <a:rPr lang="en-US" sz="1200" b="1" dirty="0">
                <a:solidFill>
                  <a:schemeClr val="tx1"/>
                </a:solidFill>
              </a:rPr>
              <a:t/>
            </a:r>
            <a:br>
              <a:rPr lang="en-US" sz="1200" b="1" dirty="0">
                <a:solidFill>
                  <a:schemeClr val="tx1"/>
                </a:solidFill>
              </a:rPr>
            </a:br>
            <a:endParaRPr lang="en-US" b="1" dirty="0">
              <a:solidFill>
                <a:schemeClr val="tx1"/>
              </a:solidFill>
            </a:endParaRPr>
          </a:p>
        </p:txBody>
      </p:sp>
      <p:sp>
        <p:nvSpPr>
          <p:cNvPr id="3" name="Content Placeholder 2"/>
          <p:cNvSpPr>
            <a:spLocks noGrp="1"/>
          </p:cNvSpPr>
          <p:nvPr>
            <p:ph idx="1"/>
          </p:nvPr>
        </p:nvSpPr>
        <p:spPr/>
        <p:txBody>
          <a:bodyPr>
            <a:normAutofit/>
          </a:bodyPr>
          <a:lstStyle/>
          <a:p>
            <a:pPr>
              <a:buNone/>
            </a:pPr>
            <a:r>
              <a:rPr lang="en-US" u="sng" dirty="0" smtClean="0"/>
              <a:t>Goals:</a:t>
            </a:r>
          </a:p>
          <a:p>
            <a:pPr lvl="2"/>
            <a:r>
              <a:rPr lang="en-US" sz="2400" dirty="0" smtClean="0"/>
              <a:t>Elimination of paper work for appointment.</a:t>
            </a:r>
            <a:endParaRPr lang="en-US" sz="2000" dirty="0" smtClean="0"/>
          </a:p>
          <a:p>
            <a:pPr lvl="2"/>
            <a:r>
              <a:rPr lang="en-US" sz="2400" dirty="0" smtClean="0"/>
              <a:t>Reduce the time and save the money.</a:t>
            </a:r>
            <a:endParaRPr lang="en-US" sz="2000" dirty="0" smtClean="0"/>
          </a:p>
          <a:p>
            <a:pPr lvl="2"/>
            <a:r>
              <a:rPr lang="en-US" sz="2400" dirty="0" smtClean="0"/>
              <a:t>All student record, teacher record would be kept and can see any time by using their login..</a:t>
            </a:r>
            <a:endParaRPr lang="en-US" sz="2000" dirty="0" smtClean="0"/>
          </a:p>
          <a:p>
            <a:pPr lvl="2"/>
            <a:r>
              <a:rPr lang="en-US" sz="2400" dirty="0" smtClean="0"/>
              <a:t>Correctness.</a:t>
            </a:r>
            <a:endParaRPr lang="en-US" sz="2000" dirty="0" smtClean="0"/>
          </a:p>
          <a:p>
            <a:pPr lvl="2"/>
            <a:r>
              <a:rPr lang="en-US" sz="2400" dirty="0" smtClean="0"/>
              <a:t>Maintainability.</a:t>
            </a:r>
          </a:p>
          <a:p>
            <a:pPr lvl="2"/>
            <a:r>
              <a:rPr lang="en-US" sz="2400" dirty="0" smtClean="0"/>
              <a:t>users needs.</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accent1"/>
                </a:solidFill>
              </a:rPr>
              <a:t>Project goals and objectives</a:t>
            </a:r>
            <a:endParaRPr lang="en-US" sz="3600" dirty="0">
              <a:solidFill>
                <a:schemeClr val="accent1"/>
              </a:solidFill>
            </a:endParaRPr>
          </a:p>
        </p:txBody>
      </p:sp>
      <p:sp>
        <p:nvSpPr>
          <p:cNvPr id="3" name="Content Placeholder 2"/>
          <p:cNvSpPr>
            <a:spLocks noGrp="1"/>
          </p:cNvSpPr>
          <p:nvPr>
            <p:ph idx="1"/>
          </p:nvPr>
        </p:nvSpPr>
        <p:spPr/>
        <p:txBody>
          <a:bodyPr>
            <a:normAutofit/>
          </a:bodyPr>
          <a:lstStyle/>
          <a:p>
            <a:pPr marL="548640" lvl="2" indent="-411480">
              <a:buClr>
                <a:schemeClr val="tx1">
                  <a:shade val="95000"/>
                </a:schemeClr>
              </a:buClr>
              <a:buSzPct val="65000"/>
              <a:buNone/>
            </a:pPr>
            <a:r>
              <a:rPr lang="en-US" sz="2800" b="1" u="sng" dirty="0" smtClean="0"/>
              <a:t>Objectives:</a:t>
            </a:r>
            <a:endParaRPr lang="en-US" sz="2800" u="sng" dirty="0" smtClean="0"/>
          </a:p>
          <a:p>
            <a:pPr lvl="0"/>
            <a:r>
              <a:rPr lang="en-US" dirty="0" smtClean="0"/>
              <a:t>Online management of student record, to improve and promote them is the basic objective of this project. </a:t>
            </a:r>
          </a:p>
          <a:p>
            <a:pPr lvl="0"/>
            <a:r>
              <a:rPr lang="en-US" dirty="0" smtClean="0"/>
              <a:t>It will also provide an online record and catalogue of assignments, time table ,date sheet , attendance and information required by providing an operating online database.</a:t>
            </a:r>
          </a:p>
          <a:p>
            <a:pPr lvl="0"/>
            <a:r>
              <a:rPr lang="en-US" dirty="0" smtClean="0"/>
              <a:t>Increasing the efficiency, saving time and removing human errors during recording stock data.</a:t>
            </a:r>
          </a:p>
          <a:p>
            <a:pPr lvl="0"/>
            <a:r>
              <a:rPr lang="en-US" dirty="0" smtClean="0"/>
              <a:t>Providing accurate information for any student when required.</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HSM Scope and Reports</a:t>
            </a:r>
            <a:endParaRPr lang="en-US" dirty="0"/>
          </a:p>
        </p:txBody>
      </p:sp>
      <p:sp>
        <p:nvSpPr>
          <p:cNvPr id="3" name="Content Placeholder 2"/>
          <p:cNvSpPr>
            <a:spLocks noGrp="1"/>
          </p:cNvSpPr>
          <p:nvPr>
            <p:ph idx="1"/>
          </p:nvPr>
        </p:nvSpPr>
        <p:spPr/>
        <p:txBody>
          <a:bodyPr>
            <a:normAutofit/>
          </a:bodyPr>
          <a:lstStyle/>
          <a:p>
            <a:pPr indent="-228600">
              <a:buNone/>
              <a:tabLst>
                <a:tab pos="457200" algn="l"/>
              </a:tabLst>
            </a:pPr>
            <a:r>
              <a:rPr lang="en-US" sz="4000" i="1" u="sng" dirty="0" smtClean="0">
                <a:effectLst>
                  <a:outerShdw blurRad="38100" dist="38100" dir="2700000" algn="tl">
                    <a:srgbClr val="C0C0C0"/>
                  </a:outerShdw>
                </a:effectLst>
                <a:cs typeface="Times New Roman" charset="0"/>
              </a:rPr>
              <a:t>Scope of the system </a:t>
            </a:r>
            <a:r>
              <a:rPr lang="en-US" sz="2000" i="1" dirty="0" smtClean="0">
                <a:effectLst>
                  <a:outerShdw blurRad="38100" dist="38100" dir="2700000" algn="tl">
                    <a:srgbClr val="C0C0C0"/>
                  </a:outerShdw>
                </a:effectLst>
                <a:cs typeface="Times New Roman" charset="0"/>
              </a:rPr>
              <a:t> </a:t>
            </a:r>
          </a:p>
          <a:p>
            <a:pPr indent="-228600" eaLnBrk="0" hangingPunct="0">
              <a:tabLst>
                <a:tab pos="457200" algn="l"/>
              </a:tabLst>
            </a:pPr>
            <a:r>
              <a:rPr lang="en-US" sz="2000" dirty="0" smtClean="0">
                <a:effectLst>
                  <a:outerShdw blurRad="38100" dist="38100" dir="2700000" algn="tl">
                    <a:srgbClr val="C0C0C0"/>
                  </a:outerShdw>
                </a:effectLst>
                <a:latin typeface="Wingdings" pitchFamily="2" charset="2"/>
                <a:cs typeface="Times New Roman" charset="0"/>
              </a:rPr>
              <a:t> </a:t>
            </a:r>
            <a:r>
              <a:rPr lang="en-US" dirty="0" smtClean="0">
                <a:effectLst>
                  <a:outerShdw blurRad="38100" dist="38100" dir="2700000" algn="tl">
                    <a:srgbClr val="C0C0C0"/>
                  </a:outerShdw>
                </a:effectLst>
                <a:latin typeface="Times New Roman" charset="0"/>
                <a:cs typeface="Times New Roman" charset="0"/>
              </a:rPr>
              <a:t> </a:t>
            </a:r>
            <a:r>
              <a:rPr lang="en-US" i="1" dirty="0" smtClean="0">
                <a:effectLst>
                  <a:outerShdw blurRad="38100" dist="38100" dir="2700000" algn="tl">
                    <a:srgbClr val="C0C0C0"/>
                  </a:outerShdw>
                </a:effectLst>
                <a:cs typeface="Times New Roman" charset="0"/>
              </a:rPr>
              <a:t>Providing  security . </a:t>
            </a:r>
          </a:p>
          <a:p>
            <a:pPr indent="-228600" eaLnBrk="0" hangingPunct="0">
              <a:tabLst>
                <a:tab pos="457200" algn="l"/>
              </a:tabLst>
            </a:pPr>
            <a:r>
              <a:rPr lang="en-US" dirty="0" smtClean="0">
                <a:effectLst>
                  <a:outerShdw blurRad="38100" dist="38100" dir="2700000" algn="tl">
                    <a:srgbClr val="C0C0C0"/>
                  </a:outerShdw>
                </a:effectLst>
                <a:latin typeface="Wingdings" pitchFamily="2" charset="2"/>
                <a:cs typeface="Times New Roman" charset="0"/>
              </a:rPr>
              <a:t> </a:t>
            </a:r>
            <a:r>
              <a:rPr lang="en-US" i="1" dirty="0" smtClean="0">
                <a:effectLst>
                  <a:outerShdw blurRad="38100" dist="38100" dir="2700000" algn="tl">
                    <a:srgbClr val="C0C0C0"/>
                  </a:outerShdw>
                </a:effectLst>
                <a:cs typeface="Times New Roman" charset="0"/>
              </a:rPr>
              <a:t>Generate receipt  </a:t>
            </a:r>
          </a:p>
          <a:p>
            <a:pPr indent="-228600" eaLnBrk="0" hangingPunct="0">
              <a:tabLst>
                <a:tab pos="457200" algn="l"/>
              </a:tabLst>
            </a:pPr>
            <a:r>
              <a:rPr lang="en-US" dirty="0" smtClean="0">
                <a:effectLst>
                  <a:outerShdw blurRad="38100" dist="38100" dir="2700000" algn="tl">
                    <a:srgbClr val="C0C0C0"/>
                  </a:outerShdw>
                </a:effectLst>
                <a:latin typeface="Times New Roman" charset="0"/>
                <a:cs typeface="Times New Roman" charset="0"/>
              </a:rPr>
              <a:t>    </a:t>
            </a:r>
            <a:r>
              <a:rPr lang="en-US" i="1" dirty="0" smtClean="0">
                <a:effectLst>
                  <a:outerShdw blurRad="38100" dist="38100" dir="2700000" algn="tl">
                    <a:srgbClr val="C0C0C0"/>
                  </a:outerShdw>
                </a:effectLst>
                <a:cs typeface="Times New Roman" charset="0"/>
              </a:rPr>
              <a:t>Generating reports </a:t>
            </a:r>
          </a:p>
          <a:p>
            <a:pPr indent="-228600" eaLnBrk="0" hangingPunct="0">
              <a:buFont typeface="Wingdings" pitchFamily="2" charset="2"/>
              <a:buChar char=" "/>
              <a:tabLst>
                <a:tab pos="457200" algn="l"/>
              </a:tabLst>
            </a:pPr>
            <a:r>
              <a:rPr lang="en-US" sz="4000" i="1" u="sng" dirty="0" smtClean="0">
                <a:effectLst>
                  <a:outerShdw blurRad="38100" dist="38100" dir="2700000" algn="tl">
                    <a:srgbClr val="C0C0C0"/>
                  </a:outerShdw>
                </a:effectLst>
                <a:cs typeface="Times New Roman" charset="0"/>
              </a:rPr>
              <a:t>Reports </a:t>
            </a:r>
          </a:p>
          <a:p>
            <a:pPr indent="-228600" eaLnBrk="0" hangingPunct="0">
              <a:buFont typeface="Wingdings" pitchFamily="2" charset="2"/>
              <a:buChar char=" "/>
              <a:tabLst>
                <a:tab pos="457200" algn="l"/>
              </a:tabLst>
            </a:pPr>
            <a:r>
              <a:rPr lang="en-US" i="1" dirty="0" smtClean="0">
                <a:effectLst>
                  <a:outerShdw blurRad="38100" dist="38100" dir="2700000" algn="tl">
                    <a:srgbClr val="C0C0C0"/>
                  </a:outerShdw>
                </a:effectLst>
                <a:cs typeface="Times New Roman" charset="0"/>
              </a:rPr>
              <a:t>   Result report</a:t>
            </a:r>
          </a:p>
          <a:p>
            <a:pPr indent="-228600" eaLnBrk="0" hangingPunct="0">
              <a:buFont typeface="Wingdings" pitchFamily="2" charset="2"/>
              <a:buChar char=" "/>
              <a:tabLst>
                <a:tab pos="457200" algn="l"/>
              </a:tabLst>
            </a:pPr>
            <a:r>
              <a:rPr lang="en-US" i="1" dirty="0" smtClean="0">
                <a:effectLst>
                  <a:outerShdw blurRad="38100" dist="38100" dir="2700000" algn="tl">
                    <a:srgbClr val="C0C0C0"/>
                  </a:outerShdw>
                </a:effectLst>
                <a:cs typeface="Times New Roman" charset="0"/>
              </a:rPr>
              <a:t>   Date Sheet report</a:t>
            </a:r>
          </a:p>
          <a:p>
            <a:pPr indent="-228600" eaLnBrk="0" hangingPunct="0">
              <a:buFont typeface="Wingdings" pitchFamily="2" charset="2"/>
              <a:buChar char=" "/>
              <a:tabLst>
                <a:tab pos="457200" algn="l"/>
              </a:tabLst>
            </a:pPr>
            <a:r>
              <a:rPr lang="en-US" i="1" dirty="0" smtClean="0">
                <a:effectLst>
                  <a:outerShdw blurRad="38100" dist="38100" dir="2700000" algn="tl">
                    <a:srgbClr val="C0C0C0"/>
                  </a:outerShdw>
                </a:effectLst>
                <a:cs typeface="Times New Roman" charset="0"/>
              </a:rPr>
              <a:t>   Time Table Report</a:t>
            </a:r>
            <a:endParaRPr lang="en-US" i="1" dirty="0">
              <a:effectLst>
                <a:outerShdw blurRad="38100" dist="38100" dir="2700000" algn="tl">
                  <a:srgbClr val="C0C0C0"/>
                </a:outerShdw>
              </a:effectLst>
              <a:cs typeface="Times New Roman"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Description &amp; Drawbacks of existing system</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sz="5200" b="1" u="sng" dirty="0" smtClean="0">
                <a:latin typeface="Dauphin" pitchFamily="18" charset="0"/>
              </a:rPr>
              <a:t>Description of existing system :-</a:t>
            </a:r>
            <a:br>
              <a:rPr lang="en-US" sz="5200" b="1" u="sng" dirty="0" smtClean="0">
                <a:latin typeface="Dauphin" pitchFamily="18" charset="0"/>
              </a:rPr>
            </a:br>
            <a:r>
              <a:rPr lang="en-US" sz="5200" dirty="0" smtClean="0">
                <a:latin typeface="Dauphin" pitchFamily="18" charset="0"/>
              </a:rPr>
              <a:t>              </a:t>
            </a:r>
          </a:p>
          <a:p>
            <a:pPr>
              <a:buNone/>
            </a:pPr>
            <a:r>
              <a:rPr lang="en-US" sz="5200" dirty="0" smtClean="0">
                <a:latin typeface="Dauphin" pitchFamily="18" charset="0"/>
              </a:rPr>
              <a:t>  The system at present working manually ,that means all the Record is maintained manually which may lead to error and slow work thus the management needs to transfer the system as a computerized system.</a:t>
            </a:r>
          </a:p>
          <a:p>
            <a:pPr>
              <a:buNone/>
            </a:pPr>
            <a:r>
              <a:rPr lang="en-US" sz="3200" b="1" u="sng" dirty="0" smtClean="0">
                <a:latin typeface="Dauphin" pitchFamily="18" charset="0"/>
              </a:rPr>
              <a:t/>
            </a:r>
            <a:br>
              <a:rPr lang="en-US" sz="3200" b="1" u="sng" dirty="0" smtClean="0">
                <a:latin typeface="Dauphin" pitchFamily="18" charset="0"/>
              </a:rPr>
            </a:b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Description &amp; Drawbacks of existing system</a:t>
            </a:r>
            <a:endParaRPr lang="en-US" dirty="0"/>
          </a:p>
        </p:txBody>
      </p:sp>
      <p:sp>
        <p:nvSpPr>
          <p:cNvPr id="3" name="Content Placeholder 2"/>
          <p:cNvSpPr>
            <a:spLocks noGrp="1"/>
          </p:cNvSpPr>
          <p:nvPr>
            <p:ph idx="1"/>
          </p:nvPr>
        </p:nvSpPr>
        <p:spPr/>
        <p:txBody>
          <a:bodyPr>
            <a:normAutofit/>
          </a:bodyPr>
          <a:lstStyle/>
          <a:p>
            <a:pPr>
              <a:buNone/>
            </a:pPr>
            <a:r>
              <a:rPr lang="en-US" sz="3200" b="1" u="sng" dirty="0" smtClean="0">
                <a:latin typeface="Dauphin" pitchFamily="18" charset="0"/>
              </a:rPr>
              <a:t>Drawbacks of existing system:-  </a:t>
            </a:r>
          </a:p>
          <a:p>
            <a:pPr>
              <a:buNone/>
            </a:pPr>
            <a:r>
              <a:rPr lang="en-US" dirty="0" smtClean="0">
                <a:latin typeface="Dauphin" pitchFamily="18" charset="0"/>
              </a:rPr>
              <a:t>    - Difficulty in maintenance of records.</a:t>
            </a:r>
            <a:br>
              <a:rPr lang="en-US" dirty="0" smtClean="0">
                <a:latin typeface="Dauphin" pitchFamily="18" charset="0"/>
              </a:rPr>
            </a:br>
            <a:r>
              <a:rPr lang="en-US" dirty="0" smtClean="0">
                <a:latin typeface="Dauphin" pitchFamily="18" charset="0"/>
              </a:rPr>
              <a:t> - Time consuming.</a:t>
            </a:r>
            <a:br>
              <a:rPr lang="en-US" dirty="0" smtClean="0">
                <a:latin typeface="Dauphin" pitchFamily="18" charset="0"/>
              </a:rPr>
            </a:br>
            <a:r>
              <a:rPr lang="en-US" dirty="0" smtClean="0">
                <a:latin typeface="Dauphin" pitchFamily="18" charset="0"/>
              </a:rPr>
              <a:t> - Editing of becomes a tedious job.</a:t>
            </a:r>
            <a:br>
              <a:rPr lang="en-US" dirty="0" smtClean="0">
                <a:latin typeface="Dauphin" pitchFamily="18" charset="0"/>
              </a:rPr>
            </a:br>
            <a:r>
              <a:rPr lang="en-US" dirty="0" smtClean="0">
                <a:latin typeface="Dauphin" pitchFamily="18" charset="0"/>
              </a:rPr>
              <a:t> - No security of data.</a:t>
            </a:r>
            <a:br>
              <a:rPr lang="en-US" dirty="0" smtClean="0">
                <a:latin typeface="Dauphin" pitchFamily="18" charset="0"/>
              </a:rPr>
            </a:br>
            <a:r>
              <a:rPr lang="en-US" dirty="0" smtClean="0">
                <a:latin typeface="Dauphin" pitchFamily="18" charset="0"/>
              </a:rPr>
              <a:t> - Mistake occurring in long calculations.</a:t>
            </a:r>
            <a:br>
              <a:rPr lang="en-US" dirty="0" smtClean="0">
                <a:latin typeface="Dauphin" pitchFamily="18" charset="0"/>
              </a:rPr>
            </a:br>
            <a:r>
              <a:rPr lang="en-US" dirty="0" smtClean="0">
                <a:latin typeface="Dauphin" pitchFamily="18" charset="0"/>
              </a:rPr>
              <a:t> - Not proper generation of reports.</a:t>
            </a:r>
            <a:br>
              <a:rPr lang="en-US" dirty="0" smtClean="0">
                <a:latin typeface="Dauphin" pitchFamily="18" charset="0"/>
              </a:rPr>
            </a:br>
            <a:r>
              <a:rPr lang="en-US" dirty="0" smtClean="0">
                <a:latin typeface="Dauphin" pitchFamily="18" charset="0"/>
              </a:rPr>
              <a:t> - High data redundancy.</a:t>
            </a:r>
            <a:br>
              <a:rPr lang="en-US" dirty="0" smtClean="0">
                <a:latin typeface="Dauphin" pitchFamily="18" charset="0"/>
              </a:rPr>
            </a:br>
            <a:r>
              <a:rPr lang="en-US" dirty="0" smtClean="0">
                <a:latin typeface="Dauphin" pitchFamily="18" charset="0"/>
              </a:rPr>
              <a:t> - Data inconsistency.  </a:t>
            </a:r>
            <a:br>
              <a:rPr lang="en-US" dirty="0" smtClean="0">
                <a:latin typeface="Dauphin" pitchFamily="18" charset="0"/>
              </a:rPr>
            </a:br>
            <a:r>
              <a:rPr lang="en-US" dirty="0" smtClean="0">
                <a:latin typeface="Dauphin" pitchFamily="18" charset="0"/>
              </a:rPr>
              <a:t> - Record can not be search easily</a:t>
            </a:r>
            <a:endParaRPr lang="en-US" dirty="0"/>
          </a:p>
        </p:txBody>
      </p:sp>
    </p:spTree>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TM03457515[[fn=View]]</Template>
  <TotalTime>391</TotalTime>
  <Words>535</Words>
  <Application>Microsoft Office PowerPoint</Application>
  <PresentationFormat>On-screen Show (4:3)</PresentationFormat>
  <Paragraphs>99</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View</vt:lpstr>
      <vt:lpstr>Slide 1</vt:lpstr>
      <vt:lpstr>Final Project</vt:lpstr>
      <vt:lpstr>Introduction</vt:lpstr>
      <vt:lpstr>Introduction Of AMS</vt:lpstr>
      <vt:lpstr>Project goals and objectives </vt:lpstr>
      <vt:lpstr>Project goals and objectives</vt:lpstr>
      <vt:lpstr>HSM Scope and Reports</vt:lpstr>
      <vt:lpstr>Description &amp; Drawbacks of existing system</vt:lpstr>
      <vt:lpstr>Description &amp; Drawbacks of existing system</vt:lpstr>
      <vt:lpstr>Description of proposed system </vt:lpstr>
      <vt:lpstr>Tool Selection </vt:lpstr>
      <vt:lpstr>Tool Selection</vt:lpstr>
      <vt:lpstr>Tool Selection</vt:lpstr>
      <vt:lpstr>Tools Used for development</vt:lpstr>
      <vt:lpstr>Tools Used for development</vt:lpstr>
      <vt:lpstr>Main page Interface</vt:lpstr>
      <vt:lpstr>Clerk login Interface</vt:lpstr>
      <vt:lpstr>Upload assignment answer interface</vt:lpstr>
      <vt:lpstr>Teacher Data Base</vt:lpstr>
      <vt:lpstr>Student Assignment Data Base</vt:lpstr>
      <vt:lpstr>Date Sheet Data Base</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waqas</dc:creator>
  <cp:lastModifiedBy>farhan</cp:lastModifiedBy>
  <cp:revision>65</cp:revision>
  <dcterms:created xsi:type="dcterms:W3CDTF">2015-05-02T08:48:54Z</dcterms:created>
  <dcterms:modified xsi:type="dcterms:W3CDTF">2016-04-12T17:56:11Z</dcterms:modified>
</cp:coreProperties>
</file>