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
  </p:notesMasterIdLst>
  <p:sldIdLst>
    <p:sldId id="260" r:id="rId2"/>
    <p:sldId id="256" r:id="rId3"/>
    <p:sldId id="257" r:id="rId4"/>
    <p:sldId id="258" r:id="rId5"/>
    <p:sldId id="276" r:id="rId6"/>
    <p:sldId id="261" r:id="rId7"/>
    <p:sldId id="262" r:id="rId8"/>
    <p:sldId id="263" r:id="rId9"/>
    <p:sldId id="264" r:id="rId10"/>
    <p:sldId id="265" r:id="rId11"/>
    <p:sldId id="266" r:id="rId12"/>
    <p:sldId id="268" r:id="rId13"/>
    <p:sldId id="267" r:id="rId14"/>
    <p:sldId id="269" r:id="rId15"/>
    <p:sldId id="270" r:id="rId16"/>
    <p:sldId id="282" r:id="rId17"/>
    <p:sldId id="271" r:id="rId18"/>
    <p:sldId id="281" r:id="rId19"/>
    <p:sldId id="272" r:id="rId20"/>
    <p:sldId id="273" r:id="rId21"/>
    <p:sldId id="274" r:id="rId22"/>
    <p:sldId id="279" r:id="rId23"/>
    <p:sldId id="280" r:id="rId24"/>
    <p:sldId id="27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18BF6F-8CB1-45FB-BC58-B5C11F270615}" type="datetimeFigureOut">
              <a:rPr lang="en-US" smtClean="0"/>
              <a:t>14-Apr-16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59F57C-A1C8-4E63-9F10-4889B37AB796}" type="slidenum">
              <a:rPr lang="en-US" smtClean="0"/>
              <a:t>‹#›</a:t>
            </a:fld>
            <a:endParaRPr lang="en-US"/>
          </a:p>
        </p:txBody>
      </p:sp>
    </p:spTree>
    <p:extLst>
      <p:ext uri="{BB962C8B-B14F-4D97-AF65-F5344CB8AC3E}">
        <p14:creationId xmlns:p14="http://schemas.microsoft.com/office/powerpoint/2010/main" val="2262716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296BF-68CC-4517-A443-E24E62A2DF5A}"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59F57C-A1C8-4E63-9F10-4889B37AB796}" type="slidenum">
              <a:rPr lang="en-US" smtClean="0"/>
              <a:t>17</a:t>
            </a:fld>
            <a:endParaRPr lang="en-US"/>
          </a:p>
        </p:txBody>
      </p:sp>
    </p:spTree>
    <p:extLst>
      <p:ext uri="{BB962C8B-B14F-4D97-AF65-F5344CB8AC3E}">
        <p14:creationId xmlns:p14="http://schemas.microsoft.com/office/powerpoint/2010/main" val="37950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6E102ACC-3428-445C-B68E-BCCF054EBE31}" type="datetimeFigureOut">
              <a:rPr lang="en-US" smtClean="0"/>
              <a:t>14-Apr-16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9DF10E4D-31B7-4DBC-8860-FC14D2287BDE}"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102ACC-3428-445C-B68E-BCCF054EBE31}" type="datetimeFigureOut">
              <a:rPr lang="en-US" smtClean="0"/>
              <a:t>14-Apr-16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10E4D-31B7-4DBC-8860-FC14D2287BD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102ACC-3428-445C-B68E-BCCF054EBE31}" type="datetimeFigureOut">
              <a:rPr lang="en-US" smtClean="0"/>
              <a:t>14-Apr-16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10E4D-31B7-4DBC-8860-FC14D2287BD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102ACC-3428-445C-B68E-BCCF054EBE31}" type="datetimeFigureOut">
              <a:rPr lang="en-US" smtClean="0"/>
              <a:t>14-Apr-16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10E4D-31B7-4DBC-8860-FC14D2287BD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E102ACC-3428-445C-B68E-BCCF054EBE31}" type="datetimeFigureOut">
              <a:rPr lang="en-US" smtClean="0"/>
              <a:t>14-Apr-16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9DF10E4D-31B7-4DBC-8860-FC14D2287BD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E102ACC-3428-445C-B68E-BCCF054EBE31}" type="datetimeFigureOut">
              <a:rPr lang="en-US" smtClean="0"/>
              <a:t>14-Apr-16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F10E4D-31B7-4DBC-8860-FC14D2287BD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E102ACC-3428-445C-B68E-BCCF054EBE31}" type="datetimeFigureOut">
              <a:rPr lang="en-US" smtClean="0"/>
              <a:t>14-Apr-16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F10E4D-31B7-4DBC-8860-FC14D2287BD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E102ACC-3428-445C-B68E-BCCF054EBE31}" type="datetimeFigureOut">
              <a:rPr lang="en-US" smtClean="0"/>
              <a:t>14-Apr-16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F10E4D-31B7-4DBC-8860-FC14D2287BD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102ACC-3428-445C-B68E-BCCF054EBE31}" type="datetimeFigureOut">
              <a:rPr lang="en-US" smtClean="0"/>
              <a:t>14-Apr-16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F10E4D-31B7-4DBC-8860-FC14D2287BD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E102ACC-3428-445C-B68E-BCCF054EBE31}" type="datetimeFigureOut">
              <a:rPr lang="en-US" smtClean="0"/>
              <a:t>14-Apr-16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F10E4D-31B7-4DBC-8860-FC14D2287BD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E102ACC-3428-445C-B68E-BCCF054EBE31}" type="datetimeFigureOut">
              <a:rPr lang="en-US" smtClean="0"/>
              <a:t>14-Apr-16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F10E4D-31B7-4DBC-8860-FC14D2287BD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E102ACC-3428-445C-B68E-BCCF054EBE31}" type="datetimeFigureOut">
              <a:rPr lang="en-US" smtClean="0"/>
              <a:t>14-Apr-16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DF10E4D-31B7-4DBC-8860-FC14D2287BDE}"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304800"/>
            <a:ext cx="9372599" cy="7467600"/>
          </a:xfrm>
          <a:prstGeom prst="rect">
            <a:avLst/>
          </a:prstGeom>
          <a:solidFill>
            <a:srgbClr val="CC99FF"/>
          </a:solidFill>
          <a:ln>
            <a:noFill/>
          </a:ln>
        </p:spPr>
      </p:pic>
    </p:spTree>
    <p:extLst>
      <p:ext uri="{BB962C8B-B14F-4D97-AF65-F5344CB8AC3E}">
        <p14:creationId xmlns:p14="http://schemas.microsoft.com/office/powerpoint/2010/main" val="3756309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Description of proposed system </a:t>
            </a:r>
            <a:endParaRPr lang="en-US" dirty="0"/>
          </a:p>
        </p:txBody>
      </p:sp>
      <p:sp>
        <p:nvSpPr>
          <p:cNvPr id="3" name="Content Placeholder 2"/>
          <p:cNvSpPr>
            <a:spLocks noGrp="1"/>
          </p:cNvSpPr>
          <p:nvPr>
            <p:ph idx="1"/>
          </p:nvPr>
        </p:nvSpPr>
        <p:spPr/>
        <p:txBody>
          <a:bodyPr>
            <a:normAutofit fontScale="92500"/>
          </a:bodyPr>
          <a:lstStyle/>
          <a:p>
            <a:r>
              <a:rPr lang="en-US" dirty="0" smtClean="0"/>
              <a:t>Reduced manual work by using computerized system.</a:t>
            </a:r>
          </a:p>
          <a:p>
            <a:r>
              <a:rPr lang="en-US" dirty="0" smtClean="0"/>
              <a:t>Proposed system is user friendly so it is easy to operate.</a:t>
            </a:r>
          </a:p>
          <a:p>
            <a:r>
              <a:rPr lang="en-US" dirty="0" smtClean="0"/>
              <a:t>The Computerized system Saves time.</a:t>
            </a:r>
          </a:p>
          <a:p>
            <a:r>
              <a:rPr lang="en-US" dirty="0" smtClean="0"/>
              <a:t>Ensure data security.</a:t>
            </a:r>
          </a:p>
          <a:p>
            <a:r>
              <a:rPr lang="en-US" dirty="0" smtClean="0"/>
              <a:t>Share the student and staff information effectively</a:t>
            </a:r>
          </a:p>
          <a:p>
            <a:r>
              <a:rPr lang="en-US" dirty="0" smtClean="0"/>
              <a:t>System is helpful to see the present status of Admission.</a:t>
            </a:r>
          </a:p>
          <a:p>
            <a:r>
              <a:rPr lang="en-US" dirty="0" smtClean="0"/>
              <a:t>Fast and accurate merit list generation</a:t>
            </a:r>
          </a:p>
        </p:txBody>
      </p:sp>
    </p:spTree>
    <p:extLst>
      <p:ext uri="{BB962C8B-B14F-4D97-AF65-F5344CB8AC3E}">
        <p14:creationId xmlns:p14="http://schemas.microsoft.com/office/powerpoint/2010/main" val="1153132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Tool Selection</a:t>
            </a:r>
            <a:r>
              <a:rPr lang="en-US" sz="4000" dirty="0" smtClean="0"/>
              <a:t/>
            </a:r>
            <a:br>
              <a:rPr lang="en-US" sz="4000" dirty="0" smtClean="0"/>
            </a:br>
            <a:endParaRPr lang="en-US" dirty="0"/>
          </a:p>
        </p:txBody>
      </p:sp>
      <p:sp>
        <p:nvSpPr>
          <p:cNvPr id="3" name="Content Placeholder 2"/>
          <p:cNvSpPr>
            <a:spLocks noGrp="1"/>
          </p:cNvSpPr>
          <p:nvPr>
            <p:ph idx="1"/>
          </p:nvPr>
        </p:nvSpPr>
        <p:spPr/>
        <p:txBody>
          <a:bodyPr>
            <a:normAutofit/>
          </a:bodyPr>
          <a:lstStyle/>
          <a:p>
            <a:pPr>
              <a:buNone/>
            </a:pPr>
            <a:r>
              <a:rPr lang="en-US" dirty="0" smtClean="0"/>
              <a:t>     Selection of the appropriate software is most crucial stage of the development phase. The choice of software tool should be done in keeping view of the problem faced in order to avoid heavy loss of time and money. Tools used for any system development are:</a:t>
            </a:r>
          </a:p>
          <a:p>
            <a:pPr>
              <a:buNone/>
            </a:pPr>
            <a:endParaRPr lang="en-US" b="1" dirty="0" smtClean="0"/>
          </a:p>
          <a:p>
            <a:pPr>
              <a:buNone/>
            </a:pPr>
            <a:r>
              <a:rPr lang="en-US" b="1" dirty="0" smtClean="0"/>
              <a:t>         1. Hardware</a:t>
            </a:r>
          </a:p>
          <a:p>
            <a:pPr>
              <a:buNone/>
            </a:pPr>
            <a:r>
              <a:rPr lang="en-US" b="1" dirty="0" smtClean="0"/>
              <a:t>         2. Software </a:t>
            </a:r>
            <a:endParaRPr lang="en-US" dirty="0" smtClean="0"/>
          </a:p>
          <a:p>
            <a:endParaRPr lang="en-US" dirty="0"/>
          </a:p>
        </p:txBody>
      </p:sp>
    </p:spTree>
    <p:extLst>
      <p:ext uri="{BB962C8B-B14F-4D97-AF65-F5344CB8AC3E}">
        <p14:creationId xmlns:p14="http://schemas.microsoft.com/office/powerpoint/2010/main" val="1763050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Selection</a:t>
            </a:r>
            <a:endParaRPr lang="en-US" dirty="0"/>
          </a:p>
        </p:txBody>
      </p:sp>
      <p:sp>
        <p:nvSpPr>
          <p:cNvPr id="3" name="Content Placeholder 2"/>
          <p:cNvSpPr>
            <a:spLocks noGrp="1"/>
          </p:cNvSpPr>
          <p:nvPr>
            <p:ph idx="1"/>
          </p:nvPr>
        </p:nvSpPr>
        <p:spPr/>
        <p:txBody>
          <a:bodyPr>
            <a:normAutofit fontScale="92500" lnSpcReduction="10000"/>
          </a:bodyPr>
          <a:lstStyle/>
          <a:p>
            <a:pPr lvl="2">
              <a:buNone/>
            </a:pPr>
            <a:r>
              <a:rPr lang="en-US" b="1" dirty="0" smtClean="0"/>
              <a:t> </a:t>
            </a:r>
            <a:r>
              <a:rPr lang="en-US" sz="3500" b="1" u="sng" dirty="0" smtClean="0"/>
              <a:t>Software:-</a:t>
            </a:r>
            <a:endParaRPr lang="en-US" sz="3500" u="sng" dirty="0" smtClean="0"/>
          </a:p>
          <a:p>
            <a:pPr>
              <a:buNone/>
            </a:pPr>
            <a:r>
              <a:rPr lang="en-US" dirty="0" smtClean="0"/>
              <a:t>                             Any hardware without software is seemed to be useless in this environment. So different types of software are considered for this specific purpose. Chosen ones are:</a:t>
            </a:r>
          </a:p>
          <a:p>
            <a:pPr lvl="0"/>
            <a:r>
              <a:rPr lang="en-US" dirty="0" smtClean="0"/>
              <a:t>Operating System                Windows </a:t>
            </a:r>
            <a:r>
              <a:rPr lang="en-US" dirty="0"/>
              <a:t>7</a:t>
            </a:r>
            <a:r>
              <a:rPr lang="en-US" dirty="0" smtClean="0"/>
              <a:t>/Windows 8</a:t>
            </a:r>
          </a:p>
          <a:p>
            <a:pPr lvl="0"/>
            <a:r>
              <a:rPr lang="en-US" dirty="0" smtClean="0"/>
              <a:t>Front end tool                       HTML, CSS</a:t>
            </a:r>
          </a:p>
          <a:p>
            <a:pPr lvl="0"/>
            <a:r>
              <a:rPr lang="en-US" dirty="0" smtClean="0"/>
              <a:t>Back end tool                        PHP , Java script</a:t>
            </a:r>
          </a:p>
          <a:p>
            <a:pPr lvl="0"/>
            <a:r>
              <a:rPr lang="en-US" dirty="0" smtClean="0"/>
              <a:t>Graphic Designing tool       Dreamweaver CS6</a:t>
            </a:r>
          </a:p>
          <a:p>
            <a:pPr lvl="0"/>
            <a:r>
              <a:rPr lang="en-US" dirty="0" smtClean="0"/>
              <a:t>Database			MS SQL </a:t>
            </a:r>
          </a:p>
          <a:p>
            <a:pPr lvl="0"/>
            <a:r>
              <a:rPr lang="en-US" dirty="0" smtClean="0"/>
              <a:t>Tools for </a:t>
            </a:r>
            <a:r>
              <a:rPr lang="en-US" smtClean="0"/>
              <a:t>documentation     MS </a:t>
            </a:r>
            <a:r>
              <a:rPr lang="en-US" dirty="0" smtClean="0"/>
              <a:t>Word  </a:t>
            </a:r>
            <a:endParaRPr lang="en-US" dirty="0"/>
          </a:p>
        </p:txBody>
      </p:sp>
    </p:spTree>
    <p:extLst>
      <p:ext uri="{BB962C8B-B14F-4D97-AF65-F5344CB8AC3E}">
        <p14:creationId xmlns:p14="http://schemas.microsoft.com/office/powerpoint/2010/main" val="967884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Selection</a:t>
            </a:r>
            <a:endParaRPr lang="en-US" dirty="0"/>
          </a:p>
        </p:txBody>
      </p:sp>
      <p:sp>
        <p:nvSpPr>
          <p:cNvPr id="3" name="Content Placeholder 2"/>
          <p:cNvSpPr>
            <a:spLocks noGrp="1"/>
          </p:cNvSpPr>
          <p:nvPr>
            <p:ph idx="1"/>
          </p:nvPr>
        </p:nvSpPr>
        <p:spPr/>
        <p:txBody>
          <a:bodyPr>
            <a:normAutofit fontScale="92500" lnSpcReduction="10000"/>
          </a:bodyPr>
          <a:lstStyle/>
          <a:p>
            <a:pPr lvl="3">
              <a:buNone/>
            </a:pPr>
            <a:r>
              <a:rPr lang="en-US" sz="3200" b="1" u="sng" dirty="0" smtClean="0"/>
              <a:t>Hardware:-</a:t>
            </a:r>
          </a:p>
          <a:p>
            <a:pPr>
              <a:buNone/>
            </a:pPr>
            <a:r>
              <a:rPr lang="en-US" dirty="0" smtClean="0"/>
              <a:t>                                  For the development and designing of website we had used better hardware for better functioning of the operating system and faster loading of programs. Hardware required to run this system will be:</a:t>
            </a:r>
          </a:p>
          <a:p>
            <a:pPr>
              <a:buNone/>
            </a:pPr>
            <a:r>
              <a:rPr lang="en-US" dirty="0" smtClean="0"/>
              <a:t>                      </a:t>
            </a:r>
          </a:p>
          <a:p>
            <a:pPr lvl="2"/>
            <a:r>
              <a:rPr lang="en-US" sz="2400" dirty="0" smtClean="0"/>
              <a:t>Machine                      Intel CORE i5</a:t>
            </a:r>
          </a:p>
          <a:p>
            <a:pPr lvl="2"/>
            <a:r>
              <a:rPr lang="en-US" sz="2400" dirty="0" smtClean="0"/>
              <a:t>Processor		Intel(R) Core(TM) i5-2520M CPU @ 2.50GHz </a:t>
            </a:r>
          </a:p>
          <a:p>
            <a:pPr lvl="2"/>
            <a:r>
              <a:rPr lang="en-US" sz="2400" dirty="0" smtClean="0"/>
              <a:t>RAM			6 GB</a:t>
            </a:r>
          </a:p>
          <a:p>
            <a:pPr lvl="2"/>
            <a:r>
              <a:rPr lang="en-US" sz="2400" dirty="0" smtClean="0"/>
              <a:t>Intel HD Graphics 3000.</a:t>
            </a:r>
          </a:p>
          <a:p>
            <a:endParaRPr lang="en-US" dirty="0"/>
          </a:p>
        </p:txBody>
      </p:sp>
    </p:spTree>
    <p:extLst>
      <p:ext uri="{BB962C8B-B14F-4D97-AF65-F5344CB8AC3E}">
        <p14:creationId xmlns:p14="http://schemas.microsoft.com/office/powerpoint/2010/main" val="3762457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 for development</a:t>
            </a:r>
            <a:endParaRPr lang="en-US" dirty="0"/>
          </a:p>
        </p:txBody>
      </p:sp>
      <p:sp>
        <p:nvSpPr>
          <p:cNvPr id="4" name="Content Placeholder 3"/>
          <p:cNvSpPr>
            <a:spLocks noGrp="1"/>
          </p:cNvSpPr>
          <p:nvPr>
            <p:ph idx="1"/>
          </p:nvPr>
        </p:nvSpPr>
        <p:spPr/>
        <p:txBody>
          <a:bodyPr>
            <a:normAutofit fontScale="92500" lnSpcReduction="10000"/>
          </a:bodyPr>
          <a:lstStyle/>
          <a:p>
            <a:pPr>
              <a:buNone/>
            </a:pPr>
            <a:r>
              <a:rPr lang="en-US" dirty="0" smtClean="0"/>
              <a:t> </a:t>
            </a:r>
          </a:p>
          <a:p>
            <a:pPr>
              <a:buNone/>
            </a:pPr>
            <a:r>
              <a:rPr lang="en-US" sz="3300" b="1" u="sng" dirty="0" smtClean="0"/>
              <a:t>Tools and Using Reasons </a:t>
            </a:r>
            <a:r>
              <a:rPr lang="en-US" dirty="0" smtClean="0"/>
              <a:t> :-</a:t>
            </a:r>
          </a:p>
          <a:p>
            <a:r>
              <a:rPr lang="en-US" dirty="0" smtClean="0"/>
              <a:t>PHP                      </a:t>
            </a:r>
          </a:p>
          <a:p>
            <a:pPr>
              <a:buNone/>
            </a:pPr>
            <a:r>
              <a:rPr lang="en-US" dirty="0" smtClean="0"/>
              <a:t>                   For making interface and coding. </a:t>
            </a:r>
          </a:p>
          <a:p>
            <a:r>
              <a:rPr lang="en-US" dirty="0" smtClean="0"/>
              <a:t>My SQL                </a:t>
            </a:r>
          </a:p>
          <a:p>
            <a:pPr>
              <a:buNone/>
            </a:pPr>
            <a:r>
              <a:rPr lang="en-US" dirty="0" smtClean="0"/>
              <a:t>                   To keep the record of users and                                                               their details also for maintaining User personal  data for booking request. </a:t>
            </a:r>
          </a:p>
          <a:p>
            <a:r>
              <a:rPr lang="en-US" dirty="0" smtClean="0"/>
              <a:t>MS Word </a:t>
            </a:r>
          </a:p>
          <a:p>
            <a:pPr>
              <a:buNone/>
            </a:pPr>
            <a:r>
              <a:rPr lang="en-US" dirty="0" smtClean="0"/>
              <a:t>                       For ERD diagram, For Use Case diagram ,System Sequence diagram, Sequence diagram.</a:t>
            </a:r>
            <a:endParaRPr lang="en-US" dirty="0"/>
          </a:p>
        </p:txBody>
      </p:sp>
    </p:spTree>
    <p:extLst>
      <p:ext uri="{BB962C8B-B14F-4D97-AF65-F5344CB8AC3E}">
        <p14:creationId xmlns:p14="http://schemas.microsoft.com/office/powerpoint/2010/main" val="1587370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 for development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u="sng" dirty="0" smtClean="0"/>
              <a:t>Tools and Using Reasons </a:t>
            </a:r>
            <a:r>
              <a:rPr lang="en-US" dirty="0" smtClean="0"/>
              <a:t> :-</a:t>
            </a:r>
          </a:p>
          <a:p>
            <a:pPr>
              <a:buNone/>
            </a:pPr>
            <a:r>
              <a:rPr lang="en-US" dirty="0" smtClean="0"/>
              <a:t> </a:t>
            </a:r>
          </a:p>
          <a:p>
            <a:r>
              <a:rPr lang="en-US" dirty="0" smtClean="0"/>
              <a:t>CSS </a:t>
            </a:r>
          </a:p>
          <a:p>
            <a:pPr>
              <a:buNone/>
            </a:pPr>
            <a:r>
              <a:rPr lang="en-US" dirty="0" smtClean="0"/>
              <a:t>                     For Style.</a:t>
            </a:r>
          </a:p>
          <a:p>
            <a:r>
              <a:rPr lang="en-US" dirty="0" smtClean="0"/>
              <a:t>Java Script</a:t>
            </a:r>
          </a:p>
          <a:p>
            <a:pPr>
              <a:buNone/>
            </a:pPr>
            <a:r>
              <a:rPr lang="en-US" dirty="0" smtClean="0"/>
              <a:t>                     For handle events and form validation.</a:t>
            </a:r>
          </a:p>
          <a:p>
            <a:r>
              <a:rPr lang="en-US" dirty="0" smtClean="0"/>
              <a:t>Dreamweaver CS6  </a:t>
            </a:r>
          </a:p>
          <a:p>
            <a:pPr>
              <a:buNone/>
            </a:pPr>
            <a:r>
              <a:rPr lang="en-US" dirty="0" smtClean="0"/>
              <a:t>                     For making interfaces /front –end and admin panel.</a:t>
            </a:r>
          </a:p>
          <a:p>
            <a:r>
              <a:rPr lang="en-US" dirty="0" smtClean="0"/>
              <a:t>HTML</a:t>
            </a:r>
          </a:p>
          <a:p>
            <a:pPr>
              <a:buNone/>
            </a:pPr>
            <a:r>
              <a:rPr lang="en-US" dirty="0" smtClean="0"/>
              <a:t>                      For front end page management.</a:t>
            </a:r>
          </a:p>
          <a:p>
            <a:endParaRPr lang="en-US" dirty="0"/>
          </a:p>
        </p:txBody>
      </p:sp>
    </p:spTree>
    <p:extLst>
      <p:ext uri="{BB962C8B-B14F-4D97-AF65-F5344CB8AC3E}">
        <p14:creationId xmlns:p14="http://schemas.microsoft.com/office/powerpoint/2010/main" val="2042410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smtClean="0"/>
              <a:t>Admin Panel Interface</a:t>
            </a:r>
            <a:endParaRPr lang="en-US" sz="4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48825" cy="751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9154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smtClean="0"/>
              <a:t/>
            </a:r>
            <a:br>
              <a:rPr lang="en-US" sz="4000" dirty="0" smtClean="0"/>
            </a:br>
            <a:r>
              <a:rPr lang="en-US" sz="4000" dirty="0" smtClean="0"/>
              <a:t>User Interface</a:t>
            </a:r>
            <a:br>
              <a:rPr lang="en-US" sz="4000" dirty="0" smtClean="0"/>
            </a:br>
            <a:endParaRPr lang="en-US" sz="40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90600"/>
            <a:ext cx="7010400" cy="5768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0674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smtClean="0"/>
              <a:t>Admin Panel Interface</a:t>
            </a:r>
            <a:endParaRPr lang="en-US" sz="40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000"/>
            <a:ext cx="6324600" cy="3505200"/>
          </a:xfrm>
          <a:prstGeom prst="rect">
            <a:avLst/>
          </a:prstGeom>
          <a:noFill/>
          <a:ln>
            <a:noFill/>
          </a:ln>
        </p:spPr>
      </p:pic>
    </p:spTree>
    <p:extLst>
      <p:ext uri="{BB962C8B-B14F-4D97-AF65-F5344CB8AC3E}">
        <p14:creationId xmlns:p14="http://schemas.microsoft.com/office/powerpoint/2010/main" val="3769154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Control Panel</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7848600" cy="5105400"/>
          </a:xfrm>
          <a:prstGeom prst="rect">
            <a:avLst/>
          </a:prstGeom>
          <a:noFill/>
          <a:ln>
            <a:noFill/>
          </a:ln>
        </p:spPr>
      </p:pic>
    </p:spTree>
    <p:extLst>
      <p:ext uri="{BB962C8B-B14F-4D97-AF65-F5344CB8AC3E}">
        <p14:creationId xmlns:p14="http://schemas.microsoft.com/office/powerpoint/2010/main" val="2457203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itchFamily="18" charset="0"/>
                <a:cs typeface="Times New Roman" pitchFamily="18" charset="0"/>
              </a:rPr>
              <a:t>Final Project</a:t>
            </a:r>
            <a:endParaRPr lang="en-US" dirty="0"/>
          </a:p>
        </p:txBody>
      </p:sp>
      <p:sp>
        <p:nvSpPr>
          <p:cNvPr id="3" name="Subtitle 2"/>
          <p:cNvSpPr>
            <a:spLocks noGrp="1"/>
          </p:cNvSpPr>
          <p:nvPr>
            <p:ph type="subTitle" idx="1"/>
          </p:nvPr>
        </p:nvSpPr>
        <p:spPr/>
        <p:txBody>
          <a:bodyPr/>
          <a:lstStyle/>
          <a:p>
            <a:r>
              <a:rPr lang="en-US" b="1" dirty="0">
                <a:latin typeface="Times New Roman" pitchFamily="18" charset="0"/>
                <a:cs typeface="Times New Roman" pitchFamily="18" charset="0"/>
              </a:rPr>
              <a:t>Online </a:t>
            </a:r>
            <a:r>
              <a:rPr lang="en-US" b="1" dirty="0" smtClean="0">
                <a:latin typeface="Times New Roman" pitchFamily="18" charset="0"/>
                <a:cs typeface="Times New Roman" pitchFamily="18" charset="0"/>
              </a:rPr>
              <a:t>Admission System</a:t>
            </a:r>
          </a:p>
          <a:p>
            <a:r>
              <a:rPr lang="en-US" b="1" dirty="0" smtClean="0">
                <a:latin typeface="Times New Roman" pitchFamily="18" charset="0"/>
                <a:cs typeface="Times New Roman" pitchFamily="18" charset="0"/>
              </a:rPr>
              <a:t>(OAS)</a:t>
            </a:r>
          </a:p>
          <a:p>
            <a:endParaRPr lang="en-US" b="1" dirty="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8946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Academic Data Base</a:t>
            </a:r>
            <a:endParaRPr lang="en-US" dirty="0"/>
          </a:p>
        </p:txBody>
      </p:sp>
      <p:pic>
        <p:nvPicPr>
          <p:cNvPr id="1026" name="Picture 2"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8743429"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5141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Panel</a:t>
            </a:r>
            <a:endParaRPr lang="en-US" dirty="0"/>
          </a:p>
        </p:txBody>
      </p:sp>
      <p:pic>
        <p:nvPicPr>
          <p:cNvPr id="2050" name="Picture 2"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21872"/>
            <a:ext cx="8721517" cy="2216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5565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Admission Detail</a:t>
            </a:r>
            <a:endParaRPr lang="en-US" dirty="0"/>
          </a:p>
        </p:txBody>
      </p:sp>
      <p:pic>
        <p:nvPicPr>
          <p:cNvPr id="3074" name="Picture 2"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6878042"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1210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Merit List</a:t>
            </a:r>
            <a:endParaRPr lang="en-US" dirty="0"/>
          </a:p>
        </p:txBody>
      </p:sp>
      <p:pic>
        <p:nvPicPr>
          <p:cNvPr id="4098" name="Picture 2"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76400"/>
            <a:ext cx="853792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0206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2743200"/>
          </a:xfrm>
        </p:spPr>
        <p:txBody>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621018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pPr>
              <a:buNone/>
            </a:pPr>
            <a:r>
              <a:rPr lang="en-US" u="sng" dirty="0" smtClean="0"/>
              <a:t>Submitted By</a:t>
            </a:r>
            <a:r>
              <a:rPr lang="en-US" dirty="0" smtClean="0"/>
              <a:t> :</a:t>
            </a:r>
          </a:p>
          <a:p>
            <a:pPr>
              <a:buNone/>
            </a:pPr>
            <a:r>
              <a:rPr lang="en-US" dirty="0" smtClean="0"/>
              <a:t>              Muhammad Azhar Mehmood</a:t>
            </a:r>
          </a:p>
          <a:p>
            <a:pPr>
              <a:buNone/>
            </a:pPr>
            <a:r>
              <a:rPr lang="en-US" dirty="0"/>
              <a:t> </a:t>
            </a:r>
            <a:r>
              <a:rPr lang="en-US" u="sng" dirty="0" smtClean="0"/>
              <a:t>Roll No:</a:t>
            </a:r>
            <a:endParaRPr lang="en-US" u="sng" dirty="0"/>
          </a:p>
          <a:p>
            <a:pPr>
              <a:buNone/>
            </a:pPr>
            <a:r>
              <a:rPr lang="en-US" dirty="0" smtClean="0"/>
              <a:t>              </a:t>
            </a:r>
            <a:r>
              <a:rPr lang="en-US" dirty="0" smtClean="0">
                <a:latin typeface="Times New Roman" panose="02020603050405020304" pitchFamily="18" charset="0"/>
                <a:cs typeface="Times New Roman" panose="02020603050405020304" pitchFamily="18" charset="0"/>
              </a:rPr>
              <a:t>MCE-IT-11-06.</a:t>
            </a:r>
          </a:p>
          <a:p>
            <a:pPr>
              <a:buNone/>
            </a:pPr>
            <a:r>
              <a:rPr lang="en-US" sz="3200" u="sng" dirty="0" smtClean="0">
                <a:latin typeface="Times New Roman" panose="02020603050405020304" pitchFamily="18" charset="0"/>
                <a:cs typeface="Times New Roman" panose="02020603050405020304" pitchFamily="18" charset="0"/>
              </a:rPr>
              <a:t>Supervised By:</a:t>
            </a:r>
          </a:p>
          <a:p>
            <a:pPr>
              <a:buNone/>
            </a:pPr>
            <a:endParaRPr lang="en-US" dirty="0" smtClean="0"/>
          </a:p>
          <a:p>
            <a:pPr>
              <a:buNone/>
            </a:pPr>
            <a:r>
              <a:rPr lang="en-US" dirty="0" smtClean="0"/>
              <a:t>               </a:t>
            </a:r>
            <a:r>
              <a:rPr lang="en-US" dirty="0" smtClean="0">
                <a:latin typeface="Times New Roman" panose="02020603050405020304" pitchFamily="18" charset="0"/>
                <a:cs typeface="Times New Roman" panose="02020603050405020304" pitchFamily="18" charset="0"/>
              </a:rPr>
              <a:t>Engr. Muhammad Adnan Alvi.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1535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Of OAS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dirty="0">
                <a:latin typeface="Times New Roman" panose="02020603050405020304" pitchFamily="18" charset="0"/>
                <a:cs typeface="Times New Roman" panose="02020603050405020304" pitchFamily="18" charset="0"/>
              </a:rPr>
              <a:t>The student admission is one of the most important activities within a college as one cannot survive without students. A poor admissions system can mean fewer students being admitted into a college because of mistakes or an overly slow response time. T</a:t>
            </a: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first step for students is to apply directly to the college through a custom online </a:t>
            </a:r>
            <a:r>
              <a:rPr lang="en-US" dirty="0" smtClean="0">
                <a:latin typeface="Times New Roman" panose="02020603050405020304" pitchFamily="18" charset="0"/>
                <a:cs typeface="Times New Roman" panose="02020603050405020304" pitchFamily="18" charset="0"/>
              </a:rPr>
              <a:t>form. </a:t>
            </a:r>
            <a:r>
              <a:rPr lang="en-US" dirty="0">
                <a:latin typeface="Times New Roman" panose="02020603050405020304" pitchFamily="18" charset="0"/>
                <a:cs typeface="Times New Roman" panose="02020603050405020304" pitchFamily="18" charset="0"/>
              </a:rPr>
              <a:t>The next step is for the Admissions service center has to review the application and ensure that all of the required information has been provided, from the form </a:t>
            </a:r>
            <a:r>
              <a:rPr lang="en-US" dirty="0" smtClean="0">
                <a:latin typeface="Times New Roman" panose="02020603050405020304" pitchFamily="18" charset="0"/>
                <a:cs typeface="Times New Roman" panose="02020603050405020304" pitchFamily="18" charset="0"/>
              </a:rPr>
              <a:t>itself. </a:t>
            </a:r>
          </a:p>
        </p:txBody>
      </p:sp>
    </p:spTree>
    <p:extLst>
      <p:ext uri="{BB962C8B-B14F-4D97-AF65-F5344CB8AC3E}">
        <p14:creationId xmlns:p14="http://schemas.microsoft.com/office/powerpoint/2010/main" val="1766166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3600" b="1" dirty="0">
                <a:solidFill>
                  <a:schemeClr val="accent1"/>
                </a:solidFill>
                <a:latin typeface="+mj-lt"/>
              </a:rPr>
              <a:t>Project goals and </a:t>
            </a:r>
            <a:r>
              <a:rPr lang="en-US" sz="3600" b="1" dirty="0" smtClean="0">
                <a:solidFill>
                  <a:schemeClr val="accent1"/>
                </a:solidFill>
                <a:latin typeface="+mj-lt"/>
              </a:rPr>
              <a:t>objectives</a:t>
            </a:r>
            <a:r>
              <a:rPr lang="en-US" sz="1200" b="1" dirty="0">
                <a:solidFill>
                  <a:schemeClr val="tx1"/>
                </a:solidFill>
              </a:rPr>
              <a:t/>
            </a:r>
            <a:br>
              <a:rPr lang="en-US" sz="1200" b="1" dirty="0">
                <a:solidFill>
                  <a:schemeClr val="tx1"/>
                </a:solidFill>
              </a:rPr>
            </a:br>
            <a:endParaRPr lang="en-US" b="1" dirty="0">
              <a:solidFill>
                <a:schemeClr val="tx1"/>
              </a:solidFill>
            </a:endParaRPr>
          </a:p>
        </p:txBody>
      </p:sp>
      <p:sp>
        <p:nvSpPr>
          <p:cNvPr id="3" name="Content Placeholder 2"/>
          <p:cNvSpPr>
            <a:spLocks noGrp="1"/>
          </p:cNvSpPr>
          <p:nvPr>
            <p:ph idx="1"/>
          </p:nvPr>
        </p:nvSpPr>
        <p:spPr/>
        <p:txBody>
          <a:bodyPr>
            <a:normAutofit fontScale="85000" lnSpcReduction="20000"/>
          </a:bodyPr>
          <a:lstStyle/>
          <a:p>
            <a:pPr>
              <a:buNone/>
            </a:pPr>
            <a:r>
              <a:rPr lang="en-US" sz="4200" u="sng" dirty="0" smtClean="0">
                <a:latin typeface="Times New Roman" panose="02020603050405020304" pitchFamily="18" charset="0"/>
                <a:cs typeface="Times New Roman" panose="02020603050405020304" pitchFamily="18" charset="0"/>
              </a:rPr>
              <a:t>Goals:</a:t>
            </a:r>
          </a:p>
          <a:p>
            <a:pPr>
              <a:buNone/>
            </a:pPr>
            <a:endParaRPr lang="en-US" u="sng" dirty="0" smtClean="0"/>
          </a:p>
          <a:p>
            <a:pPr lvl="2"/>
            <a:r>
              <a:rPr lang="en-US" sz="3000" dirty="0" smtClean="0">
                <a:latin typeface="Times New Roman" panose="02020603050405020304" pitchFamily="18" charset="0"/>
                <a:cs typeface="Times New Roman" panose="02020603050405020304" pitchFamily="18" charset="0"/>
              </a:rPr>
              <a:t>Elimination of paper work.</a:t>
            </a:r>
          </a:p>
          <a:p>
            <a:pPr lvl="2"/>
            <a:r>
              <a:rPr lang="en-US" sz="3000" dirty="0">
                <a:latin typeface="Times New Roman" panose="02020603050405020304" pitchFamily="18" charset="0"/>
                <a:cs typeface="Times New Roman" panose="02020603050405020304" pitchFamily="18" charset="0"/>
              </a:rPr>
              <a:t>Online submission of application </a:t>
            </a:r>
            <a:r>
              <a:rPr lang="en-US" sz="3000" dirty="0" smtClean="0">
                <a:latin typeface="Times New Roman" panose="02020603050405020304" pitchFamily="18" charset="0"/>
                <a:cs typeface="Times New Roman" panose="02020603050405020304" pitchFamily="18" charset="0"/>
              </a:rPr>
              <a:t>form.</a:t>
            </a:r>
          </a:p>
          <a:p>
            <a:pPr lvl="2"/>
            <a:r>
              <a:rPr lang="en-US" sz="3000" dirty="0" smtClean="0">
                <a:latin typeface="Times New Roman" panose="02020603050405020304" pitchFamily="18" charset="0"/>
                <a:cs typeface="Times New Roman" panose="02020603050405020304" pitchFamily="18" charset="0"/>
              </a:rPr>
              <a:t>Avoid duplications.</a:t>
            </a:r>
          </a:p>
          <a:p>
            <a:pPr lvl="2"/>
            <a:r>
              <a:rPr lang="en-US" sz="3000" dirty="0" smtClean="0">
                <a:latin typeface="Times New Roman" panose="02020603050405020304" pitchFamily="18" charset="0"/>
                <a:cs typeface="Times New Roman" panose="02020603050405020304" pitchFamily="18" charset="0"/>
              </a:rPr>
              <a:t>Creating </a:t>
            </a:r>
            <a:r>
              <a:rPr lang="en-US" sz="3000" dirty="0">
                <a:latin typeface="Times New Roman" panose="02020603050405020304" pitchFamily="18" charset="0"/>
                <a:cs typeface="Times New Roman" panose="02020603050405020304" pitchFamily="18" charset="0"/>
              </a:rPr>
              <a:t>electronic merit </a:t>
            </a:r>
            <a:r>
              <a:rPr lang="en-US" sz="3000" dirty="0" smtClean="0">
                <a:latin typeface="Times New Roman" panose="02020603050405020304" pitchFamily="18" charset="0"/>
                <a:cs typeface="Times New Roman" panose="02020603050405020304" pitchFamily="18" charset="0"/>
              </a:rPr>
              <a:t>lists.</a:t>
            </a:r>
          </a:p>
          <a:p>
            <a:pPr lvl="2"/>
            <a:r>
              <a:rPr lang="en-US" sz="3000" dirty="0" smtClean="0">
                <a:latin typeface="Times New Roman" panose="02020603050405020304" pitchFamily="18" charset="0"/>
                <a:cs typeface="Times New Roman" panose="02020603050405020304" pitchFamily="18" charset="0"/>
              </a:rPr>
              <a:t>Reduce the time and save the money of student.</a:t>
            </a:r>
          </a:p>
          <a:p>
            <a:pPr lvl="2"/>
            <a:r>
              <a:rPr lang="en-US" sz="3000" dirty="0" smtClean="0">
                <a:latin typeface="Times New Roman" panose="02020603050405020304" pitchFamily="18" charset="0"/>
                <a:cs typeface="Times New Roman" panose="02020603050405020304" pitchFamily="18" charset="0"/>
              </a:rPr>
              <a:t>Correctness.</a:t>
            </a:r>
            <a:endParaRPr lang="en-US" sz="3000" dirty="0">
              <a:latin typeface="Times New Roman" panose="02020603050405020304" pitchFamily="18" charset="0"/>
              <a:cs typeface="Times New Roman" panose="02020603050405020304" pitchFamily="18" charset="0"/>
            </a:endParaRPr>
          </a:p>
          <a:p>
            <a:pPr lvl="2"/>
            <a:r>
              <a:rPr lang="en-US" sz="3000" dirty="0" smtClean="0">
                <a:latin typeface="Times New Roman" panose="02020603050405020304" pitchFamily="18" charset="0"/>
                <a:cs typeface="Times New Roman" panose="02020603050405020304" pitchFamily="18" charset="0"/>
              </a:rPr>
              <a:t>Maintainability.</a:t>
            </a:r>
            <a:r>
              <a:rPr lang="en-US" sz="3000" dirty="0">
                <a:latin typeface="Times New Roman" panose="02020603050405020304" pitchFamily="18" charset="0"/>
                <a:cs typeface="Times New Roman" panose="02020603050405020304" pitchFamily="18" charset="0"/>
              </a:rPr>
              <a:t> </a:t>
            </a:r>
          </a:p>
          <a:p>
            <a:pPr lvl="2"/>
            <a:r>
              <a:rPr lang="en-US" sz="3000" dirty="0" smtClean="0">
                <a:latin typeface="Times New Roman" panose="02020603050405020304" pitchFamily="18" charset="0"/>
                <a:cs typeface="Times New Roman" panose="02020603050405020304" pitchFamily="18" charset="0"/>
              </a:rPr>
              <a:t>Manage </a:t>
            </a:r>
            <a:r>
              <a:rPr lang="en-US" sz="3000" dirty="0">
                <a:latin typeface="Times New Roman" panose="02020603050405020304" pitchFamily="18" charset="0"/>
                <a:cs typeface="Times New Roman" panose="02020603050405020304" pitchFamily="18" charset="0"/>
              </a:rPr>
              <a:t>all details of student who registered for the course and </a:t>
            </a:r>
            <a:r>
              <a:rPr lang="en-US" sz="3000" dirty="0" smtClean="0">
                <a:latin typeface="Times New Roman" panose="02020603050405020304" pitchFamily="18" charset="0"/>
                <a:cs typeface="Times New Roman" panose="02020603050405020304" pitchFamily="18" charset="0"/>
              </a:rPr>
              <a:t>maintain the appropriate Details </a:t>
            </a:r>
            <a:r>
              <a:rPr lang="en-US" sz="3000" dirty="0">
                <a:latin typeface="Times New Roman" panose="02020603050405020304" pitchFamily="18" charset="0"/>
                <a:cs typeface="Times New Roman" panose="02020603050405020304" pitchFamily="18" charset="0"/>
              </a:rPr>
              <a:t>about the course to the students account.</a:t>
            </a:r>
          </a:p>
          <a:p>
            <a:pPr lvl="2"/>
            <a:endParaRPr lang="en-US" sz="2400" dirty="0" smtClean="0"/>
          </a:p>
        </p:txBody>
      </p:sp>
    </p:spTree>
    <p:extLst>
      <p:ext uri="{BB962C8B-B14F-4D97-AF65-F5344CB8AC3E}">
        <p14:creationId xmlns:p14="http://schemas.microsoft.com/office/powerpoint/2010/main" val="1328346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accent1"/>
                </a:solidFill>
              </a:rPr>
              <a:t>Project goals and objectives</a:t>
            </a:r>
            <a:endParaRPr lang="en-US" sz="3600" dirty="0">
              <a:solidFill>
                <a:schemeClr val="accent1"/>
              </a:solidFill>
            </a:endParaRPr>
          </a:p>
        </p:txBody>
      </p:sp>
      <p:sp>
        <p:nvSpPr>
          <p:cNvPr id="3" name="Content Placeholder 2"/>
          <p:cNvSpPr>
            <a:spLocks noGrp="1"/>
          </p:cNvSpPr>
          <p:nvPr>
            <p:ph idx="1"/>
          </p:nvPr>
        </p:nvSpPr>
        <p:spPr/>
        <p:txBody>
          <a:bodyPr>
            <a:normAutofit fontScale="55000" lnSpcReduction="20000"/>
          </a:bodyPr>
          <a:lstStyle/>
          <a:p>
            <a:pPr marL="548640" lvl="2" indent="-411480">
              <a:buClr>
                <a:schemeClr val="tx1">
                  <a:shade val="95000"/>
                </a:schemeClr>
              </a:buClr>
              <a:buSzPct val="65000"/>
              <a:buNone/>
            </a:pPr>
            <a:r>
              <a:rPr lang="en-US" sz="5100" b="1" u="sng" dirty="0" smtClean="0">
                <a:latin typeface="Times New Roman" panose="02020603050405020304" pitchFamily="18" charset="0"/>
                <a:cs typeface="Times New Roman" panose="02020603050405020304" pitchFamily="18" charset="0"/>
              </a:rPr>
              <a:t>Objectives</a:t>
            </a:r>
            <a:r>
              <a:rPr lang="en-US" sz="5100" b="1" u="sng" dirty="0" smtClean="0">
                <a:latin typeface="Times New Roman" panose="02020603050405020304" pitchFamily="18" charset="0"/>
                <a:cs typeface="Times New Roman" panose="02020603050405020304" pitchFamily="18" charset="0"/>
              </a:rPr>
              <a:t>:</a:t>
            </a:r>
            <a:endParaRPr lang="en-US" sz="5100" u="sng" dirty="0" smtClean="0">
              <a:latin typeface="Times New Roman" panose="02020603050405020304" pitchFamily="18" charset="0"/>
              <a:cs typeface="Times New Roman" panose="02020603050405020304" pitchFamily="18" charset="0"/>
            </a:endParaRPr>
          </a:p>
          <a:p>
            <a:r>
              <a:rPr lang="en-US" sz="4000" dirty="0" smtClean="0">
                <a:latin typeface="Times New Roman" panose="02020603050405020304" pitchFamily="18" charset="0"/>
                <a:cs typeface="Times New Roman" panose="02020603050405020304" pitchFamily="18" charset="0"/>
              </a:rPr>
              <a:t>The </a:t>
            </a:r>
            <a:r>
              <a:rPr lang="en-US" sz="4000" dirty="0">
                <a:latin typeface="Times New Roman" panose="02020603050405020304" pitchFamily="18" charset="0"/>
                <a:cs typeface="Times New Roman" panose="02020603050405020304" pitchFamily="18" charset="0"/>
              </a:rPr>
              <a:t>mechanism of online admission requires to be performed in less consumption of time. So the intensions of College are to improve the admission </a:t>
            </a:r>
            <a:r>
              <a:rPr lang="en-US" sz="4000" dirty="0" smtClean="0">
                <a:latin typeface="Times New Roman" panose="02020603050405020304" pitchFamily="18" charset="0"/>
                <a:cs typeface="Times New Roman" panose="02020603050405020304" pitchFamily="18" charset="0"/>
              </a:rPr>
              <a:t>system.</a:t>
            </a:r>
          </a:p>
          <a:p>
            <a:r>
              <a:rPr lang="en-US" sz="4000" dirty="0" smtClean="0">
                <a:latin typeface="Times New Roman" panose="02020603050405020304" pitchFamily="18" charset="0"/>
                <a:cs typeface="Times New Roman" panose="02020603050405020304" pitchFamily="18" charset="0"/>
              </a:rPr>
              <a:t>Computerization </a:t>
            </a:r>
            <a:r>
              <a:rPr lang="en-US" sz="4000" dirty="0">
                <a:latin typeface="Times New Roman" panose="02020603050405020304" pitchFamily="18" charset="0"/>
                <a:cs typeface="Times New Roman" panose="02020603050405020304" pitchFamily="18" charset="0"/>
              </a:rPr>
              <a:t>of the system is a best way to improve the functionality as a whole</a:t>
            </a:r>
            <a:r>
              <a:rPr lang="en-US" sz="4000" dirty="0" smtClean="0">
                <a:latin typeface="Times New Roman" panose="02020603050405020304" pitchFamily="18" charset="0"/>
                <a:cs typeface="Times New Roman" panose="02020603050405020304" pitchFamily="18" charset="0"/>
              </a:rPr>
              <a:t>.</a:t>
            </a:r>
          </a:p>
          <a:p>
            <a:pPr lvl="0"/>
            <a:r>
              <a:rPr lang="en-US" sz="4000" dirty="0" smtClean="0">
                <a:latin typeface="Times New Roman" panose="02020603050405020304" pitchFamily="18" charset="0"/>
                <a:cs typeface="Times New Roman" panose="02020603050405020304" pitchFamily="18" charset="0"/>
              </a:rPr>
              <a:t>Increasing the efficiency, saving time and removing human errors during recording students/faculty data.</a:t>
            </a:r>
          </a:p>
          <a:p>
            <a:r>
              <a:rPr lang="en-US" sz="4000" dirty="0" smtClean="0">
                <a:latin typeface="Times New Roman" panose="02020603050405020304" pitchFamily="18" charset="0"/>
                <a:cs typeface="Times New Roman" panose="02020603050405020304" pitchFamily="18" charset="0"/>
              </a:rPr>
              <a:t>Providing accurate information for any candidate that has applied for management system when required.</a:t>
            </a:r>
            <a:r>
              <a:rPr lang="en-US" sz="4000" dirty="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Main Objectives are</a:t>
            </a:r>
            <a:endParaRPr lang="en-US" sz="4000" dirty="0">
              <a:latin typeface="Times New Roman" panose="02020603050405020304" pitchFamily="18" charset="0"/>
              <a:cs typeface="Times New Roman" panose="02020603050405020304" pitchFamily="18" charset="0"/>
            </a:endParaRPr>
          </a:p>
          <a:p>
            <a:pPr lvl="0"/>
            <a:r>
              <a:rPr lang="en-US" sz="4000" dirty="0" smtClean="0">
                <a:latin typeface="Times New Roman" panose="02020603050405020304" pitchFamily="18" charset="0"/>
                <a:cs typeface="Times New Roman" panose="02020603050405020304" pitchFamily="18" charset="0"/>
              </a:rPr>
              <a:t>Reduce </a:t>
            </a:r>
            <a:r>
              <a:rPr lang="en-US" sz="4000" dirty="0">
                <a:latin typeface="Times New Roman" panose="02020603050405020304" pitchFamily="18" charset="0"/>
                <a:cs typeface="Times New Roman" panose="02020603050405020304" pitchFamily="18" charset="0"/>
              </a:rPr>
              <a:t>the </a:t>
            </a:r>
            <a:r>
              <a:rPr lang="en-US" sz="4000" dirty="0" smtClean="0">
                <a:latin typeface="Times New Roman" panose="02020603050405020304" pitchFamily="18" charset="0"/>
                <a:cs typeface="Times New Roman" panose="02020603050405020304" pitchFamily="18" charset="0"/>
              </a:rPr>
              <a:t>cost.</a:t>
            </a:r>
            <a:endParaRPr lang="en-US" sz="4000" dirty="0">
              <a:latin typeface="Times New Roman" panose="02020603050405020304" pitchFamily="18" charset="0"/>
              <a:cs typeface="Times New Roman" panose="02020603050405020304" pitchFamily="18" charset="0"/>
            </a:endParaRPr>
          </a:p>
          <a:p>
            <a:pPr lvl="0"/>
            <a:r>
              <a:rPr lang="en-US" sz="4000" dirty="0">
                <a:latin typeface="Times New Roman" panose="02020603050405020304" pitchFamily="18" charset="0"/>
                <a:cs typeface="Times New Roman" panose="02020603050405020304" pitchFamily="18" charset="0"/>
              </a:rPr>
              <a:t>Reduce the </a:t>
            </a:r>
            <a:r>
              <a:rPr lang="en-US" sz="4000" dirty="0" smtClean="0">
                <a:latin typeface="Times New Roman" panose="02020603050405020304" pitchFamily="18" charset="0"/>
                <a:cs typeface="Times New Roman" panose="02020603050405020304" pitchFamily="18" charset="0"/>
              </a:rPr>
              <a:t>time.</a:t>
            </a:r>
            <a:endParaRPr lang="en-US" sz="4000" dirty="0">
              <a:latin typeface="Times New Roman" panose="02020603050405020304" pitchFamily="18" charset="0"/>
              <a:cs typeface="Times New Roman" panose="02020603050405020304" pitchFamily="18" charset="0"/>
            </a:endParaRPr>
          </a:p>
          <a:p>
            <a:pPr lvl="0"/>
            <a:r>
              <a:rPr lang="en-US" sz="4000" dirty="0">
                <a:latin typeface="Times New Roman" panose="02020603050405020304" pitchFamily="18" charset="0"/>
                <a:cs typeface="Times New Roman" panose="02020603050405020304" pitchFamily="18" charset="0"/>
              </a:rPr>
              <a:t>Reduces Paper </a:t>
            </a:r>
            <a:r>
              <a:rPr lang="en-US" sz="4000" dirty="0" smtClean="0">
                <a:latin typeface="Times New Roman" panose="02020603050405020304" pitchFamily="18" charset="0"/>
                <a:cs typeface="Times New Roman" panose="02020603050405020304" pitchFamily="18" charset="0"/>
              </a:rPr>
              <a:t>Work.</a:t>
            </a:r>
            <a:endParaRPr lang="en-US" sz="4000" dirty="0">
              <a:latin typeface="Times New Roman" panose="02020603050405020304" pitchFamily="18" charset="0"/>
              <a:cs typeface="Times New Roman" panose="02020603050405020304" pitchFamily="18" charset="0"/>
            </a:endParaRPr>
          </a:p>
          <a:p>
            <a:pPr lvl="0"/>
            <a:endParaRPr lang="en-US" dirty="0" smtClean="0"/>
          </a:p>
          <a:p>
            <a:endParaRPr lang="en-US" dirty="0"/>
          </a:p>
        </p:txBody>
      </p:sp>
    </p:spTree>
    <p:extLst>
      <p:ext uri="{BB962C8B-B14F-4D97-AF65-F5344CB8AC3E}">
        <p14:creationId xmlns:p14="http://schemas.microsoft.com/office/powerpoint/2010/main" val="190764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OAS Scope</a:t>
            </a:r>
            <a:endParaRPr lang="en-US" dirty="0"/>
          </a:p>
        </p:txBody>
      </p:sp>
      <p:sp>
        <p:nvSpPr>
          <p:cNvPr id="3" name="Content Placeholder 2"/>
          <p:cNvSpPr>
            <a:spLocks noGrp="1"/>
          </p:cNvSpPr>
          <p:nvPr>
            <p:ph idx="1"/>
          </p:nvPr>
        </p:nvSpPr>
        <p:spPr/>
        <p:txBody>
          <a:bodyPr>
            <a:normAutofit fontScale="92500" lnSpcReduction="10000"/>
          </a:bodyPr>
          <a:lstStyle/>
          <a:p>
            <a:pPr indent="-228600">
              <a:buNone/>
              <a:tabLst>
                <a:tab pos="457200" algn="l"/>
              </a:tabLst>
            </a:pPr>
            <a:r>
              <a:rPr lang="en-US" sz="4000" i="1" u="sng"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Scope of the system </a:t>
            </a:r>
            <a:r>
              <a:rPr lang="en-US" sz="2000" i="1" dirty="0" smtClean="0">
                <a:effectLst>
                  <a:outerShdw blurRad="38100" dist="38100" dir="2700000" algn="tl">
                    <a:srgbClr val="C0C0C0"/>
                  </a:outerShdw>
                </a:effectLst>
                <a:cs typeface="Times New Roman" charset="0"/>
              </a:rPr>
              <a:t> </a:t>
            </a:r>
          </a:p>
          <a:p>
            <a:pPr indent="-228600" eaLnBrk="0" hangingPunct="0">
              <a:tabLst>
                <a:tab pos="457200" algn="l"/>
              </a:tabLst>
            </a:pPr>
            <a:r>
              <a:rPr lang="en-US" sz="2000" dirty="0" smtClean="0">
                <a:effectLst>
                  <a:outerShdw blurRad="38100" dist="38100" dir="2700000" algn="tl">
                    <a:srgbClr val="C0C0C0"/>
                  </a:outerShdw>
                </a:effectLst>
                <a:latin typeface="Wingdings" pitchFamily="2" charset="2"/>
                <a:cs typeface="Times New Roman" charset="0"/>
              </a:rPr>
              <a:t> </a:t>
            </a:r>
            <a:r>
              <a:rPr lang="en-US" dirty="0" smtClean="0">
                <a:effectLst>
                  <a:outerShdw blurRad="38100" dist="38100" dir="2700000" algn="tl">
                    <a:srgbClr val="C0C0C0"/>
                  </a:outerShdw>
                </a:effectLst>
                <a:latin typeface="Times New Roman" charset="0"/>
                <a:cs typeface="Times New Roman" charset="0"/>
              </a:rPr>
              <a:t> </a:t>
            </a:r>
            <a:r>
              <a:rPr lang="en-US" i="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Providing  security . </a:t>
            </a:r>
          </a:p>
          <a:p>
            <a:pPr lvl="0" indent="-228600" eaLnBrk="0" hangingPunct="0">
              <a:tabLst>
                <a:tab pos="457200" algn="l"/>
              </a:tabLst>
            </a:pPr>
            <a:r>
              <a:rPr lang="en-US"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Details </a:t>
            </a:r>
            <a:r>
              <a:rPr lang="en-US" i="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maintenance about college.</a:t>
            </a:r>
            <a:r>
              <a:rPr lang="en-US" dirty="0" smtClean="0">
                <a:latin typeface="Times New Roman" panose="02020603050405020304" pitchFamily="18" charset="0"/>
                <a:cs typeface="Times New Roman" panose="02020603050405020304" pitchFamily="18" charset="0"/>
              </a:rPr>
              <a:t> </a:t>
            </a:r>
          </a:p>
          <a:p>
            <a:pPr lvl="0" indent="-228600" eaLnBrk="0" hangingPunct="0">
              <a:tabLst>
                <a:tab pos="457200" algn="l"/>
              </a:tabLst>
            </a:pPr>
            <a:r>
              <a:rPr lang="en-US" dirty="0" smtClean="0">
                <a:latin typeface="Times New Roman" panose="02020603050405020304" pitchFamily="18" charset="0"/>
                <a:cs typeface="Times New Roman" panose="02020603050405020304" pitchFamily="18" charset="0"/>
              </a:rPr>
              <a:t>    Creating </a:t>
            </a:r>
            <a:r>
              <a:rPr lang="en-US" dirty="0">
                <a:latin typeface="Times New Roman" panose="02020603050405020304" pitchFamily="18" charset="0"/>
                <a:cs typeface="Times New Roman" panose="02020603050405020304" pitchFamily="18" charset="0"/>
              </a:rPr>
              <a:t>electronic merit lists</a:t>
            </a:r>
          </a:p>
          <a:p>
            <a:pPr lvl="0" indent="-228600" eaLnBrk="0" hangingPunct="0">
              <a:tabLst>
                <a:tab pos="457200" algn="l"/>
              </a:tabLst>
            </a:pPr>
            <a:r>
              <a:rPr lang="en-US" dirty="0" smtClean="0">
                <a:latin typeface="Times New Roman" panose="02020603050405020304" pitchFamily="18" charset="0"/>
                <a:cs typeface="Times New Roman" panose="02020603050405020304" pitchFamily="18" charset="0"/>
              </a:rPr>
              <a:t>    Create </a:t>
            </a:r>
            <a:r>
              <a:rPr lang="en-US" dirty="0">
                <a:latin typeface="Times New Roman" panose="02020603050405020304" pitchFamily="18" charset="0"/>
                <a:cs typeface="Times New Roman" panose="02020603050405020304" pitchFamily="18" charset="0"/>
              </a:rPr>
              <a:t>student accounts and maintain the </a:t>
            </a:r>
            <a:r>
              <a:rPr lang="en-US" dirty="0" smtClean="0">
                <a:latin typeface="Times New Roman" panose="02020603050405020304" pitchFamily="18" charset="0"/>
                <a:cs typeface="Times New Roman" panose="02020603050405020304" pitchFamily="18" charset="0"/>
              </a:rPr>
              <a:t>data effectively</a:t>
            </a:r>
            <a:r>
              <a:rPr lang="en-US" dirty="0">
                <a:latin typeface="Times New Roman" panose="02020603050405020304" pitchFamily="18" charset="0"/>
                <a:cs typeface="Times New Roman" panose="02020603050405020304" pitchFamily="18" charset="0"/>
              </a:rPr>
              <a:t>.</a:t>
            </a:r>
          </a:p>
          <a:p>
            <a:pPr lvl="0" indent="-228600" eaLnBrk="0" hangingPunct="0">
              <a:tabLst>
                <a:tab pos="457200" algn="l"/>
              </a:tabLst>
            </a:pPr>
            <a:r>
              <a:rPr lang="en-US" dirty="0" smtClean="0">
                <a:latin typeface="Times New Roman" panose="02020603050405020304" pitchFamily="18" charset="0"/>
                <a:cs typeface="Times New Roman" panose="02020603050405020304" pitchFamily="18" charset="0"/>
              </a:rPr>
              <a:t>    View </a:t>
            </a:r>
            <a:r>
              <a:rPr lang="en-US" dirty="0">
                <a:latin typeface="Times New Roman" panose="02020603050405020304" pitchFamily="18" charset="0"/>
                <a:cs typeface="Times New Roman" panose="02020603050405020304" pitchFamily="18" charset="0"/>
              </a:rPr>
              <a:t>all the details of the students</a:t>
            </a:r>
          </a:p>
          <a:p>
            <a:pPr lvl="0" indent="-228600" eaLnBrk="0" hangingPunct="0">
              <a:tabLst>
                <a:tab pos="457200" algn="l"/>
              </a:tabLst>
            </a:pPr>
            <a:r>
              <a:rPr lang="en-US" dirty="0" smtClean="0">
                <a:latin typeface="Times New Roman" panose="02020603050405020304" pitchFamily="18" charset="0"/>
                <a:cs typeface="Times New Roman" panose="02020603050405020304" pitchFamily="18" charset="0"/>
              </a:rPr>
              <a:t>    Activities </a:t>
            </a:r>
            <a:r>
              <a:rPr lang="en-US" dirty="0">
                <a:latin typeface="Times New Roman" panose="02020603050405020304" pitchFamily="18" charset="0"/>
                <a:cs typeface="Times New Roman" panose="02020603050405020304" pitchFamily="18" charset="0"/>
              </a:rPr>
              <a:t>like updating, modification, deletion of records </a:t>
            </a:r>
            <a:r>
              <a:rPr lang="en-US" dirty="0" smtClean="0">
                <a:latin typeface="Times New Roman" panose="02020603050405020304" pitchFamily="18" charset="0"/>
                <a:cs typeface="Times New Roman" panose="02020603050405020304" pitchFamily="18" charset="0"/>
              </a:rPr>
              <a:t>are lot easier.</a:t>
            </a:r>
            <a:endParaRPr lang="en-US" dirty="0">
              <a:latin typeface="Times New Roman" panose="02020603050405020304" pitchFamily="18" charset="0"/>
              <a:cs typeface="Times New Roman" panose="02020603050405020304" pitchFamily="18" charset="0"/>
            </a:endParaRPr>
          </a:p>
          <a:p>
            <a:pPr indent="-228600" eaLnBrk="0" hangingPunct="0">
              <a:buFont typeface="Wingdings" pitchFamily="2" charset="2"/>
              <a:buChar char=" "/>
              <a:tabLst>
                <a:tab pos="457200" algn="l"/>
              </a:tabLst>
            </a:pPr>
            <a:r>
              <a:rPr lang="en-US" i="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endParaRPr lang="en-US" i="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99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Description &amp; Drawbacks of existing system</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sz="5800" b="1" u="sng" dirty="0" smtClean="0">
                <a:latin typeface="Dauphin" pitchFamily="18" charset="0"/>
              </a:rPr>
              <a:t>Description of existing system :-</a:t>
            </a:r>
            <a:r>
              <a:rPr lang="en-US" sz="5200" b="1" u="sng" dirty="0" smtClean="0">
                <a:latin typeface="Dauphin" pitchFamily="18" charset="0"/>
              </a:rPr>
              <a:t/>
            </a:r>
            <a:br>
              <a:rPr lang="en-US" sz="5200" b="1" u="sng" dirty="0" smtClean="0">
                <a:latin typeface="Dauphin" pitchFamily="18" charset="0"/>
              </a:rPr>
            </a:br>
            <a:r>
              <a:rPr lang="en-US" sz="5200" dirty="0" smtClean="0">
                <a:latin typeface="Dauphin" pitchFamily="18" charset="0"/>
              </a:rPr>
              <a:t>              </a:t>
            </a:r>
          </a:p>
          <a:p>
            <a:pPr>
              <a:buNone/>
            </a:pPr>
            <a:r>
              <a:rPr lang="en-US" sz="5200" dirty="0" smtClean="0">
                <a:latin typeface="Dauphin" pitchFamily="18" charset="0"/>
              </a:rPr>
              <a:t>  </a:t>
            </a:r>
            <a:r>
              <a:rPr lang="en-US" sz="5200" dirty="0" smtClean="0">
                <a:latin typeface="Dauphin" pitchFamily="18" charset="0"/>
              </a:rPr>
              <a:t>   </a:t>
            </a:r>
            <a:r>
              <a:rPr lang="en-US" sz="5100" dirty="0" smtClean="0">
                <a:latin typeface="Dauphin" pitchFamily="18" charset="0"/>
              </a:rPr>
              <a:t>The </a:t>
            </a:r>
            <a:r>
              <a:rPr lang="en-US" sz="5100" dirty="0" smtClean="0">
                <a:latin typeface="Dauphin" pitchFamily="18" charset="0"/>
              </a:rPr>
              <a:t>system at present working manually, that means all the working done within the system is </a:t>
            </a:r>
            <a:r>
              <a:rPr lang="en-US" sz="5100" dirty="0" smtClean="0">
                <a:latin typeface="Dauphin" pitchFamily="18" charset="0"/>
              </a:rPr>
              <a:t>maintained </a:t>
            </a:r>
            <a:r>
              <a:rPr lang="en-US" sz="5100" dirty="0" smtClean="0">
                <a:latin typeface="Dauphin" pitchFamily="18" charset="0"/>
              </a:rPr>
              <a:t>in the paper, thus the management needs the computerized system. The Current System cannot </a:t>
            </a:r>
            <a:r>
              <a:rPr lang="en-US" sz="5100" dirty="0" smtClean="0"/>
              <a:t>meet </a:t>
            </a:r>
            <a:r>
              <a:rPr lang="en-US" sz="5100" dirty="0"/>
              <a:t>the present and future </a:t>
            </a:r>
            <a:r>
              <a:rPr lang="en-US" sz="5100" dirty="0" smtClean="0"/>
              <a:t>challenges. </a:t>
            </a:r>
            <a:r>
              <a:rPr lang="en-US" sz="5100" dirty="0"/>
              <a:t>There is probability of occurring a duplicate record in register because the data is dispersed on multiple </a:t>
            </a:r>
            <a:r>
              <a:rPr lang="en-US" sz="5100" dirty="0" smtClean="0"/>
              <a:t>register. </a:t>
            </a:r>
            <a:endParaRPr lang="en-US" sz="5100" dirty="0" smtClean="0">
              <a:latin typeface="Dauphin" pitchFamily="18" charset="0"/>
            </a:endParaRPr>
          </a:p>
          <a:p>
            <a:pPr>
              <a:buNone/>
            </a:pPr>
            <a:r>
              <a:rPr lang="en-US" sz="3200" b="1" u="sng" dirty="0" smtClean="0">
                <a:latin typeface="Dauphin" pitchFamily="18" charset="0"/>
              </a:rPr>
              <a:t/>
            </a:r>
            <a:br>
              <a:rPr lang="en-US" sz="3200" b="1" u="sng" dirty="0" smtClean="0">
                <a:latin typeface="Dauphin" pitchFamily="18" charset="0"/>
              </a:rPr>
            </a:br>
            <a:endParaRPr lang="en-US" dirty="0"/>
          </a:p>
        </p:txBody>
      </p:sp>
    </p:spTree>
    <p:extLst>
      <p:ext uri="{BB962C8B-B14F-4D97-AF65-F5344CB8AC3E}">
        <p14:creationId xmlns:p14="http://schemas.microsoft.com/office/powerpoint/2010/main" val="1490075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Description &amp; Drawbacks of existing system</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3200" b="1" u="sng" dirty="0" smtClean="0">
                <a:latin typeface="Dauphin" pitchFamily="18" charset="0"/>
              </a:rPr>
              <a:t>Drawbacks of existing system:-  </a:t>
            </a:r>
          </a:p>
          <a:p>
            <a:pPr lvl="0"/>
            <a:r>
              <a:rPr lang="en-US" dirty="0" smtClean="0"/>
              <a:t>Process </a:t>
            </a:r>
            <a:r>
              <a:rPr lang="en-US" dirty="0"/>
              <a:t>of searching is tough and very time consuming.</a:t>
            </a:r>
          </a:p>
          <a:p>
            <a:pPr lvl="0"/>
            <a:r>
              <a:rPr lang="en-US" dirty="0"/>
              <a:t>Data redundancy problem in case any register </a:t>
            </a:r>
            <a:r>
              <a:rPr lang="en-US" dirty="0" smtClean="0"/>
              <a:t>lost.</a:t>
            </a:r>
            <a:endParaRPr lang="en-US" dirty="0"/>
          </a:p>
          <a:p>
            <a:pPr lvl="0"/>
            <a:r>
              <a:rPr lang="en-US" dirty="0"/>
              <a:t>The process is very time consuming..</a:t>
            </a:r>
          </a:p>
          <a:p>
            <a:r>
              <a:rPr lang="en-US" dirty="0"/>
              <a:t>Chances of form misplacement are very high, because of huge number of applications</a:t>
            </a:r>
            <a:r>
              <a:rPr lang="en-US" dirty="0" smtClean="0"/>
              <a:t>.</a:t>
            </a:r>
            <a:r>
              <a:rPr lang="en-US" dirty="0">
                <a:latin typeface="Dauphin" pitchFamily="18" charset="0"/>
              </a:rPr>
              <a:t> Difficulty in maintenance of records</a:t>
            </a:r>
            <a:r>
              <a:rPr lang="en-US" dirty="0" smtClean="0">
                <a:latin typeface="Dauphin" pitchFamily="18" charset="0"/>
              </a:rPr>
              <a:t>.</a:t>
            </a:r>
          </a:p>
          <a:p>
            <a:r>
              <a:rPr lang="en-US" dirty="0"/>
              <a:t>To manage the register record is complicated.</a:t>
            </a:r>
          </a:p>
          <a:p>
            <a:r>
              <a:rPr lang="en-US" dirty="0">
                <a:latin typeface="Dauphin" pitchFamily="18" charset="0"/>
              </a:rPr>
              <a:t>Mistake occurring in long </a:t>
            </a:r>
            <a:r>
              <a:rPr lang="en-US" dirty="0" smtClean="0">
                <a:latin typeface="Dauphin" pitchFamily="18" charset="0"/>
              </a:rPr>
              <a:t>calculations.</a:t>
            </a:r>
          </a:p>
          <a:p>
            <a:r>
              <a:rPr lang="en-US" dirty="0">
                <a:latin typeface="Dauphin" pitchFamily="18" charset="0"/>
              </a:rPr>
              <a:t>Data </a:t>
            </a:r>
            <a:r>
              <a:rPr lang="en-US" dirty="0" smtClean="0">
                <a:latin typeface="Dauphin" pitchFamily="18" charset="0"/>
              </a:rPr>
              <a:t>inconsistency.</a:t>
            </a:r>
            <a:br>
              <a:rPr lang="en-US" dirty="0" smtClean="0">
                <a:latin typeface="Dauphin" pitchFamily="18" charset="0"/>
              </a:rPr>
            </a:br>
            <a:endParaRPr lang="en-US" dirty="0"/>
          </a:p>
        </p:txBody>
      </p:sp>
    </p:spTree>
    <p:extLst>
      <p:ext uri="{BB962C8B-B14F-4D97-AF65-F5344CB8AC3E}">
        <p14:creationId xmlns:p14="http://schemas.microsoft.com/office/powerpoint/2010/main" val="13575448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143</TotalTime>
  <Words>630</Words>
  <Application>Microsoft Office PowerPoint</Application>
  <PresentationFormat>On-screen Show (4:3)</PresentationFormat>
  <Paragraphs>127</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Apex</vt:lpstr>
      <vt:lpstr>PowerPoint Presentation</vt:lpstr>
      <vt:lpstr>Final Project</vt:lpstr>
      <vt:lpstr>Introduction</vt:lpstr>
      <vt:lpstr>Introduction Of OAS</vt:lpstr>
      <vt:lpstr>Project goals and objectives </vt:lpstr>
      <vt:lpstr>Project goals and objectives</vt:lpstr>
      <vt:lpstr>OAS Scope</vt:lpstr>
      <vt:lpstr>Description &amp; Drawbacks of existing system</vt:lpstr>
      <vt:lpstr>Description &amp; Drawbacks of existing system</vt:lpstr>
      <vt:lpstr>Description of proposed system </vt:lpstr>
      <vt:lpstr>Tool Selection </vt:lpstr>
      <vt:lpstr>Tool Selection</vt:lpstr>
      <vt:lpstr>Tool Selection</vt:lpstr>
      <vt:lpstr>Tools Used for development</vt:lpstr>
      <vt:lpstr>Tools Used for development</vt:lpstr>
      <vt:lpstr>Admin Panel Interface</vt:lpstr>
      <vt:lpstr> User Interface </vt:lpstr>
      <vt:lpstr>Admin Panel Interface</vt:lpstr>
      <vt:lpstr>Admin Control Panel</vt:lpstr>
      <vt:lpstr>Academic Data Base</vt:lpstr>
      <vt:lpstr>Admin Panel</vt:lpstr>
      <vt:lpstr>Admission Detail</vt:lpstr>
      <vt:lpstr>Merit List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Azhar Mehmood</dc:creator>
  <cp:lastModifiedBy>Azhar Mehmood</cp:lastModifiedBy>
  <cp:revision>16</cp:revision>
  <dcterms:created xsi:type="dcterms:W3CDTF">2016-04-14T09:15:17Z</dcterms:created>
  <dcterms:modified xsi:type="dcterms:W3CDTF">2016-04-14T18:10:13Z</dcterms:modified>
</cp:coreProperties>
</file>