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3"/>
  </p:notesMasterIdLst>
  <p:sldIdLst>
    <p:sldId id="256" r:id="rId5"/>
    <p:sldId id="288" r:id="rId6"/>
    <p:sldId id="336" r:id="rId7"/>
    <p:sldId id="373" r:id="rId8"/>
    <p:sldId id="289" r:id="rId9"/>
    <p:sldId id="337" r:id="rId10"/>
    <p:sldId id="262" r:id="rId11"/>
    <p:sldId id="290" r:id="rId12"/>
    <p:sldId id="264" r:id="rId13"/>
    <p:sldId id="291" r:id="rId14"/>
    <p:sldId id="268" r:id="rId15"/>
    <p:sldId id="355" r:id="rId16"/>
    <p:sldId id="338" r:id="rId17"/>
    <p:sldId id="363" r:id="rId18"/>
    <p:sldId id="339" r:id="rId19"/>
    <p:sldId id="340" r:id="rId20"/>
    <p:sldId id="341" r:id="rId21"/>
    <p:sldId id="342" r:id="rId22"/>
    <p:sldId id="343" r:id="rId23"/>
    <p:sldId id="356" r:id="rId24"/>
    <p:sldId id="364" r:id="rId25"/>
    <p:sldId id="346" r:id="rId26"/>
    <p:sldId id="365" r:id="rId27"/>
    <p:sldId id="347" r:id="rId28"/>
    <p:sldId id="371" r:id="rId29"/>
    <p:sldId id="394" r:id="rId30"/>
    <p:sldId id="348" r:id="rId31"/>
    <p:sldId id="370" r:id="rId32"/>
    <p:sldId id="395" r:id="rId33"/>
    <p:sldId id="350" r:id="rId34"/>
    <p:sldId id="368" r:id="rId35"/>
    <p:sldId id="351" r:id="rId36"/>
    <p:sldId id="352" r:id="rId37"/>
    <p:sldId id="354" r:id="rId38"/>
    <p:sldId id="396" r:id="rId39"/>
    <p:sldId id="397" r:id="rId40"/>
    <p:sldId id="398" r:id="rId41"/>
    <p:sldId id="399" r:id="rId42"/>
    <p:sldId id="400" r:id="rId43"/>
    <p:sldId id="401" r:id="rId44"/>
    <p:sldId id="405" r:id="rId45"/>
    <p:sldId id="402" r:id="rId46"/>
    <p:sldId id="414" r:id="rId47"/>
    <p:sldId id="415" r:id="rId48"/>
    <p:sldId id="416" r:id="rId49"/>
    <p:sldId id="417" r:id="rId50"/>
    <p:sldId id="419" r:id="rId51"/>
    <p:sldId id="420" r:id="rId52"/>
    <p:sldId id="421" r:id="rId53"/>
    <p:sldId id="422" r:id="rId54"/>
    <p:sldId id="424" r:id="rId55"/>
    <p:sldId id="418" r:id="rId56"/>
    <p:sldId id="423" r:id="rId57"/>
    <p:sldId id="319" r:id="rId58"/>
    <p:sldId id="320" r:id="rId59"/>
    <p:sldId id="369" r:id="rId60"/>
    <p:sldId id="321" r:id="rId61"/>
    <p:sldId id="335" r:id="rId62"/>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FD"/>
    <a:srgbClr val="FEA0FA"/>
    <a:srgbClr val="F4FDA1"/>
    <a:srgbClr val="F2FA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85173" autoAdjust="0"/>
  </p:normalViewPr>
  <p:slideViewPr>
    <p:cSldViewPr>
      <p:cViewPr varScale="1">
        <p:scale>
          <a:sx n="135" d="100"/>
          <a:sy n="135" d="100"/>
        </p:scale>
        <p:origin x="744"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145" cy="464205"/>
          </a:xfrm>
          <a:prstGeom prst="rect">
            <a:avLst/>
          </a:prstGeom>
        </p:spPr>
        <p:txBody>
          <a:bodyPr vert="horz" lIns="93172" tIns="46586" rIns="93172" bIns="46586" rtlCol="0"/>
          <a:lstStyle>
            <a:lvl1pPr algn="l" eaLnBrk="1" fontAlgn="ctr" hangingPunct="1">
              <a:defRPr sz="1300">
                <a:latin typeface="Arial" pitchFamily="34" charset="0"/>
              </a:defRPr>
            </a:lvl1pPr>
          </a:lstStyle>
          <a:p>
            <a:pPr>
              <a:defRPr/>
            </a:pPr>
            <a:endParaRPr lang="en-US"/>
          </a:p>
        </p:txBody>
      </p:sp>
      <p:sp>
        <p:nvSpPr>
          <p:cNvPr id="3" name="Date Placeholder 2"/>
          <p:cNvSpPr>
            <a:spLocks noGrp="1"/>
          </p:cNvSpPr>
          <p:nvPr>
            <p:ph type="dt" idx="1"/>
          </p:nvPr>
        </p:nvSpPr>
        <p:spPr>
          <a:xfrm>
            <a:off x="3970734" y="1"/>
            <a:ext cx="3038145" cy="464205"/>
          </a:xfrm>
          <a:prstGeom prst="rect">
            <a:avLst/>
          </a:prstGeom>
        </p:spPr>
        <p:txBody>
          <a:bodyPr vert="horz" lIns="93172" tIns="46586" rIns="93172" bIns="46586" rtlCol="0"/>
          <a:lstStyle>
            <a:lvl1pPr algn="r" eaLnBrk="1" fontAlgn="ctr" hangingPunct="1">
              <a:defRPr sz="1300">
                <a:latin typeface="Arial" pitchFamily="34" charset="0"/>
              </a:defRPr>
            </a:lvl1pPr>
          </a:lstStyle>
          <a:p>
            <a:pPr>
              <a:defRPr/>
            </a:pPr>
            <a:fld id="{033180D9-20B0-49C0-90A3-51DFF733E403}" type="datetimeFigureOut">
              <a:rPr lang="en-US"/>
              <a:pPr>
                <a:defRPr/>
              </a:pPr>
              <a:t>8/1/2024</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pPr lvl="0"/>
            <a:endParaRPr lang="en-US" noProof="0"/>
          </a:p>
        </p:txBody>
      </p:sp>
      <p:sp>
        <p:nvSpPr>
          <p:cNvPr id="5" name="Notes Placeholder 4"/>
          <p:cNvSpPr>
            <a:spLocks noGrp="1"/>
          </p:cNvSpPr>
          <p:nvPr>
            <p:ph type="body" sz="quarter" idx="3"/>
          </p:nvPr>
        </p:nvSpPr>
        <p:spPr>
          <a:xfrm>
            <a:off x="701345" y="4416099"/>
            <a:ext cx="5607711" cy="4182457"/>
          </a:xfrm>
          <a:prstGeom prst="rect">
            <a:avLst/>
          </a:prstGeom>
        </p:spPr>
        <p:txBody>
          <a:bodyPr vert="horz" lIns="93172" tIns="46586" rIns="93172" bIns="465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30659"/>
            <a:ext cx="3038145" cy="464205"/>
          </a:xfrm>
          <a:prstGeom prst="rect">
            <a:avLst/>
          </a:prstGeom>
        </p:spPr>
        <p:txBody>
          <a:bodyPr vert="horz" lIns="93172" tIns="46586" rIns="93172" bIns="46586" rtlCol="0" anchor="b"/>
          <a:lstStyle>
            <a:lvl1pPr algn="l" eaLnBrk="1" fontAlgn="ctr" hangingPunct="1">
              <a:defRPr sz="13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970734" y="8830659"/>
            <a:ext cx="3038145" cy="464205"/>
          </a:xfrm>
          <a:prstGeom prst="rect">
            <a:avLst/>
          </a:prstGeom>
        </p:spPr>
        <p:txBody>
          <a:bodyPr vert="horz" wrap="square" lIns="93172" tIns="46586" rIns="93172" bIns="46586" numCol="1" anchor="b" anchorCtr="0" compatLnSpc="1">
            <a:prstTxWarp prst="textNoShape">
              <a:avLst/>
            </a:prstTxWarp>
          </a:bodyPr>
          <a:lstStyle>
            <a:lvl1pPr algn="r" eaLnBrk="1" fontAlgn="ctr" hangingPunct="1">
              <a:defRPr sz="1300" smtClean="0"/>
            </a:lvl1pPr>
          </a:lstStyle>
          <a:p>
            <a:pPr>
              <a:defRPr/>
            </a:pPr>
            <a:fld id="{11AFAE6C-4ED2-423C-A481-414C0C56B9D1}" type="slidenum">
              <a:rPr lang="en-US" altLang="en-US"/>
              <a:pPr>
                <a:defRPr/>
              </a:pPr>
              <a:t>‹#›</a:t>
            </a:fld>
            <a:endParaRPr lang="en-US" altLang="en-US"/>
          </a:p>
        </p:txBody>
      </p:sp>
    </p:spTree>
    <p:extLst>
      <p:ext uri="{BB962C8B-B14F-4D97-AF65-F5344CB8AC3E}">
        <p14:creationId xmlns:p14="http://schemas.microsoft.com/office/powerpoint/2010/main" val="22671973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err="1"/>
              <a:t>Himmelstein</a:t>
            </a:r>
            <a:r>
              <a:rPr lang="en-US" altLang="en-US" dirty="0"/>
              <a:t> is 2011 blooper</a:t>
            </a:r>
            <a:r>
              <a:rPr lang="en-US" altLang="en-US" baseline="0" dirty="0"/>
              <a:t> example 3</a:t>
            </a:r>
          </a:p>
          <a:p>
            <a:r>
              <a:rPr lang="en-US" altLang="en-US" baseline="0" dirty="0"/>
              <a:t>MZMA is 2011 blooper example 9</a:t>
            </a:r>
          </a:p>
          <a:p>
            <a:r>
              <a:rPr lang="en-US" altLang="en-US" dirty="0" err="1"/>
              <a:t>Dezhbakhsh</a:t>
            </a:r>
            <a:r>
              <a:rPr lang="en-US" altLang="en-US" dirty="0"/>
              <a:t>, Rubin &amp; Shepherd (ALER, 2003) , and </a:t>
            </a:r>
            <a:r>
              <a:rPr lang="en-US" altLang="en-US" dirty="0" err="1"/>
              <a:t>Dehzbakhsh</a:t>
            </a:r>
            <a:r>
              <a:rPr lang="en-US" altLang="en-US" dirty="0"/>
              <a:t> &amp; Shepherd (2004) is 2011 blooper example 8</a:t>
            </a:r>
          </a:p>
          <a:p>
            <a:r>
              <a:rPr lang="en-US" altLang="en-US" dirty="0"/>
              <a:t>Lord’s paradox is 2011 blooper example 2</a:t>
            </a:r>
          </a:p>
          <a:p>
            <a:r>
              <a:rPr lang="en-US" altLang="en-US" dirty="0"/>
              <a:t>Comments:  simplify.  Do </a:t>
            </a:r>
            <a:r>
              <a:rPr lang="en-US" altLang="en-US" dirty="0" err="1"/>
              <a:t>s.e.’s</a:t>
            </a:r>
            <a:r>
              <a:rPr lang="en-US" altLang="en-US" dirty="0"/>
              <a:t> once</a:t>
            </a:r>
          </a:p>
          <a:p>
            <a:r>
              <a:rPr lang="en-US" altLang="en-US" dirty="0"/>
              <a:t>Drop DMO response to AB</a:t>
            </a:r>
          </a:p>
          <a:p>
            <a:r>
              <a:rPr lang="en-US" altLang="en-US" dirty="0"/>
              <a:t>Simplify DMO especially, focus on core problems</a:t>
            </a:r>
          </a:p>
          <a:p>
            <a:r>
              <a:rPr lang="en-US" altLang="en-US" dirty="0"/>
              <a:t>People wanted to hear about Acemoglu Johnson</a:t>
            </a:r>
          </a:p>
          <a:p>
            <a:r>
              <a:rPr lang="en-US" altLang="en-US" dirty="0"/>
              <a:t>Single, integrated IV discussion</a:t>
            </a:r>
          </a:p>
          <a:p>
            <a:r>
              <a:rPr lang="en-US" altLang="en-US" dirty="0"/>
              <a:t>Define damage caps, different types of damages</a:t>
            </a:r>
          </a:p>
          <a:p>
            <a:r>
              <a:rPr lang="en-US" altLang="en-US" dirty="0"/>
              <a:t>Say that won’t explain randomization </a:t>
            </a:r>
            <a:r>
              <a:rPr lang="en-US" altLang="en-US" dirty="0" err="1"/>
              <a:t>iferene</a:t>
            </a:r>
            <a:endParaRPr lang="en-US" altLang="en-US" dirty="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AE263E0-7A0B-4A10-9352-CC8C20C1D687}" type="slidenum">
              <a:rPr lang="en-US" altLang="en-US" sz="1300">
                <a:latin typeface="Arial" panose="020B0604020202020204" pitchFamily="34" charset="0"/>
              </a:rPr>
              <a:pPr>
                <a:spcBef>
                  <a:spcPct val="0"/>
                </a:spcBef>
              </a:pPr>
              <a:t>1</a:t>
            </a:fld>
            <a:endParaRPr lang="en-US" altLang="en-US" sz="1300">
              <a:latin typeface="Arial" panose="020B0604020202020204" pitchFamily="34" charset="0"/>
            </a:endParaRPr>
          </a:p>
        </p:txBody>
      </p:sp>
    </p:spTree>
    <p:extLst>
      <p:ext uri="{BB962C8B-B14F-4D97-AF65-F5344CB8AC3E}">
        <p14:creationId xmlns:p14="http://schemas.microsoft.com/office/powerpoint/2010/main" val="1702501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3D7AAA3-DBB3-43BD-8D63-460478D64255}" type="slidenum">
              <a:rPr lang="en-US" altLang="en-US" sz="1300">
                <a:latin typeface="Arial" panose="020B0604020202020204" pitchFamily="34" charset="0"/>
              </a:rPr>
              <a:pPr>
                <a:spcBef>
                  <a:spcPct val="0"/>
                </a:spcBef>
              </a:pPr>
              <a:t>10</a:t>
            </a:fld>
            <a:endParaRPr lang="en-US" altLang="en-US" sz="1300">
              <a:latin typeface="Arial" panose="020B0604020202020204" pitchFamily="34" charset="0"/>
            </a:endParaRPr>
          </a:p>
        </p:txBody>
      </p:sp>
    </p:spTree>
    <p:extLst>
      <p:ext uri="{BB962C8B-B14F-4D97-AF65-F5344CB8AC3E}">
        <p14:creationId xmlns:p14="http://schemas.microsoft.com/office/powerpoint/2010/main" val="3560616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E6733BA-6831-4F7B-A787-0F0CD291A29B}" type="slidenum">
              <a:rPr lang="en-US" altLang="en-US" sz="1300">
                <a:latin typeface="Arial" panose="020B0604020202020204" pitchFamily="34" charset="0"/>
              </a:rPr>
              <a:pPr>
                <a:spcBef>
                  <a:spcPct val="0"/>
                </a:spcBef>
              </a:pPr>
              <a:t>11</a:t>
            </a:fld>
            <a:endParaRPr lang="en-US" altLang="en-US" sz="1300">
              <a:latin typeface="Arial" panose="020B0604020202020204" pitchFamily="34" charset="0"/>
            </a:endParaRPr>
          </a:p>
        </p:txBody>
      </p:sp>
    </p:spTree>
    <p:extLst>
      <p:ext uri="{BB962C8B-B14F-4D97-AF65-F5344CB8AC3E}">
        <p14:creationId xmlns:p14="http://schemas.microsoft.com/office/powerpoint/2010/main" val="3995952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311229B-58A7-4B36-B5C6-25110CD3AF05}" type="slidenum">
              <a:rPr lang="en-US" altLang="en-US" sz="1300">
                <a:latin typeface="Arial" panose="020B0604020202020204" pitchFamily="34" charset="0"/>
              </a:rPr>
              <a:pPr>
                <a:spcBef>
                  <a:spcPct val="0"/>
                </a:spcBef>
              </a:pPr>
              <a:t>12</a:t>
            </a:fld>
            <a:endParaRPr lang="en-US" altLang="en-US" sz="1300">
              <a:latin typeface="Arial" panose="020B0604020202020204" pitchFamily="34" charset="0"/>
            </a:endParaRPr>
          </a:p>
        </p:txBody>
      </p:sp>
    </p:spTree>
    <p:extLst>
      <p:ext uri="{BB962C8B-B14F-4D97-AF65-F5344CB8AC3E}">
        <p14:creationId xmlns:p14="http://schemas.microsoft.com/office/powerpoint/2010/main" val="1566481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AF6C44F-2A48-46A6-B413-8B4F9E5FC59A}" type="slidenum">
              <a:rPr lang="en-US" altLang="en-US" sz="1300">
                <a:latin typeface="Arial" panose="020B0604020202020204" pitchFamily="34" charset="0"/>
              </a:rPr>
              <a:pPr>
                <a:spcBef>
                  <a:spcPct val="0"/>
                </a:spcBef>
              </a:pPr>
              <a:t>13</a:t>
            </a:fld>
            <a:endParaRPr lang="en-US" altLang="en-US" sz="1300">
              <a:latin typeface="Arial" panose="020B0604020202020204" pitchFamily="34" charset="0"/>
            </a:endParaRPr>
          </a:p>
        </p:txBody>
      </p:sp>
    </p:spTree>
    <p:extLst>
      <p:ext uri="{BB962C8B-B14F-4D97-AF65-F5344CB8AC3E}">
        <p14:creationId xmlns:p14="http://schemas.microsoft.com/office/powerpoint/2010/main" val="1763809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8DCF615-D30C-4E71-8645-D5FDF72AC433}" type="slidenum">
              <a:rPr lang="en-US" altLang="en-US" sz="1300">
                <a:latin typeface="Arial" panose="020B0604020202020204" pitchFamily="34" charset="0"/>
              </a:rPr>
              <a:pPr>
                <a:spcBef>
                  <a:spcPct val="0"/>
                </a:spcBef>
              </a:pPr>
              <a:t>14</a:t>
            </a:fld>
            <a:endParaRPr lang="en-US" altLang="en-US" sz="1300">
              <a:latin typeface="Arial" panose="020B0604020202020204" pitchFamily="34" charset="0"/>
            </a:endParaRPr>
          </a:p>
        </p:txBody>
      </p:sp>
    </p:spTree>
    <p:extLst>
      <p:ext uri="{BB962C8B-B14F-4D97-AF65-F5344CB8AC3E}">
        <p14:creationId xmlns:p14="http://schemas.microsoft.com/office/powerpoint/2010/main" val="1417736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AABE48C-9661-41FF-BB1A-FF458FA67380}" type="slidenum">
              <a:rPr lang="en-US" altLang="en-US" sz="1300">
                <a:latin typeface="Arial" panose="020B0604020202020204" pitchFamily="34" charset="0"/>
              </a:rPr>
              <a:pPr>
                <a:spcBef>
                  <a:spcPct val="0"/>
                </a:spcBef>
              </a:pPr>
              <a:t>15</a:t>
            </a:fld>
            <a:endParaRPr lang="en-US" altLang="en-US" sz="1300">
              <a:latin typeface="Arial" panose="020B0604020202020204" pitchFamily="34" charset="0"/>
            </a:endParaRPr>
          </a:p>
        </p:txBody>
      </p:sp>
    </p:spTree>
    <p:extLst>
      <p:ext uri="{BB962C8B-B14F-4D97-AF65-F5344CB8AC3E}">
        <p14:creationId xmlns:p14="http://schemas.microsoft.com/office/powerpoint/2010/main" val="2424488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8D80B4B-FDDD-4E32-A90E-BD57A2DBE6F7}" type="slidenum">
              <a:rPr lang="en-US" altLang="en-US" sz="1300">
                <a:latin typeface="Arial" panose="020B0604020202020204" pitchFamily="34" charset="0"/>
              </a:rPr>
              <a:pPr>
                <a:spcBef>
                  <a:spcPct val="0"/>
                </a:spcBef>
              </a:pPr>
              <a:t>16</a:t>
            </a:fld>
            <a:endParaRPr lang="en-US" altLang="en-US" sz="1300">
              <a:latin typeface="Arial" panose="020B0604020202020204" pitchFamily="34" charset="0"/>
            </a:endParaRPr>
          </a:p>
        </p:txBody>
      </p:sp>
    </p:spTree>
    <p:extLst>
      <p:ext uri="{BB962C8B-B14F-4D97-AF65-F5344CB8AC3E}">
        <p14:creationId xmlns:p14="http://schemas.microsoft.com/office/powerpoint/2010/main" val="800478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5E73352-82C8-4029-AD9B-17D792EE3187}" type="slidenum">
              <a:rPr lang="en-US" altLang="en-US" sz="1300">
                <a:latin typeface="Arial" panose="020B0604020202020204" pitchFamily="34" charset="0"/>
              </a:rPr>
              <a:pPr>
                <a:spcBef>
                  <a:spcPct val="0"/>
                </a:spcBef>
              </a:pPr>
              <a:t>17</a:t>
            </a:fld>
            <a:endParaRPr lang="en-US" altLang="en-US" sz="1300">
              <a:latin typeface="Arial" panose="020B0604020202020204" pitchFamily="34" charset="0"/>
            </a:endParaRPr>
          </a:p>
        </p:txBody>
      </p:sp>
    </p:spTree>
    <p:extLst>
      <p:ext uri="{BB962C8B-B14F-4D97-AF65-F5344CB8AC3E}">
        <p14:creationId xmlns:p14="http://schemas.microsoft.com/office/powerpoint/2010/main" val="3656842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2D59FB2-2365-4D2F-91B8-FA5D78FA2AD9}" type="slidenum">
              <a:rPr lang="en-US" altLang="en-US" sz="1300">
                <a:latin typeface="Arial" panose="020B0604020202020204" pitchFamily="34" charset="0"/>
              </a:rPr>
              <a:pPr>
                <a:spcBef>
                  <a:spcPct val="0"/>
                </a:spcBef>
              </a:pPr>
              <a:t>18</a:t>
            </a:fld>
            <a:endParaRPr lang="en-US" altLang="en-US" sz="1300">
              <a:latin typeface="Arial" panose="020B0604020202020204" pitchFamily="34" charset="0"/>
            </a:endParaRPr>
          </a:p>
        </p:txBody>
      </p:sp>
    </p:spTree>
    <p:extLst>
      <p:ext uri="{BB962C8B-B14F-4D97-AF65-F5344CB8AC3E}">
        <p14:creationId xmlns:p14="http://schemas.microsoft.com/office/powerpoint/2010/main" val="1089017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66C70F0-7F28-4FBF-B7FC-4FF25241147C}" type="slidenum">
              <a:rPr lang="en-US" altLang="en-US" sz="1300">
                <a:latin typeface="Arial" panose="020B0604020202020204" pitchFamily="34" charset="0"/>
              </a:rPr>
              <a:pPr>
                <a:spcBef>
                  <a:spcPct val="0"/>
                </a:spcBef>
              </a:pPr>
              <a:t>19</a:t>
            </a:fld>
            <a:endParaRPr lang="en-US" altLang="en-US" sz="1300">
              <a:latin typeface="Arial" panose="020B0604020202020204" pitchFamily="34" charset="0"/>
            </a:endParaRPr>
          </a:p>
        </p:txBody>
      </p:sp>
    </p:spTree>
    <p:extLst>
      <p:ext uri="{BB962C8B-B14F-4D97-AF65-F5344CB8AC3E}">
        <p14:creationId xmlns:p14="http://schemas.microsoft.com/office/powerpoint/2010/main" val="1775792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05C1BF1-9754-45B9-9504-AD8E9DD6374D}" type="slidenum">
              <a:rPr lang="en-US" altLang="en-US" sz="1300">
                <a:latin typeface="Arial" panose="020B0604020202020204" pitchFamily="34" charset="0"/>
              </a:rPr>
              <a:pPr>
                <a:spcBef>
                  <a:spcPct val="0"/>
                </a:spcBef>
              </a:pPr>
              <a:t>2</a:t>
            </a:fld>
            <a:endParaRPr lang="en-US" altLang="en-US" sz="1300">
              <a:latin typeface="Arial" panose="020B0604020202020204" pitchFamily="34" charset="0"/>
            </a:endParaRPr>
          </a:p>
        </p:txBody>
      </p:sp>
    </p:spTree>
    <p:extLst>
      <p:ext uri="{BB962C8B-B14F-4D97-AF65-F5344CB8AC3E}">
        <p14:creationId xmlns:p14="http://schemas.microsoft.com/office/powerpoint/2010/main" val="69081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2C4AF99-BCEB-4B96-8C94-A70BC82FA94B}" type="slidenum">
              <a:rPr lang="en-US" altLang="en-US" sz="1300">
                <a:latin typeface="Arial" panose="020B0604020202020204" pitchFamily="34" charset="0"/>
              </a:rPr>
              <a:pPr>
                <a:spcBef>
                  <a:spcPct val="0"/>
                </a:spcBef>
              </a:pPr>
              <a:t>20</a:t>
            </a:fld>
            <a:endParaRPr lang="en-US" altLang="en-US" sz="1300">
              <a:latin typeface="Arial" panose="020B0604020202020204" pitchFamily="34" charset="0"/>
            </a:endParaRPr>
          </a:p>
        </p:txBody>
      </p:sp>
    </p:spTree>
    <p:extLst>
      <p:ext uri="{BB962C8B-B14F-4D97-AF65-F5344CB8AC3E}">
        <p14:creationId xmlns:p14="http://schemas.microsoft.com/office/powerpoint/2010/main" val="811391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D451517-C289-4394-8EA3-1721DDEC511C}" type="slidenum">
              <a:rPr lang="en-US" altLang="en-US" sz="1300">
                <a:latin typeface="Arial" panose="020B0604020202020204" pitchFamily="34" charset="0"/>
              </a:rPr>
              <a:pPr>
                <a:spcBef>
                  <a:spcPct val="0"/>
                </a:spcBef>
              </a:pPr>
              <a:t>21</a:t>
            </a:fld>
            <a:endParaRPr lang="en-US" altLang="en-US" sz="1300">
              <a:latin typeface="Arial" panose="020B0604020202020204" pitchFamily="34" charset="0"/>
            </a:endParaRPr>
          </a:p>
        </p:txBody>
      </p:sp>
    </p:spTree>
    <p:extLst>
      <p:ext uri="{BB962C8B-B14F-4D97-AF65-F5344CB8AC3E}">
        <p14:creationId xmlns:p14="http://schemas.microsoft.com/office/powerpoint/2010/main" val="613122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2C7F917-17F8-4F0B-8536-1F2CB61F4FD6}" type="slidenum">
              <a:rPr lang="en-US" altLang="en-US" sz="1300">
                <a:latin typeface="Arial" panose="020B0604020202020204" pitchFamily="34" charset="0"/>
              </a:rPr>
              <a:pPr>
                <a:spcBef>
                  <a:spcPct val="0"/>
                </a:spcBef>
              </a:pPr>
              <a:t>22</a:t>
            </a:fld>
            <a:endParaRPr lang="en-US" altLang="en-US" sz="1300">
              <a:latin typeface="Arial" panose="020B0604020202020204" pitchFamily="34" charset="0"/>
            </a:endParaRPr>
          </a:p>
        </p:txBody>
      </p:sp>
    </p:spTree>
    <p:extLst>
      <p:ext uri="{BB962C8B-B14F-4D97-AF65-F5344CB8AC3E}">
        <p14:creationId xmlns:p14="http://schemas.microsoft.com/office/powerpoint/2010/main" val="2724633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4B4EEB3-844C-48F9-A160-CD917127303D}" type="slidenum">
              <a:rPr lang="en-US" altLang="en-US" sz="1300">
                <a:latin typeface="Arial" panose="020B0604020202020204" pitchFamily="34" charset="0"/>
              </a:rPr>
              <a:pPr>
                <a:spcBef>
                  <a:spcPct val="0"/>
                </a:spcBef>
              </a:pPr>
              <a:t>23</a:t>
            </a:fld>
            <a:endParaRPr lang="en-US" altLang="en-US" sz="1300">
              <a:latin typeface="Arial" panose="020B0604020202020204" pitchFamily="34" charset="0"/>
            </a:endParaRPr>
          </a:p>
        </p:txBody>
      </p:sp>
    </p:spTree>
    <p:extLst>
      <p:ext uri="{BB962C8B-B14F-4D97-AF65-F5344CB8AC3E}">
        <p14:creationId xmlns:p14="http://schemas.microsoft.com/office/powerpoint/2010/main" val="29909479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254A597-6063-4DB8-A0DD-E0E05742F11B}" type="slidenum">
              <a:rPr lang="en-US" altLang="en-US" sz="1300">
                <a:latin typeface="Arial" panose="020B0604020202020204" pitchFamily="34" charset="0"/>
              </a:rPr>
              <a:pPr>
                <a:spcBef>
                  <a:spcPct val="0"/>
                </a:spcBef>
              </a:pPr>
              <a:t>24</a:t>
            </a:fld>
            <a:endParaRPr lang="en-US" altLang="en-US" sz="1300">
              <a:latin typeface="Arial" panose="020B0604020202020204" pitchFamily="34" charset="0"/>
            </a:endParaRPr>
          </a:p>
        </p:txBody>
      </p:sp>
    </p:spTree>
    <p:extLst>
      <p:ext uri="{BB962C8B-B14F-4D97-AF65-F5344CB8AC3E}">
        <p14:creationId xmlns:p14="http://schemas.microsoft.com/office/powerpoint/2010/main" val="3614585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713B0EA-BEEC-4556-80B8-2B1A8ACFDB6A}" type="slidenum">
              <a:rPr lang="en-US" altLang="en-US" sz="1300">
                <a:latin typeface="Arial" panose="020B0604020202020204" pitchFamily="34" charset="0"/>
              </a:rPr>
              <a:pPr>
                <a:spcBef>
                  <a:spcPct val="0"/>
                </a:spcBef>
              </a:pPr>
              <a:t>25</a:t>
            </a:fld>
            <a:endParaRPr lang="en-US" altLang="en-US" sz="1300">
              <a:latin typeface="Arial" panose="020B0604020202020204" pitchFamily="34" charset="0"/>
            </a:endParaRPr>
          </a:p>
        </p:txBody>
      </p:sp>
    </p:spTree>
    <p:extLst>
      <p:ext uri="{BB962C8B-B14F-4D97-AF65-F5344CB8AC3E}">
        <p14:creationId xmlns:p14="http://schemas.microsoft.com/office/powerpoint/2010/main" val="3047123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35D094B-FDD3-434B-97B1-B947E868E9D2}" type="slidenum">
              <a:rPr lang="en-US" altLang="en-US" sz="1300">
                <a:latin typeface="Arial" panose="020B0604020202020204" pitchFamily="34" charset="0"/>
              </a:rPr>
              <a:pPr>
                <a:spcBef>
                  <a:spcPct val="0"/>
                </a:spcBef>
              </a:pPr>
              <a:t>27</a:t>
            </a:fld>
            <a:endParaRPr lang="en-US" altLang="en-US" sz="1300">
              <a:latin typeface="Arial" panose="020B0604020202020204" pitchFamily="34" charset="0"/>
            </a:endParaRPr>
          </a:p>
        </p:txBody>
      </p:sp>
    </p:spTree>
    <p:extLst>
      <p:ext uri="{BB962C8B-B14F-4D97-AF65-F5344CB8AC3E}">
        <p14:creationId xmlns:p14="http://schemas.microsoft.com/office/powerpoint/2010/main" val="2255459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32CA539-AACA-4A81-89A0-40CC1D977F20}" type="slidenum">
              <a:rPr lang="en-US" altLang="en-US" sz="1300">
                <a:latin typeface="Arial" panose="020B0604020202020204" pitchFamily="34" charset="0"/>
              </a:rPr>
              <a:pPr>
                <a:spcBef>
                  <a:spcPct val="0"/>
                </a:spcBef>
              </a:pPr>
              <a:t>29</a:t>
            </a:fld>
            <a:endParaRPr lang="en-US" altLang="en-US" sz="1300">
              <a:latin typeface="Arial" panose="020B0604020202020204" pitchFamily="34" charset="0"/>
            </a:endParaRPr>
          </a:p>
        </p:txBody>
      </p:sp>
    </p:spTree>
    <p:extLst>
      <p:ext uri="{BB962C8B-B14F-4D97-AF65-F5344CB8AC3E}">
        <p14:creationId xmlns:p14="http://schemas.microsoft.com/office/powerpoint/2010/main" val="2716941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38C8E3D-024F-4D63-A32B-FFB907399C59}" type="slidenum">
              <a:rPr lang="en-US" altLang="en-US" sz="1300">
                <a:latin typeface="Arial" panose="020B0604020202020204" pitchFamily="34" charset="0"/>
              </a:rPr>
              <a:pPr>
                <a:spcBef>
                  <a:spcPct val="0"/>
                </a:spcBef>
              </a:pPr>
              <a:t>30</a:t>
            </a:fld>
            <a:endParaRPr lang="en-US" altLang="en-US" sz="1300">
              <a:latin typeface="Arial" panose="020B0604020202020204" pitchFamily="34" charset="0"/>
            </a:endParaRPr>
          </a:p>
        </p:txBody>
      </p:sp>
    </p:spTree>
    <p:extLst>
      <p:ext uri="{BB962C8B-B14F-4D97-AF65-F5344CB8AC3E}">
        <p14:creationId xmlns:p14="http://schemas.microsoft.com/office/powerpoint/2010/main" val="422801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A3CB476-8CBA-4709-B359-CEEA138A03E9}" type="slidenum">
              <a:rPr lang="en-US" altLang="en-US" sz="1300">
                <a:latin typeface="Arial" panose="020B0604020202020204" pitchFamily="34" charset="0"/>
              </a:rPr>
              <a:pPr>
                <a:spcBef>
                  <a:spcPct val="0"/>
                </a:spcBef>
              </a:pPr>
              <a:t>31</a:t>
            </a:fld>
            <a:endParaRPr lang="en-US" altLang="en-US" sz="1300">
              <a:latin typeface="Arial" panose="020B0604020202020204" pitchFamily="34" charset="0"/>
            </a:endParaRPr>
          </a:p>
        </p:txBody>
      </p:sp>
    </p:spTree>
    <p:extLst>
      <p:ext uri="{BB962C8B-B14F-4D97-AF65-F5344CB8AC3E}">
        <p14:creationId xmlns:p14="http://schemas.microsoft.com/office/powerpoint/2010/main" val="2023882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54CFBF8-CC85-4DEF-8054-37B3A79C4835}" type="slidenum">
              <a:rPr lang="en-US" altLang="en-US" sz="1300">
                <a:latin typeface="Arial" panose="020B0604020202020204" pitchFamily="34" charset="0"/>
              </a:rPr>
              <a:pPr>
                <a:spcBef>
                  <a:spcPct val="0"/>
                </a:spcBef>
              </a:pPr>
              <a:t>3</a:t>
            </a:fld>
            <a:endParaRPr lang="en-US" altLang="en-US" sz="1300">
              <a:latin typeface="Arial" panose="020B0604020202020204" pitchFamily="34" charset="0"/>
            </a:endParaRPr>
          </a:p>
        </p:txBody>
      </p:sp>
    </p:spTree>
    <p:extLst>
      <p:ext uri="{BB962C8B-B14F-4D97-AF65-F5344CB8AC3E}">
        <p14:creationId xmlns:p14="http://schemas.microsoft.com/office/powerpoint/2010/main" val="7027229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E56E478-8219-4ABE-BD5C-221783711993}" type="slidenum">
              <a:rPr lang="en-US" altLang="en-US" sz="1300">
                <a:latin typeface="Arial" panose="020B0604020202020204" pitchFamily="34" charset="0"/>
              </a:rPr>
              <a:pPr>
                <a:spcBef>
                  <a:spcPct val="0"/>
                </a:spcBef>
              </a:pPr>
              <a:t>32</a:t>
            </a:fld>
            <a:endParaRPr lang="en-US" altLang="en-US" sz="1300">
              <a:latin typeface="Arial" panose="020B0604020202020204" pitchFamily="34" charset="0"/>
            </a:endParaRPr>
          </a:p>
        </p:txBody>
      </p:sp>
    </p:spTree>
    <p:extLst>
      <p:ext uri="{BB962C8B-B14F-4D97-AF65-F5344CB8AC3E}">
        <p14:creationId xmlns:p14="http://schemas.microsoft.com/office/powerpoint/2010/main" val="28597040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2A626F1-AAD5-4B4A-9A36-8C975E7BA451}" type="slidenum">
              <a:rPr lang="en-US" altLang="en-US" sz="1300">
                <a:latin typeface="Arial" panose="020B0604020202020204" pitchFamily="34" charset="0"/>
              </a:rPr>
              <a:pPr>
                <a:spcBef>
                  <a:spcPct val="0"/>
                </a:spcBef>
              </a:pPr>
              <a:t>33</a:t>
            </a:fld>
            <a:endParaRPr lang="en-US" altLang="en-US" sz="1300">
              <a:latin typeface="Arial" panose="020B0604020202020204" pitchFamily="34" charset="0"/>
            </a:endParaRPr>
          </a:p>
        </p:txBody>
      </p:sp>
    </p:spTree>
    <p:extLst>
      <p:ext uri="{BB962C8B-B14F-4D97-AF65-F5344CB8AC3E}">
        <p14:creationId xmlns:p14="http://schemas.microsoft.com/office/powerpoint/2010/main" val="38859903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FBBB3A7-2DF9-4FC5-998C-13BFDDBD0F40}" type="slidenum">
              <a:rPr lang="en-US" altLang="en-US" sz="1300">
                <a:latin typeface="Arial" panose="020B0604020202020204" pitchFamily="34" charset="0"/>
              </a:rPr>
              <a:pPr>
                <a:spcBef>
                  <a:spcPct val="0"/>
                </a:spcBef>
              </a:pPr>
              <a:t>34</a:t>
            </a:fld>
            <a:endParaRPr lang="en-US" altLang="en-US" sz="1300">
              <a:latin typeface="Arial" panose="020B0604020202020204" pitchFamily="34" charset="0"/>
            </a:endParaRPr>
          </a:p>
        </p:txBody>
      </p:sp>
    </p:spTree>
    <p:extLst>
      <p:ext uri="{BB962C8B-B14F-4D97-AF65-F5344CB8AC3E}">
        <p14:creationId xmlns:p14="http://schemas.microsoft.com/office/powerpoint/2010/main" val="3342310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40965A-3B61-4858-9867-0857F6FCC34D}" type="slidenum">
              <a:rPr lang="en-US" altLang="en-US" sz="1300">
                <a:latin typeface="Arial" panose="020B0604020202020204" pitchFamily="34" charset="0"/>
              </a:rPr>
              <a:pPr>
                <a:spcBef>
                  <a:spcPct val="0"/>
                </a:spcBef>
              </a:pPr>
              <a:t>35</a:t>
            </a:fld>
            <a:endParaRPr lang="en-US" altLang="en-US" sz="1300">
              <a:latin typeface="Arial" panose="020B0604020202020204" pitchFamily="34" charset="0"/>
            </a:endParaRPr>
          </a:p>
        </p:txBody>
      </p:sp>
    </p:spTree>
    <p:extLst>
      <p:ext uri="{BB962C8B-B14F-4D97-AF65-F5344CB8AC3E}">
        <p14:creationId xmlns:p14="http://schemas.microsoft.com/office/powerpoint/2010/main" val="865190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F545690-9B02-48B2-A5EE-5E1D5CE6CF44}" type="slidenum">
              <a:rPr lang="en-US" altLang="en-US" sz="1300">
                <a:latin typeface="Arial" panose="020B0604020202020204" pitchFamily="34" charset="0"/>
              </a:rPr>
              <a:pPr>
                <a:spcBef>
                  <a:spcPct val="0"/>
                </a:spcBef>
              </a:pPr>
              <a:t>36</a:t>
            </a:fld>
            <a:endParaRPr lang="en-US" altLang="en-US" sz="1300">
              <a:latin typeface="Arial" panose="020B0604020202020204" pitchFamily="34" charset="0"/>
            </a:endParaRPr>
          </a:p>
        </p:txBody>
      </p:sp>
    </p:spTree>
    <p:extLst>
      <p:ext uri="{BB962C8B-B14F-4D97-AF65-F5344CB8AC3E}">
        <p14:creationId xmlns:p14="http://schemas.microsoft.com/office/powerpoint/2010/main" val="10188410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38F0C84-A07B-4B98-A20B-3BE1A4704684}" type="slidenum">
              <a:rPr lang="en-US" altLang="en-US" sz="1300">
                <a:latin typeface="Arial" panose="020B0604020202020204" pitchFamily="34" charset="0"/>
              </a:rPr>
              <a:pPr>
                <a:spcBef>
                  <a:spcPct val="0"/>
                </a:spcBef>
              </a:pPr>
              <a:t>42</a:t>
            </a:fld>
            <a:endParaRPr lang="en-US" altLang="en-US" sz="1300">
              <a:latin typeface="Arial" panose="020B0604020202020204" pitchFamily="34" charset="0"/>
            </a:endParaRPr>
          </a:p>
        </p:txBody>
      </p:sp>
    </p:spTree>
    <p:extLst>
      <p:ext uri="{BB962C8B-B14F-4D97-AF65-F5344CB8AC3E}">
        <p14:creationId xmlns:p14="http://schemas.microsoft.com/office/powerpoint/2010/main" val="4064581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0E77C2F-5A92-4809-9099-BA1C2B3503A6}" type="slidenum">
              <a:rPr lang="en-US" altLang="en-US" sz="1300">
                <a:latin typeface="Arial" panose="020B0604020202020204" pitchFamily="34" charset="0"/>
              </a:rPr>
              <a:pPr>
                <a:spcBef>
                  <a:spcPct val="0"/>
                </a:spcBef>
              </a:pPr>
              <a:t>54</a:t>
            </a:fld>
            <a:endParaRPr lang="en-US" altLang="en-US" sz="1300">
              <a:latin typeface="Arial" panose="020B0604020202020204" pitchFamily="34" charset="0"/>
            </a:endParaRPr>
          </a:p>
        </p:txBody>
      </p:sp>
    </p:spTree>
    <p:extLst>
      <p:ext uri="{BB962C8B-B14F-4D97-AF65-F5344CB8AC3E}">
        <p14:creationId xmlns:p14="http://schemas.microsoft.com/office/powerpoint/2010/main" val="36138359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F691A6E-6C8D-4FB9-8256-5C6EA566F570}" type="slidenum">
              <a:rPr lang="en-US" altLang="en-US" sz="1300">
                <a:latin typeface="Arial" panose="020B0604020202020204" pitchFamily="34" charset="0"/>
              </a:rPr>
              <a:pPr>
                <a:spcBef>
                  <a:spcPct val="0"/>
                </a:spcBef>
              </a:pPr>
              <a:t>55</a:t>
            </a:fld>
            <a:endParaRPr lang="en-US" altLang="en-US" sz="1300">
              <a:latin typeface="Arial" panose="020B0604020202020204" pitchFamily="34" charset="0"/>
            </a:endParaRPr>
          </a:p>
        </p:txBody>
      </p:sp>
    </p:spTree>
    <p:extLst>
      <p:ext uri="{BB962C8B-B14F-4D97-AF65-F5344CB8AC3E}">
        <p14:creationId xmlns:p14="http://schemas.microsoft.com/office/powerpoint/2010/main" val="15060344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7CEDFD7-7773-465B-8C10-1B05CD3D856D}" type="slidenum">
              <a:rPr lang="en-US" altLang="en-US" sz="1300">
                <a:latin typeface="Arial" panose="020B0604020202020204" pitchFamily="34" charset="0"/>
              </a:rPr>
              <a:pPr>
                <a:spcBef>
                  <a:spcPct val="0"/>
                </a:spcBef>
              </a:pPr>
              <a:t>56</a:t>
            </a:fld>
            <a:endParaRPr lang="en-US" altLang="en-US" sz="1300">
              <a:latin typeface="Arial" panose="020B0604020202020204" pitchFamily="34" charset="0"/>
            </a:endParaRPr>
          </a:p>
        </p:txBody>
      </p:sp>
    </p:spTree>
    <p:extLst>
      <p:ext uri="{BB962C8B-B14F-4D97-AF65-F5344CB8AC3E}">
        <p14:creationId xmlns:p14="http://schemas.microsoft.com/office/powerpoint/2010/main" val="6081100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B62592E-F9B5-4B96-B9D7-AEAA3C7CE1C4}" type="slidenum">
              <a:rPr lang="en-US" altLang="en-US" sz="1300">
                <a:latin typeface="Arial" panose="020B0604020202020204" pitchFamily="34" charset="0"/>
              </a:rPr>
              <a:pPr>
                <a:spcBef>
                  <a:spcPct val="0"/>
                </a:spcBef>
              </a:pPr>
              <a:t>57</a:t>
            </a:fld>
            <a:endParaRPr lang="en-US" altLang="en-US" sz="1300">
              <a:latin typeface="Arial" panose="020B0604020202020204" pitchFamily="34" charset="0"/>
            </a:endParaRPr>
          </a:p>
        </p:txBody>
      </p:sp>
    </p:spTree>
    <p:extLst>
      <p:ext uri="{BB962C8B-B14F-4D97-AF65-F5344CB8AC3E}">
        <p14:creationId xmlns:p14="http://schemas.microsoft.com/office/powerpoint/2010/main" val="378187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Updated to 2023 for GIM SSRN and Google</a:t>
            </a: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CA5E23B-4603-4BA3-A6F5-C21C38BFC39C}" type="slidenum">
              <a:rPr lang="en-US" altLang="en-US" sz="1300">
                <a:latin typeface="Arial" panose="020B0604020202020204" pitchFamily="34" charset="0"/>
              </a:rPr>
              <a:pPr>
                <a:spcBef>
                  <a:spcPct val="0"/>
                </a:spcBef>
              </a:pPr>
              <a:t>4</a:t>
            </a:fld>
            <a:endParaRPr lang="en-US" altLang="en-US" sz="1300">
              <a:latin typeface="Arial" panose="020B0604020202020204" pitchFamily="34" charset="0"/>
            </a:endParaRPr>
          </a:p>
        </p:txBody>
      </p:sp>
    </p:spTree>
    <p:extLst>
      <p:ext uri="{BB962C8B-B14F-4D97-AF65-F5344CB8AC3E}">
        <p14:creationId xmlns:p14="http://schemas.microsoft.com/office/powerpoint/2010/main" val="31684790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E1DB213-2486-4E30-A706-A922D47B8AC0}" type="slidenum">
              <a:rPr lang="en-US" altLang="en-US" sz="1300">
                <a:latin typeface="Arial" panose="020B0604020202020204" pitchFamily="34" charset="0"/>
              </a:rPr>
              <a:pPr>
                <a:spcBef>
                  <a:spcPct val="0"/>
                </a:spcBef>
              </a:pPr>
              <a:t>58</a:t>
            </a:fld>
            <a:endParaRPr lang="en-US" altLang="en-US" sz="1300">
              <a:latin typeface="Arial" panose="020B0604020202020204" pitchFamily="34" charset="0"/>
            </a:endParaRPr>
          </a:p>
        </p:txBody>
      </p:sp>
    </p:spTree>
    <p:extLst>
      <p:ext uri="{BB962C8B-B14F-4D97-AF65-F5344CB8AC3E}">
        <p14:creationId xmlns:p14="http://schemas.microsoft.com/office/powerpoint/2010/main" val="232666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208A9AA-1E78-434D-8CFA-078B51F66956}" type="slidenum">
              <a:rPr lang="en-US" altLang="en-US" sz="1300">
                <a:latin typeface="Arial" panose="020B0604020202020204" pitchFamily="34" charset="0"/>
              </a:rPr>
              <a:pPr>
                <a:spcBef>
                  <a:spcPct val="0"/>
                </a:spcBef>
              </a:pPr>
              <a:t>5</a:t>
            </a:fld>
            <a:endParaRPr lang="en-US" altLang="en-US" sz="1300">
              <a:latin typeface="Arial" panose="020B0604020202020204" pitchFamily="34" charset="0"/>
            </a:endParaRPr>
          </a:p>
        </p:txBody>
      </p:sp>
    </p:spTree>
    <p:extLst>
      <p:ext uri="{BB962C8B-B14F-4D97-AF65-F5344CB8AC3E}">
        <p14:creationId xmlns:p14="http://schemas.microsoft.com/office/powerpoint/2010/main" val="1518198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F2A690-EE70-40E2-B84B-FD9827E6D0AE}" type="slidenum">
              <a:rPr lang="en-US" altLang="en-US" sz="1300">
                <a:latin typeface="Arial" panose="020B0604020202020204" pitchFamily="34" charset="0"/>
              </a:rPr>
              <a:pPr>
                <a:spcBef>
                  <a:spcPct val="0"/>
                </a:spcBef>
              </a:pPr>
              <a:t>6</a:t>
            </a:fld>
            <a:endParaRPr lang="en-US" altLang="en-US" sz="1300">
              <a:latin typeface="Arial" panose="020B0604020202020204" pitchFamily="34" charset="0"/>
            </a:endParaRPr>
          </a:p>
        </p:txBody>
      </p:sp>
    </p:spTree>
    <p:extLst>
      <p:ext uri="{BB962C8B-B14F-4D97-AF65-F5344CB8AC3E}">
        <p14:creationId xmlns:p14="http://schemas.microsoft.com/office/powerpoint/2010/main" val="1412234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CE043B7-3AE9-4244-82FF-1BB0651B50F9}" type="slidenum">
              <a:rPr lang="en-US" altLang="en-US" sz="1300">
                <a:latin typeface="Arial" panose="020B0604020202020204" pitchFamily="34" charset="0"/>
              </a:rPr>
              <a:pPr>
                <a:spcBef>
                  <a:spcPct val="0"/>
                </a:spcBef>
              </a:pPr>
              <a:t>7</a:t>
            </a:fld>
            <a:endParaRPr lang="en-US" altLang="en-US" sz="1300">
              <a:latin typeface="Arial" panose="020B0604020202020204" pitchFamily="34" charset="0"/>
            </a:endParaRPr>
          </a:p>
        </p:txBody>
      </p:sp>
    </p:spTree>
    <p:extLst>
      <p:ext uri="{BB962C8B-B14F-4D97-AF65-F5344CB8AC3E}">
        <p14:creationId xmlns:p14="http://schemas.microsoft.com/office/powerpoint/2010/main" val="1949015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37F55F8-FA1D-4359-B2B2-7A6CDFCFA070}" type="slidenum">
              <a:rPr lang="en-US" altLang="en-US" sz="1300">
                <a:latin typeface="Arial" panose="020B0604020202020204" pitchFamily="34" charset="0"/>
              </a:rPr>
              <a:pPr>
                <a:spcBef>
                  <a:spcPct val="0"/>
                </a:spcBef>
              </a:pPr>
              <a:t>8</a:t>
            </a:fld>
            <a:endParaRPr lang="en-US" altLang="en-US" sz="1300">
              <a:latin typeface="Arial" panose="020B0604020202020204" pitchFamily="34" charset="0"/>
            </a:endParaRPr>
          </a:p>
        </p:txBody>
      </p:sp>
    </p:spTree>
    <p:extLst>
      <p:ext uri="{BB962C8B-B14F-4D97-AF65-F5344CB8AC3E}">
        <p14:creationId xmlns:p14="http://schemas.microsoft.com/office/powerpoint/2010/main" val="3075351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6130" indent="-275434">
              <a:spcBef>
                <a:spcPct val="30000"/>
              </a:spcBef>
              <a:defRPr sz="1200">
                <a:solidFill>
                  <a:schemeClr val="tx1"/>
                </a:solidFill>
                <a:latin typeface="Calibri" panose="020F0502020204030204" pitchFamily="34" charset="0"/>
              </a:defRPr>
            </a:lvl2pPr>
            <a:lvl3pPr marL="1101738" indent="-220348">
              <a:spcBef>
                <a:spcPct val="30000"/>
              </a:spcBef>
              <a:defRPr sz="1200">
                <a:solidFill>
                  <a:schemeClr val="tx1"/>
                </a:solidFill>
                <a:latin typeface="Calibri" panose="020F0502020204030204" pitchFamily="34" charset="0"/>
              </a:defRPr>
            </a:lvl3pPr>
            <a:lvl4pPr marL="1542433" indent="-220348">
              <a:spcBef>
                <a:spcPct val="30000"/>
              </a:spcBef>
              <a:defRPr sz="1200">
                <a:solidFill>
                  <a:schemeClr val="tx1"/>
                </a:solidFill>
                <a:latin typeface="Calibri" panose="020F0502020204030204" pitchFamily="34" charset="0"/>
              </a:defRPr>
            </a:lvl4pPr>
            <a:lvl5pPr marL="1983128" indent="-220348">
              <a:spcBef>
                <a:spcPct val="30000"/>
              </a:spcBef>
              <a:defRPr sz="1200">
                <a:solidFill>
                  <a:schemeClr val="tx1"/>
                </a:solidFill>
                <a:latin typeface="Calibri" panose="020F0502020204030204" pitchFamily="34" charset="0"/>
              </a:defRPr>
            </a:lvl5pPr>
            <a:lvl6pPr marL="2423823" indent="-220348" eaLnBrk="0" fontAlgn="base" hangingPunct="0">
              <a:spcBef>
                <a:spcPct val="30000"/>
              </a:spcBef>
              <a:spcAft>
                <a:spcPct val="0"/>
              </a:spcAft>
              <a:defRPr sz="1200">
                <a:solidFill>
                  <a:schemeClr val="tx1"/>
                </a:solidFill>
                <a:latin typeface="Calibri" panose="020F0502020204030204" pitchFamily="34" charset="0"/>
              </a:defRPr>
            </a:lvl6pPr>
            <a:lvl7pPr marL="2864518" indent="-220348" eaLnBrk="0" fontAlgn="base" hangingPunct="0">
              <a:spcBef>
                <a:spcPct val="30000"/>
              </a:spcBef>
              <a:spcAft>
                <a:spcPct val="0"/>
              </a:spcAft>
              <a:defRPr sz="1200">
                <a:solidFill>
                  <a:schemeClr val="tx1"/>
                </a:solidFill>
                <a:latin typeface="Calibri" panose="020F0502020204030204" pitchFamily="34" charset="0"/>
              </a:defRPr>
            </a:lvl7pPr>
            <a:lvl8pPr marL="3305213" indent="-220348" eaLnBrk="0" fontAlgn="base" hangingPunct="0">
              <a:spcBef>
                <a:spcPct val="30000"/>
              </a:spcBef>
              <a:spcAft>
                <a:spcPct val="0"/>
              </a:spcAft>
              <a:defRPr sz="1200">
                <a:solidFill>
                  <a:schemeClr val="tx1"/>
                </a:solidFill>
                <a:latin typeface="Calibri" panose="020F0502020204030204" pitchFamily="34" charset="0"/>
              </a:defRPr>
            </a:lvl8pPr>
            <a:lvl9pPr marL="3745908" indent="-22034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308D26B-5D6D-4A81-B0BA-FD29A7EAA063}" type="slidenum">
              <a:rPr lang="en-US" altLang="en-US" sz="1300">
                <a:latin typeface="Arial" panose="020B0604020202020204" pitchFamily="34" charset="0"/>
              </a:rPr>
              <a:pPr>
                <a:spcBef>
                  <a:spcPct val="0"/>
                </a:spcBef>
              </a:pPr>
              <a:t>9</a:t>
            </a:fld>
            <a:endParaRPr lang="en-US" altLang="en-US" sz="1300">
              <a:latin typeface="Arial" panose="020B0604020202020204" pitchFamily="34" charset="0"/>
            </a:endParaRPr>
          </a:p>
        </p:txBody>
      </p:sp>
    </p:spTree>
    <p:extLst>
      <p:ext uri="{BB962C8B-B14F-4D97-AF65-F5344CB8AC3E}">
        <p14:creationId xmlns:p14="http://schemas.microsoft.com/office/powerpoint/2010/main" val="1716727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6E8EC3-2C7D-4FF8-9912-47849D4556F7}" type="slidenum">
              <a:rPr lang="en-US" altLang="en-US"/>
              <a:pPr>
                <a:defRPr/>
              </a:pPr>
              <a:t>‹#›</a:t>
            </a:fld>
            <a:endParaRPr lang="en-US" altLang="en-US"/>
          </a:p>
        </p:txBody>
      </p:sp>
    </p:spTree>
    <p:extLst>
      <p:ext uri="{BB962C8B-B14F-4D97-AF65-F5344CB8AC3E}">
        <p14:creationId xmlns:p14="http://schemas.microsoft.com/office/powerpoint/2010/main" val="2435071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CB0A7C3-0546-4F87-A444-92B221B2AC62}" type="slidenum">
              <a:rPr lang="en-US" altLang="en-US"/>
              <a:pPr>
                <a:defRPr/>
              </a:pPr>
              <a:t>‹#›</a:t>
            </a:fld>
            <a:endParaRPr lang="en-US" altLang="en-US"/>
          </a:p>
        </p:txBody>
      </p:sp>
    </p:spTree>
    <p:extLst>
      <p:ext uri="{BB962C8B-B14F-4D97-AF65-F5344CB8AC3E}">
        <p14:creationId xmlns:p14="http://schemas.microsoft.com/office/powerpoint/2010/main" val="3219262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708255-E8FD-42AC-B63F-FD2EE3AC16EB}" type="slidenum">
              <a:rPr lang="en-US" altLang="en-US"/>
              <a:pPr>
                <a:defRPr/>
              </a:pPr>
              <a:t>‹#›</a:t>
            </a:fld>
            <a:endParaRPr lang="en-US" altLang="en-US"/>
          </a:p>
        </p:txBody>
      </p:sp>
    </p:spTree>
    <p:extLst>
      <p:ext uri="{BB962C8B-B14F-4D97-AF65-F5344CB8AC3E}">
        <p14:creationId xmlns:p14="http://schemas.microsoft.com/office/powerpoint/2010/main" val="3137640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03C5FC-39F1-4196-9CFD-B37E994952DA}" type="slidenum">
              <a:rPr lang="en-US" altLang="en-US"/>
              <a:pPr>
                <a:defRPr/>
              </a:pPr>
              <a:t>‹#›</a:t>
            </a:fld>
            <a:endParaRPr lang="en-US" altLang="en-US"/>
          </a:p>
        </p:txBody>
      </p:sp>
    </p:spTree>
    <p:extLst>
      <p:ext uri="{BB962C8B-B14F-4D97-AF65-F5344CB8AC3E}">
        <p14:creationId xmlns:p14="http://schemas.microsoft.com/office/powerpoint/2010/main" val="27777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89E40C-A659-4C8C-9001-DB6848B434DD}" type="slidenum">
              <a:rPr lang="en-US" altLang="en-US"/>
              <a:pPr>
                <a:defRPr/>
              </a:pPr>
              <a:t>‹#›</a:t>
            </a:fld>
            <a:endParaRPr lang="en-US" altLang="en-US"/>
          </a:p>
        </p:txBody>
      </p:sp>
    </p:spTree>
    <p:extLst>
      <p:ext uri="{BB962C8B-B14F-4D97-AF65-F5344CB8AC3E}">
        <p14:creationId xmlns:p14="http://schemas.microsoft.com/office/powerpoint/2010/main" val="401109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08D410-62C7-4317-90CA-F48D88E5485B}" type="slidenum">
              <a:rPr lang="en-US" altLang="en-US"/>
              <a:pPr>
                <a:defRPr/>
              </a:pPr>
              <a:t>‹#›</a:t>
            </a:fld>
            <a:endParaRPr lang="en-US" altLang="en-US"/>
          </a:p>
        </p:txBody>
      </p:sp>
    </p:spTree>
    <p:extLst>
      <p:ext uri="{BB962C8B-B14F-4D97-AF65-F5344CB8AC3E}">
        <p14:creationId xmlns:p14="http://schemas.microsoft.com/office/powerpoint/2010/main" val="2589574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19E7EF-34F7-4F94-B0F9-A678BCD8142B}" type="slidenum">
              <a:rPr lang="en-US" altLang="en-US"/>
              <a:pPr>
                <a:defRPr/>
              </a:pPr>
              <a:t>‹#›</a:t>
            </a:fld>
            <a:endParaRPr lang="en-US" altLang="en-US"/>
          </a:p>
        </p:txBody>
      </p:sp>
    </p:spTree>
    <p:extLst>
      <p:ext uri="{BB962C8B-B14F-4D97-AF65-F5344CB8AC3E}">
        <p14:creationId xmlns:p14="http://schemas.microsoft.com/office/powerpoint/2010/main" val="335363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5D7DE4-4732-4789-95E3-4BB07CCA2D13}" type="slidenum">
              <a:rPr lang="en-US" altLang="en-US"/>
              <a:pPr>
                <a:defRPr/>
              </a:pPr>
              <a:t>‹#›</a:t>
            </a:fld>
            <a:endParaRPr lang="en-US" altLang="en-US"/>
          </a:p>
        </p:txBody>
      </p:sp>
    </p:spTree>
    <p:extLst>
      <p:ext uri="{BB962C8B-B14F-4D97-AF65-F5344CB8AC3E}">
        <p14:creationId xmlns:p14="http://schemas.microsoft.com/office/powerpoint/2010/main" val="2818092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1B56B19-963B-4FF5-9E33-8473EEB2343B}" type="slidenum">
              <a:rPr lang="en-US" altLang="en-US"/>
              <a:pPr>
                <a:defRPr/>
              </a:pPr>
              <a:t>‹#›</a:t>
            </a:fld>
            <a:endParaRPr lang="en-US" altLang="en-US"/>
          </a:p>
        </p:txBody>
      </p:sp>
    </p:spTree>
    <p:extLst>
      <p:ext uri="{BB962C8B-B14F-4D97-AF65-F5344CB8AC3E}">
        <p14:creationId xmlns:p14="http://schemas.microsoft.com/office/powerpoint/2010/main" val="4073506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D4B8CF1-CADA-4886-9CA9-0C6634E9B896}" type="slidenum">
              <a:rPr lang="en-US" altLang="en-US"/>
              <a:pPr>
                <a:defRPr/>
              </a:pPr>
              <a:t>‹#›</a:t>
            </a:fld>
            <a:endParaRPr lang="en-US" altLang="en-US"/>
          </a:p>
        </p:txBody>
      </p:sp>
    </p:spTree>
    <p:extLst>
      <p:ext uri="{BB962C8B-B14F-4D97-AF65-F5344CB8AC3E}">
        <p14:creationId xmlns:p14="http://schemas.microsoft.com/office/powerpoint/2010/main" val="4184102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D6D3B3C-EC4C-4F90-BC6F-D0A2BA422007}" type="slidenum">
              <a:rPr lang="en-US" altLang="en-US"/>
              <a:pPr>
                <a:defRPr/>
              </a:pPr>
              <a:t>‹#›</a:t>
            </a:fld>
            <a:endParaRPr lang="en-US" altLang="en-US"/>
          </a:p>
        </p:txBody>
      </p:sp>
    </p:spTree>
    <p:extLst>
      <p:ext uri="{BB962C8B-B14F-4D97-AF65-F5344CB8AC3E}">
        <p14:creationId xmlns:p14="http://schemas.microsoft.com/office/powerpoint/2010/main" val="2442207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AE4075F-0C7C-4DCF-B037-BD7F9739995B}" type="slidenum">
              <a:rPr lang="en-US" altLang="en-US"/>
              <a:pPr>
                <a:defRPr/>
              </a:pPr>
              <a:t>‹#›</a:t>
            </a:fld>
            <a:endParaRPr lang="en-US" altLang="en-US"/>
          </a:p>
        </p:txBody>
      </p:sp>
    </p:spTree>
    <p:extLst>
      <p:ext uri="{BB962C8B-B14F-4D97-AF65-F5344CB8AC3E}">
        <p14:creationId xmlns:p14="http://schemas.microsoft.com/office/powerpoint/2010/main" val="394509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319CEE-DC79-4367-8185-5C2F4269881D}" type="slidenum">
              <a:rPr lang="en-US" altLang="en-US"/>
              <a:pPr>
                <a:defRPr/>
              </a:pPr>
              <a:t>‹#›</a:t>
            </a:fld>
            <a:endParaRPr lang="en-US" altLang="en-US"/>
          </a:p>
        </p:txBody>
      </p:sp>
    </p:spTree>
    <p:extLst>
      <p:ext uri="{BB962C8B-B14F-4D97-AF65-F5344CB8AC3E}">
        <p14:creationId xmlns:p14="http://schemas.microsoft.com/office/powerpoint/2010/main" val="1185837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base" hangingPunct="1">
              <a:defRPr sz="14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base" hangingPunct="1">
              <a:defRPr sz="14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fontAlgn="base" hangingPunct="1">
              <a:defRPr sz="1400" smtClean="0"/>
            </a:lvl1pPr>
          </a:lstStyle>
          <a:p>
            <a:pPr>
              <a:defRPr/>
            </a:pPr>
            <a:fld id="{E4366A44-BE24-4127-B272-45944DF55C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rn.com/abstract=13380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066800"/>
            <a:ext cx="7772400" cy="1470025"/>
          </a:xfrm>
          <a:solidFill>
            <a:srgbClr val="FFCDFD"/>
          </a:solidFill>
        </p:spPr>
        <p:txBody>
          <a:bodyPr/>
          <a:lstStyle/>
          <a:p>
            <a:pPr eaLnBrk="1" hangingPunct="1"/>
            <a:r>
              <a:rPr lang="en-US" altLang="en-US" sz="3600" dirty="0"/>
              <a:t>Bloopers:  How Smart People Get Causal Inference Wrong</a:t>
            </a:r>
          </a:p>
        </p:txBody>
      </p:sp>
      <p:sp>
        <p:nvSpPr>
          <p:cNvPr id="3075" name="Rectangle 3"/>
          <p:cNvSpPr>
            <a:spLocks noGrp="1" noChangeArrowheads="1"/>
          </p:cNvSpPr>
          <p:nvPr>
            <p:ph type="subTitle" idx="1"/>
          </p:nvPr>
        </p:nvSpPr>
        <p:spPr>
          <a:xfrm>
            <a:off x="457200" y="2971800"/>
            <a:ext cx="8077200" cy="2971800"/>
          </a:xfrm>
        </p:spPr>
        <p:txBody>
          <a:bodyPr/>
          <a:lstStyle/>
          <a:p>
            <a:pPr eaLnBrk="1" hangingPunct="1">
              <a:lnSpc>
                <a:spcPct val="80000"/>
              </a:lnSpc>
            </a:pPr>
            <a:r>
              <a:rPr lang="en-US" altLang="en-US" sz="2800" dirty="0"/>
              <a:t>Bernard Black</a:t>
            </a:r>
          </a:p>
          <a:p>
            <a:pPr eaLnBrk="1" hangingPunct="1">
              <a:lnSpc>
                <a:spcPct val="80000"/>
              </a:lnSpc>
            </a:pPr>
            <a:r>
              <a:rPr lang="en-US" altLang="en-US" sz="2800" dirty="0"/>
              <a:t>Northwestern University</a:t>
            </a:r>
          </a:p>
          <a:p>
            <a:pPr eaLnBrk="1" hangingPunct="1">
              <a:lnSpc>
                <a:spcPct val="80000"/>
              </a:lnSpc>
            </a:pPr>
            <a:r>
              <a:rPr lang="en-US" altLang="en-US" sz="2400" dirty="0"/>
              <a:t>School of Law and Kellogg School of Management</a:t>
            </a:r>
          </a:p>
          <a:p>
            <a:pPr eaLnBrk="1" hangingPunct="1">
              <a:lnSpc>
                <a:spcPct val="80000"/>
              </a:lnSpc>
            </a:pPr>
            <a:endParaRPr lang="en-US" altLang="en-US" sz="2800" dirty="0"/>
          </a:p>
          <a:p>
            <a:pPr eaLnBrk="1" hangingPunct="1">
              <a:lnSpc>
                <a:spcPct val="80000"/>
              </a:lnSpc>
            </a:pPr>
            <a:r>
              <a:rPr lang="en-US" altLang="en-US" sz="2400" dirty="0"/>
              <a:t>Workshop on Research Design for Causal Inference</a:t>
            </a:r>
          </a:p>
          <a:p>
            <a:pPr eaLnBrk="1" hangingPunct="1">
              <a:lnSpc>
                <a:spcPct val="80000"/>
              </a:lnSpc>
            </a:pPr>
            <a:r>
              <a:rPr lang="en-US" altLang="en-US" sz="2800" dirty="0"/>
              <a:t> (August 1 2024)</a:t>
            </a:r>
          </a:p>
        </p:txBody>
      </p:sp>
      <p:sp>
        <p:nvSpPr>
          <p:cNvPr id="30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3D3170D-BC7A-42D6-88FF-71965E121F4E}" type="slidenum">
              <a:rPr lang="en-US" altLang="en-US" sz="1400"/>
              <a:pPr>
                <a:spcBef>
                  <a:spcPct val="0"/>
                </a:spcBef>
                <a:buFontTx/>
                <a:buNone/>
              </a:pPr>
              <a:t>1</a:t>
            </a:fld>
            <a:endParaRPr lang="en-US"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868362"/>
          </a:xfrm>
          <a:solidFill>
            <a:srgbClr val="FFCDFD"/>
          </a:solidFill>
        </p:spPr>
        <p:txBody>
          <a:bodyPr/>
          <a:lstStyle/>
          <a:p>
            <a:pPr eaLnBrk="1" hangingPunct="1"/>
            <a:r>
              <a:rPr lang="en-US" altLang="en-US" sz="3600" dirty="0"/>
              <a:t>IV for board independence</a:t>
            </a:r>
          </a:p>
        </p:txBody>
      </p:sp>
      <p:sp>
        <p:nvSpPr>
          <p:cNvPr id="23555" name="Rectangle 3"/>
          <p:cNvSpPr>
            <a:spLocks noGrp="1" noChangeArrowheads="1"/>
          </p:cNvSpPr>
          <p:nvPr>
            <p:ph type="body" idx="1"/>
          </p:nvPr>
        </p:nvSpPr>
        <p:spPr>
          <a:xfrm>
            <a:off x="457200" y="1371600"/>
            <a:ext cx="8229600" cy="4645025"/>
          </a:xfrm>
        </p:spPr>
        <p:txBody>
          <a:bodyPr/>
          <a:lstStyle/>
          <a:p>
            <a:pPr eaLnBrk="1" hangingPunct="1"/>
            <a:r>
              <a:rPr lang="en-US" altLang="en-US" sz="2800" dirty="0"/>
              <a:t>Maybe past performance </a:t>
            </a:r>
            <a:r>
              <a:rPr lang="en-US" altLang="en-US" sz="2800" dirty="0">
                <a:sym typeface="Wingdings" panose="05000000000000000000" pitchFamily="2" charset="2"/>
              </a:rPr>
              <a:t></a:t>
            </a:r>
            <a:r>
              <a:rPr lang="en-US" altLang="en-US" sz="2800" dirty="0"/>
              <a:t> both future board independence </a:t>
            </a:r>
            <a:r>
              <a:rPr lang="en-US" altLang="en-US" sz="2800" b="1" i="1" dirty="0"/>
              <a:t>and</a:t>
            </a:r>
            <a:r>
              <a:rPr lang="en-US" altLang="en-US" sz="2800" dirty="0"/>
              <a:t> future performance</a:t>
            </a:r>
          </a:p>
          <a:p>
            <a:pPr eaLnBrk="1" hangingPunct="1"/>
            <a:r>
              <a:rPr lang="en-US" altLang="en-US" sz="2800" dirty="0"/>
              <a:t>Bhagat &amp; Black (2002) use INDEP = (fraction of </a:t>
            </a:r>
            <a:r>
              <a:rPr lang="en-US" altLang="en-US" sz="2800" dirty="0" err="1"/>
              <a:t>indep</a:t>
            </a:r>
            <a:r>
              <a:rPr lang="en-US" altLang="en-US" sz="2800" dirty="0"/>
              <a:t> directors) – (fraction of inside directors) as measure of board independence</a:t>
            </a:r>
          </a:p>
          <a:p>
            <a:pPr lvl="1" eaLnBrk="1" hangingPunct="1"/>
            <a:r>
              <a:rPr lang="en-US" altLang="en-US" sz="2400" dirty="0"/>
              <a:t>INDEP does not count “middle” category of “affiliated” or “gray” directors</a:t>
            </a:r>
          </a:p>
          <a:p>
            <a:pPr eaLnBrk="1" hangingPunct="1"/>
            <a:r>
              <a:rPr lang="en-US" altLang="en-US" sz="2800" dirty="0"/>
              <a:t>Authors recognize “endogeneity” risk, and use</a:t>
            </a:r>
          </a:p>
          <a:p>
            <a:pPr marL="457200" lvl="1" indent="0" eaLnBrk="1" hangingPunct="1">
              <a:buFontTx/>
              <a:buNone/>
            </a:pPr>
            <a:r>
              <a:rPr lang="en-US" altLang="en-US" sz="2400" dirty="0"/>
              <a:t>  z = (fraction of </a:t>
            </a:r>
            <a:r>
              <a:rPr lang="en-US" altLang="en-US" sz="2400" dirty="0" err="1"/>
              <a:t>indep</a:t>
            </a:r>
            <a:r>
              <a:rPr lang="en-US" altLang="en-US" sz="2400" dirty="0"/>
              <a:t>. directors) as IV for INDEP</a:t>
            </a:r>
          </a:p>
          <a:p>
            <a:pPr eaLnBrk="1" hangingPunct="1"/>
            <a:r>
              <a:rPr lang="en-US" altLang="en-US" sz="2800" dirty="0"/>
              <a:t>What's </a:t>
            </a:r>
            <a:r>
              <a:rPr lang="en-US" altLang="en-US" b="1" dirty="0"/>
              <a:t>[obviously]</a:t>
            </a:r>
            <a:r>
              <a:rPr lang="en-US" altLang="en-US" sz="2800" dirty="0"/>
              <a:t> wrong with this?</a:t>
            </a:r>
          </a:p>
        </p:txBody>
      </p:sp>
      <p:sp>
        <p:nvSpPr>
          <p:cNvPr id="235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90AF03E-7AA6-48D5-84A7-0E3C995826D9}" type="slidenum">
              <a:rPr lang="en-US" altLang="en-US" sz="1400"/>
              <a:pPr>
                <a:spcBef>
                  <a:spcPct val="0"/>
                </a:spcBef>
                <a:buFontTx/>
                <a:buNone/>
              </a:pPr>
              <a:t>10</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8229600" cy="715962"/>
          </a:xfrm>
          <a:solidFill>
            <a:srgbClr val="FFCDFD"/>
          </a:solidFill>
        </p:spPr>
        <p:txBody>
          <a:bodyPr/>
          <a:lstStyle/>
          <a:p>
            <a:pPr eaLnBrk="1" hangingPunct="1"/>
            <a:r>
              <a:rPr lang="en-US" altLang="en-US" sz="2800" dirty="0"/>
              <a:t>Requirements for Valid </a:t>
            </a:r>
            <a:r>
              <a:rPr lang="en-US" altLang="en-US" sz="2800" i="1" dirty="0"/>
              <a:t>Causal</a:t>
            </a:r>
            <a:r>
              <a:rPr lang="en-US" altLang="en-US" sz="2800" dirty="0"/>
              <a:t> Instrument</a:t>
            </a:r>
          </a:p>
        </p:txBody>
      </p:sp>
      <p:sp>
        <p:nvSpPr>
          <p:cNvPr id="27651" name="Rectangle 3"/>
          <p:cNvSpPr>
            <a:spLocks noGrp="1" noChangeArrowheads="1"/>
          </p:cNvSpPr>
          <p:nvPr>
            <p:ph type="body" idx="1"/>
          </p:nvPr>
        </p:nvSpPr>
        <p:spPr>
          <a:xfrm>
            <a:off x="457200" y="1219200"/>
            <a:ext cx="8229600" cy="4525963"/>
          </a:xfrm>
        </p:spPr>
        <p:txBody>
          <a:bodyPr/>
          <a:lstStyle/>
          <a:p>
            <a:pPr eaLnBrk="1" hangingPunct="1">
              <a:buFontTx/>
              <a:buNone/>
            </a:pPr>
            <a:r>
              <a:rPr lang="en-US" altLang="en-US" sz="2000" dirty="0"/>
              <a:t>A valid </a:t>
            </a:r>
            <a:r>
              <a:rPr lang="en-US" altLang="en-US" sz="2000" i="1" dirty="0"/>
              <a:t>causal</a:t>
            </a:r>
            <a:r>
              <a:rPr lang="en-US" altLang="en-US" sz="2000" dirty="0"/>
              <a:t> instrument z should be:</a:t>
            </a:r>
          </a:p>
          <a:p>
            <a:pPr eaLnBrk="1" hangingPunct="1"/>
            <a:r>
              <a:rPr lang="en-US" altLang="en-US" sz="2000" b="1" dirty="0"/>
              <a:t>exogenous</a:t>
            </a:r>
            <a:r>
              <a:rPr lang="en-US" altLang="en-US" sz="2000" dirty="0"/>
              <a:t> (from "outside" the regression system):</a:t>
            </a:r>
          </a:p>
          <a:p>
            <a:pPr lvl="1" eaLnBrk="1" hangingPunct="1"/>
            <a:r>
              <a:rPr lang="en-US" altLang="en-US" sz="1800" dirty="0"/>
              <a:t>y can't cause z</a:t>
            </a:r>
          </a:p>
          <a:p>
            <a:pPr lvl="1" eaLnBrk="1" hangingPunct="1"/>
            <a:r>
              <a:rPr lang="en-US" altLang="en-US" sz="1800" dirty="0"/>
              <a:t>no reason to think z causes y</a:t>
            </a:r>
          </a:p>
          <a:p>
            <a:pPr eaLnBrk="1" hangingPunct="1"/>
            <a:r>
              <a:rPr lang="en-US" altLang="en-US" sz="2000" b="1" dirty="0"/>
              <a:t>correlated</a:t>
            </a:r>
            <a:r>
              <a:rPr lang="en-US" altLang="en-US" sz="2000" dirty="0"/>
              <a:t> with x (hopefully strongly)</a:t>
            </a:r>
          </a:p>
          <a:p>
            <a:pPr eaLnBrk="1" hangingPunct="1"/>
            <a:r>
              <a:rPr lang="en-US" altLang="en-US" sz="2000" b="1" dirty="0"/>
              <a:t>As if randomly assigned</a:t>
            </a:r>
            <a:r>
              <a:rPr lang="en-US" altLang="en-US" sz="2000" dirty="0"/>
              <a:t>.  For binary instrument:</a:t>
            </a:r>
          </a:p>
          <a:p>
            <a:pPr lvl="1" eaLnBrk="1" hangingPunct="1"/>
            <a:r>
              <a:rPr lang="en-US" altLang="en-US" sz="1800" dirty="0"/>
              <a:t>Covariate balance between treated and controls</a:t>
            </a:r>
          </a:p>
          <a:p>
            <a:pPr lvl="1" eaLnBrk="1" hangingPunct="1"/>
            <a:r>
              <a:rPr lang="en-US" altLang="en-US" sz="1800" dirty="0"/>
              <a:t>Common support for covariates</a:t>
            </a:r>
          </a:p>
          <a:p>
            <a:pPr eaLnBrk="1" hangingPunct="1"/>
            <a:r>
              <a:rPr lang="en-US" altLang="en-US" sz="2000" b="1" dirty="0"/>
              <a:t>Only through</a:t>
            </a:r>
            <a:r>
              <a:rPr lang="en-US" altLang="en-US" sz="2000" dirty="0"/>
              <a:t> condition (“exclusion restriction”): </a:t>
            </a:r>
            <a:r>
              <a:rPr lang="en-US" altLang="en-US" sz="2000" b="1" dirty="0"/>
              <a:t>z predicts y only through x</a:t>
            </a:r>
          </a:p>
          <a:p>
            <a:pPr lvl="1" eaLnBrk="1" hangingPunct="1"/>
            <a:r>
              <a:rPr lang="en-US" altLang="en-US" sz="1800" dirty="0"/>
              <a:t>not directly -- not (partially) correlated with y</a:t>
            </a:r>
          </a:p>
          <a:p>
            <a:pPr lvl="1" eaLnBrk="1" hangingPunct="1"/>
            <a:r>
              <a:rPr lang="en-US" altLang="en-US" sz="1800" dirty="0"/>
              <a:t>not indirectly through (or mediated by) another variable:</a:t>
            </a:r>
          </a:p>
          <a:p>
            <a:pPr lvl="2" eaLnBrk="1" hangingPunct="1"/>
            <a:r>
              <a:rPr lang="en-US" altLang="en-US" sz="1800" dirty="0"/>
              <a:t>whether included in the </a:t>
            </a:r>
            <a:r>
              <a:rPr lang="en-US" altLang="en-US" sz="1800" b="1" dirty="0"/>
              <a:t>x</a:t>
            </a:r>
            <a:r>
              <a:rPr lang="en-US" altLang="en-US" sz="1800" dirty="0"/>
              <a:t>'s or not!</a:t>
            </a:r>
          </a:p>
          <a:p>
            <a:pPr eaLnBrk="1" hangingPunct="1">
              <a:lnSpc>
                <a:spcPct val="90000"/>
              </a:lnSpc>
              <a:buFontTx/>
              <a:buNone/>
            </a:pPr>
            <a:endParaRPr lang="en-US" altLang="en-US" dirty="0"/>
          </a:p>
          <a:p>
            <a:pPr lvl="2" eaLnBrk="1" hangingPunct="1">
              <a:lnSpc>
                <a:spcPct val="90000"/>
              </a:lnSpc>
            </a:pPr>
            <a:endParaRPr lang="en-US" altLang="en-US" sz="2000" dirty="0"/>
          </a:p>
        </p:txBody>
      </p:sp>
      <p:sp>
        <p:nvSpPr>
          <p:cNvPr id="276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B1D217D-432C-47DD-9AFE-DAF29D4A2DC1}" type="slidenum">
              <a:rPr lang="en-US" altLang="en-US" sz="1400"/>
              <a:pPr>
                <a:spcBef>
                  <a:spcPct val="0"/>
                </a:spcBef>
                <a:buFontTx/>
                <a:buNone/>
              </a:pPr>
              <a:t>11</a:t>
            </a:fld>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74638"/>
            <a:ext cx="8229600" cy="792162"/>
          </a:xfrm>
          <a:solidFill>
            <a:srgbClr val="FFCDFD"/>
          </a:solidFill>
        </p:spPr>
        <p:txBody>
          <a:bodyPr/>
          <a:lstStyle/>
          <a:p>
            <a:r>
              <a:rPr lang="en-US" altLang="en-US" sz="3200" dirty="0"/>
              <a:t>Black and Bhagat:  Silly instrument</a:t>
            </a:r>
          </a:p>
        </p:txBody>
      </p:sp>
      <p:sp>
        <p:nvSpPr>
          <p:cNvPr id="29699" name="Content Placeholder 2"/>
          <p:cNvSpPr>
            <a:spLocks noGrp="1"/>
          </p:cNvSpPr>
          <p:nvPr>
            <p:ph idx="1"/>
          </p:nvPr>
        </p:nvSpPr>
        <p:spPr>
          <a:xfrm>
            <a:off x="457200" y="1371600"/>
            <a:ext cx="8229600" cy="4525963"/>
          </a:xfrm>
        </p:spPr>
        <p:txBody>
          <a:bodyPr/>
          <a:lstStyle/>
          <a:p>
            <a:pPr eaLnBrk="1" hangingPunct="1">
              <a:buFontTx/>
              <a:buNone/>
            </a:pPr>
            <a:r>
              <a:rPr lang="en-US" altLang="en-US" dirty="0">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rPr>
              <a:t>Only through” depends on logic, not algebra</a:t>
            </a:r>
          </a:p>
          <a:p>
            <a:pPr lvl="1" eaLnBrk="1" hangingPunct="1"/>
            <a:r>
              <a:rPr lang="en-US" altLang="en-US" sz="2400" dirty="0">
                <a:latin typeface="Times New Roman" panose="02020603050405020304" pitchFamily="18" charset="0"/>
                <a:cs typeface="Times New Roman" panose="02020603050405020304" pitchFamily="18" charset="0"/>
              </a:rPr>
              <a:t>If </a:t>
            </a:r>
            <a:r>
              <a:rPr lang="en-US" altLang="en-US" sz="2400" dirty="0" err="1">
                <a:latin typeface="Times New Roman" panose="02020603050405020304" pitchFamily="18" charset="0"/>
                <a:cs typeface="Times New Roman" panose="02020603050405020304" pitchFamily="18" charset="0"/>
              </a:rPr>
              <a:t>corr</a:t>
            </a:r>
            <a:r>
              <a:rPr lang="en-US" altLang="en-US" sz="2400" dirty="0">
                <a:latin typeface="Times New Roman" panose="02020603050405020304" pitchFamily="18" charset="0"/>
                <a:cs typeface="Times New Roman" panose="02020603050405020304" pitchFamily="18" charset="0"/>
              </a:rPr>
              <a:t> (INDEP,</a:t>
            </a:r>
            <a:r>
              <a:rPr lang="el-GR" altLang="en-US" sz="2400" dirty="0">
                <a:latin typeface="Times New Roman" panose="02020603050405020304" pitchFamily="18" charset="0"/>
                <a:cs typeface="Times New Roman" panose="02020603050405020304" pitchFamily="18" charset="0"/>
              </a:rPr>
              <a:t>ε</a:t>
            </a:r>
            <a:r>
              <a:rPr lang="en-US" altLang="en-US" sz="2400" dirty="0">
                <a:latin typeface="Times New Roman" panose="02020603050405020304" pitchFamily="18" charset="0"/>
                <a:cs typeface="Times New Roman" panose="02020603050405020304" pitchFamily="18" charset="0"/>
              </a:rPr>
              <a:t>) ≠ 0, </a:t>
            </a:r>
            <a:r>
              <a:rPr lang="en-US" altLang="en-US" sz="2400" dirty="0" err="1">
                <a:latin typeface="Times New Roman" panose="02020603050405020304" pitchFamily="18" charset="0"/>
                <a:cs typeface="Times New Roman" panose="02020603050405020304" pitchFamily="18" charset="0"/>
              </a:rPr>
              <a:t>corr</a:t>
            </a:r>
            <a:r>
              <a:rPr lang="en-US" altLang="en-US" sz="2400" dirty="0">
                <a:latin typeface="Times New Roman" panose="02020603050405020304" pitchFamily="18" charset="0"/>
                <a:cs typeface="Times New Roman" panose="02020603050405020304" pitchFamily="18" charset="0"/>
              </a:rPr>
              <a:t> (z,</a:t>
            </a:r>
            <a:r>
              <a:rPr lang="el-GR" altLang="en-US" sz="2400" dirty="0">
                <a:latin typeface="Times New Roman" panose="02020603050405020304" pitchFamily="18" charset="0"/>
                <a:cs typeface="Times New Roman" panose="02020603050405020304" pitchFamily="18" charset="0"/>
              </a:rPr>
              <a:t>ε</a:t>
            </a:r>
            <a:r>
              <a:rPr lang="en-US" altLang="en-US" sz="2400" dirty="0">
                <a:latin typeface="Times New Roman" panose="02020603050405020304" pitchFamily="18" charset="0"/>
                <a:cs typeface="Times New Roman" panose="02020603050405020304" pitchFamily="18" charset="0"/>
              </a:rPr>
              <a:t>) likely ≠ 0 too.</a:t>
            </a:r>
          </a:p>
          <a:p>
            <a:pPr eaLnBrk="1" hangingPunct="1"/>
            <a:r>
              <a:rPr lang="en-US" altLang="en-US" sz="2800" dirty="0">
                <a:latin typeface="Times New Roman" panose="02020603050405020304" pitchFamily="18" charset="0"/>
                <a:cs typeface="Times New Roman" panose="02020603050405020304" pitchFamily="18" charset="0"/>
              </a:rPr>
              <a:t>So why did we use it?</a:t>
            </a:r>
          </a:p>
          <a:p>
            <a:pPr lvl="1" eaLnBrk="1" hangingPunct="1"/>
            <a:r>
              <a:rPr lang="en-US" altLang="en-US" dirty="0">
                <a:latin typeface="Times New Roman" panose="02020603050405020304" pitchFamily="18" charset="0"/>
                <a:cs typeface="Times New Roman" panose="02020603050405020304" pitchFamily="18" charset="0"/>
              </a:rPr>
              <a:t>Fooled by the traditional approach to IV</a:t>
            </a:r>
          </a:p>
          <a:p>
            <a:pPr lvl="1" eaLnBrk="1" hangingPunct="1"/>
            <a:r>
              <a:rPr lang="en-US" altLang="en-US" sz="2400" dirty="0">
                <a:latin typeface="Times New Roman" panose="02020603050405020304" pitchFamily="18" charset="0"/>
                <a:cs typeface="Times New Roman" panose="02020603050405020304" pitchFamily="18" charset="0"/>
              </a:rPr>
              <a:t>Me to Sanjai:  “Why should we think </a:t>
            </a:r>
            <a:r>
              <a:rPr lang="en-US" altLang="en-US" sz="2400" dirty="0" err="1">
                <a:latin typeface="Times New Roman" panose="02020603050405020304" pitchFamily="18" charset="0"/>
                <a:cs typeface="Times New Roman" panose="02020603050405020304" pitchFamily="18" charset="0"/>
              </a:rPr>
              <a:t>corr</a:t>
            </a:r>
            <a:r>
              <a:rPr lang="en-US" altLang="en-US" sz="2400" dirty="0">
                <a:latin typeface="Times New Roman" panose="02020603050405020304" pitchFamily="18" charset="0"/>
                <a:cs typeface="Times New Roman" panose="02020603050405020304" pitchFamily="18" charset="0"/>
              </a:rPr>
              <a:t> (z,</a:t>
            </a:r>
            <a:r>
              <a:rPr lang="el-GR" altLang="en-US" sz="2400" dirty="0">
                <a:latin typeface="Times New Roman" panose="02020603050405020304" pitchFamily="18" charset="0"/>
                <a:cs typeface="Times New Roman" panose="02020603050405020304" pitchFamily="18" charset="0"/>
              </a:rPr>
              <a:t>ε</a:t>
            </a:r>
            <a:r>
              <a:rPr lang="en-US" altLang="en-US" sz="2400" dirty="0">
                <a:latin typeface="Times New Roman" panose="02020603050405020304" pitchFamily="18" charset="0"/>
                <a:cs typeface="Times New Roman" panose="02020603050405020304" pitchFamily="18" charset="0"/>
              </a:rPr>
              <a:t>) = 0?</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Reply:  We can’t measure </a:t>
            </a:r>
            <a:r>
              <a:rPr lang="el-GR" altLang="en-US" dirty="0">
                <a:latin typeface="Times New Roman" panose="02020603050405020304" pitchFamily="18" charset="0"/>
                <a:cs typeface="Times New Roman" panose="02020603050405020304" pitchFamily="18" charset="0"/>
              </a:rPr>
              <a:t>ε</a:t>
            </a:r>
            <a:endParaRPr lang="en-US" altLang="en-US" dirty="0">
              <a:latin typeface="Times New Roman" panose="02020603050405020304" pitchFamily="18" charset="0"/>
              <a:cs typeface="Times New Roman" panose="02020603050405020304" pitchFamily="18" charset="0"/>
            </a:endParaRPr>
          </a:p>
          <a:p>
            <a:pPr lvl="2" eaLnBrk="1" hangingPunct="1"/>
            <a:r>
              <a:rPr lang="en-US" altLang="en-US" dirty="0">
                <a:latin typeface="Times New Roman" panose="02020603050405020304" pitchFamily="18" charset="0"/>
                <a:cs typeface="Times New Roman" panose="02020603050405020304" pitchFamily="18" charset="0"/>
              </a:rPr>
              <a:t>Maybe uncorrelated with z, who knows</a:t>
            </a:r>
          </a:p>
          <a:p>
            <a:pPr lvl="2" eaLnBrk="1" hangingPunct="1"/>
            <a:r>
              <a:rPr lang="en-US" altLang="en-US" dirty="0">
                <a:latin typeface="Times New Roman" panose="02020603050405020304" pitchFamily="18" charset="0"/>
                <a:cs typeface="Times New Roman" panose="02020603050405020304" pitchFamily="18" charset="0"/>
              </a:rPr>
              <a:t>May as well try it</a:t>
            </a:r>
          </a:p>
          <a:p>
            <a:pPr eaLnBrk="1" hangingPunct="1"/>
            <a:r>
              <a:rPr lang="en-US" altLang="en-US" sz="2800" dirty="0">
                <a:latin typeface="Times New Roman" panose="02020603050405020304" pitchFamily="18" charset="0"/>
                <a:cs typeface="Times New Roman" panose="02020603050405020304" pitchFamily="18" charset="0"/>
              </a:rPr>
              <a:t>Perhaps good idea if concern was measurement error</a:t>
            </a:r>
          </a:p>
        </p:txBody>
      </p:sp>
      <p:sp>
        <p:nvSpPr>
          <p:cNvPr id="297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7EA12C9-BBE7-42CD-81C5-0C0DB4E83DA9}" type="slidenum">
              <a:rPr lang="en-US" altLang="en-US" sz="1400"/>
              <a:pPr>
                <a:spcBef>
                  <a:spcPct val="0"/>
                </a:spcBef>
                <a:buFontTx/>
                <a:buNone/>
              </a:pPr>
              <a:t>12</a:t>
            </a:fld>
            <a:endParaRPr lang="en-US"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74638"/>
            <a:ext cx="8229600" cy="792162"/>
          </a:xfrm>
          <a:solidFill>
            <a:srgbClr val="FFCDFD"/>
          </a:solidFill>
        </p:spPr>
        <p:txBody>
          <a:bodyPr/>
          <a:lstStyle/>
          <a:p>
            <a:r>
              <a:rPr lang="en-US" altLang="en-US" sz="3600" dirty="0"/>
              <a:t>Example 2:  Wrong “Science”</a:t>
            </a:r>
          </a:p>
        </p:txBody>
      </p:sp>
      <p:sp>
        <p:nvSpPr>
          <p:cNvPr id="15363" name="Content Placeholder 2"/>
          <p:cNvSpPr>
            <a:spLocks noGrp="1"/>
          </p:cNvSpPr>
          <p:nvPr>
            <p:ph idx="1"/>
          </p:nvPr>
        </p:nvSpPr>
        <p:spPr>
          <a:xfrm>
            <a:off x="457200" y="1295400"/>
            <a:ext cx="8229600" cy="4953000"/>
          </a:xfrm>
        </p:spPr>
        <p:txBody>
          <a:bodyPr/>
          <a:lstStyle/>
          <a:p>
            <a:pPr>
              <a:defRPr/>
            </a:pPr>
            <a:r>
              <a:rPr lang="en-US" altLang="en-US" sz="2400" dirty="0"/>
              <a:t>Poke fun at a friend (and good empiricist) next</a:t>
            </a:r>
          </a:p>
          <a:p>
            <a:pPr lvl="1">
              <a:defRPr/>
            </a:pPr>
            <a:r>
              <a:rPr lang="en-US" altLang="en-US" sz="2200" dirty="0"/>
              <a:t>John Donohue and Daniel Ho, </a:t>
            </a:r>
            <a:r>
              <a:rPr lang="en-US" altLang="en-US" sz="2200" i="1" dirty="0"/>
              <a:t>The Impact of Damage Caps on Malpractice Claims:  Randomization Inference with Difference-in-Differences</a:t>
            </a:r>
            <a:r>
              <a:rPr lang="en-US" altLang="en-US" sz="2200" dirty="0"/>
              <a:t>, 4 JELS 69-102 (2007)</a:t>
            </a:r>
          </a:p>
          <a:p>
            <a:pPr>
              <a:defRPr/>
            </a:pPr>
            <a:r>
              <a:rPr lang="en-US" altLang="en-US" sz="2400" b="1" dirty="0"/>
              <a:t>Research question:  </a:t>
            </a:r>
            <a:r>
              <a:rPr lang="en-US" altLang="en-US" sz="2400" dirty="0"/>
              <a:t>States adopt damage caps to limit medical malpractice lawsuits. Do they succeed?</a:t>
            </a:r>
          </a:p>
          <a:p>
            <a:pPr marL="605790" lvl="1" indent="0">
              <a:buFontTx/>
              <a:buNone/>
              <a:defRPr/>
            </a:pPr>
            <a:r>
              <a:rPr lang="en-US" altLang="en-US" sz="2000" b="1" dirty="0"/>
              <a:t>Abstract</a:t>
            </a:r>
            <a:r>
              <a:rPr lang="en-US" altLang="en-US" sz="2000" dirty="0"/>
              <a:t>:  We use DID to assess the impact of damage caps on medical malpractice claims for states adopting caps between </a:t>
            </a:r>
            <a:r>
              <a:rPr lang="en-US" altLang="en-US" sz="2000" b="1" dirty="0"/>
              <a:t>1991–2004</a:t>
            </a:r>
            <a:r>
              <a:rPr lang="en-US" altLang="en-US" sz="2000" dirty="0"/>
              <a:t>.  Conventional DID estimators exhibit acute model sensitivity. As a solution, we offer </a:t>
            </a:r>
            <a:r>
              <a:rPr lang="en-US" altLang="en-US" sz="2000" b="1" dirty="0"/>
              <a:t>(nonparametric) covariance-adjusted randomization inference</a:t>
            </a:r>
            <a:r>
              <a:rPr lang="en-US" altLang="en-US" sz="2000" dirty="0"/>
              <a:t>. We find </a:t>
            </a:r>
            <a:r>
              <a:rPr lang="en-US" altLang="en-US" sz="2000" b="1" dirty="0"/>
              <a:t>no evidence</a:t>
            </a:r>
            <a:r>
              <a:rPr lang="en-US" altLang="en-US" sz="2000" dirty="0"/>
              <a:t> that caps affect the number of malpractice claims against physicians.</a:t>
            </a:r>
          </a:p>
        </p:txBody>
      </p:sp>
      <p:sp>
        <p:nvSpPr>
          <p:cNvPr id="317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04D3851-798A-4547-9515-F4EC97D78128}" type="slidenum">
              <a:rPr lang="en-US" altLang="en-US" sz="1400"/>
              <a:pPr>
                <a:spcBef>
                  <a:spcPct val="0"/>
                </a:spcBef>
                <a:buFontTx/>
                <a:buNone/>
              </a:pPr>
              <a:t>13</a:t>
            </a:fld>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solidFill>
            <a:srgbClr val="FFCDFD"/>
          </a:solidFill>
        </p:spPr>
        <p:txBody>
          <a:bodyPr/>
          <a:lstStyle/>
          <a:p>
            <a:r>
              <a:rPr lang="en-US" altLang="en-US" dirty="0"/>
              <a:t>Mostly a methods paper</a:t>
            </a:r>
          </a:p>
        </p:txBody>
      </p:sp>
      <p:sp>
        <p:nvSpPr>
          <p:cNvPr id="3" name="Content Placeholder 2"/>
          <p:cNvSpPr>
            <a:spLocks noGrp="1"/>
          </p:cNvSpPr>
          <p:nvPr>
            <p:ph idx="1"/>
          </p:nvPr>
        </p:nvSpPr>
        <p:spPr/>
        <p:txBody>
          <a:bodyPr/>
          <a:lstStyle/>
          <a:p>
            <a:pPr>
              <a:defRPr/>
            </a:pPr>
            <a:r>
              <a:rPr lang="en-US" sz="2800" dirty="0">
                <a:solidFill>
                  <a:schemeClr val="accent6">
                    <a:lumMod val="50000"/>
                  </a:schemeClr>
                </a:solidFill>
              </a:rPr>
              <a:t>I (mostly) like the method </a:t>
            </a:r>
          </a:p>
          <a:p>
            <a:pPr lvl="1">
              <a:defRPr/>
            </a:pPr>
            <a:r>
              <a:rPr lang="en-US" sz="2400" dirty="0">
                <a:solidFill>
                  <a:schemeClr val="accent6">
                    <a:lumMod val="50000"/>
                  </a:schemeClr>
                </a:solidFill>
              </a:rPr>
              <a:t>First paper to apply randomization inference to DiD</a:t>
            </a:r>
          </a:p>
          <a:p>
            <a:pPr lvl="1">
              <a:defRPr/>
            </a:pPr>
            <a:r>
              <a:rPr lang="en-US" sz="2400" dirty="0">
                <a:solidFill>
                  <a:schemeClr val="accent6">
                    <a:lumMod val="50000"/>
                  </a:schemeClr>
                </a:solidFill>
              </a:rPr>
              <a:t>But they picked a bad example . . .</a:t>
            </a:r>
          </a:p>
        </p:txBody>
      </p:sp>
      <p:sp>
        <p:nvSpPr>
          <p:cNvPr id="337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38146F5-9AA0-4D68-BBEA-CE6889851680}" type="slidenum">
              <a:rPr lang="en-US" altLang="en-US" sz="1400"/>
              <a:pPr>
                <a:spcBef>
                  <a:spcPct val="0"/>
                </a:spcBef>
                <a:buFontTx/>
                <a:buNone/>
              </a:pPr>
              <a:t>14</a:t>
            </a:fld>
            <a:endParaRPr lang="en-US"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274638"/>
            <a:ext cx="8229600" cy="792162"/>
          </a:xfrm>
          <a:solidFill>
            <a:srgbClr val="FFCDFD"/>
          </a:solidFill>
        </p:spPr>
        <p:txBody>
          <a:bodyPr/>
          <a:lstStyle/>
          <a:p>
            <a:r>
              <a:rPr lang="en-US" altLang="en-US" sz="3600" dirty="0"/>
              <a:t>Donohue-Ho sample of state reforms</a:t>
            </a:r>
          </a:p>
        </p:txBody>
      </p:sp>
      <p:sp>
        <p:nvSpPr>
          <p:cNvPr id="35843" name="Content Placeholder 2"/>
          <p:cNvSpPr>
            <a:spLocks noGrp="1"/>
          </p:cNvSpPr>
          <p:nvPr>
            <p:ph idx="1"/>
          </p:nvPr>
        </p:nvSpPr>
        <p:spPr>
          <a:xfrm>
            <a:off x="457200" y="1373188"/>
            <a:ext cx="8229600" cy="4979987"/>
          </a:xfrm>
        </p:spPr>
        <p:txBody>
          <a:bodyPr/>
          <a:lstStyle/>
          <a:p>
            <a:r>
              <a:rPr lang="en-US" altLang="en-US" sz="2800" dirty="0"/>
              <a:t>Caps on non-economic damages ($250-500k):  </a:t>
            </a:r>
          </a:p>
          <a:p>
            <a:pPr lvl="2"/>
            <a:r>
              <a:rPr lang="en-US" altLang="en-US" sz="1800" dirty="0"/>
              <a:t>MI 1993 </a:t>
            </a:r>
          </a:p>
          <a:p>
            <a:pPr lvl="2"/>
            <a:r>
              <a:rPr lang="en-US" altLang="en-US" sz="1800" dirty="0"/>
              <a:t>MS 2003</a:t>
            </a:r>
          </a:p>
          <a:p>
            <a:pPr lvl="2"/>
            <a:r>
              <a:rPr lang="en-US" altLang="en-US" sz="1800" dirty="0"/>
              <a:t>MT 1995</a:t>
            </a:r>
          </a:p>
          <a:p>
            <a:pPr lvl="2"/>
            <a:r>
              <a:rPr lang="en-US" altLang="en-US" sz="1800" dirty="0"/>
              <a:t>OK 2003</a:t>
            </a:r>
          </a:p>
          <a:p>
            <a:r>
              <a:rPr lang="en-US" altLang="en-US" sz="2800" dirty="0"/>
              <a:t>Punitive damages caps (rules vary):</a:t>
            </a:r>
          </a:p>
          <a:p>
            <a:pPr lvl="2"/>
            <a:r>
              <a:rPr lang="en-US" altLang="en-US" sz="2000" dirty="0"/>
              <a:t>AR 2003</a:t>
            </a:r>
          </a:p>
          <a:p>
            <a:pPr lvl="2"/>
            <a:r>
              <a:rPr lang="en-US" altLang="en-US" sz="2000" dirty="0"/>
              <a:t>NJ 1995</a:t>
            </a:r>
          </a:p>
          <a:p>
            <a:pPr lvl="2"/>
            <a:r>
              <a:rPr lang="en-US" altLang="en-US" sz="2000" dirty="0"/>
              <a:t>NC 1996</a:t>
            </a:r>
          </a:p>
          <a:p>
            <a:pPr lvl="2"/>
            <a:r>
              <a:rPr lang="en-US" altLang="en-US" sz="2000" dirty="0"/>
              <a:t>OK 1995</a:t>
            </a:r>
          </a:p>
          <a:p>
            <a:r>
              <a:rPr lang="en-US" altLang="en-US" dirty="0"/>
              <a:t>n = 8</a:t>
            </a:r>
          </a:p>
          <a:p>
            <a:endParaRPr lang="en-US" altLang="en-US" dirty="0"/>
          </a:p>
          <a:p>
            <a:pPr lvl="1"/>
            <a:endParaRPr lang="en-US" altLang="en-US" dirty="0"/>
          </a:p>
          <a:p>
            <a:endParaRPr lang="en-US" altLang="en-US" dirty="0"/>
          </a:p>
          <a:p>
            <a:pPr lvl="1"/>
            <a:endParaRPr lang="en-US" altLang="en-US" dirty="0"/>
          </a:p>
        </p:txBody>
      </p:sp>
      <p:sp>
        <p:nvSpPr>
          <p:cNvPr id="358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D19C08C-3A0E-4119-936C-57CCE2C98FE2}" type="slidenum">
              <a:rPr lang="en-US" altLang="en-US" sz="1400"/>
              <a:pPr>
                <a:spcBef>
                  <a:spcPct val="0"/>
                </a:spcBef>
                <a:buFontTx/>
                <a:buNone/>
              </a:pPr>
              <a:t>15</a:t>
            </a:fld>
            <a:endParaRPr lang="en-US"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274638"/>
            <a:ext cx="8229600" cy="715962"/>
          </a:xfrm>
          <a:solidFill>
            <a:srgbClr val="FFCDFD"/>
          </a:solidFill>
        </p:spPr>
        <p:txBody>
          <a:bodyPr/>
          <a:lstStyle/>
          <a:p>
            <a:r>
              <a:rPr lang="en-US" altLang="en-US" dirty="0"/>
              <a:t>Are these all “apples”</a:t>
            </a:r>
          </a:p>
        </p:txBody>
      </p:sp>
      <p:sp>
        <p:nvSpPr>
          <p:cNvPr id="37891" name="Content Placeholder 2"/>
          <p:cNvSpPr>
            <a:spLocks noGrp="1"/>
          </p:cNvSpPr>
          <p:nvPr>
            <p:ph idx="1"/>
          </p:nvPr>
        </p:nvSpPr>
        <p:spPr>
          <a:xfrm>
            <a:off x="457200" y="1373188"/>
            <a:ext cx="8229600" cy="4979987"/>
          </a:xfrm>
        </p:spPr>
        <p:txBody>
          <a:bodyPr/>
          <a:lstStyle/>
          <a:p>
            <a:r>
              <a:rPr lang="en-US" altLang="en-US" dirty="0"/>
              <a:t>Paid damages as % of total in </a:t>
            </a:r>
            <a:r>
              <a:rPr lang="en-US" altLang="en-US" b="1" dirty="0"/>
              <a:t>tried</a:t>
            </a:r>
            <a:r>
              <a:rPr lang="en-US" altLang="en-US" dirty="0"/>
              <a:t> cases (Black Hyman Silver 2009)</a:t>
            </a:r>
          </a:p>
          <a:p>
            <a:pPr lvl="1"/>
            <a:r>
              <a:rPr lang="en-US" altLang="en-US" dirty="0"/>
              <a:t> Economic damages 58%</a:t>
            </a:r>
          </a:p>
          <a:p>
            <a:pPr lvl="1"/>
            <a:r>
              <a:rPr lang="en-US" altLang="en-US" dirty="0"/>
              <a:t> Noneconomic damages 40%</a:t>
            </a:r>
          </a:p>
          <a:p>
            <a:pPr lvl="1"/>
            <a:r>
              <a:rPr lang="en-US" altLang="en-US" dirty="0"/>
              <a:t> </a:t>
            </a:r>
            <a:r>
              <a:rPr lang="en-US" altLang="en-US" b="1" dirty="0"/>
              <a:t>Punitive damages 2%</a:t>
            </a:r>
          </a:p>
          <a:p>
            <a:r>
              <a:rPr lang="en-US" altLang="en-US" dirty="0"/>
              <a:t>If similar for settled cases:</a:t>
            </a:r>
          </a:p>
          <a:p>
            <a:pPr lvl="1"/>
            <a:r>
              <a:rPr lang="en-US" altLang="en-US" dirty="0"/>
              <a:t>Non-econ cap hits 40% of damages</a:t>
            </a:r>
          </a:p>
          <a:p>
            <a:pPr lvl="1"/>
            <a:r>
              <a:rPr lang="en-US" altLang="en-US" b="1" dirty="0"/>
              <a:t>Punitives cap hits 2%</a:t>
            </a:r>
          </a:p>
          <a:p>
            <a:r>
              <a:rPr lang="en-US" altLang="en-US" dirty="0"/>
              <a:t>What’s the </a:t>
            </a:r>
            <a:r>
              <a:rPr lang="en-US" altLang="en-US" sz="4000" dirty="0"/>
              <a:t>[</a:t>
            </a:r>
            <a:r>
              <a:rPr lang="en-US" altLang="en-US" sz="4000" b="1" dirty="0"/>
              <a:t>big, obvious]</a:t>
            </a:r>
            <a:r>
              <a:rPr lang="en-US" altLang="en-US" dirty="0"/>
              <a:t> problem?</a:t>
            </a:r>
          </a:p>
          <a:p>
            <a:endParaRPr lang="en-US" altLang="en-US" dirty="0"/>
          </a:p>
          <a:p>
            <a:endParaRPr lang="en-US" altLang="en-US" dirty="0"/>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5B567F0-8DE2-4017-AE49-45F2488DE29B}" type="slidenum">
              <a:rPr lang="en-US" altLang="en-US" sz="1400"/>
              <a:pPr>
                <a:spcBef>
                  <a:spcPct val="0"/>
                </a:spcBef>
                <a:buFontTx/>
                <a:buNone/>
              </a:pPr>
              <a:t>16</a:t>
            </a:fld>
            <a:endParaRPr lang="en-US"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74638"/>
            <a:ext cx="8229600" cy="1357312"/>
          </a:xfrm>
          <a:solidFill>
            <a:srgbClr val="FFCDFD"/>
          </a:solidFill>
        </p:spPr>
        <p:txBody>
          <a:bodyPr/>
          <a:lstStyle/>
          <a:p>
            <a:r>
              <a:rPr lang="en-US" altLang="en-US" sz="3600" dirty="0"/>
              <a:t>SUTVA (Stable Unit Treatment Value Assumption)</a:t>
            </a:r>
          </a:p>
        </p:txBody>
      </p:sp>
      <p:sp>
        <p:nvSpPr>
          <p:cNvPr id="39939" name="Content Placeholder 2"/>
          <p:cNvSpPr>
            <a:spLocks noGrp="1"/>
          </p:cNvSpPr>
          <p:nvPr>
            <p:ph idx="1"/>
          </p:nvPr>
        </p:nvSpPr>
        <p:spPr>
          <a:xfrm>
            <a:off x="457200" y="1752600"/>
            <a:ext cx="8229600" cy="4848225"/>
          </a:xfrm>
        </p:spPr>
        <p:txBody>
          <a:bodyPr/>
          <a:lstStyle/>
          <a:p>
            <a:r>
              <a:rPr lang="en-US" altLang="en-US" sz="2800" dirty="0"/>
              <a:t>Requires two things</a:t>
            </a:r>
          </a:p>
          <a:p>
            <a:pPr lvl="1"/>
            <a:r>
              <a:rPr lang="en-US" altLang="en-US" sz="2400" dirty="0"/>
              <a:t>Noninterference between units</a:t>
            </a:r>
          </a:p>
          <a:p>
            <a:pPr lvl="1"/>
            <a:r>
              <a:rPr lang="en-US" altLang="en-US" sz="2400" dirty="0"/>
              <a:t> All treatments are the same (or close)</a:t>
            </a:r>
          </a:p>
          <a:p>
            <a:pPr lvl="2"/>
            <a:r>
              <a:rPr lang="en-US" altLang="en-US" sz="2000" dirty="0"/>
              <a:t>Unless you model different levels</a:t>
            </a:r>
          </a:p>
          <a:p>
            <a:pPr lvl="1"/>
            <a:r>
              <a:rPr lang="en-US" altLang="en-US" sz="2400" dirty="0"/>
              <a:t>Different non-econ caps might be different types of apples</a:t>
            </a:r>
          </a:p>
          <a:p>
            <a:pPr lvl="1"/>
            <a:r>
              <a:rPr lang="en-US" altLang="en-US" sz="2400" dirty="0"/>
              <a:t>But here:</a:t>
            </a:r>
          </a:p>
          <a:p>
            <a:pPr lvl="2"/>
            <a:r>
              <a:rPr lang="en-US" altLang="en-US" sz="2000" dirty="0"/>
              <a:t>Non-econ caps are a real treatment</a:t>
            </a:r>
          </a:p>
          <a:p>
            <a:pPr lvl="2"/>
            <a:r>
              <a:rPr lang="en-US" altLang="en-US" sz="2000" dirty="0"/>
              <a:t>Punitive caps are close to placebos</a:t>
            </a:r>
          </a:p>
          <a:p>
            <a:pPr lvl="2"/>
            <a:r>
              <a:rPr lang="en-US" altLang="en-US" sz="2000" dirty="0"/>
              <a:t>So only 4/8 reforms are true reforms . . . </a:t>
            </a:r>
          </a:p>
          <a:p>
            <a:r>
              <a:rPr lang="en-US" altLang="en-US" sz="2800" dirty="0"/>
              <a:t>But there is more . . .</a:t>
            </a:r>
          </a:p>
        </p:txBody>
      </p:sp>
      <p:sp>
        <p:nvSpPr>
          <p:cNvPr id="399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CDDCA6D-3E58-4B04-B253-57E1DB734AB8}" type="slidenum">
              <a:rPr lang="en-US" altLang="en-US" sz="1400"/>
              <a:pPr>
                <a:spcBef>
                  <a:spcPct val="0"/>
                </a:spcBef>
                <a:buFontTx/>
                <a:buNone/>
              </a:pPr>
              <a:t>17</a:t>
            </a:fld>
            <a:endParaRPr lang="en-US"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33400" y="304800"/>
            <a:ext cx="8229600" cy="792163"/>
          </a:xfrm>
          <a:solidFill>
            <a:srgbClr val="FFCDFD"/>
          </a:solidFill>
        </p:spPr>
        <p:txBody>
          <a:bodyPr/>
          <a:lstStyle/>
          <a:p>
            <a:r>
              <a:rPr lang="en-US" altLang="en-US" sz="3600" dirty="0"/>
              <a:t>Next problem:  lagged treatment effect</a:t>
            </a:r>
          </a:p>
        </p:txBody>
      </p:sp>
      <p:sp>
        <p:nvSpPr>
          <p:cNvPr id="17411" name="Content Placeholder 2"/>
          <p:cNvSpPr>
            <a:spLocks noGrp="1"/>
          </p:cNvSpPr>
          <p:nvPr>
            <p:ph idx="1"/>
          </p:nvPr>
        </p:nvSpPr>
        <p:spPr>
          <a:xfrm>
            <a:off x="457200" y="1295400"/>
            <a:ext cx="8229600" cy="5029200"/>
          </a:xfrm>
        </p:spPr>
        <p:txBody>
          <a:bodyPr/>
          <a:lstStyle/>
          <a:p>
            <a:pPr>
              <a:defRPr/>
            </a:pPr>
            <a:r>
              <a:rPr lang="en-US" sz="2400" dirty="0"/>
              <a:t>Dataset:  NPDB (National Practitioner Data Bank)</a:t>
            </a:r>
          </a:p>
          <a:p>
            <a:pPr lvl="1">
              <a:defRPr/>
            </a:pPr>
            <a:r>
              <a:rPr lang="en-US" sz="2400" b="1" dirty="0"/>
              <a:t>Closed</a:t>
            </a:r>
            <a:r>
              <a:rPr lang="en-US" sz="2400" dirty="0"/>
              <a:t> paid malpractice claims against physicians</a:t>
            </a:r>
          </a:p>
          <a:p>
            <a:pPr lvl="1">
              <a:defRPr/>
            </a:pPr>
            <a:r>
              <a:rPr lang="en-US" sz="2400" dirty="0"/>
              <a:t>Most claims take years to close</a:t>
            </a:r>
          </a:p>
          <a:p>
            <a:pPr lvl="1">
              <a:defRPr/>
            </a:pPr>
            <a:r>
              <a:rPr lang="en-US" sz="2400" dirty="0"/>
              <a:t>In TX (where we can measure this), 4% of claims closed in 2004 are post the 9/1/2003 cap adoption</a:t>
            </a:r>
          </a:p>
          <a:p>
            <a:pPr lvl="1">
              <a:defRPr/>
            </a:pPr>
            <a:r>
              <a:rPr lang="en-US" sz="2400" dirty="0"/>
              <a:t>Two of the four non-econ caps were adopted 2003</a:t>
            </a:r>
          </a:p>
          <a:p>
            <a:pPr lvl="2">
              <a:defRPr/>
            </a:pPr>
            <a:r>
              <a:rPr lang="en-US" sz="2000" dirty="0"/>
              <a:t>For a study ending in 2004, that’s a placebo too.</a:t>
            </a:r>
          </a:p>
          <a:p>
            <a:pPr>
              <a:defRPr/>
            </a:pPr>
            <a:r>
              <a:rPr lang="en-US" sz="2400" dirty="0"/>
              <a:t>Of 8 reform events, 6 are placebo, 2 are true events.</a:t>
            </a:r>
          </a:p>
          <a:p>
            <a:pPr lvl="1">
              <a:buFont typeface="Wingdings" pitchFamily="2" charset="2"/>
              <a:buChar char="è"/>
              <a:defRPr/>
            </a:pPr>
            <a:r>
              <a:rPr lang="en-US" sz="2400" dirty="0">
                <a:sym typeface="Wingdings" pitchFamily="2" charset="2"/>
              </a:rPr>
              <a:t> Null result = no surprise</a:t>
            </a:r>
            <a:endParaRPr lang="en-US" sz="2400" dirty="0"/>
          </a:p>
          <a:p>
            <a:pPr marL="857250" lvl="2" indent="0">
              <a:buFontTx/>
              <a:buNone/>
              <a:defRPr/>
            </a:pPr>
            <a:r>
              <a:rPr lang="en-US" sz="2000" dirty="0">
                <a:sym typeface="Wingdings" pitchFamily="2" charset="2"/>
              </a:rPr>
              <a:t>[They also missed two states that adopted non-econ caps in 2003:  FL and TX]</a:t>
            </a:r>
            <a:endParaRPr lang="en-US" dirty="0"/>
          </a:p>
          <a:p>
            <a:pPr lvl="1">
              <a:defRPr/>
            </a:pPr>
            <a:endParaRPr lang="en-US" dirty="0"/>
          </a:p>
        </p:txBody>
      </p:sp>
      <p:sp>
        <p:nvSpPr>
          <p:cNvPr id="419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902F4D0-2992-4A48-B336-238B0034262C}" type="slidenum">
              <a:rPr lang="en-US" altLang="en-US" sz="1400"/>
              <a:pPr>
                <a:spcBef>
                  <a:spcPct val="0"/>
                </a:spcBef>
                <a:buFontTx/>
                <a:buNone/>
              </a:pPr>
              <a:t>18</a:t>
            </a:fld>
            <a:endParaRPr lang="en-US"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274638"/>
            <a:ext cx="8229600" cy="663575"/>
          </a:xfrm>
          <a:solidFill>
            <a:srgbClr val="FFCDFD"/>
          </a:solidFill>
        </p:spPr>
        <p:txBody>
          <a:bodyPr/>
          <a:lstStyle/>
          <a:p>
            <a:r>
              <a:rPr lang="en-US" altLang="en-US" sz="3200" dirty="0"/>
              <a:t>Evidence from Third Med Mal Reform Wave</a:t>
            </a:r>
          </a:p>
        </p:txBody>
      </p:sp>
      <p:sp>
        <p:nvSpPr>
          <p:cNvPr id="440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E8A9F71-3E1F-4A3C-8BAF-4C7B0FC075E5}" type="slidenum">
              <a:rPr lang="en-US" altLang="en-US" sz="1400"/>
              <a:pPr>
                <a:spcBef>
                  <a:spcPct val="0"/>
                </a:spcBef>
                <a:buFontTx/>
                <a:buNone/>
              </a:pPr>
              <a:t>19</a:t>
            </a:fld>
            <a:endParaRPr lang="en-US" altLang="en-US" sz="1400"/>
          </a:p>
        </p:txBody>
      </p:sp>
      <p:sp>
        <p:nvSpPr>
          <p:cNvPr id="44036" name="Rectangle 2"/>
          <p:cNvSpPr>
            <a:spLocks noChangeArrowheads="1"/>
          </p:cNvSpPr>
          <p:nvPr/>
        </p:nvSpPr>
        <p:spPr bwMode="auto">
          <a:xfrm>
            <a:off x="685800" y="938213"/>
            <a:ext cx="716280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ctr">
              <a:spcBef>
                <a:spcPct val="0"/>
              </a:spcBef>
              <a:buFontTx/>
              <a:buNone/>
            </a:pP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Large </a:t>
            </a:r>
            <a:r>
              <a:rPr lang="en-US" altLang="en-US" sz="2400" b="1" dirty="0">
                <a:latin typeface="Times New Roman" panose="02020603050405020304" pitchFamily="18" charset="0"/>
                <a:ea typeface="Calibri" panose="020F0502020204030204" pitchFamily="34" charset="0"/>
                <a:cs typeface="Times New Roman" panose="02020603050405020304" pitchFamily="18" charset="0"/>
              </a:rPr>
              <a:t>Paid</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Claims per 1,000 physicians</a:t>
            </a:r>
          </a:p>
          <a:p>
            <a:pPr fontAlgn="ctr">
              <a:spcBef>
                <a:spcPct val="0"/>
              </a:spcBef>
              <a:buFontTx/>
              <a:buNone/>
            </a:pP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Lines for No-Cap, New-Cap, and Old-Cap States</a:t>
            </a:r>
          </a:p>
          <a:p>
            <a:pPr fontAlgn="ctr">
              <a:spcBef>
                <a:spcPct val="0"/>
              </a:spcBef>
              <a:buFontTx/>
              <a:buNone/>
            </a:pP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Source:  Paik, Black and Hyman (JELS 2013a) </a:t>
            </a:r>
            <a:endParaRPr lang="en-US" altLang="en-US" sz="1200" dirty="0">
              <a:latin typeface="Times New Roman" panose="02020603050405020304" pitchFamily="18" charset="0"/>
              <a:ea typeface="Calibri" panose="020F0502020204030204" pitchFamily="34" charset="0"/>
              <a:cs typeface="Times New Roman" panose="02020603050405020304" pitchFamily="18" charset="0"/>
            </a:endParaRPr>
          </a:p>
          <a:p>
            <a:pPr>
              <a:spcBef>
                <a:spcPct val="0"/>
              </a:spcBef>
              <a:buFontTx/>
              <a:buNone/>
            </a:pPr>
            <a:endParaRPr lang="en-US" altLang="en-US" sz="1800" dirty="0">
              <a:ea typeface="Calibri" panose="020F0502020204030204" pitchFamily="34" charset="0"/>
              <a:cs typeface="Times New Roman" panose="02020603050405020304" pitchFamily="18" charset="0"/>
            </a:endParaRPr>
          </a:p>
        </p:txBody>
      </p:sp>
      <p:pic>
        <p:nvPicPr>
          <p:cNvPr id="44037" name="Chart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8" y="2209800"/>
            <a:ext cx="7605712"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3"/>
          <p:cNvSpPr>
            <a:spLocks noChangeArrowheads="1"/>
          </p:cNvSpPr>
          <p:nvPr/>
        </p:nvSpPr>
        <p:spPr bwMode="auto">
          <a:xfrm>
            <a:off x="0" y="30289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ctr">
              <a:spcBef>
                <a:spcPct val="0"/>
              </a:spcBef>
              <a:buFontTx/>
              <a:buNone/>
            </a:pPr>
            <a:endParaRPr lang="en-US"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792162"/>
          </a:xfrm>
          <a:solidFill>
            <a:srgbClr val="FFCDFD"/>
          </a:solidFill>
        </p:spPr>
        <p:txBody>
          <a:bodyPr/>
          <a:lstStyle/>
          <a:p>
            <a:pPr eaLnBrk="1" hangingPunct="1"/>
            <a:r>
              <a:rPr lang="en-US" altLang="en-US" dirty="0"/>
              <a:t>Goals</a:t>
            </a:r>
          </a:p>
        </p:txBody>
      </p:sp>
      <p:sp>
        <p:nvSpPr>
          <p:cNvPr id="5123" name="Content Placeholder 2"/>
          <p:cNvSpPr>
            <a:spLocks noGrp="1"/>
          </p:cNvSpPr>
          <p:nvPr>
            <p:ph idx="1"/>
          </p:nvPr>
        </p:nvSpPr>
        <p:spPr>
          <a:xfrm>
            <a:off x="457200" y="1219200"/>
            <a:ext cx="8229600" cy="4876800"/>
          </a:xfrm>
        </p:spPr>
        <p:txBody>
          <a:bodyPr/>
          <a:lstStyle/>
          <a:p>
            <a:pPr eaLnBrk="1" hangingPunct="1"/>
            <a:r>
              <a:rPr lang="en-US" altLang="en-US" sz="2400" dirty="0"/>
              <a:t>Walk through core results from a selection of papers</a:t>
            </a:r>
          </a:p>
          <a:p>
            <a:pPr eaLnBrk="1" hangingPunct="1"/>
            <a:r>
              <a:rPr lang="en-US" altLang="en-US" sz="2400" dirty="0"/>
              <a:t>Illustrate different ways that researchers reach unconvincing or simply wrong conclusions</a:t>
            </a:r>
          </a:p>
          <a:p>
            <a:pPr eaLnBrk="1" hangingPunct="1"/>
            <a:r>
              <a:rPr lang="en-US" altLang="en-US" sz="2400" dirty="0"/>
              <a:t>Easy to criticize bad papers, little known and rarely cited.</a:t>
            </a:r>
          </a:p>
          <a:p>
            <a:pPr eaLnBrk="1" hangingPunct="1"/>
            <a:r>
              <a:rPr lang="en-US" altLang="en-US" sz="2400" dirty="0"/>
              <a:t>My challenge is to find:</a:t>
            </a:r>
          </a:p>
          <a:p>
            <a:pPr lvl="1" eaLnBrk="1" hangingPunct="1"/>
            <a:r>
              <a:rPr lang="en-US" altLang="en-US" sz="2000" dirty="0"/>
              <a:t>well-known, highly cited papers, often by top scholars and published in major journals, with major flaws</a:t>
            </a:r>
          </a:p>
          <a:p>
            <a:pPr lvl="1" eaLnBrk="1" hangingPunct="1"/>
            <a:r>
              <a:rPr lang="en-US" altLang="en-US" sz="2000" dirty="0"/>
              <a:t>papers which illustrate different ways to go wrong</a:t>
            </a:r>
          </a:p>
          <a:p>
            <a:pPr eaLnBrk="1" hangingPunct="1"/>
            <a:r>
              <a:rPr lang="en-US" altLang="en-US" sz="2400" dirty="0"/>
              <a:t>Sometimes the authors didn’t listen to my concerns, and published anyway :)</a:t>
            </a:r>
          </a:p>
          <a:p>
            <a:pPr lvl="1" eaLnBrk="1" hangingPunct="1"/>
            <a:r>
              <a:rPr lang="en-US" altLang="en-US" sz="2000" dirty="0"/>
              <a:t>Much easier to criticize them</a:t>
            </a:r>
          </a:p>
          <a:p>
            <a:pPr eaLnBrk="1" hangingPunct="1"/>
            <a:r>
              <a:rPr lang="en-US" altLang="en-US" sz="2400" dirty="0"/>
              <a:t>An ongoing effort, please send me your favorites!</a:t>
            </a:r>
          </a:p>
        </p:txBody>
      </p:sp>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CD26010-EFCC-42FD-AC65-C105AE4CEB20}" type="slidenum">
              <a:rPr lang="en-US" altLang="en-US" sz="1400"/>
              <a:pPr>
                <a:spcBef>
                  <a:spcPct val="0"/>
                </a:spcBef>
                <a:buFontTx/>
                <a:buNone/>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274638"/>
            <a:ext cx="8229600" cy="715962"/>
          </a:xfrm>
          <a:solidFill>
            <a:srgbClr val="FFCDFD"/>
          </a:solidFill>
        </p:spPr>
        <p:txBody>
          <a:bodyPr/>
          <a:lstStyle/>
          <a:p>
            <a:r>
              <a:rPr lang="en-US" altLang="en-US" sz="3200" dirty="0"/>
              <a:t>Done right, strong DiD results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11961079"/>
              </p:ext>
            </p:extLst>
          </p:nvPr>
        </p:nvGraphicFramePr>
        <p:xfrm>
          <a:off x="228600" y="1274763"/>
          <a:ext cx="8305801" cy="3822835"/>
        </p:xfrm>
        <a:graphic>
          <a:graphicData uri="http://schemas.openxmlformats.org/drawingml/2006/table">
            <a:tbl>
              <a:tblPr firstRow="1" firstCol="1" bandRow="1">
                <a:tableStyleId>{5C22544A-7EE6-4342-B048-85BDC9FD1C3A}</a:tableStyleId>
              </a:tblPr>
              <a:tblGrid>
                <a:gridCol w="1755533">
                  <a:extLst>
                    <a:ext uri="{9D8B030D-6E8A-4147-A177-3AD203B41FA5}">
                      <a16:colId xmlns:a16="http://schemas.microsoft.com/office/drawing/2014/main" val="20000"/>
                    </a:ext>
                  </a:extLst>
                </a:gridCol>
                <a:gridCol w="1637567">
                  <a:extLst>
                    <a:ext uri="{9D8B030D-6E8A-4147-A177-3AD203B41FA5}">
                      <a16:colId xmlns:a16="http://schemas.microsoft.com/office/drawing/2014/main" val="20001"/>
                    </a:ext>
                  </a:extLst>
                </a:gridCol>
                <a:gridCol w="1637567">
                  <a:extLst>
                    <a:ext uri="{9D8B030D-6E8A-4147-A177-3AD203B41FA5}">
                      <a16:colId xmlns:a16="http://schemas.microsoft.com/office/drawing/2014/main" val="20002"/>
                    </a:ext>
                  </a:extLst>
                </a:gridCol>
                <a:gridCol w="1637567">
                  <a:extLst>
                    <a:ext uri="{9D8B030D-6E8A-4147-A177-3AD203B41FA5}">
                      <a16:colId xmlns:a16="http://schemas.microsoft.com/office/drawing/2014/main" val="20003"/>
                    </a:ext>
                  </a:extLst>
                </a:gridCol>
                <a:gridCol w="1637567">
                  <a:extLst>
                    <a:ext uri="{9D8B030D-6E8A-4147-A177-3AD203B41FA5}">
                      <a16:colId xmlns:a16="http://schemas.microsoft.com/office/drawing/2014/main" val="20004"/>
                    </a:ext>
                  </a:extLst>
                </a:gridCol>
              </a:tblGrid>
              <a:tr h="401626">
                <a:tc>
                  <a:txBody>
                    <a:bodyPr/>
                    <a:lstStyle/>
                    <a:p>
                      <a:pPr marL="0" marR="0" indent="0">
                        <a:spcBef>
                          <a:spcPts val="0"/>
                        </a:spcBef>
                        <a:spcAft>
                          <a:spcPts val="0"/>
                        </a:spcAft>
                      </a:pPr>
                      <a:r>
                        <a:rPr lang="en-US" sz="1800" dirty="0">
                          <a:solidFill>
                            <a:schemeClr val="tx1"/>
                          </a:solidFill>
                          <a:effectLst/>
                        </a:rPr>
                        <a:t>Dep. variable</a:t>
                      </a:r>
                      <a:endParaRPr lang="en-US" sz="2000" dirty="0">
                        <a:solidFill>
                          <a:schemeClr val="tx1"/>
                        </a:solidFill>
                        <a:effectLst/>
                        <a:latin typeface="Times New Roman"/>
                        <a:ea typeface="Batang"/>
                        <a:cs typeface="Times New Roman"/>
                      </a:endParaRPr>
                    </a:p>
                  </a:txBody>
                  <a:tcPr marL="18415" marR="18415" marT="0" marB="0" anchor="ctr"/>
                </a:tc>
                <a:tc gridSpan="4">
                  <a:txBody>
                    <a:bodyPr/>
                    <a:lstStyle/>
                    <a:p>
                      <a:pPr marL="0" marR="0" indent="0" algn="ctr">
                        <a:spcBef>
                          <a:spcPts val="0"/>
                        </a:spcBef>
                        <a:spcAft>
                          <a:spcPts val="0"/>
                        </a:spcAft>
                      </a:pPr>
                      <a:r>
                        <a:rPr lang="en-US" sz="1800" dirty="0">
                          <a:solidFill>
                            <a:schemeClr val="tx1"/>
                          </a:solidFill>
                          <a:effectLst/>
                        </a:rPr>
                        <a:t>Ln(large paid claims/1,000 physicians)</a:t>
                      </a:r>
                      <a:endParaRPr lang="en-US" sz="2000" dirty="0">
                        <a:solidFill>
                          <a:schemeClr val="tx1"/>
                        </a:solidFill>
                        <a:effectLst/>
                        <a:latin typeface="Times New Roman"/>
                        <a:ea typeface="Batang"/>
                        <a:cs typeface="Times New Roman"/>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2825">
                <a:tc>
                  <a:txBody>
                    <a:bodyPr/>
                    <a:lstStyle/>
                    <a:p>
                      <a:pPr marL="0" marR="0" indent="0">
                        <a:spcBef>
                          <a:spcPts val="0"/>
                        </a:spcBef>
                        <a:spcAft>
                          <a:spcPts val="0"/>
                        </a:spcAft>
                      </a:pPr>
                      <a:r>
                        <a:rPr lang="en-US" sz="1800" dirty="0">
                          <a:solidFill>
                            <a:schemeClr val="tx1"/>
                          </a:solidFill>
                          <a:effectLst/>
                        </a:rPr>
                        <a:t>Based on</a:t>
                      </a:r>
                      <a:endParaRPr lang="en-US" sz="2000" dirty="0">
                        <a:solidFill>
                          <a:schemeClr val="tx1"/>
                        </a:solidFill>
                        <a:effectLst/>
                        <a:latin typeface="Times New Roman"/>
                        <a:ea typeface="Batang"/>
                        <a:cs typeface="Times New Roman"/>
                      </a:endParaRPr>
                    </a:p>
                  </a:txBody>
                  <a:tcPr marL="18415" marR="18415" marT="0" marB="0" anchor="ctr"/>
                </a:tc>
                <a:tc gridSpan="2">
                  <a:txBody>
                    <a:bodyPr/>
                    <a:lstStyle/>
                    <a:p>
                      <a:pPr marL="0" marR="0" indent="0" algn="ctr">
                        <a:spcBef>
                          <a:spcPts val="0"/>
                        </a:spcBef>
                        <a:spcAft>
                          <a:spcPts val="0"/>
                        </a:spcAft>
                      </a:pPr>
                      <a:r>
                        <a:rPr lang="en-US" sz="1800" dirty="0">
                          <a:effectLst/>
                        </a:rPr>
                        <a:t>closing year</a:t>
                      </a:r>
                      <a:endParaRPr lang="en-US" sz="2000" dirty="0">
                        <a:effectLst/>
                        <a:latin typeface="Times New Roman"/>
                        <a:ea typeface="Batang"/>
                        <a:cs typeface="Times New Roman"/>
                      </a:endParaRPr>
                    </a:p>
                  </a:txBody>
                  <a:tcPr marL="68580" marR="68580" marT="0" marB="0" anchor="ctr">
                    <a:lnR w="38100" cap="flat" cmpd="sng" algn="ctr">
                      <a:solidFill>
                        <a:schemeClr val="tx1"/>
                      </a:solidFill>
                      <a:prstDash val="solid"/>
                      <a:round/>
                      <a:headEnd type="none" w="med" len="med"/>
                      <a:tailEnd type="none" w="med" len="med"/>
                    </a:lnR>
                  </a:tcPr>
                </a:tc>
                <a:tc hMerge="1">
                  <a:txBody>
                    <a:bodyPr/>
                    <a:lstStyle/>
                    <a:p>
                      <a:endParaRPr lang="en-US"/>
                    </a:p>
                  </a:txBody>
                  <a:tcPr/>
                </a:tc>
                <a:tc gridSpan="2">
                  <a:txBody>
                    <a:bodyPr/>
                    <a:lstStyle/>
                    <a:p>
                      <a:pPr marL="0" marR="0" indent="0" algn="ctr">
                        <a:spcBef>
                          <a:spcPts val="0"/>
                        </a:spcBef>
                        <a:spcAft>
                          <a:spcPts val="0"/>
                        </a:spcAft>
                      </a:pPr>
                      <a:r>
                        <a:rPr lang="en-US" sz="1800" dirty="0">
                          <a:effectLst/>
                        </a:rPr>
                        <a:t>injury year (closed by t + 4)</a:t>
                      </a:r>
                      <a:endParaRPr lang="en-US" sz="2000" dirty="0">
                        <a:effectLst/>
                        <a:latin typeface="Times New Roman"/>
                        <a:ea typeface="Batang"/>
                        <a:cs typeface="Times New Roman"/>
                      </a:endParaRPr>
                    </a:p>
                  </a:txBody>
                  <a:tcPr marL="68580" marR="68580" marT="0" marB="0" anchor="ctr">
                    <a:lnL w="381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01"/>
                  </a:ext>
                </a:extLst>
              </a:tr>
              <a:tr h="292825">
                <a:tc>
                  <a:txBody>
                    <a:bodyPr/>
                    <a:lstStyle/>
                    <a:p>
                      <a:pPr marL="0" marR="0" indent="0">
                        <a:spcBef>
                          <a:spcPts val="0"/>
                        </a:spcBef>
                        <a:spcAft>
                          <a:spcPts val="0"/>
                        </a:spcAft>
                      </a:pPr>
                      <a:r>
                        <a:rPr lang="en-US" sz="1800" dirty="0">
                          <a:solidFill>
                            <a:schemeClr val="tx1"/>
                          </a:solidFill>
                          <a:effectLst/>
                        </a:rPr>
                        <a:t>Control states</a:t>
                      </a:r>
                      <a:endParaRPr lang="en-US" sz="2000" dirty="0">
                        <a:solidFill>
                          <a:schemeClr val="tx1"/>
                        </a:solidFill>
                        <a:effectLst/>
                        <a:latin typeface="Times New Roman"/>
                        <a:ea typeface="Batang"/>
                        <a:cs typeface="Times New Roman"/>
                      </a:endParaRPr>
                    </a:p>
                  </a:txBody>
                  <a:tcPr marL="18415" marR="18415" marT="0" marB="0" anchor="ctr"/>
                </a:tc>
                <a:tc>
                  <a:txBody>
                    <a:bodyPr/>
                    <a:lstStyle/>
                    <a:p>
                      <a:pPr marL="0" marR="0" indent="0" algn="ctr">
                        <a:spcBef>
                          <a:spcPts val="0"/>
                        </a:spcBef>
                        <a:spcAft>
                          <a:spcPts val="0"/>
                        </a:spcAft>
                      </a:pPr>
                      <a:r>
                        <a:rPr lang="en-US" sz="1800" dirty="0">
                          <a:effectLst/>
                        </a:rPr>
                        <a:t>No-cap</a:t>
                      </a:r>
                      <a:endParaRPr lang="en-US" sz="2000" dirty="0">
                        <a:effectLst/>
                        <a:latin typeface="Times New Roman"/>
                        <a:ea typeface="Batang"/>
                        <a:cs typeface="Times New Roman"/>
                      </a:endParaRPr>
                    </a:p>
                  </a:txBody>
                  <a:tcPr marL="68580" marR="68580" marT="0" marB="0" anchor="ctr"/>
                </a:tc>
                <a:tc>
                  <a:txBody>
                    <a:bodyPr/>
                    <a:lstStyle/>
                    <a:p>
                      <a:pPr marL="0" marR="0" indent="0" algn="ctr">
                        <a:spcBef>
                          <a:spcPts val="0"/>
                        </a:spcBef>
                        <a:spcAft>
                          <a:spcPts val="0"/>
                        </a:spcAft>
                      </a:pPr>
                      <a:r>
                        <a:rPr lang="en-US" sz="1800">
                          <a:effectLst/>
                        </a:rPr>
                        <a:t>No- &amp; old-cap</a:t>
                      </a:r>
                      <a:endParaRPr lang="en-US" sz="2000">
                        <a:effectLst/>
                        <a:latin typeface="Times New Roman"/>
                        <a:ea typeface="Batang"/>
                        <a:cs typeface="Times New Roman"/>
                      </a:endParaRPr>
                    </a:p>
                  </a:txBody>
                  <a:tcPr marL="18415" marR="18415" marT="0" marB="0" anchor="ctr">
                    <a:lnR w="38100" cap="flat" cmpd="sng" algn="ctr">
                      <a:solidFill>
                        <a:schemeClr val="tx1"/>
                      </a:solidFill>
                      <a:prstDash val="solid"/>
                      <a:round/>
                      <a:headEnd type="none" w="med" len="med"/>
                      <a:tailEnd type="none" w="med" len="med"/>
                    </a:lnR>
                  </a:tcPr>
                </a:tc>
                <a:tc>
                  <a:txBody>
                    <a:bodyPr/>
                    <a:lstStyle/>
                    <a:p>
                      <a:pPr marL="0" marR="0" indent="0" algn="ctr">
                        <a:spcBef>
                          <a:spcPts val="0"/>
                        </a:spcBef>
                        <a:spcAft>
                          <a:spcPts val="0"/>
                        </a:spcAft>
                      </a:pPr>
                      <a:r>
                        <a:rPr lang="en-US" sz="1800" dirty="0">
                          <a:effectLst/>
                        </a:rPr>
                        <a:t>No-cap</a:t>
                      </a:r>
                      <a:endParaRPr lang="en-US" sz="2000" dirty="0">
                        <a:effectLst/>
                        <a:latin typeface="Times New Roman"/>
                        <a:ea typeface="Batang"/>
                        <a:cs typeface="Times New Roman"/>
                      </a:endParaRPr>
                    </a:p>
                  </a:txBody>
                  <a:tcPr marL="68580" marR="68580" marT="0" marB="0" anchor="ctr">
                    <a:lnL w="38100" cap="flat" cmpd="sng" algn="ctr">
                      <a:solidFill>
                        <a:schemeClr val="tx1"/>
                      </a:solidFill>
                      <a:prstDash val="solid"/>
                      <a:round/>
                      <a:headEnd type="none" w="med" len="med"/>
                      <a:tailEnd type="none" w="med" len="med"/>
                    </a:lnL>
                  </a:tcPr>
                </a:tc>
                <a:tc>
                  <a:txBody>
                    <a:bodyPr/>
                    <a:lstStyle/>
                    <a:p>
                      <a:pPr marL="0" marR="0" indent="0" algn="ctr">
                        <a:spcBef>
                          <a:spcPts val="0"/>
                        </a:spcBef>
                        <a:spcAft>
                          <a:spcPts val="0"/>
                        </a:spcAft>
                      </a:pPr>
                      <a:r>
                        <a:rPr lang="en-US" sz="1800" dirty="0">
                          <a:effectLst/>
                        </a:rPr>
                        <a:t>No- &amp; old-cap</a:t>
                      </a:r>
                      <a:endParaRPr lang="en-US" sz="2000" dirty="0">
                        <a:effectLst/>
                        <a:latin typeface="Times New Roman"/>
                        <a:ea typeface="Batang"/>
                        <a:cs typeface="Times New Roman"/>
                      </a:endParaRPr>
                    </a:p>
                  </a:txBody>
                  <a:tcPr marL="68580" marR="68580" marT="0" marB="0" anchor="ctr"/>
                </a:tc>
                <a:extLst>
                  <a:ext uri="{0D108BD9-81ED-4DB2-BD59-A6C34878D82A}">
                    <a16:rowId xmlns:a16="http://schemas.microsoft.com/office/drawing/2014/main" val="10003"/>
                  </a:ext>
                </a:extLst>
              </a:tr>
              <a:tr h="292825">
                <a:tc rowSpan="2">
                  <a:txBody>
                    <a:bodyPr/>
                    <a:lstStyle/>
                    <a:p>
                      <a:pPr marL="0" marR="0" indent="0">
                        <a:spcBef>
                          <a:spcPts val="0"/>
                        </a:spcBef>
                        <a:spcAft>
                          <a:spcPts val="0"/>
                        </a:spcAft>
                      </a:pPr>
                      <a:r>
                        <a:rPr lang="en-US" sz="1800" dirty="0">
                          <a:solidFill>
                            <a:schemeClr val="tx1"/>
                          </a:solidFill>
                          <a:effectLst/>
                        </a:rPr>
                        <a:t>Post-reform period</a:t>
                      </a:r>
                      <a:endParaRPr lang="en-US" sz="2000" dirty="0">
                        <a:solidFill>
                          <a:schemeClr val="tx1"/>
                        </a:solidFill>
                        <a:effectLst/>
                        <a:latin typeface="Times New Roman"/>
                        <a:ea typeface="Batang"/>
                        <a:cs typeface="Times New Roman"/>
                      </a:endParaRPr>
                    </a:p>
                  </a:txBody>
                  <a:tcPr marL="18415" marR="18415" marT="0" marB="0" anchor="ctr"/>
                </a:tc>
                <a:tc>
                  <a:txBody>
                    <a:bodyPr/>
                    <a:lstStyle/>
                    <a:p>
                      <a:pPr marL="0" marR="0" indent="0" algn="ctr">
                        <a:spcBef>
                          <a:spcPts val="0"/>
                        </a:spcBef>
                        <a:spcAft>
                          <a:spcPts val="0"/>
                        </a:spcAft>
                      </a:pPr>
                      <a:r>
                        <a:rPr lang="en-US" sz="1800" b="1" dirty="0">
                          <a:effectLst/>
                        </a:rPr>
                        <a:t>-0.352</a:t>
                      </a:r>
                      <a:endParaRPr lang="en-US" sz="2000" b="1" dirty="0">
                        <a:effectLst/>
                        <a:latin typeface="Times New Roman"/>
                        <a:ea typeface="Batang"/>
                        <a:cs typeface="Times New Roman"/>
                      </a:endParaRPr>
                    </a:p>
                  </a:txBody>
                  <a:tcPr marL="68580" marR="68580" marT="0" marB="0" anchor="ctr">
                    <a:solidFill>
                      <a:srgbClr val="92D050"/>
                    </a:solidFill>
                  </a:tcPr>
                </a:tc>
                <a:tc>
                  <a:txBody>
                    <a:bodyPr/>
                    <a:lstStyle/>
                    <a:p>
                      <a:pPr marL="0" marR="0" indent="0" algn="ctr">
                        <a:spcBef>
                          <a:spcPts val="0"/>
                        </a:spcBef>
                        <a:spcAft>
                          <a:spcPts val="0"/>
                        </a:spcAft>
                      </a:pPr>
                      <a:r>
                        <a:rPr lang="en-US" sz="1800" b="1" dirty="0">
                          <a:effectLst/>
                        </a:rPr>
                        <a:t>-0.314</a:t>
                      </a:r>
                      <a:endParaRPr lang="en-US" sz="2000" b="1" dirty="0">
                        <a:effectLst/>
                        <a:latin typeface="Times New Roman"/>
                        <a:ea typeface="Batang"/>
                        <a:cs typeface="Times New Roman"/>
                      </a:endParaRPr>
                    </a:p>
                  </a:txBody>
                  <a:tcPr marL="18415" marR="18415" marT="0" marB="0" anchor="ctr">
                    <a:lnR w="38100" cap="flat" cmpd="sng" algn="ctr">
                      <a:solidFill>
                        <a:schemeClr val="tx1"/>
                      </a:solidFill>
                      <a:prstDash val="solid"/>
                      <a:round/>
                      <a:headEnd type="none" w="med" len="med"/>
                      <a:tailEnd type="none" w="med" len="med"/>
                    </a:lnR>
                    <a:solidFill>
                      <a:srgbClr val="92D050"/>
                    </a:solidFill>
                  </a:tcPr>
                </a:tc>
                <a:tc>
                  <a:txBody>
                    <a:bodyPr/>
                    <a:lstStyle/>
                    <a:p>
                      <a:pPr marL="0" marR="0" indent="0" algn="ctr">
                        <a:spcBef>
                          <a:spcPts val="0"/>
                        </a:spcBef>
                        <a:spcAft>
                          <a:spcPts val="0"/>
                        </a:spcAft>
                      </a:pPr>
                      <a:r>
                        <a:rPr lang="en-US" sz="1800" b="1" dirty="0">
                          <a:effectLst/>
                        </a:rPr>
                        <a:t>-0.409</a:t>
                      </a:r>
                      <a:endParaRPr lang="en-US" sz="2000" b="1" dirty="0">
                        <a:effectLst/>
                        <a:latin typeface="Times New Roman"/>
                        <a:ea typeface="Batang"/>
                        <a:cs typeface="Times New Roman"/>
                      </a:endParaRPr>
                    </a:p>
                  </a:txBody>
                  <a:tcPr marL="68580" marR="68580" marT="0" marB="0" anchor="ctr">
                    <a:lnL w="38100" cap="flat" cmpd="sng" algn="ctr">
                      <a:solidFill>
                        <a:schemeClr val="tx1"/>
                      </a:solidFill>
                      <a:prstDash val="solid"/>
                      <a:round/>
                      <a:headEnd type="none" w="med" len="med"/>
                      <a:tailEnd type="none" w="med" len="med"/>
                    </a:lnL>
                    <a:solidFill>
                      <a:srgbClr val="92D050"/>
                    </a:solidFill>
                  </a:tcPr>
                </a:tc>
                <a:tc>
                  <a:txBody>
                    <a:bodyPr/>
                    <a:lstStyle/>
                    <a:p>
                      <a:pPr marL="0" marR="0" indent="0" algn="ctr">
                        <a:spcBef>
                          <a:spcPts val="0"/>
                        </a:spcBef>
                        <a:spcAft>
                          <a:spcPts val="0"/>
                        </a:spcAft>
                      </a:pPr>
                      <a:r>
                        <a:rPr lang="en-US" sz="1800" b="1" dirty="0">
                          <a:effectLst/>
                        </a:rPr>
                        <a:t>-0.372</a:t>
                      </a:r>
                      <a:endParaRPr lang="en-US" sz="2000" b="1" dirty="0">
                        <a:effectLst/>
                        <a:latin typeface="Times New Roman"/>
                        <a:ea typeface="Batang"/>
                        <a:cs typeface="Times New Roman"/>
                      </a:endParaRPr>
                    </a:p>
                  </a:txBody>
                  <a:tcPr marL="68580" marR="68580" marT="0" marB="0" anchor="ctr">
                    <a:solidFill>
                      <a:srgbClr val="92D050"/>
                    </a:solidFill>
                  </a:tcPr>
                </a:tc>
                <a:extLst>
                  <a:ext uri="{0D108BD9-81ED-4DB2-BD59-A6C34878D82A}">
                    <a16:rowId xmlns:a16="http://schemas.microsoft.com/office/drawing/2014/main" val="10004"/>
                  </a:ext>
                </a:extLst>
              </a:tr>
              <a:tr h="492959">
                <a:tc vMerge="1">
                  <a:txBody>
                    <a:bodyPr/>
                    <a:lstStyle/>
                    <a:p>
                      <a:endParaRPr lang="en-US"/>
                    </a:p>
                  </a:txBody>
                  <a:tcPr/>
                </a:tc>
                <a:tc>
                  <a:txBody>
                    <a:bodyPr/>
                    <a:lstStyle/>
                    <a:p>
                      <a:pPr marL="0" marR="0" indent="0" algn="ctr">
                        <a:spcBef>
                          <a:spcPts val="0"/>
                        </a:spcBef>
                        <a:spcAft>
                          <a:spcPts val="0"/>
                        </a:spcAft>
                      </a:pPr>
                      <a:r>
                        <a:rPr lang="en-US" sz="1800" b="1">
                          <a:effectLst/>
                        </a:rPr>
                        <a:t>[2.79]***</a:t>
                      </a:r>
                      <a:endParaRPr lang="en-US" sz="2000" b="1">
                        <a:effectLst/>
                        <a:latin typeface="Times New Roman"/>
                        <a:ea typeface="Batang"/>
                        <a:cs typeface="Times New Roman"/>
                      </a:endParaRPr>
                    </a:p>
                  </a:txBody>
                  <a:tcPr marL="68580" marR="68580" marT="0" marB="0" anchor="ctr">
                    <a:solidFill>
                      <a:srgbClr val="92D050"/>
                    </a:solidFill>
                  </a:tcPr>
                </a:tc>
                <a:tc>
                  <a:txBody>
                    <a:bodyPr/>
                    <a:lstStyle/>
                    <a:p>
                      <a:pPr marL="0" marR="0" indent="0" algn="ctr">
                        <a:spcBef>
                          <a:spcPts val="0"/>
                        </a:spcBef>
                        <a:spcAft>
                          <a:spcPts val="0"/>
                        </a:spcAft>
                      </a:pPr>
                      <a:r>
                        <a:rPr lang="en-US" sz="1800" b="1" dirty="0">
                          <a:effectLst/>
                        </a:rPr>
                        <a:t>[2.51]**</a:t>
                      </a:r>
                      <a:endParaRPr lang="en-US" sz="2000" b="1" dirty="0">
                        <a:effectLst/>
                        <a:latin typeface="Times New Roman"/>
                        <a:ea typeface="Batang"/>
                        <a:cs typeface="Times New Roman"/>
                      </a:endParaRPr>
                    </a:p>
                  </a:txBody>
                  <a:tcPr marL="18415" marR="18415" marT="0" marB="0" anchor="ctr">
                    <a:lnR w="38100" cap="flat" cmpd="sng" algn="ctr">
                      <a:solidFill>
                        <a:schemeClr val="tx1"/>
                      </a:solidFill>
                      <a:prstDash val="solid"/>
                      <a:round/>
                      <a:headEnd type="none" w="med" len="med"/>
                      <a:tailEnd type="none" w="med" len="med"/>
                    </a:lnR>
                    <a:solidFill>
                      <a:srgbClr val="92D050"/>
                    </a:solidFill>
                  </a:tcPr>
                </a:tc>
                <a:tc>
                  <a:txBody>
                    <a:bodyPr/>
                    <a:lstStyle/>
                    <a:p>
                      <a:pPr marL="0" marR="0" indent="0" algn="ctr">
                        <a:spcBef>
                          <a:spcPts val="0"/>
                        </a:spcBef>
                        <a:spcAft>
                          <a:spcPts val="0"/>
                        </a:spcAft>
                      </a:pPr>
                      <a:r>
                        <a:rPr lang="en-US" sz="1800" b="1" dirty="0">
                          <a:effectLst/>
                        </a:rPr>
                        <a:t>[4.70]***</a:t>
                      </a:r>
                      <a:endParaRPr lang="en-US" sz="2000" b="1" dirty="0">
                        <a:effectLst/>
                        <a:latin typeface="Times New Roman"/>
                        <a:ea typeface="Batang"/>
                        <a:cs typeface="Times New Roman"/>
                      </a:endParaRPr>
                    </a:p>
                  </a:txBody>
                  <a:tcPr marL="68580" marR="68580" marT="0" marB="0" anchor="ctr">
                    <a:lnL w="38100" cap="flat" cmpd="sng" algn="ctr">
                      <a:solidFill>
                        <a:schemeClr val="tx1"/>
                      </a:solidFill>
                      <a:prstDash val="solid"/>
                      <a:round/>
                      <a:headEnd type="none" w="med" len="med"/>
                      <a:tailEnd type="none" w="med" len="med"/>
                    </a:lnL>
                    <a:solidFill>
                      <a:srgbClr val="92D050"/>
                    </a:solidFill>
                  </a:tcPr>
                </a:tc>
                <a:tc>
                  <a:txBody>
                    <a:bodyPr/>
                    <a:lstStyle/>
                    <a:p>
                      <a:pPr marL="0" marR="0" indent="0" algn="ctr">
                        <a:spcBef>
                          <a:spcPts val="0"/>
                        </a:spcBef>
                        <a:spcAft>
                          <a:spcPts val="0"/>
                        </a:spcAft>
                      </a:pPr>
                      <a:r>
                        <a:rPr lang="en-US" sz="1800" b="1" dirty="0">
                          <a:effectLst/>
                        </a:rPr>
                        <a:t>[4.44]***</a:t>
                      </a:r>
                      <a:endParaRPr lang="en-US" sz="2000" b="1" dirty="0">
                        <a:effectLst/>
                        <a:latin typeface="Times New Roman"/>
                        <a:ea typeface="Batang"/>
                        <a:cs typeface="Times New Roman"/>
                      </a:endParaRPr>
                    </a:p>
                  </a:txBody>
                  <a:tcPr marL="68580" marR="68580" marT="0" marB="0" anchor="ctr">
                    <a:solidFill>
                      <a:srgbClr val="92D050"/>
                    </a:solidFill>
                  </a:tcPr>
                </a:tc>
                <a:extLst>
                  <a:ext uri="{0D108BD9-81ED-4DB2-BD59-A6C34878D82A}">
                    <a16:rowId xmlns:a16="http://schemas.microsoft.com/office/drawing/2014/main" val="10005"/>
                  </a:ext>
                </a:extLst>
              </a:tr>
              <a:tr h="292825">
                <a:tc rowSpan="2">
                  <a:txBody>
                    <a:bodyPr/>
                    <a:lstStyle/>
                    <a:p>
                      <a:pPr marL="0" marR="0" indent="0">
                        <a:spcBef>
                          <a:spcPts val="0"/>
                        </a:spcBef>
                        <a:spcAft>
                          <a:spcPts val="0"/>
                        </a:spcAft>
                      </a:pPr>
                      <a:r>
                        <a:rPr lang="en-US" sz="1800" dirty="0">
                          <a:solidFill>
                            <a:schemeClr val="tx1"/>
                          </a:solidFill>
                          <a:effectLst/>
                        </a:rPr>
                        <a:t>Ln(no. of physicians)</a:t>
                      </a:r>
                      <a:endParaRPr lang="en-US" sz="2000" dirty="0">
                        <a:solidFill>
                          <a:schemeClr val="tx1"/>
                        </a:solidFill>
                        <a:effectLst/>
                        <a:latin typeface="Times New Roman"/>
                        <a:ea typeface="Batang"/>
                        <a:cs typeface="Times New Roman"/>
                      </a:endParaRPr>
                    </a:p>
                  </a:txBody>
                  <a:tcPr marL="18415" marR="18415" marT="0" marB="0" anchor="ctr"/>
                </a:tc>
                <a:tc>
                  <a:txBody>
                    <a:bodyPr/>
                    <a:lstStyle/>
                    <a:p>
                      <a:pPr marL="0" marR="0" indent="0" algn="ctr">
                        <a:spcBef>
                          <a:spcPts val="0"/>
                        </a:spcBef>
                        <a:spcAft>
                          <a:spcPts val="0"/>
                        </a:spcAft>
                      </a:pPr>
                      <a:r>
                        <a:rPr lang="en-US" sz="1800">
                          <a:effectLst/>
                        </a:rPr>
                        <a:t>-1.790</a:t>
                      </a:r>
                      <a:endParaRPr lang="en-US" sz="2000">
                        <a:effectLst/>
                        <a:latin typeface="Times New Roman"/>
                        <a:ea typeface="Batang"/>
                        <a:cs typeface="Times New Roman"/>
                      </a:endParaRPr>
                    </a:p>
                  </a:txBody>
                  <a:tcPr marL="68580" marR="68580" marT="0" marB="0" anchor="ctr"/>
                </a:tc>
                <a:tc>
                  <a:txBody>
                    <a:bodyPr/>
                    <a:lstStyle/>
                    <a:p>
                      <a:pPr marL="0" marR="0" indent="0" algn="ctr">
                        <a:spcBef>
                          <a:spcPts val="0"/>
                        </a:spcBef>
                        <a:spcAft>
                          <a:spcPts val="0"/>
                        </a:spcAft>
                      </a:pPr>
                      <a:r>
                        <a:rPr lang="en-US" sz="1800">
                          <a:effectLst/>
                        </a:rPr>
                        <a:t>-0.652</a:t>
                      </a:r>
                      <a:endParaRPr lang="en-US" sz="2000">
                        <a:effectLst/>
                        <a:latin typeface="Times New Roman"/>
                        <a:ea typeface="Batang"/>
                        <a:cs typeface="Times New Roman"/>
                      </a:endParaRPr>
                    </a:p>
                  </a:txBody>
                  <a:tcPr marL="18415" marR="18415" marT="0" marB="0" anchor="ctr">
                    <a:lnR w="38100" cap="flat" cmpd="sng" algn="ctr">
                      <a:solidFill>
                        <a:schemeClr val="tx1"/>
                      </a:solidFill>
                      <a:prstDash val="solid"/>
                      <a:round/>
                      <a:headEnd type="none" w="med" len="med"/>
                      <a:tailEnd type="none" w="med" len="med"/>
                    </a:lnR>
                  </a:tcPr>
                </a:tc>
                <a:tc>
                  <a:txBody>
                    <a:bodyPr/>
                    <a:lstStyle/>
                    <a:p>
                      <a:pPr marL="0" marR="0" indent="0" algn="ctr">
                        <a:spcBef>
                          <a:spcPts val="0"/>
                        </a:spcBef>
                        <a:spcAft>
                          <a:spcPts val="0"/>
                        </a:spcAft>
                      </a:pPr>
                      <a:r>
                        <a:rPr lang="en-US" sz="1800" dirty="0">
                          <a:effectLst/>
                        </a:rPr>
                        <a:t>-3.368</a:t>
                      </a:r>
                      <a:endParaRPr lang="en-US" sz="2000" dirty="0">
                        <a:effectLst/>
                        <a:latin typeface="Times New Roman"/>
                        <a:ea typeface="Batang"/>
                        <a:cs typeface="Times New Roman"/>
                      </a:endParaRPr>
                    </a:p>
                  </a:txBody>
                  <a:tcPr marL="68580" marR="68580" marT="0" marB="0" anchor="ctr">
                    <a:lnL w="38100" cap="flat" cmpd="sng" algn="ctr">
                      <a:solidFill>
                        <a:schemeClr val="tx1"/>
                      </a:solidFill>
                      <a:prstDash val="solid"/>
                      <a:round/>
                      <a:headEnd type="none" w="med" len="med"/>
                      <a:tailEnd type="none" w="med" len="med"/>
                    </a:lnL>
                  </a:tcPr>
                </a:tc>
                <a:tc>
                  <a:txBody>
                    <a:bodyPr/>
                    <a:lstStyle/>
                    <a:p>
                      <a:pPr marL="0" marR="0" indent="0" algn="ctr">
                        <a:spcBef>
                          <a:spcPts val="0"/>
                        </a:spcBef>
                        <a:spcAft>
                          <a:spcPts val="0"/>
                        </a:spcAft>
                      </a:pPr>
                      <a:r>
                        <a:rPr lang="en-US" sz="1800">
                          <a:effectLst/>
                        </a:rPr>
                        <a:t>-2.037</a:t>
                      </a:r>
                      <a:endParaRPr lang="en-US" sz="2000">
                        <a:effectLst/>
                        <a:latin typeface="Times New Roman"/>
                        <a:ea typeface="Batang"/>
                        <a:cs typeface="Times New Roman"/>
                      </a:endParaRPr>
                    </a:p>
                  </a:txBody>
                  <a:tcPr marL="68580" marR="68580" marT="0" marB="0" anchor="ctr"/>
                </a:tc>
                <a:extLst>
                  <a:ext uri="{0D108BD9-81ED-4DB2-BD59-A6C34878D82A}">
                    <a16:rowId xmlns:a16="http://schemas.microsoft.com/office/drawing/2014/main" val="10006"/>
                  </a:ext>
                </a:extLst>
              </a:tr>
              <a:tr h="292825">
                <a:tc vMerge="1">
                  <a:txBody>
                    <a:bodyPr/>
                    <a:lstStyle/>
                    <a:p>
                      <a:endParaRPr lang="en-US"/>
                    </a:p>
                  </a:txBody>
                  <a:tcPr/>
                </a:tc>
                <a:tc>
                  <a:txBody>
                    <a:bodyPr/>
                    <a:lstStyle/>
                    <a:p>
                      <a:pPr marL="0" marR="0" indent="0" algn="ctr">
                        <a:spcBef>
                          <a:spcPts val="0"/>
                        </a:spcBef>
                        <a:spcAft>
                          <a:spcPts val="0"/>
                        </a:spcAft>
                      </a:pPr>
                      <a:r>
                        <a:rPr lang="en-US" sz="1800">
                          <a:effectLst/>
                        </a:rPr>
                        <a:t>[1.94]*</a:t>
                      </a:r>
                      <a:endParaRPr lang="en-US" sz="2000">
                        <a:effectLst/>
                        <a:latin typeface="Times New Roman"/>
                        <a:ea typeface="Batang"/>
                        <a:cs typeface="Times New Roman"/>
                      </a:endParaRPr>
                    </a:p>
                  </a:txBody>
                  <a:tcPr marL="68580" marR="68580" marT="0" marB="0" anchor="ctr"/>
                </a:tc>
                <a:tc>
                  <a:txBody>
                    <a:bodyPr/>
                    <a:lstStyle/>
                    <a:p>
                      <a:pPr marL="0" marR="0" indent="0" algn="ctr">
                        <a:spcBef>
                          <a:spcPts val="0"/>
                        </a:spcBef>
                        <a:spcAft>
                          <a:spcPts val="0"/>
                        </a:spcAft>
                      </a:pPr>
                      <a:r>
                        <a:rPr lang="en-US" sz="1800">
                          <a:effectLst/>
                        </a:rPr>
                        <a:t>[0.74]</a:t>
                      </a:r>
                      <a:endParaRPr lang="en-US" sz="2000">
                        <a:effectLst/>
                        <a:latin typeface="Times New Roman"/>
                        <a:ea typeface="Batang"/>
                        <a:cs typeface="Times New Roman"/>
                      </a:endParaRPr>
                    </a:p>
                  </a:txBody>
                  <a:tcPr marL="18415" marR="18415" marT="0" marB="0" anchor="ctr">
                    <a:lnR w="38100" cap="flat" cmpd="sng" algn="ctr">
                      <a:solidFill>
                        <a:schemeClr val="tx1"/>
                      </a:solidFill>
                      <a:prstDash val="solid"/>
                      <a:round/>
                      <a:headEnd type="none" w="med" len="med"/>
                      <a:tailEnd type="none" w="med" len="med"/>
                    </a:lnR>
                  </a:tcPr>
                </a:tc>
                <a:tc>
                  <a:txBody>
                    <a:bodyPr/>
                    <a:lstStyle/>
                    <a:p>
                      <a:pPr marL="0" marR="0" indent="0" algn="ctr">
                        <a:spcBef>
                          <a:spcPts val="0"/>
                        </a:spcBef>
                        <a:spcAft>
                          <a:spcPts val="0"/>
                        </a:spcAft>
                      </a:pPr>
                      <a:r>
                        <a:rPr lang="en-US" sz="1800" dirty="0">
                          <a:effectLst/>
                        </a:rPr>
                        <a:t>[3.50]***</a:t>
                      </a:r>
                      <a:endParaRPr lang="en-US" sz="2000" dirty="0">
                        <a:effectLst/>
                        <a:latin typeface="Times New Roman"/>
                        <a:ea typeface="Batang"/>
                        <a:cs typeface="Times New Roman"/>
                      </a:endParaRPr>
                    </a:p>
                  </a:txBody>
                  <a:tcPr marL="68580" marR="68580" marT="0" marB="0" anchor="ctr">
                    <a:lnL w="38100" cap="flat" cmpd="sng" algn="ctr">
                      <a:solidFill>
                        <a:schemeClr val="tx1"/>
                      </a:solidFill>
                      <a:prstDash val="solid"/>
                      <a:round/>
                      <a:headEnd type="none" w="med" len="med"/>
                      <a:tailEnd type="none" w="med" len="med"/>
                    </a:lnL>
                  </a:tcPr>
                </a:tc>
                <a:tc>
                  <a:txBody>
                    <a:bodyPr/>
                    <a:lstStyle/>
                    <a:p>
                      <a:pPr marL="0" marR="0" indent="0" algn="ctr">
                        <a:spcBef>
                          <a:spcPts val="0"/>
                        </a:spcBef>
                        <a:spcAft>
                          <a:spcPts val="0"/>
                        </a:spcAft>
                      </a:pPr>
                      <a:r>
                        <a:rPr lang="en-US" sz="1800">
                          <a:effectLst/>
                        </a:rPr>
                        <a:t>[2.22]**</a:t>
                      </a:r>
                      <a:endParaRPr lang="en-US" sz="2000">
                        <a:effectLst/>
                        <a:latin typeface="Times New Roman"/>
                        <a:ea typeface="Batang"/>
                        <a:cs typeface="Times New Roman"/>
                      </a:endParaRPr>
                    </a:p>
                  </a:txBody>
                  <a:tcPr marL="68580" marR="68580" marT="0" marB="0" anchor="ctr"/>
                </a:tc>
                <a:extLst>
                  <a:ext uri="{0D108BD9-81ED-4DB2-BD59-A6C34878D82A}">
                    <a16:rowId xmlns:a16="http://schemas.microsoft.com/office/drawing/2014/main" val="10007"/>
                  </a:ext>
                </a:extLst>
              </a:tr>
              <a:tr h="292825">
                <a:tc rowSpan="2">
                  <a:txBody>
                    <a:bodyPr/>
                    <a:lstStyle/>
                    <a:p>
                      <a:pPr marL="0" marR="0" indent="0">
                        <a:spcBef>
                          <a:spcPts val="0"/>
                        </a:spcBef>
                        <a:spcAft>
                          <a:spcPts val="0"/>
                        </a:spcAft>
                      </a:pPr>
                      <a:r>
                        <a:rPr lang="en-US" sz="1800" dirty="0">
                          <a:solidFill>
                            <a:schemeClr val="tx1"/>
                          </a:solidFill>
                          <a:effectLst/>
                        </a:rPr>
                        <a:t>Ln(population)</a:t>
                      </a:r>
                      <a:endParaRPr lang="en-US" sz="2000" dirty="0">
                        <a:solidFill>
                          <a:schemeClr val="tx1"/>
                        </a:solidFill>
                        <a:effectLst/>
                        <a:latin typeface="Times New Roman"/>
                        <a:ea typeface="Batang"/>
                        <a:cs typeface="Times New Roman"/>
                      </a:endParaRPr>
                    </a:p>
                  </a:txBody>
                  <a:tcPr marL="18415" marR="18415" marT="0" marB="0" anchor="ctr"/>
                </a:tc>
                <a:tc>
                  <a:txBody>
                    <a:bodyPr/>
                    <a:lstStyle/>
                    <a:p>
                      <a:pPr marL="0" marR="0" indent="0" algn="ctr">
                        <a:spcBef>
                          <a:spcPts val="0"/>
                        </a:spcBef>
                        <a:spcAft>
                          <a:spcPts val="0"/>
                        </a:spcAft>
                      </a:pPr>
                      <a:r>
                        <a:rPr lang="en-US" sz="1800">
                          <a:effectLst/>
                        </a:rPr>
                        <a:t>1.791</a:t>
                      </a:r>
                      <a:endParaRPr lang="en-US" sz="2000">
                        <a:effectLst/>
                        <a:latin typeface="Times New Roman"/>
                        <a:ea typeface="Batang"/>
                        <a:cs typeface="Times New Roman"/>
                      </a:endParaRPr>
                    </a:p>
                  </a:txBody>
                  <a:tcPr marL="68580" marR="68580" marT="0" marB="0" anchor="ctr"/>
                </a:tc>
                <a:tc>
                  <a:txBody>
                    <a:bodyPr/>
                    <a:lstStyle/>
                    <a:p>
                      <a:pPr marL="0" marR="0" indent="0" algn="ctr">
                        <a:spcBef>
                          <a:spcPts val="0"/>
                        </a:spcBef>
                        <a:spcAft>
                          <a:spcPts val="0"/>
                        </a:spcAft>
                      </a:pPr>
                      <a:r>
                        <a:rPr lang="en-US" sz="1800">
                          <a:effectLst/>
                        </a:rPr>
                        <a:t>0.493</a:t>
                      </a:r>
                      <a:endParaRPr lang="en-US" sz="2000">
                        <a:effectLst/>
                        <a:latin typeface="Times New Roman"/>
                        <a:ea typeface="Batang"/>
                        <a:cs typeface="Times New Roman"/>
                      </a:endParaRPr>
                    </a:p>
                  </a:txBody>
                  <a:tcPr marL="18415" marR="18415" marT="0" marB="0" anchor="ctr">
                    <a:lnR w="38100" cap="flat" cmpd="sng" algn="ctr">
                      <a:solidFill>
                        <a:schemeClr val="tx1"/>
                      </a:solidFill>
                      <a:prstDash val="solid"/>
                      <a:round/>
                      <a:headEnd type="none" w="med" len="med"/>
                      <a:tailEnd type="none" w="med" len="med"/>
                    </a:lnR>
                  </a:tcPr>
                </a:tc>
                <a:tc>
                  <a:txBody>
                    <a:bodyPr/>
                    <a:lstStyle/>
                    <a:p>
                      <a:pPr marL="0" marR="0" indent="0" algn="ctr">
                        <a:spcBef>
                          <a:spcPts val="0"/>
                        </a:spcBef>
                        <a:spcAft>
                          <a:spcPts val="0"/>
                        </a:spcAft>
                      </a:pPr>
                      <a:r>
                        <a:rPr lang="en-US" sz="1800" dirty="0">
                          <a:effectLst/>
                        </a:rPr>
                        <a:t>2.628</a:t>
                      </a:r>
                      <a:endParaRPr lang="en-US" sz="2000" dirty="0">
                        <a:effectLst/>
                        <a:latin typeface="Times New Roman"/>
                        <a:ea typeface="Batang"/>
                        <a:cs typeface="Times New Roman"/>
                      </a:endParaRPr>
                    </a:p>
                  </a:txBody>
                  <a:tcPr marL="68580" marR="68580" marT="0" marB="0" anchor="ctr">
                    <a:lnL w="38100" cap="flat" cmpd="sng" algn="ctr">
                      <a:solidFill>
                        <a:schemeClr val="tx1"/>
                      </a:solidFill>
                      <a:prstDash val="solid"/>
                      <a:round/>
                      <a:headEnd type="none" w="med" len="med"/>
                      <a:tailEnd type="none" w="med" len="med"/>
                    </a:lnL>
                  </a:tcPr>
                </a:tc>
                <a:tc>
                  <a:txBody>
                    <a:bodyPr/>
                    <a:lstStyle/>
                    <a:p>
                      <a:pPr marL="0" marR="0" indent="0" algn="ctr">
                        <a:spcBef>
                          <a:spcPts val="0"/>
                        </a:spcBef>
                        <a:spcAft>
                          <a:spcPts val="0"/>
                        </a:spcAft>
                      </a:pPr>
                      <a:r>
                        <a:rPr lang="en-US" sz="1800">
                          <a:effectLst/>
                        </a:rPr>
                        <a:t>1.303</a:t>
                      </a:r>
                      <a:endParaRPr lang="en-US" sz="2000">
                        <a:effectLst/>
                        <a:latin typeface="Times New Roman"/>
                        <a:ea typeface="Batang"/>
                        <a:cs typeface="Times New Roman"/>
                      </a:endParaRPr>
                    </a:p>
                  </a:txBody>
                  <a:tcPr marL="68580" marR="68580" marT="0" marB="0" anchor="ctr"/>
                </a:tc>
                <a:extLst>
                  <a:ext uri="{0D108BD9-81ED-4DB2-BD59-A6C34878D82A}">
                    <a16:rowId xmlns:a16="http://schemas.microsoft.com/office/drawing/2014/main" val="10008"/>
                  </a:ext>
                </a:extLst>
              </a:tr>
              <a:tr h="292825">
                <a:tc vMerge="1">
                  <a:txBody>
                    <a:bodyPr/>
                    <a:lstStyle/>
                    <a:p>
                      <a:endParaRPr lang="en-US"/>
                    </a:p>
                  </a:txBody>
                  <a:tcPr/>
                </a:tc>
                <a:tc>
                  <a:txBody>
                    <a:bodyPr/>
                    <a:lstStyle/>
                    <a:p>
                      <a:pPr marL="0" marR="0" indent="0" algn="ctr">
                        <a:spcBef>
                          <a:spcPts val="0"/>
                        </a:spcBef>
                        <a:spcAft>
                          <a:spcPts val="0"/>
                        </a:spcAft>
                      </a:pPr>
                      <a:r>
                        <a:rPr lang="en-US" sz="1800">
                          <a:effectLst/>
                        </a:rPr>
                        <a:t>[1.59]</a:t>
                      </a:r>
                      <a:endParaRPr lang="en-US" sz="2000">
                        <a:effectLst/>
                        <a:latin typeface="Times New Roman"/>
                        <a:ea typeface="Batang"/>
                        <a:cs typeface="Times New Roman"/>
                      </a:endParaRPr>
                    </a:p>
                  </a:txBody>
                  <a:tcPr marL="68580" marR="68580" marT="0" marB="0" anchor="ctr"/>
                </a:tc>
                <a:tc>
                  <a:txBody>
                    <a:bodyPr/>
                    <a:lstStyle/>
                    <a:p>
                      <a:pPr marL="0" marR="0" indent="0" algn="ctr">
                        <a:spcBef>
                          <a:spcPts val="0"/>
                        </a:spcBef>
                        <a:spcAft>
                          <a:spcPts val="0"/>
                        </a:spcAft>
                      </a:pPr>
                      <a:r>
                        <a:rPr lang="en-US" sz="1800">
                          <a:effectLst/>
                        </a:rPr>
                        <a:t>[0.45]</a:t>
                      </a:r>
                      <a:endParaRPr lang="en-US" sz="2000">
                        <a:effectLst/>
                        <a:latin typeface="Times New Roman"/>
                        <a:ea typeface="Batang"/>
                        <a:cs typeface="Times New Roman"/>
                      </a:endParaRPr>
                    </a:p>
                  </a:txBody>
                  <a:tcPr marL="18415" marR="18415" marT="0" marB="0" anchor="ctr">
                    <a:lnR w="38100" cap="flat" cmpd="sng" algn="ctr">
                      <a:solidFill>
                        <a:schemeClr val="tx1"/>
                      </a:solidFill>
                      <a:prstDash val="solid"/>
                      <a:round/>
                      <a:headEnd type="none" w="med" len="med"/>
                      <a:tailEnd type="none" w="med" len="med"/>
                    </a:lnR>
                  </a:tcPr>
                </a:tc>
                <a:tc>
                  <a:txBody>
                    <a:bodyPr/>
                    <a:lstStyle/>
                    <a:p>
                      <a:pPr marL="0" marR="0" indent="0" algn="ctr">
                        <a:spcBef>
                          <a:spcPts val="0"/>
                        </a:spcBef>
                        <a:spcAft>
                          <a:spcPts val="0"/>
                        </a:spcAft>
                      </a:pPr>
                      <a:r>
                        <a:rPr lang="en-US" sz="1800" dirty="0">
                          <a:effectLst/>
                        </a:rPr>
                        <a:t>[2.58]**</a:t>
                      </a:r>
                      <a:endParaRPr lang="en-US" sz="2000" dirty="0">
                        <a:effectLst/>
                        <a:latin typeface="Times New Roman"/>
                        <a:ea typeface="Batang"/>
                        <a:cs typeface="Times New Roman"/>
                      </a:endParaRPr>
                    </a:p>
                  </a:txBody>
                  <a:tcPr marL="68580" marR="68580" marT="0" marB="0" anchor="ctr">
                    <a:lnL w="38100" cap="flat" cmpd="sng" algn="ctr">
                      <a:solidFill>
                        <a:schemeClr val="tx1"/>
                      </a:solidFill>
                      <a:prstDash val="solid"/>
                      <a:round/>
                      <a:headEnd type="none" w="med" len="med"/>
                      <a:tailEnd type="none" w="med" len="med"/>
                    </a:lnL>
                  </a:tcPr>
                </a:tc>
                <a:tc>
                  <a:txBody>
                    <a:bodyPr/>
                    <a:lstStyle/>
                    <a:p>
                      <a:pPr marL="0" marR="0" indent="0" algn="ctr">
                        <a:spcBef>
                          <a:spcPts val="0"/>
                        </a:spcBef>
                        <a:spcAft>
                          <a:spcPts val="0"/>
                        </a:spcAft>
                      </a:pPr>
                      <a:r>
                        <a:rPr lang="en-US" sz="1800">
                          <a:effectLst/>
                        </a:rPr>
                        <a:t>[1.29]</a:t>
                      </a:r>
                      <a:endParaRPr lang="en-US" sz="2000">
                        <a:effectLst/>
                        <a:latin typeface="Times New Roman"/>
                        <a:ea typeface="Batang"/>
                        <a:cs typeface="Times New Roman"/>
                      </a:endParaRPr>
                    </a:p>
                  </a:txBody>
                  <a:tcPr marL="68580" marR="68580" marT="0" marB="0" anchor="ctr"/>
                </a:tc>
                <a:extLst>
                  <a:ext uri="{0D108BD9-81ED-4DB2-BD59-A6C34878D82A}">
                    <a16:rowId xmlns:a16="http://schemas.microsoft.com/office/drawing/2014/main" val="10009"/>
                  </a:ext>
                </a:extLst>
              </a:tr>
              <a:tr h="292825">
                <a:tc>
                  <a:txBody>
                    <a:bodyPr/>
                    <a:lstStyle/>
                    <a:p>
                      <a:pPr marL="0" marR="0" indent="0">
                        <a:spcBef>
                          <a:spcPts val="0"/>
                        </a:spcBef>
                        <a:spcAft>
                          <a:spcPts val="0"/>
                        </a:spcAft>
                      </a:pPr>
                      <a:r>
                        <a:rPr lang="en-US" sz="1800" dirty="0">
                          <a:solidFill>
                            <a:schemeClr val="tx1"/>
                          </a:solidFill>
                          <a:effectLst/>
                        </a:rPr>
                        <a:t>Fixed effects</a:t>
                      </a:r>
                      <a:endParaRPr lang="en-US" sz="2000" dirty="0">
                        <a:solidFill>
                          <a:schemeClr val="tx1"/>
                        </a:solidFill>
                        <a:effectLst/>
                        <a:latin typeface="Times New Roman"/>
                        <a:ea typeface="Batang"/>
                        <a:cs typeface="Times New Roman"/>
                      </a:endParaRPr>
                    </a:p>
                  </a:txBody>
                  <a:tcPr marL="18415" marR="18415" marT="0" marB="0" anchor="ctr"/>
                </a:tc>
                <a:tc>
                  <a:txBody>
                    <a:bodyPr/>
                    <a:lstStyle/>
                    <a:p>
                      <a:pPr marL="0" marR="0" indent="0" algn="ctr">
                        <a:spcBef>
                          <a:spcPts val="0"/>
                        </a:spcBef>
                        <a:spcAft>
                          <a:spcPts val="0"/>
                        </a:spcAft>
                      </a:pPr>
                      <a:r>
                        <a:rPr lang="en-US" sz="1800">
                          <a:effectLst/>
                        </a:rPr>
                        <a:t>year, state</a:t>
                      </a:r>
                      <a:endParaRPr lang="en-US" sz="2000">
                        <a:effectLst/>
                        <a:latin typeface="Times New Roman"/>
                        <a:ea typeface="Batang"/>
                        <a:cs typeface="Times New Roman"/>
                      </a:endParaRPr>
                    </a:p>
                  </a:txBody>
                  <a:tcPr marL="68580" marR="68580" marT="0" marB="0" anchor="ctr"/>
                </a:tc>
                <a:tc>
                  <a:txBody>
                    <a:bodyPr/>
                    <a:lstStyle/>
                    <a:p>
                      <a:pPr marL="0" marR="0" indent="0" algn="ctr">
                        <a:spcBef>
                          <a:spcPts val="0"/>
                        </a:spcBef>
                        <a:spcAft>
                          <a:spcPts val="0"/>
                        </a:spcAft>
                      </a:pPr>
                      <a:r>
                        <a:rPr lang="en-US" sz="1800" dirty="0">
                          <a:effectLst/>
                        </a:rPr>
                        <a:t>year, state</a:t>
                      </a:r>
                      <a:endParaRPr lang="en-US" sz="2000" dirty="0">
                        <a:effectLst/>
                        <a:latin typeface="Times New Roman"/>
                        <a:ea typeface="Batang"/>
                        <a:cs typeface="Times New Roman"/>
                      </a:endParaRPr>
                    </a:p>
                  </a:txBody>
                  <a:tcPr marL="18415" marR="18415" marT="0" marB="0" anchor="ctr">
                    <a:lnR w="38100" cap="flat" cmpd="sng" algn="ctr">
                      <a:solidFill>
                        <a:schemeClr val="tx1"/>
                      </a:solidFill>
                      <a:prstDash val="solid"/>
                      <a:round/>
                      <a:headEnd type="none" w="med" len="med"/>
                      <a:tailEnd type="none" w="med" len="med"/>
                    </a:lnR>
                  </a:tcPr>
                </a:tc>
                <a:tc>
                  <a:txBody>
                    <a:bodyPr/>
                    <a:lstStyle/>
                    <a:p>
                      <a:pPr marL="0" marR="0" indent="0" algn="ctr">
                        <a:spcBef>
                          <a:spcPts val="0"/>
                        </a:spcBef>
                        <a:spcAft>
                          <a:spcPts val="0"/>
                        </a:spcAft>
                      </a:pPr>
                      <a:r>
                        <a:rPr lang="en-US" sz="1800" dirty="0">
                          <a:effectLst/>
                        </a:rPr>
                        <a:t>year, state</a:t>
                      </a:r>
                      <a:endParaRPr lang="en-US" sz="2000" dirty="0">
                        <a:effectLst/>
                        <a:latin typeface="Times New Roman"/>
                        <a:ea typeface="Batang"/>
                        <a:cs typeface="Times New Roman"/>
                      </a:endParaRPr>
                    </a:p>
                  </a:txBody>
                  <a:tcPr marL="68580" marR="68580" marT="0" marB="0" anchor="ctr">
                    <a:lnL w="38100" cap="flat" cmpd="sng" algn="ctr">
                      <a:solidFill>
                        <a:schemeClr val="tx1"/>
                      </a:solidFill>
                      <a:prstDash val="solid"/>
                      <a:round/>
                      <a:headEnd type="none" w="med" len="med"/>
                      <a:tailEnd type="none" w="med" len="med"/>
                    </a:lnL>
                  </a:tcPr>
                </a:tc>
                <a:tc>
                  <a:txBody>
                    <a:bodyPr/>
                    <a:lstStyle/>
                    <a:p>
                      <a:pPr marL="0" marR="0" indent="0" algn="ctr">
                        <a:spcBef>
                          <a:spcPts val="0"/>
                        </a:spcBef>
                        <a:spcAft>
                          <a:spcPts val="0"/>
                        </a:spcAft>
                      </a:pPr>
                      <a:r>
                        <a:rPr lang="en-US" sz="1800">
                          <a:effectLst/>
                        </a:rPr>
                        <a:t>year, state</a:t>
                      </a:r>
                      <a:endParaRPr lang="en-US" sz="2000">
                        <a:effectLst/>
                        <a:latin typeface="Times New Roman"/>
                        <a:ea typeface="Batang"/>
                        <a:cs typeface="Times New Roman"/>
                      </a:endParaRPr>
                    </a:p>
                  </a:txBody>
                  <a:tcPr marL="68580" marR="68580" marT="0" marB="0" anchor="ctr"/>
                </a:tc>
                <a:extLst>
                  <a:ext uri="{0D108BD9-81ED-4DB2-BD59-A6C34878D82A}">
                    <a16:rowId xmlns:a16="http://schemas.microsoft.com/office/drawing/2014/main" val="10010"/>
                  </a:ext>
                </a:extLst>
              </a:tr>
              <a:tr h="292825">
                <a:tc>
                  <a:txBody>
                    <a:bodyPr/>
                    <a:lstStyle/>
                    <a:p>
                      <a:pPr marL="0" marR="0" indent="0">
                        <a:spcBef>
                          <a:spcPts val="0"/>
                        </a:spcBef>
                        <a:spcAft>
                          <a:spcPts val="0"/>
                        </a:spcAft>
                      </a:pPr>
                      <a:r>
                        <a:rPr lang="en-US" sz="1800" dirty="0">
                          <a:solidFill>
                            <a:schemeClr val="tx1"/>
                          </a:solidFill>
                          <a:effectLst/>
                        </a:rPr>
                        <a:t>No of claims</a:t>
                      </a:r>
                      <a:endParaRPr lang="en-US" sz="2000" dirty="0">
                        <a:solidFill>
                          <a:schemeClr val="tx1"/>
                        </a:solidFill>
                        <a:effectLst/>
                        <a:latin typeface="Times New Roman"/>
                        <a:ea typeface="Batang"/>
                        <a:cs typeface="Times New Roman"/>
                      </a:endParaRPr>
                    </a:p>
                  </a:txBody>
                  <a:tcPr marL="18415" marR="18415" marT="0" marB="0" anchor="ctr"/>
                </a:tc>
                <a:tc>
                  <a:txBody>
                    <a:bodyPr/>
                    <a:lstStyle/>
                    <a:p>
                      <a:pPr marL="0" marR="0" indent="0" algn="ctr">
                        <a:spcBef>
                          <a:spcPts val="0"/>
                        </a:spcBef>
                        <a:spcAft>
                          <a:spcPts val="0"/>
                        </a:spcAft>
                      </a:pPr>
                      <a:r>
                        <a:rPr lang="en-US" sz="1800">
                          <a:effectLst/>
                        </a:rPr>
                        <a:t>139,947</a:t>
                      </a:r>
                      <a:endParaRPr lang="en-US" sz="2000">
                        <a:effectLst/>
                        <a:latin typeface="Times New Roman"/>
                        <a:ea typeface="Batang"/>
                        <a:cs typeface="Times New Roman"/>
                      </a:endParaRPr>
                    </a:p>
                  </a:txBody>
                  <a:tcPr marL="68580" marR="68580" marT="0" marB="0" anchor="ctr"/>
                </a:tc>
                <a:tc>
                  <a:txBody>
                    <a:bodyPr/>
                    <a:lstStyle/>
                    <a:p>
                      <a:pPr marL="0" marR="0" indent="0" algn="ctr">
                        <a:spcBef>
                          <a:spcPts val="0"/>
                        </a:spcBef>
                        <a:spcAft>
                          <a:spcPts val="0"/>
                        </a:spcAft>
                      </a:pPr>
                      <a:r>
                        <a:rPr lang="en-US" sz="1800">
                          <a:effectLst/>
                        </a:rPr>
                        <a:t>197,979</a:t>
                      </a:r>
                      <a:endParaRPr lang="en-US" sz="2000">
                        <a:effectLst/>
                        <a:latin typeface="Times New Roman"/>
                        <a:ea typeface="Batang"/>
                        <a:cs typeface="Times New Roman"/>
                      </a:endParaRPr>
                    </a:p>
                  </a:txBody>
                  <a:tcPr marL="18415" marR="18415" marT="0" marB="0" anchor="ctr">
                    <a:lnR w="38100" cap="flat" cmpd="sng" algn="ctr">
                      <a:solidFill>
                        <a:schemeClr val="tx1"/>
                      </a:solidFill>
                      <a:prstDash val="solid"/>
                      <a:round/>
                      <a:headEnd type="none" w="med" len="med"/>
                      <a:tailEnd type="none" w="med" len="med"/>
                    </a:lnR>
                  </a:tcPr>
                </a:tc>
                <a:tc>
                  <a:txBody>
                    <a:bodyPr/>
                    <a:lstStyle/>
                    <a:p>
                      <a:pPr marL="0" marR="0" indent="0" algn="ctr">
                        <a:spcBef>
                          <a:spcPts val="0"/>
                        </a:spcBef>
                        <a:spcAft>
                          <a:spcPts val="0"/>
                        </a:spcAft>
                      </a:pPr>
                      <a:r>
                        <a:rPr lang="en-US" sz="1800" dirty="0">
                          <a:effectLst/>
                        </a:rPr>
                        <a:t>59,279</a:t>
                      </a:r>
                      <a:endParaRPr lang="en-US" sz="2000" dirty="0">
                        <a:effectLst/>
                        <a:latin typeface="Times New Roman"/>
                        <a:ea typeface="Batang"/>
                        <a:cs typeface="Times New Roman"/>
                      </a:endParaRPr>
                    </a:p>
                  </a:txBody>
                  <a:tcPr marL="68580" marR="68580" marT="0" marB="0" anchor="b">
                    <a:lnL w="38100" cap="flat" cmpd="sng" algn="ctr">
                      <a:solidFill>
                        <a:schemeClr val="tx1"/>
                      </a:solidFill>
                      <a:prstDash val="solid"/>
                      <a:round/>
                      <a:headEnd type="none" w="med" len="med"/>
                      <a:tailEnd type="none" w="med" len="med"/>
                    </a:lnL>
                  </a:tcPr>
                </a:tc>
                <a:tc>
                  <a:txBody>
                    <a:bodyPr/>
                    <a:lstStyle/>
                    <a:p>
                      <a:pPr marL="0" marR="0" indent="0" algn="ctr">
                        <a:spcBef>
                          <a:spcPts val="0"/>
                        </a:spcBef>
                        <a:spcAft>
                          <a:spcPts val="0"/>
                        </a:spcAft>
                      </a:pPr>
                      <a:r>
                        <a:rPr lang="en-US" sz="1800">
                          <a:effectLst/>
                        </a:rPr>
                        <a:t>89,258</a:t>
                      </a:r>
                      <a:endParaRPr lang="en-US" sz="2000">
                        <a:effectLst/>
                        <a:latin typeface="Times New Roman"/>
                        <a:ea typeface="Batang"/>
                        <a:cs typeface="Times New Roman"/>
                      </a:endParaRPr>
                    </a:p>
                  </a:txBody>
                  <a:tcPr marL="68580" marR="68580" marT="0" marB="0" anchor="b"/>
                </a:tc>
                <a:extLst>
                  <a:ext uri="{0D108BD9-81ED-4DB2-BD59-A6C34878D82A}">
                    <a16:rowId xmlns:a16="http://schemas.microsoft.com/office/drawing/2014/main" val="10011"/>
                  </a:ext>
                </a:extLst>
              </a:tr>
              <a:tr h="292825">
                <a:tc>
                  <a:txBody>
                    <a:bodyPr/>
                    <a:lstStyle/>
                    <a:p>
                      <a:pPr marL="0" marR="0" indent="0">
                        <a:spcBef>
                          <a:spcPts val="0"/>
                        </a:spcBef>
                        <a:spcAft>
                          <a:spcPts val="0"/>
                        </a:spcAft>
                      </a:pPr>
                      <a:r>
                        <a:rPr lang="en-US" sz="1800" dirty="0" err="1">
                          <a:solidFill>
                            <a:schemeClr val="tx1"/>
                          </a:solidFill>
                          <a:effectLst/>
                        </a:rPr>
                        <a:t>Obs</a:t>
                      </a:r>
                      <a:r>
                        <a:rPr lang="en-US" sz="1800" dirty="0">
                          <a:solidFill>
                            <a:schemeClr val="tx1"/>
                          </a:solidFill>
                          <a:effectLst/>
                        </a:rPr>
                        <a:t> (states)</a:t>
                      </a:r>
                      <a:endParaRPr lang="en-US" sz="2000" dirty="0">
                        <a:solidFill>
                          <a:schemeClr val="tx1"/>
                        </a:solidFill>
                        <a:effectLst/>
                        <a:latin typeface="Times New Roman"/>
                        <a:ea typeface="Batang"/>
                        <a:cs typeface="Times New Roman"/>
                      </a:endParaRPr>
                    </a:p>
                  </a:txBody>
                  <a:tcPr marL="18415" marR="18415" marT="0" marB="0" anchor="ctr"/>
                </a:tc>
                <a:tc>
                  <a:txBody>
                    <a:bodyPr/>
                    <a:lstStyle/>
                    <a:p>
                      <a:pPr marL="0" marR="0" indent="0" algn="ctr">
                        <a:spcBef>
                          <a:spcPts val="0"/>
                        </a:spcBef>
                        <a:spcAft>
                          <a:spcPts val="0"/>
                        </a:spcAft>
                      </a:pPr>
                      <a:r>
                        <a:rPr lang="en-US" sz="1800" dirty="0">
                          <a:effectLst/>
                        </a:rPr>
                        <a:t>672 (32)</a:t>
                      </a:r>
                      <a:endParaRPr lang="en-US" sz="2000" dirty="0">
                        <a:effectLst/>
                        <a:latin typeface="Times New Roman"/>
                        <a:ea typeface="Batang"/>
                        <a:cs typeface="Times New Roman"/>
                      </a:endParaRPr>
                    </a:p>
                  </a:txBody>
                  <a:tcPr marL="68580" marR="68580" marT="0" marB="0" anchor="ctr"/>
                </a:tc>
                <a:tc>
                  <a:txBody>
                    <a:bodyPr/>
                    <a:lstStyle/>
                    <a:p>
                      <a:pPr marL="0" marR="0" indent="0" algn="ctr">
                        <a:spcBef>
                          <a:spcPts val="0"/>
                        </a:spcBef>
                        <a:spcAft>
                          <a:spcPts val="0"/>
                        </a:spcAft>
                      </a:pPr>
                      <a:r>
                        <a:rPr lang="en-US" sz="1800" dirty="0">
                          <a:effectLst/>
                        </a:rPr>
                        <a:t>1,071 (51)</a:t>
                      </a:r>
                      <a:endParaRPr lang="en-US" sz="2000" dirty="0">
                        <a:effectLst/>
                        <a:latin typeface="Times New Roman"/>
                        <a:ea typeface="Batang"/>
                        <a:cs typeface="Times New Roman"/>
                      </a:endParaRPr>
                    </a:p>
                  </a:txBody>
                  <a:tcPr marL="18415" marR="18415" marT="0" marB="0" anchor="ctr">
                    <a:lnR w="38100" cap="flat" cmpd="sng" algn="ctr">
                      <a:solidFill>
                        <a:schemeClr val="tx1"/>
                      </a:solidFill>
                      <a:prstDash val="solid"/>
                      <a:round/>
                      <a:headEnd type="none" w="med" len="med"/>
                      <a:tailEnd type="none" w="med" len="med"/>
                    </a:lnR>
                  </a:tcPr>
                </a:tc>
                <a:tc>
                  <a:txBody>
                    <a:bodyPr/>
                    <a:lstStyle/>
                    <a:p>
                      <a:pPr marL="0" marR="0" indent="0" algn="ctr">
                        <a:spcBef>
                          <a:spcPts val="0"/>
                        </a:spcBef>
                        <a:spcAft>
                          <a:spcPts val="0"/>
                        </a:spcAft>
                      </a:pPr>
                      <a:r>
                        <a:rPr lang="en-US" sz="1800" dirty="0">
                          <a:effectLst/>
                        </a:rPr>
                        <a:t>576 (32)</a:t>
                      </a:r>
                      <a:endParaRPr lang="en-US" sz="2000" dirty="0">
                        <a:effectLst/>
                        <a:latin typeface="Times New Roman"/>
                        <a:ea typeface="Batang"/>
                        <a:cs typeface="Times New Roman"/>
                      </a:endParaRPr>
                    </a:p>
                  </a:txBody>
                  <a:tcPr marL="68580" marR="68580" marT="0" marB="0" anchor="ctr">
                    <a:lnL w="38100" cap="flat" cmpd="sng" algn="ctr">
                      <a:solidFill>
                        <a:schemeClr val="tx1"/>
                      </a:solidFill>
                      <a:prstDash val="solid"/>
                      <a:round/>
                      <a:headEnd type="none" w="med" len="med"/>
                      <a:tailEnd type="none" w="med" len="med"/>
                    </a:lnL>
                  </a:tcPr>
                </a:tc>
                <a:tc>
                  <a:txBody>
                    <a:bodyPr/>
                    <a:lstStyle/>
                    <a:p>
                      <a:pPr marL="0" marR="0" indent="0" algn="ctr">
                        <a:spcBef>
                          <a:spcPts val="0"/>
                        </a:spcBef>
                        <a:spcAft>
                          <a:spcPts val="0"/>
                        </a:spcAft>
                      </a:pPr>
                      <a:r>
                        <a:rPr lang="en-US" sz="1800" dirty="0">
                          <a:effectLst/>
                        </a:rPr>
                        <a:t>918 (51)</a:t>
                      </a:r>
                      <a:endParaRPr lang="en-US" sz="2000" dirty="0">
                        <a:effectLst/>
                        <a:latin typeface="Times New Roman"/>
                        <a:ea typeface="Batang"/>
                        <a:cs typeface="Times New Roman"/>
                      </a:endParaRPr>
                    </a:p>
                  </a:txBody>
                  <a:tcPr marL="68580" marR="68580" marT="0" marB="0" anchor="ctr"/>
                </a:tc>
                <a:extLst>
                  <a:ext uri="{0D108BD9-81ED-4DB2-BD59-A6C34878D82A}">
                    <a16:rowId xmlns:a16="http://schemas.microsoft.com/office/drawing/2014/main" val="10012"/>
                  </a:ext>
                </a:extLst>
              </a:tr>
            </a:tbl>
          </a:graphicData>
        </a:graphic>
      </p:graphicFrame>
      <p:sp>
        <p:nvSpPr>
          <p:cNvPr id="461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BFAE9CD-462A-403F-B84C-B4D2512DFFC9}" type="slidenum">
              <a:rPr lang="en-US" altLang="en-US" sz="1400"/>
              <a:pPr>
                <a:spcBef>
                  <a:spcPct val="0"/>
                </a:spcBef>
                <a:buFontTx/>
                <a:buNone/>
              </a:pPr>
              <a:t>20</a:t>
            </a:fld>
            <a:endParaRPr lang="en-US" altLang="en-US" sz="1400"/>
          </a:p>
        </p:txBody>
      </p:sp>
      <p:sp>
        <p:nvSpPr>
          <p:cNvPr id="46168" name="TextBox 5"/>
          <p:cNvSpPr txBox="1">
            <a:spLocks noChangeArrowheads="1"/>
          </p:cNvSpPr>
          <p:nvPr/>
        </p:nvSpPr>
        <p:spPr bwMode="auto">
          <a:xfrm>
            <a:off x="432391" y="5410200"/>
            <a:ext cx="58144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ctr" hangingPunct="1">
              <a:spcBef>
                <a:spcPct val="0"/>
              </a:spcBef>
              <a:buFontTx/>
              <a:buNone/>
            </a:pPr>
            <a:r>
              <a:rPr lang="en-US" altLang="en-US" sz="1800" dirty="0"/>
              <a:t>“post-reform period” variable allows for reform phase-in</a:t>
            </a:r>
          </a:p>
          <a:p>
            <a:pPr eaLnBrk="1" fontAlgn="ctr" hangingPunct="1">
              <a:spcBef>
                <a:spcPct val="0"/>
              </a:spcBef>
              <a:buFontTx/>
              <a:buNone/>
            </a:pPr>
            <a:r>
              <a:rPr lang="en-US" altLang="en-US" sz="1800" dirty="0"/>
              <a:t>Source:  Paik, Black and Hyman (JELS 2013b)</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274638"/>
            <a:ext cx="8229600" cy="868362"/>
          </a:xfrm>
          <a:solidFill>
            <a:srgbClr val="FFCDFD"/>
          </a:solidFill>
        </p:spPr>
        <p:txBody>
          <a:bodyPr/>
          <a:lstStyle/>
          <a:p>
            <a:r>
              <a:rPr lang="en-US" altLang="en-US" sz="3200" dirty="0"/>
              <a:t>And: randomization inference won’t work!</a:t>
            </a:r>
          </a:p>
        </p:txBody>
      </p:sp>
      <p:sp>
        <p:nvSpPr>
          <p:cNvPr id="48131" name="Content Placeholder 2"/>
          <p:cNvSpPr>
            <a:spLocks noGrp="1"/>
          </p:cNvSpPr>
          <p:nvPr>
            <p:ph idx="1"/>
          </p:nvPr>
        </p:nvSpPr>
        <p:spPr>
          <a:xfrm>
            <a:off x="533400" y="1371600"/>
            <a:ext cx="8229600" cy="4525963"/>
          </a:xfrm>
        </p:spPr>
        <p:txBody>
          <a:bodyPr/>
          <a:lstStyle/>
          <a:p>
            <a:r>
              <a:rPr lang="en-US" altLang="en-US" sz="2800" dirty="0"/>
              <a:t>Smaller states have more “noise”</a:t>
            </a:r>
          </a:p>
          <a:p>
            <a:pPr lvl="1"/>
            <a:r>
              <a:rPr lang="en-US" altLang="en-US" sz="2400" dirty="0"/>
              <a:t>Year-to-year bounce in claim rates</a:t>
            </a:r>
          </a:p>
          <a:p>
            <a:pPr lvl="1"/>
            <a:r>
              <a:rPr lang="en-US" altLang="en-US" sz="2400" dirty="0"/>
              <a:t>Randomization inference assumes noise is same in all states (both treated and controls)</a:t>
            </a:r>
          </a:p>
          <a:p>
            <a:pPr lvl="1"/>
            <a:r>
              <a:rPr lang="en-US" altLang="en-US" sz="2400" dirty="0"/>
              <a:t>Reform states are mostly big (lower noise)</a:t>
            </a:r>
          </a:p>
          <a:p>
            <a:r>
              <a:rPr lang="en-US" altLang="en-US" sz="2800" dirty="0"/>
              <a:t>Subtle problem</a:t>
            </a:r>
          </a:p>
          <a:p>
            <a:pPr lvl="1"/>
            <a:r>
              <a:rPr lang="en-US" altLang="en-US" sz="2400" dirty="0"/>
              <a:t>Can still do sign-based randomization inference w. </a:t>
            </a:r>
            <a:r>
              <a:rPr lang="en-US" altLang="en-US" sz="2400" b="1" dirty="0"/>
              <a:t>multiple outcomes</a:t>
            </a:r>
            <a:r>
              <a:rPr lang="en-US" altLang="en-US" sz="2400" dirty="0"/>
              <a:t> (not present here): Zabinski and Black, J Health Econ 2022)</a:t>
            </a:r>
          </a:p>
          <a:p>
            <a:pPr lvl="1"/>
            <a:r>
              <a:rPr lang="en-US" altLang="en-US" sz="2400" dirty="0"/>
              <a:t>The “blooper” is getting the science wrong</a:t>
            </a:r>
          </a:p>
          <a:p>
            <a:pPr lvl="1"/>
            <a:endParaRPr lang="en-US" altLang="en-US" dirty="0"/>
          </a:p>
        </p:txBody>
      </p:sp>
      <p:sp>
        <p:nvSpPr>
          <p:cNvPr id="481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06F797B-DFA8-4B52-8DE6-5511BB9EB86C}" type="slidenum">
              <a:rPr lang="en-US" altLang="en-US" sz="1400"/>
              <a:pPr>
                <a:spcBef>
                  <a:spcPct val="0"/>
                </a:spcBef>
                <a:buFontTx/>
                <a:buNone/>
              </a:pPr>
              <a:t>21</a:t>
            </a:fld>
            <a:endParaRPr lang="en-US"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274637"/>
            <a:ext cx="8229600" cy="977899"/>
          </a:xfrm>
          <a:solidFill>
            <a:srgbClr val="FFCDFD"/>
          </a:solidFill>
        </p:spPr>
        <p:txBody>
          <a:bodyPr/>
          <a:lstStyle/>
          <a:p>
            <a:r>
              <a:rPr lang="en-US" altLang="en-US" sz="3200" dirty="0"/>
              <a:t>Example 3:  Omitted variable bias and clustering</a:t>
            </a:r>
          </a:p>
        </p:txBody>
      </p:sp>
      <p:sp>
        <p:nvSpPr>
          <p:cNvPr id="3" name="Content Placeholder 2"/>
          <p:cNvSpPr>
            <a:spLocks noGrp="1"/>
          </p:cNvSpPr>
          <p:nvPr>
            <p:ph idx="1"/>
          </p:nvPr>
        </p:nvSpPr>
        <p:spPr>
          <a:xfrm>
            <a:off x="533400" y="1554162"/>
            <a:ext cx="8382000" cy="4389438"/>
          </a:xfrm>
        </p:spPr>
        <p:txBody>
          <a:bodyPr/>
          <a:lstStyle/>
          <a:p>
            <a:pPr>
              <a:defRPr/>
            </a:pPr>
            <a:r>
              <a:rPr lang="en-US" sz="2000" dirty="0">
                <a:latin typeface="Times New Roman" pitchFamily="18" charset="0"/>
                <a:cs typeface="Times New Roman" pitchFamily="18" charset="0"/>
              </a:rPr>
              <a:t>Daniel Kessler &amp; Mark McClellan (1996), </a:t>
            </a:r>
            <a:r>
              <a:rPr lang="en-US" sz="2000" i="1" dirty="0">
                <a:latin typeface="Times New Roman" pitchFamily="18" charset="0"/>
                <a:cs typeface="Times New Roman" pitchFamily="18" charset="0"/>
              </a:rPr>
              <a:t>Do Doctors Practice Defensive Medicine?</a:t>
            </a:r>
            <a:r>
              <a:rPr lang="en-US" sz="2000" dirty="0">
                <a:latin typeface="Times New Roman" pitchFamily="18" charset="0"/>
                <a:cs typeface="Times New Roman" pitchFamily="18" charset="0"/>
              </a:rPr>
              <a:t>, 111 </a:t>
            </a:r>
            <a:r>
              <a:rPr lang="en-US" sz="2000" b="1" dirty="0">
                <a:latin typeface="Times New Roman" pitchFamily="18" charset="0"/>
                <a:cs typeface="Times New Roman" pitchFamily="18" charset="0"/>
              </a:rPr>
              <a:t>Quarterly Journal of Economics</a:t>
            </a:r>
            <a:r>
              <a:rPr lang="en-US" sz="2000" dirty="0">
                <a:latin typeface="Times New Roman" pitchFamily="18" charset="0"/>
                <a:cs typeface="Times New Roman" pitchFamily="18" charset="0"/>
              </a:rPr>
              <a:t> 353-390 (1996).</a:t>
            </a:r>
          </a:p>
          <a:p>
            <a:pPr lvl="1">
              <a:defRPr/>
            </a:pPr>
            <a:r>
              <a:rPr lang="en-US" sz="2000" dirty="0">
                <a:latin typeface="Times New Roman" pitchFamily="18" charset="0"/>
                <a:ea typeface="+mn-ea"/>
                <a:cs typeface="Times New Roman" pitchFamily="18" charset="0"/>
              </a:rPr>
              <a:t>Important early paper on “defensive medicine”</a:t>
            </a:r>
          </a:p>
          <a:p>
            <a:pPr>
              <a:defRPr/>
            </a:pPr>
            <a:r>
              <a:rPr lang="en-US" sz="2000" dirty="0">
                <a:latin typeface="Times New Roman" pitchFamily="18" charset="0"/>
                <a:cs typeface="Times New Roman" pitchFamily="18" charset="0"/>
              </a:rPr>
              <a:t>DiD design using state tort law reforms [new design at the time]</a:t>
            </a:r>
          </a:p>
          <a:p>
            <a:pPr marL="342900" lvl="1" indent="-342900">
              <a:buFontTx/>
              <a:buChar char="•"/>
              <a:defRPr/>
            </a:pPr>
            <a:r>
              <a:rPr lang="en-US" sz="2000" dirty="0">
                <a:latin typeface="Times New Roman" pitchFamily="18" charset="0"/>
                <a:cs typeface="Times New Roman" pitchFamily="18" charset="0"/>
              </a:rPr>
              <a:t>Sample:  ~15 states adopt reforms during mid-1980s</a:t>
            </a:r>
          </a:p>
          <a:p>
            <a:pPr lvl="1">
              <a:defRPr/>
            </a:pPr>
            <a:r>
              <a:rPr lang="en-US" sz="1800" dirty="0">
                <a:latin typeface="Times New Roman" pitchFamily="18" charset="0"/>
                <a:cs typeface="Times New Roman" pitchFamily="18" charset="0"/>
              </a:rPr>
              <a:t>But SUTVA? {reforms are bundled, differ in cap level, other details) </a:t>
            </a:r>
          </a:p>
          <a:p>
            <a:pPr>
              <a:defRPr/>
            </a:pPr>
            <a:r>
              <a:rPr lang="en-US" sz="2000" dirty="0">
                <a:latin typeface="Times New Roman" pitchFamily="18" charset="0"/>
                <a:cs typeface="Times New Roman" pitchFamily="18" charset="0"/>
              </a:rPr>
              <a:t>“Direct” reforms (damages cap, limit prejudgment interest, collateral source) </a:t>
            </a:r>
            <a:r>
              <a:rPr lang="en-US" sz="2000" dirty="0">
                <a:latin typeface="Times New Roman" pitchFamily="18" charset="0"/>
                <a:cs typeface="Times New Roman" pitchFamily="18" charset="0"/>
                <a:sym typeface="Wingdings" pitchFamily="2" charset="2"/>
              </a:rPr>
              <a:t></a:t>
            </a:r>
            <a:r>
              <a:rPr lang="en-US" sz="2000" dirty="0">
                <a:latin typeface="Times New Roman" pitchFamily="18" charset="0"/>
                <a:cs typeface="Times New Roman" pitchFamily="18" charset="0"/>
              </a:rPr>
              <a:t> 5-9% lower hospital spending on heart attack patients, no change in outcomes.  Medicare data: age 65+</a:t>
            </a:r>
          </a:p>
          <a:p>
            <a:pPr lvl="1">
              <a:defRPr/>
            </a:pPr>
            <a:r>
              <a:rPr lang="en-US" sz="1800" dirty="0">
                <a:latin typeface="Times New Roman" pitchFamily="18" charset="0"/>
                <a:ea typeface="+mn-ea"/>
                <a:cs typeface="Times New Roman" pitchFamily="18" charset="0"/>
              </a:rPr>
              <a:t>“Other” reforms predict 2-3% </a:t>
            </a:r>
            <a:r>
              <a:rPr lang="en-US" sz="1800" b="1" dirty="0">
                <a:latin typeface="Times New Roman" pitchFamily="18" charset="0"/>
                <a:ea typeface="+mn-ea"/>
                <a:cs typeface="Times New Roman" pitchFamily="18" charset="0"/>
              </a:rPr>
              <a:t>higher</a:t>
            </a:r>
            <a:r>
              <a:rPr lang="en-US" sz="1800" dirty="0">
                <a:latin typeface="Times New Roman" pitchFamily="18" charset="0"/>
                <a:ea typeface="+mn-ea"/>
                <a:cs typeface="Times New Roman" pitchFamily="18" charset="0"/>
              </a:rPr>
              <a:t> spending:  contingent fee limits; pay damages over time; limit joint and several liability.</a:t>
            </a:r>
          </a:p>
          <a:p>
            <a:pPr lvl="1">
              <a:defRPr/>
            </a:pPr>
            <a:r>
              <a:rPr lang="en-US" sz="1800" dirty="0">
                <a:latin typeface="Times New Roman" pitchFamily="18" charset="0"/>
                <a:ea typeface="+mn-ea"/>
                <a:cs typeface="Times New Roman" pitchFamily="18" charset="0"/>
              </a:rPr>
              <a:t>No theory for that </a:t>
            </a:r>
            <a:r>
              <a:rPr lang="en-US" sz="1800" dirty="0">
                <a:latin typeface="Times New Roman" pitchFamily="18" charset="0"/>
                <a:ea typeface="+mn-ea"/>
                <a:cs typeface="Times New Roman" pitchFamily="18" charset="0"/>
                <a:sym typeface="Wingdings" panose="05000000000000000000" pitchFamily="2" charset="2"/>
              </a:rPr>
              <a:t> what else is going on?</a:t>
            </a:r>
            <a:endParaRPr lang="en-US" sz="1800" dirty="0">
              <a:latin typeface="Times New Roman" pitchFamily="18" charset="0"/>
              <a:ea typeface="+mn-ea"/>
              <a:cs typeface="Times New Roman" pitchFamily="18" charset="0"/>
            </a:endParaRPr>
          </a:p>
        </p:txBody>
      </p:sp>
      <p:sp>
        <p:nvSpPr>
          <p:cNvPr id="501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CAC7F13-B13C-4B3D-A6C6-0D26EAA58032}" type="slidenum">
              <a:rPr lang="en-US" altLang="en-US" sz="1400"/>
              <a:pPr>
                <a:spcBef>
                  <a:spcPct val="0"/>
                </a:spcBef>
                <a:buFontTx/>
                <a:buNone/>
              </a:pPr>
              <a:t>22</a:t>
            </a:fld>
            <a:endParaRPr lang="en-US" alt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274638"/>
            <a:ext cx="8229600" cy="792162"/>
          </a:xfrm>
          <a:solidFill>
            <a:srgbClr val="FFCDFD"/>
          </a:solidFill>
        </p:spPr>
        <p:txBody>
          <a:bodyPr/>
          <a:lstStyle/>
          <a:p>
            <a:r>
              <a:rPr lang="en-US" altLang="en-US" sz="3600" dirty="0"/>
              <a:t>Followup study</a:t>
            </a:r>
          </a:p>
        </p:txBody>
      </p:sp>
      <p:sp>
        <p:nvSpPr>
          <p:cNvPr id="52227" name="Content Placeholder 2"/>
          <p:cNvSpPr>
            <a:spLocks noGrp="1"/>
          </p:cNvSpPr>
          <p:nvPr>
            <p:ph idx="1"/>
          </p:nvPr>
        </p:nvSpPr>
        <p:spPr>
          <a:xfrm>
            <a:off x="457200" y="1371600"/>
            <a:ext cx="8229600" cy="4525963"/>
          </a:xfrm>
        </p:spPr>
        <p:txBody>
          <a:bodyPr/>
          <a:lstStyle/>
          <a:p>
            <a:r>
              <a:rPr lang="en-US" altLang="en-US" sz="2400" dirty="0">
                <a:latin typeface="Times New Roman" panose="02020603050405020304" pitchFamily="18" charset="0"/>
                <a:cs typeface="Times New Roman" panose="02020603050405020304" pitchFamily="18" charset="0"/>
              </a:rPr>
              <a:t>[same authors],  </a:t>
            </a:r>
            <a:r>
              <a:rPr lang="en-US" altLang="en-US" sz="2400" i="1" dirty="0">
                <a:latin typeface="Times New Roman" panose="02020603050405020304" pitchFamily="18" charset="0"/>
                <a:cs typeface="Times New Roman" panose="02020603050405020304" pitchFamily="18" charset="0"/>
              </a:rPr>
              <a:t>Malpractice Law and Health Care Reform: Optimal Liability Policy in an Era of Managed Care</a:t>
            </a:r>
            <a:r>
              <a:rPr lang="en-US" altLang="en-US" sz="2400" dirty="0">
                <a:latin typeface="Times New Roman" panose="02020603050405020304" pitchFamily="18" charset="0"/>
                <a:cs typeface="Times New Roman" panose="02020603050405020304" pitchFamily="18" charset="0"/>
              </a:rPr>
              <a:t>, 84 </a:t>
            </a:r>
            <a:r>
              <a:rPr lang="en-US" altLang="en-US" sz="2400" b="1" dirty="0">
                <a:latin typeface="Times New Roman" panose="02020603050405020304" pitchFamily="18" charset="0"/>
                <a:cs typeface="Times New Roman" panose="02020603050405020304" pitchFamily="18" charset="0"/>
              </a:rPr>
              <a:t>Journal of Public Economics</a:t>
            </a:r>
            <a:r>
              <a:rPr lang="en-US" altLang="en-US" sz="2400" dirty="0">
                <a:latin typeface="Times New Roman" panose="02020603050405020304" pitchFamily="18" charset="0"/>
                <a:cs typeface="Times New Roman" panose="02020603050405020304" pitchFamily="18" charset="0"/>
              </a:rPr>
              <a:t> 175-97 (2002)</a:t>
            </a:r>
          </a:p>
          <a:p>
            <a:pPr lvl="1"/>
            <a:r>
              <a:rPr lang="en-US" altLang="en-US" sz="2400" dirty="0">
                <a:latin typeface="Times New Roman" panose="02020603050405020304" pitchFamily="18" charset="0"/>
                <a:cs typeface="Times New Roman" panose="02020603050405020304" pitchFamily="18" charset="0"/>
              </a:rPr>
              <a:t>Linear control for “managed care” penetration</a:t>
            </a:r>
          </a:p>
          <a:p>
            <a:pPr lvl="2"/>
            <a:r>
              <a:rPr lang="en-US" altLang="en-US" sz="2000" dirty="0">
                <a:latin typeface="Times New Roman" panose="02020603050405020304" pitchFamily="18" charset="0"/>
                <a:cs typeface="Times New Roman" panose="02020603050405020304" pitchFamily="18" charset="0"/>
              </a:rPr>
              <a:t>Might affect “fee for service” provider behavior, and thus spending</a:t>
            </a:r>
          </a:p>
          <a:p>
            <a:pPr lvl="1"/>
            <a:r>
              <a:rPr lang="en-US" altLang="en-US" sz="2400" dirty="0">
                <a:latin typeface="Times New Roman" panose="02020603050405020304" pitchFamily="18" charset="0"/>
                <a:cs typeface="Times New Roman" panose="02020603050405020304" pitchFamily="18" charset="0"/>
              </a:rPr>
              <a:t>Longer time period</a:t>
            </a:r>
          </a:p>
          <a:p>
            <a:r>
              <a:rPr lang="en-US" altLang="en-US" sz="2800" dirty="0">
                <a:latin typeface="Times New Roman" panose="02020603050405020304" pitchFamily="18" charset="0"/>
                <a:cs typeface="Times New Roman" panose="02020603050405020304" pitchFamily="18" charset="0"/>
              </a:rPr>
              <a:t>4-5% lower spending (highly statistically significant)</a:t>
            </a:r>
            <a:endParaRPr lang="en-US" altLang="en-US" sz="2400" dirty="0">
              <a:latin typeface="Times New Roman" panose="02020603050405020304" pitchFamily="18" charset="0"/>
              <a:cs typeface="Times New Roman" panose="02020603050405020304" pitchFamily="18" charset="0"/>
            </a:endParaRPr>
          </a:p>
          <a:p>
            <a:pPr lvl="1"/>
            <a:r>
              <a:rPr lang="en-US" altLang="en-US" sz="2400" dirty="0">
                <a:latin typeface="Times New Roman" panose="02020603050405020304" pitchFamily="18" charset="0"/>
                <a:cs typeface="Times New Roman" panose="02020603050405020304" pitchFamily="18" charset="0"/>
              </a:rPr>
              <a:t>But still highly significant (</a:t>
            </a:r>
            <a:r>
              <a:rPr lang="el-GR" altLang="en-US" sz="2400" dirty="0">
                <a:latin typeface="Times New Roman" panose="02020603050405020304" pitchFamily="18" charset="0"/>
                <a:cs typeface="Times New Roman" panose="02020603050405020304" pitchFamily="18" charset="0"/>
              </a:rPr>
              <a:t>σ</a:t>
            </a:r>
            <a:r>
              <a:rPr lang="en-US" altLang="en-US" sz="2400" dirty="0">
                <a:latin typeface="Times New Roman" panose="02020603050405020304" pitchFamily="18" charset="0"/>
                <a:cs typeface="Times New Roman" panose="02020603050405020304" pitchFamily="18" charset="0"/>
              </a:rPr>
              <a:t> = </a:t>
            </a:r>
            <a:r>
              <a:rPr lang="en-US" altLang="en-US" sz="2400" b="1" dirty="0">
                <a:latin typeface="Times New Roman" panose="02020603050405020304" pitchFamily="18" charset="0"/>
                <a:cs typeface="Times New Roman" panose="02020603050405020304" pitchFamily="18" charset="0"/>
              </a:rPr>
              <a:t>0.2</a:t>
            </a:r>
            <a:r>
              <a:rPr lang="en-US" altLang="en-US" sz="2400" dirty="0">
                <a:latin typeface="Times New Roman" panose="02020603050405020304" pitchFamily="18" charset="0"/>
                <a:cs typeface="Times New Roman" panose="02020603050405020304" pitchFamily="18" charset="0"/>
              </a:rPr>
              <a:t>; t ~ 20)</a:t>
            </a:r>
          </a:p>
        </p:txBody>
      </p:sp>
      <p:sp>
        <p:nvSpPr>
          <p:cNvPr id="522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CA81F18-C736-48F8-9199-6BD1232544A7}" type="slidenum">
              <a:rPr lang="en-US" altLang="en-US" sz="1400"/>
              <a:pPr>
                <a:spcBef>
                  <a:spcPct val="0"/>
                </a:spcBef>
                <a:buFontTx/>
                <a:buNone/>
              </a:pPr>
              <a:t>23</a:t>
            </a:fld>
            <a:endParaRPr lang="en-US"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274638"/>
            <a:ext cx="8229600" cy="792162"/>
          </a:xfrm>
          <a:solidFill>
            <a:srgbClr val="FFCDFD"/>
          </a:solidFill>
        </p:spPr>
        <p:txBody>
          <a:bodyPr/>
          <a:lstStyle/>
          <a:p>
            <a:r>
              <a:rPr lang="en-US" altLang="en-US" sz="3600" dirty="0"/>
              <a:t>CBO followup (2006)</a:t>
            </a:r>
          </a:p>
        </p:txBody>
      </p:sp>
      <p:sp>
        <p:nvSpPr>
          <p:cNvPr id="54275" name="Content Placeholder 2"/>
          <p:cNvSpPr>
            <a:spLocks noGrp="1"/>
          </p:cNvSpPr>
          <p:nvPr>
            <p:ph idx="1"/>
          </p:nvPr>
        </p:nvSpPr>
        <p:spPr>
          <a:xfrm>
            <a:off x="457200" y="1371600"/>
            <a:ext cx="8229600" cy="4953000"/>
          </a:xfrm>
        </p:spPr>
        <p:txBody>
          <a:bodyPr/>
          <a:lstStyle/>
          <a:p>
            <a:r>
              <a:rPr lang="en-US" altLang="en-US" sz="2400" dirty="0">
                <a:latin typeface="Times New Roman" panose="02020603050405020304" pitchFamily="18" charset="0"/>
                <a:cs typeface="Times New Roman" panose="02020603050405020304" pitchFamily="18" charset="0"/>
              </a:rPr>
              <a:t>CBO (2006) [attempt to replicate, over 1981-2000]</a:t>
            </a:r>
          </a:p>
          <a:p>
            <a:r>
              <a:rPr lang="en-US" altLang="en-US" sz="2400" b="1" dirty="0">
                <a:latin typeface="Times New Roman" panose="02020603050405020304" pitchFamily="18" charset="0"/>
                <a:cs typeface="Times New Roman" panose="02020603050405020304" pitchFamily="18" charset="0"/>
              </a:rPr>
              <a:t>Total</a:t>
            </a:r>
            <a:r>
              <a:rPr lang="en-US" altLang="en-US" sz="2400" dirty="0">
                <a:latin typeface="Times New Roman" panose="02020603050405020304" pitchFamily="18" charset="0"/>
                <a:cs typeface="Times New Roman" panose="02020603050405020304" pitchFamily="18" charset="0"/>
              </a:rPr>
              <a:t> state health spending, no effect of tort reforms</a:t>
            </a:r>
          </a:p>
          <a:p>
            <a:r>
              <a:rPr lang="en-US" altLang="en-US" sz="2400" b="1" dirty="0">
                <a:latin typeface="Times New Roman" panose="02020603050405020304" pitchFamily="18" charset="0"/>
                <a:cs typeface="Times New Roman" panose="02020603050405020304" pitchFamily="18" charset="0"/>
              </a:rPr>
              <a:t>Medicare</a:t>
            </a:r>
            <a:r>
              <a:rPr lang="en-US" altLang="en-US" sz="2400" dirty="0">
                <a:latin typeface="Times New Roman" panose="02020603050405020304" pitchFamily="18" charset="0"/>
                <a:cs typeface="Times New Roman" panose="02020603050405020304" pitchFamily="18" charset="0"/>
              </a:rPr>
              <a:t> spending:</a:t>
            </a:r>
          </a:p>
          <a:p>
            <a:pPr lvl="1"/>
            <a:r>
              <a:rPr lang="en-US" altLang="en-US" sz="2400" dirty="0">
                <a:latin typeface="Times New Roman" panose="02020603050405020304" pitchFamily="18" charset="0"/>
                <a:cs typeface="Times New Roman" panose="02020603050405020304" pitchFamily="18" charset="0"/>
              </a:rPr>
              <a:t>4% drop (</a:t>
            </a:r>
            <a:r>
              <a:rPr lang="el-GR" altLang="en-US" sz="2400" dirty="0">
                <a:latin typeface="Times New Roman" panose="02020603050405020304" pitchFamily="18" charset="0"/>
                <a:cs typeface="Times New Roman" panose="02020603050405020304" pitchFamily="18" charset="0"/>
              </a:rPr>
              <a:t>σ</a:t>
            </a:r>
            <a:r>
              <a:rPr lang="en-US" altLang="en-US" sz="2400" dirty="0">
                <a:latin typeface="Times New Roman" panose="02020603050405020304" pitchFamily="18" charset="0"/>
                <a:cs typeface="Times New Roman" panose="02020603050405020304" pitchFamily="18" charset="0"/>
              </a:rPr>
              <a:t>=1.4)***, driven by lower hospital spending</a:t>
            </a:r>
          </a:p>
          <a:p>
            <a:pPr lvl="1"/>
            <a:r>
              <a:rPr lang="en-US" altLang="en-US" sz="2400" dirty="0">
                <a:latin typeface="Times New Roman" panose="02020603050405020304" pitchFamily="18" charset="0"/>
                <a:cs typeface="Times New Roman" panose="02020603050405020304" pitchFamily="18" charset="0"/>
              </a:rPr>
              <a:t>Cluster standard errors on state</a:t>
            </a:r>
          </a:p>
          <a:p>
            <a:r>
              <a:rPr lang="en-US" altLang="en-US" sz="2800" b="1" dirty="0">
                <a:latin typeface="Times New Roman" panose="02020603050405020304" pitchFamily="18" charset="0"/>
                <a:cs typeface="Times New Roman" panose="02020603050405020304" pitchFamily="18" charset="0"/>
              </a:rPr>
              <a:t>But:</a:t>
            </a:r>
            <a:r>
              <a:rPr lang="en-US" altLang="en-US" sz="2800" dirty="0">
                <a:latin typeface="Times New Roman" panose="02020603050405020304" pitchFamily="18" charset="0"/>
                <a:cs typeface="Times New Roman" panose="02020603050405020304" pitchFamily="18" charset="0"/>
              </a:rPr>
              <a:t>  states with 1980s reforms had above-average hospital spending [maybe just happenstance]</a:t>
            </a:r>
          </a:p>
          <a:p>
            <a:pPr lvl="1"/>
            <a:r>
              <a:rPr lang="en-US" altLang="en-US" sz="2400" dirty="0">
                <a:latin typeface="Times New Roman" panose="02020603050405020304" pitchFamily="18" charset="0"/>
                <a:cs typeface="Times New Roman" panose="02020603050405020304" pitchFamily="18" charset="0"/>
              </a:rPr>
              <a:t>Control for </a:t>
            </a:r>
            <a:r>
              <a:rPr lang="en-US" altLang="en-US" sz="2400" b="1" dirty="0">
                <a:latin typeface="Times New Roman" panose="02020603050405020304" pitchFamily="18" charset="0"/>
                <a:cs typeface="Times New Roman" panose="02020603050405020304" pitchFamily="18" charset="0"/>
              </a:rPr>
              <a:t>1983 Medicare payment reforms</a:t>
            </a:r>
            <a:r>
              <a:rPr lang="en-US" altLang="en-US" sz="2400" dirty="0">
                <a:latin typeface="Times New Roman" panose="02020603050405020304" pitchFamily="18" charset="0"/>
                <a:cs typeface="Times New Roman" panose="02020603050405020304" pitchFamily="18" charset="0"/>
              </a:rPr>
              <a:t>, which disproportionately hit hospitals in high-cost states</a:t>
            </a:r>
          </a:p>
          <a:p>
            <a:pPr lvl="1"/>
            <a:r>
              <a:rPr lang="en-US" altLang="en-US" sz="2400" dirty="0">
                <a:latin typeface="Times New Roman" panose="02020603050405020304" pitchFamily="18" charset="0"/>
                <a:cs typeface="Times New Roman" panose="02020603050405020304" pitchFamily="18" charset="0"/>
              </a:rPr>
              <a:t>Coefficient falls, becomes insignificant:  -1.6%  (</a:t>
            </a:r>
            <a:r>
              <a:rPr lang="el-GR" altLang="en-US" sz="2400" dirty="0">
                <a:latin typeface="Times New Roman" panose="02020603050405020304" pitchFamily="18" charset="0"/>
                <a:cs typeface="Times New Roman" panose="02020603050405020304" pitchFamily="18" charset="0"/>
              </a:rPr>
              <a:t>σ</a:t>
            </a:r>
            <a:r>
              <a:rPr lang="en-US" altLang="en-US" sz="2400" dirty="0">
                <a:latin typeface="Times New Roman" panose="02020603050405020304" pitchFamily="18" charset="0"/>
                <a:cs typeface="Times New Roman" panose="02020603050405020304" pitchFamily="18" charset="0"/>
              </a:rPr>
              <a:t> = 1.4)</a:t>
            </a:r>
          </a:p>
        </p:txBody>
      </p:sp>
      <p:sp>
        <p:nvSpPr>
          <p:cNvPr id="542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1E09E74-13C2-48F9-BBE5-EEBBE3311B65}" type="slidenum">
              <a:rPr lang="en-US" altLang="en-US" sz="1400"/>
              <a:pPr>
                <a:spcBef>
                  <a:spcPct val="0"/>
                </a:spcBef>
                <a:buFontTx/>
                <a:buNone/>
              </a:pPr>
              <a:t>24</a:t>
            </a:fld>
            <a:endParaRPr lang="en-US" alt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274638"/>
            <a:ext cx="8229600" cy="792162"/>
          </a:xfrm>
          <a:solidFill>
            <a:srgbClr val="FFCDFD"/>
          </a:solidFill>
        </p:spPr>
        <p:txBody>
          <a:bodyPr/>
          <a:lstStyle/>
          <a:p>
            <a:r>
              <a:rPr lang="en-US" altLang="en-US" sz="3200" dirty="0"/>
              <a:t>Getting standard errors right</a:t>
            </a:r>
          </a:p>
        </p:txBody>
      </p:sp>
      <p:sp>
        <p:nvSpPr>
          <p:cNvPr id="58371" name="Content Placeholder 2"/>
          <p:cNvSpPr>
            <a:spLocks noGrp="1"/>
          </p:cNvSpPr>
          <p:nvPr>
            <p:ph idx="1"/>
          </p:nvPr>
        </p:nvSpPr>
        <p:spPr>
          <a:xfrm>
            <a:off x="457200" y="1144588"/>
            <a:ext cx="8229600" cy="4979987"/>
          </a:xfrm>
        </p:spPr>
        <p:txBody>
          <a:bodyPr/>
          <a:lstStyle/>
          <a:p>
            <a:r>
              <a:rPr lang="en-US" altLang="en-US" sz="2800" dirty="0"/>
              <a:t>Didn’t cluster their standard errors</a:t>
            </a:r>
          </a:p>
          <a:p>
            <a:pPr lvl="1"/>
            <a:r>
              <a:rPr lang="en-US" altLang="en-US" sz="2400" dirty="0"/>
              <a:t>Clustering not common then</a:t>
            </a:r>
          </a:p>
          <a:p>
            <a:pPr lvl="1"/>
            <a:r>
              <a:rPr lang="en-US" altLang="en-US" sz="2400" dirty="0"/>
              <a:t>Standard today, since Bertrand, </a:t>
            </a:r>
            <a:r>
              <a:rPr lang="en-US" altLang="en-US" sz="2400" dirty="0" err="1"/>
              <a:t>Duflo</a:t>
            </a:r>
            <a:r>
              <a:rPr lang="en-US" altLang="en-US" sz="2400" dirty="0"/>
              <a:t> and Mullainathan (QJE, 2004)</a:t>
            </a:r>
          </a:p>
          <a:p>
            <a:r>
              <a:rPr lang="en-US" altLang="en-US" sz="2400" b="1" dirty="0"/>
              <a:t>Lots</a:t>
            </a:r>
            <a:r>
              <a:rPr lang="en-US" altLang="en-US" sz="2400" dirty="0"/>
              <a:t> of papers with bad standard errors</a:t>
            </a:r>
          </a:p>
          <a:p>
            <a:pPr lvl="1"/>
            <a:r>
              <a:rPr lang="en-US" altLang="en-US" sz="2000" dirty="0"/>
              <a:t>Main concern, non-independent observations</a:t>
            </a:r>
          </a:p>
          <a:p>
            <a:pPr lvl="1"/>
            <a:r>
              <a:rPr lang="en-US" altLang="en-US" sz="2000" dirty="0"/>
              <a:t>Example, panel data, observations of same unit over time are often correlated</a:t>
            </a:r>
          </a:p>
          <a:p>
            <a:pPr lvl="1"/>
            <a:r>
              <a:rPr lang="en-US" altLang="en-US" sz="2000" dirty="0"/>
              <a:t>Unit fixed effects don’t solve s.e. issue</a:t>
            </a:r>
          </a:p>
          <a:p>
            <a:r>
              <a:rPr lang="en-US" altLang="en-US" sz="2400" dirty="0"/>
              <a:t>Paik, Black and Hyman (2016) quasi-replication</a:t>
            </a:r>
          </a:p>
          <a:p>
            <a:pPr lvl="1"/>
            <a:r>
              <a:rPr lang="en-US" altLang="en-US" sz="2000" dirty="0"/>
              <a:t>Cluster on state </a:t>
            </a:r>
            <a:r>
              <a:rPr lang="en-US" altLang="en-US" sz="2000" dirty="0">
                <a:sym typeface="Wingdings" panose="05000000000000000000" pitchFamily="2" charset="2"/>
              </a:rPr>
              <a:t> s.e.’s rise by factor of 8-10!</a:t>
            </a:r>
            <a:endParaRPr lang="en-US" altLang="en-US" sz="2000" dirty="0"/>
          </a:p>
          <a:p>
            <a:pPr lvl="2"/>
            <a:endParaRPr lang="en-US" altLang="en-US" dirty="0"/>
          </a:p>
          <a:p>
            <a:pPr lvl="1"/>
            <a:endParaRPr lang="en-US" altLang="en-US" dirty="0"/>
          </a:p>
          <a:p>
            <a:endParaRPr lang="en-US" altLang="en-US" dirty="0"/>
          </a:p>
        </p:txBody>
      </p:sp>
      <p:sp>
        <p:nvSpPr>
          <p:cNvPr id="583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EC67DD6-2230-4F07-91DA-1FF8E8D03F1B}" type="slidenum">
              <a:rPr lang="en-US" altLang="en-US" sz="1400"/>
              <a:pPr>
                <a:spcBef>
                  <a:spcPct val="0"/>
                </a:spcBef>
                <a:buFontTx/>
                <a:buNone/>
              </a:pPr>
              <a:t>25</a:t>
            </a:fld>
            <a:endParaRPr lang="en-US" alt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rgbClr val="FFCDFD"/>
          </a:solidFill>
        </p:spPr>
        <p:txBody>
          <a:bodyPr/>
          <a:lstStyle/>
          <a:p>
            <a:r>
              <a:rPr lang="en-US" sz="3600" dirty="0"/>
              <a:t>Paik Black Hyman Quasi-replication</a:t>
            </a:r>
          </a:p>
        </p:txBody>
      </p:sp>
      <p:sp>
        <p:nvSpPr>
          <p:cNvPr id="3" name="Content Placeholder 2"/>
          <p:cNvSpPr>
            <a:spLocks noGrp="1"/>
          </p:cNvSpPr>
          <p:nvPr>
            <p:ph idx="1"/>
          </p:nvPr>
        </p:nvSpPr>
        <p:spPr>
          <a:xfrm>
            <a:off x="457200" y="1295401"/>
            <a:ext cx="8229600" cy="609600"/>
          </a:xfrm>
        </p:spPr>
        <p:txBody>
          <a:bodyPr/>
          <a:lstStyle/>
          <a:p>
            <a:pPr marL="0" indent="0">
              <a:buNone/>
            </a:pPr>
            <a:r>
              <a:rPr lang="en-US" sz="2400" dirty="0"/>
              <a:t>County level spending (vs. patient level in K&amp;M)</a:t>
            </a:r>
          </a:p>
        </p:txBody>
      </p:sp>
      <p:sp>
        <p:nvSpPr>
          <p:cNvPr id="4" name="Slide Number Placeholder 3"/>
          <p:cNvSpPr>
            <a:spLocks noGrp="1"/>
          </p:cNvSpPr>
          <p:nvPr>
            <p:ph type="sldNum" sz="quarter" idx="12"/>
          </p:nvPr>
        </p:nvSpPr>
        <p:spPr/>
        <p:txBody>
          <a:bodyPr/>
          <a:lstStyle/>
          <a:p>
            <a:pPr>
              <a:defRPr/>
            </a:pPr>
            <a:fld id="{7C08D410-62C7-4317-90CA-F48D88E5485B}" type="slidenum">
              <a:rPr lang="en-US" altLang="en-US" smtClean="0"/>
              <a:pPr>
                <a:defRPr/>
              </a:pPr>
              <a:t>26</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1235646802"/>
              </p:ext>
            </p:extLst>
          </p:nvPr>
        </p:nvGraphicFramePr>
        <p:xfrm>
          <a:off x="533400" y="1923289"/>
          <a:ext cx="8077200" cy="2694242"/>
        </p:xfrm>
        <a:graphic>
          <a:graphicData uri="http://schemas.openxmlformats.org/drawingml/2006/table">
            <a:tbl>
              <a:tblPr firstRow="1" firstCol="1" bandRow="1"/>
              <a:tblGrid>
                <a:gridCol w="1601556">
                  <a:extLst>
                    <a:ext uri="{9D8B030D-6E8A-4147-A177-3AD203B41FA5}">
                      <a16:colId xmlns:a16="http://schemas.microsoft.com/office/drawing/2014/main" val="20000"/>
                    </a:ext>
                  </a:extLst>
                </a:gridCol>
                <a:gridCol w="1601556">
                  <a:extLst>
                    <a:ext uri="{9D8B030D-6E8A-4147-A177-3AD203B41FA5}">
                      <a16:colId xmlns:a16="http://schemas.microsoft.com/office/drawing/2014/main" val="20001"/>
                    </a:ext>
                  </a:extLst>
                </a:gridCol>
                <a:gridCol w="1218522">
                  <a:extLst>
                    <a:ext uri="{9D8B030D-6E8A-4147-A177-3AD203B41FA5}">
                      <a16:colId xmlns:a16="http://schemas.microsoft.com/office/drawing/2014/main" val="20002"/>
                    </a:ext>
                  </a:extLst>
                </a:gridCol>
                <a:gridCol w="1218522">
                  <a:extLst>
                    <a:ext uri="{9D8B030D-6E8A-4147-A177-3AD203B41FA5}">
                      <a16:colId xmlns:a16="http://schemas.microsoft.com/office/drawing/2014/main" val="20003"/>
                    </a:ext>
                  </a:extLst>
                </a:gridCol>
                <a:gridCol w="1218522">
                  <a:extLst>
                    <a:ext uri="{9D8B030D-6E8A-4147-A177-3AD203B41FA5}">
                      <a16:colId xmlns:a16="http://schemas.microsoft.com/office/drawing/2014/main" val="20004"/>
                    </a:ext>
                  </a:extLst>
                </a:gridCol>
                <a:gridCol w="1218522">
                  <a:extLst>
                    <a:ext uri="{9D8B030D-6E8A-4147-A177-3AD203B41FA5}">
                      <a16:colId xmlns:a16="http://schemas.microsoft.com/office/drawing/2014/main" val="20005"/>
                    </a:ext>
                  </a:extLst>
                </a:gridCol>
              </a:tblGrid>
              <a:tr h="242047">
                <a:tc gridSpan="2">
                  <a:txBody>
                    <a:bodyPr/>
                    <a:lstStyle/>
                    <a:p>
                      <a:pPr marL="0" marR="0" indent="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Dependent variable</a:t>
                      </a:r>
                      <a:endParaRPr lang="en-US" sz="2400" dirty="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4">
                  <a:txBody>
                    <a:bodyPr/>
                    <a:lstStyle/>
                    <a:p>
                      <a:pPr marL="0" marR="0" indent="0" algn="ctr">
                        <a:lnSpc>
                          <a:spcPct val="107000"/>
                        </a:lnSpc>
                        <a:spcBef>
                          <a:spcPts val="0"/>
                        </a:spcBef>
                        <a:spcAft>
                          <a:spcPts val="0"/>
                        </a:spcAft>
                        <a:tabLst>
                          <a:tab pos="209550" algn="l"/>
                        </a:tabLst>
                      </a:pPr>
                      <a:r>
                        <a:rPr lang="en-US" sz="1600" b="1" dirty="0">
                          <a:effectLst/>
                          <a:latin typeface="Times New Roman" panose="02020603050405020304" pitchFamily="18" charset="0"/>
                          <a:ea typeface="Times New Roman" panose="02020603050405020304" pitchFamily="18" charset="0"/>
                        </a:rPr>
                        <a:t>Ln(Medicare spending per enrollee)</a:t>
                      </a:r>
                      <a:endParaRPr lang="en-US" sz="2400" dirty="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2047">
                <a:tc gridSpan="2">
                  <a:txBody>
                    <a:bodyPr/>
                    <a:lstStyle/>
                    <a:p>
                      <a:pPr marL="0" marR="0" indent="0">
                        <a:lnSpc>
                          <a:spcPct val="107000"/>
                        </a:lnSpc>
                        <a:spcBef>
                          <a:spcPts val="0"/>
                        </a:spcBef>
                        <a:spcAft>
                          <a:spcPts val="0"/>
                        </a:spcAft>
                      </a:pPr>
                      <a:r>
                        <a:rPr lang="en-US" sz="1600">
                          <a:effectLst/>
                          <a:latin typeface="Times New Roman" panose="02020603050405020304" pitchFamily="18" charset="0"/>
                          <a:ea typeface="Times New Roman" panose="02020603050405020304" pitchFamily="18" charset="0"/>
                        </a:rPr>
                        <a:t>Regression type</a:t>
                      </a:r>
                      <a:endParaRPr lang="en-US" sz="240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4">
                  <a:txBody>
                    <a:bodyPr/>
                    <a:lstStyle/>
                    <a:p>
                      <a:pPr marL="0" marR="0" indent="0" algn="ctr">
                        <a:lnSpc>
                          <a:spcPct val="107000"/>
                        </a:lnSpc>
                        <a:spcBef>
                          <a:spcPts val="0"/>
                        </a:spcBef>
                        <a:spcAft>
                          <a:spcPts val="0"/>
                        </a:spcAft>
                      </a:pPr>
                      <a:r>
                        <a:rPr lang="en-US" sz="1600">
                          <a:effectLst/>
                          <a:latin typeface="Times New Roman" panose="02020603050405020304" pitchFamily="18" charset="0"/>
                          <a:ea typeface="Times New Roman" panose="02020603050405020304" pitchFamily="18" charset="0"/>
                        </a:rPr>
                        <a:t>County and year FE, enrollee weights</a:t>
                      </a:r>
                      <a:endParaRPr lang="en-US" sz="240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42047">
                <a:tc gridSpan="2">
                  <a:txBody>
                    <a:bodyPr/>
                    <a:lstStyle/>
                    <a:p>
                      <a:pPr marL="0" marR="0" indent="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managed care penetration variable</a:t>
                      </a:r>
                      <a:endParaRPr lang="en-US" sz="2400" dirty="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indent="0" algn="ctr">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No</a:t>
                      </a:r>
                      <a:endParaRPr lang="en-US" sz="2400" dirty="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7000"/>
                        </a:lnSpc>
                        <a:spcBef>
                          <a:spcPts val="0"/>
                        </a:spcBef>
                        <a:spcAft>
                          <a:spcPts val="0"/>
                        </a:spcAft>
                      </a:pPr>
                      <a:r>
                        <a:rPr lang="en-US" sz="1600">
                          <a:effectLst/>
                          <a:latin typeface="Times New Roman" panose="02020603050405020304" pitchFamily="18" charset="0"/>
                          <a:ea typeface="Times New Roman" panose="02020603050405020304" pitchFamily="18" charset="0"/>
                        </a:rPr>
                        <a:t>Linear</a:t>
                      </a:r>
                      <a:endParaRPr lang="en-US" sz="240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7000"/>
                        </a:lnSpc>
                        <a:spcBef>
                          <a:spcPts val="0"/>
                        </a:spcBef>
                        <a:spcAft>
                          <a:spcPts val="0"/>
                        </a:spcAft>
                      </a:pPr>
                      <a:r>
                        <a:rPr lang="en-US" sz="1600">
                          <a:effectLst/>
                          <a:latin typeface="Times New Roman" panose="02020603050405020304" pitchFamily="18" charset="0"/>
                          <a:ea typeface="Times New Roman" panose="02020603050405020304" pitchFamily="18" charset="0"/>
                        </a:rPr>
                        <a:t>Quadratic</a:t>
                      </a:r>
                      <a:endParaRPr lang="en-US" sz="240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Quadratic</a:t>
                      </a:r>
                      <a:endParaRPr lang="en-US" sz="2400" dirty="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2047">
                <a:tc gridSpan="2">
                  <a:txBody>
                    <a:bodyPr/>
                    <a:lstStyle/>
                    <a:p>
                      <a:pPr marL="0" marR="0" indent="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1984-or-after * state dummies</a:t>
                      </a:r>
                      <a:endParaRPr lang="en-US" sz="2400" dirty="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indent="0" algn="ctr">
                        <a:lnSpc>
                          <a:spcPct val="107000"/>
                        </a:lnSpc>
                        <a:spcBef>
                          <a:spcPts val="0"/>
                        </a:spcBef>
                        <a:spcAft>
                          <a:spcPts val="0"/>
                        </a:spcAft>
                      </a:pPr>
                      <a:r>
                        <a:rPr lang="en-US" sz="1600">
                          <a:effectLst/>
                          <a:latin typeface="Times New Roman" panose="02020603050405020304" pitchFamily="18" charset="0"/>
                          <a:ea typeface="Times New Roman" panose="02020603050405020304" pitchFamily="18" charset="0"/>
                        </a:rPr>
                        <a:t>No</a:t>
                      </a:r>
                      <a:endParaRPr lang="en-US" sz="240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7000"/>
                        </a:lnSpc>
                        <a:spcBef>
                          <a:spcPts val="0"/>
                        </a:spcBef>
                        <a:spcAft>
                          <a:spcPts val="0"/>
                        </a:spcAft>
                      </a:pPr>
                      <a:r>
                        <a:rPr lang="en-US" sz="1600">
                          <a:effectLst/>
                          <a:latin typeface="Times New Roman" panose="02020603050405020304" pitchFamily="18" charset="0"/>
                          <a:ea typeface="Times New Roman" panose="02020603050405020304" pitchFamily="18" charset="0"/>
                        </a:rPr>
                        <a:t>No</a:t>
                      </a:r>
                      <a:endParaRPr lang="en-US" sz="240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7000"/>
                        </a:lnSpc>
                        <a:spcBef>
                          <a:spcPts val="0"/>
                        </a:spcBef>
                        <a:spcAft>
                          <a:spcPts val="0"/>
                        </a:spcAft>
                      </a:pPr>
                      <a:r>
                        <a:rPr lang="en-US" sz="1600">
                          <a:effectLst/>
                          <a:latin typeface="Times New Roman" panose="02020603050405020304" pitchFamily="18" charset="0"/>
                          <a:ea typeface="Times New Roman" panose="02020603050405020304" pitchFamily="18" charset="0"/>
                        </a:rPr>
                        <a:t>No</a:t>
                      </a:r>
                      <a:endParaRPr lang="en-US" sz="240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7000"/>
                        </a:lnSpc>
                        <a:spcBef>
                          <a:spcPts val="0"/>
                        </a:spcBef>
                        <a:spcAft>
                          <a:spcPts val="0"/>
                        </a:spcAft>
                      </a:pPr>
                      <a:r>
                        <a:rPr lang="en-US" sz="1600">
                          <a:effectLst/>
                          <a:latin typeface="Times New Roman" panose="02020603050405020304" pitchFamily="18" charset="0"/>
                          <a:ea typeface="Times New Roman" panose="02020603050405020304" pitchFamily="18" charset="0"/>
                        </a:rPr>
                        <a:t>Yes</a:t>
                      </a:r>
                      <a:endParaRPr lang="en-US" sz="240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2047">
                <a:tc gridSpan="6">
                  <a:txBody>
                    <a:bodyPr/>
                    <a:lstStyle/>
                    <a:p>
                      <a:pPr marL="0" marR="0" indent="0">
                        <a:lnSpc>
                          <a:spcPct val="107000"/>
                        </a:lnSpc>
                        <a:spcBef>
                          <a:spcPts val="0"/>
                        </a:spcBef>
                        <a:spcAft>
                          <a:spcPts val="0"/>
                        </a:spcAft>
                      </a:pPr>
                      <a:r>
                        <a:rPr lang="en-US" sz="1600" b="1">
                          <a:effectLst/>
                          <a:latin typeface="Times New Roman" panose="02020603050405020304" pitchFamily="18" charset="0"/>
                          <a:ea typeface="Times New Roman" panose="02020603050405020304" pitchFamily="18" charset="0"/>
                        </a:rPr>
                        <a:t>Total Spending</a:t>
                      </a:r>
                      <a:endParaRPr lang="en-US" sz="240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42047">
                <a:tc rowSpan="3">
                  <a:txBody>
                    <a:bodyPr/>
                    <a:lstStyle/>
                    <a:p>
                      <a:pPr marL="0" marR="0" indent="0">
                        <a:lnSpc>
                          <a:spcPct val="107000"/>
                        </a:lnSpc>
                        <a:spcBef>
                          <a:spcPts val="0"/>
                        </a:spcBef>
                        <a:spcAft>
                          <a:spcPts val="0"/>
                        </a:spcAft>
                      </a:pPr>
                      <a:r>
                        <a:rPr lang="en-US" sz="1600">
                          <a:effectLst/>
                          <a:latin typeface="Times New Roman" panose="02020603050405020304" pitchFamily="18" charset="0"/>
                          <a:ea typeface="Times New Roman" panose="02020603050405020304" pitchFamily="18" charset="0"/>
                        </a:rPr>
                        <a:t>Our sample:  1980-1994</a:t>
                      </a:r>
                      <a:endParaRPr lang="en-US" sz="240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07000"/>
                        </a:lnSpc>
                        <a:spcBef>
                          <a:spcPts val="0"/>
                        </a:spcBef>
                        <a:spcAft>
                          <a:spcPts val="0"/>
                        </a:spcAft>
                      </a:pPr>
                      <a:r>
                        <a:rPr lang="en-US" sz="1600">
                          <a:effectLst/>
                          <a:latin typeface="Times New Roman" panose="02020603050405020304" pitchFamily="18" charset="0"/>
                          <a:ea typeface="Times New Roman" panose="02020603050405020304" pitchFamily="18" charset="0"/>
                        </a:rPr>
                        <a:t>post-cap dummy</a:t>
                      </a:r>
                      <a:endParaRPr lang="en-US" sz="240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07000"/>
                        </a:lnSpc>
                        <a:spcBef>
                          <a:spcPts val="0"/>
                        </a:spcBef>
                        <a:spcAft>
                          <a:spcPts val="0"/>
                        </a:spcAft>
                      </a:pPr>
                      <a:r>
                        <a:rPr lang="en-US" sz="1600" b="1" dirty="0">
                          <a:solidFill>
                            <a:srgbClr val="000000"/>
                          </a:solidFill>
                          <a:effectLst/>
                          <a:latin typeface="Times New Roman" panose="02020603050405020304" pitchFamily="18" charset="0"/>
                          <a:ea typeface="Times New Roman" panose="02020603050405020304" pitchFamily="18" charset="0"/>
                        </a:rPr>
                        <a:t>-0.055</a:t>
                      </a:r>
                      <a:endParaRPr lang="en-US" sz="2400" dirty="0">
                        <a:effectLst/>
                        <a:latin typeface="Times New Roman" panose="02020603050405020304" pitchFamily="18" charset="0"/>
                        <a:ea typeface="Calibri" panose="020F0502020204030204" pitchFamily="34" charset="0"/>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marL="0" marR="0" indent="0" algn="ctr">
                        <a:lnSpc>
                          <a:spcPct val="107000"/>
                        </a:lnSpc>
                        <a:spcBef>
                          <a:spcPts val="0"/>
                        </a:spcBef>
                        <a:spcAft>
                          <a:spcPts val="0"/>
                        </a:spcAft>
                      </a:pPr>
                      <a:r>
                        <a:rPr lang="en-US" sz="1600" b="1" dirty="0">
                          <a:solidFill>
                            <a:srgbClr val="000000"/>
                          </a:solidFill>
                          <a:effectLst/>
                          <a:latin typeface="Times New Roman" panose="02020603050405020304" pitchFamily="18" charset="0"/>
                          <a:ea typeface="Times New Roman" panose="02020603050405020304" pitchFamily="18" charset="0"/>
                        </a:rPr>
                        <a:t>-0.041</a:t>
                      </a:r>
                      <a:endParaRPr lang="en-US" sz="2400" dirty="0">
                        <a:effectLst/>
                        <a:latin typeface="Times New Roman" panose="02020603050405020304" pitchFamily="18" charset="0"/>
                        <a:ea typeface="Calibri" panose="020F0502020204030204" pitchFamily="34" charset="0"/>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07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rPr>
                        <a:t>-0.025</a:t>
                      </a:r>
                      <a:endParaRPr lang="en-US" sz="2400">
                        <a:effectLst/>
                        <a:latin typeface="Times New Roman" panose="02020603050405020304" pitchFamily="18" charset="0"/>
                        <a:ea typeface="Calibri" panose="020F0502020204030204" pitchFamily="34" charset="0"/>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-0.011</a:t>
                      </a:r>
                      <a:endParaRPr lang="en-US" sz="2400" dirty="0">
                        <a:effectLst/>
                        <a:latin typeface="Times New Roman" panose="02020603050405020304" pitchFamily="18" charset="0"/>
                        <a:ea typeface="Calibri" panose="020F0502020204030204" pitchFamily="34" charset="0"/>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extLst>
                  <a:ext uri="{0D108BD9-81ED-4DB2-BD59-A6C34878D82A}">
                    <a16:rowId xmlns:a16="http://schemas.microsoft.com/office/drawing/2014/main" val="10006"/>
                  </a:ext>
                </a:extLst>
              </a:tr>
              <a:tr h="242047">
                <a:tc vMerge="1">
                  <a:txBody>
                    <a:bodyPr/>
                    <a:lstStyle/>
                    <a:p>
                      <a:endParaRPr lang="en-US"/>
                    </a:p>
                  </a:txBody>
                  <a:tcPr/>
                </a:tc>
                <a:tc>
                  <a:txBody>
                    <a:bodyPr/>
                    <a:lstStyle/>
                    <a:p>
                      <a:pPr marL="0" marR="0" indent="0">
                        <a:lnSpc>
                          <a:spcPct val="107000"/>
                        </a:lnSpc>
                        <a:spcBef>
                          <a:spcPts val="0"/>
                        </a:spcBef>
                        <a:spcAft>
                          <a:spcPts val="0"/>
                        </a:spcAft>
                      </a:pPr>
                      <a:r>
                        <a:rPr lang="en-US" sz="1600">
                          <a:effectLst/>
                          <a:latin typeface="Times New Roman" panose="02020603050405020304" pitchFamily="18" charset="0"/>
                          <a:ea typeface="Times New Roman" panose="02020603050405020304" pitchFamily="18" charset="0"/>
                        </a:rPr>
                        <a:t>s.e. (clustered) </a:t>
                      </a:r>
                      <a:endParaRPr lang="en-US" sz="240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a:lnSpc>
                          <a:spcPct val="107000"/>
                        </a:lnSpc>
                        <a:spcBef>
                          <a:spcPts val="0"/>
                        </a:spcBef>
                        <a:spcAft>
                          <a:spcPts val="0"/>
                        </a:spcAft>
                      </a:pPr>
                      <a:r>
                        <a:rPr lang="en-US" sz="1600" b="1" dirty="0">
                          <a:solidFill>
                            <a:srgbClr val="000000"/>
                          </a:solidFill>
                          <a:effectLst/>
                          <a:latin typeface="Times New Roman" panose="02020603050405020304" pitchFamily="18" charset="0"/>
                          <a:ea typeface="Times New Roman" panose="02020603050405020304" pitchFamily="18" charset="0"/>
                        </a:rPr>
                        <a:t>[0.020]***</a:t>
                      </a:r>
                      <a:endParaRPr lang="en-US" sz="2400" dirty="0">
                        <a:effectLst/>
                        <a:latin typeface="Times New Roman" panose="02020603050405020304" pitchFamily="18" charset="0"/>
                        <a:ea typeface="Calibri" panose="020F0502020204030204" pitchFamily="34" charset="0"/>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marL="0" marR="0" indent="0" algn="ctr">
                        <a:lnSpc>
                          <a:spcPct val="107000"/>
                        </a:lnSpc>
                        <a:spcBef>
                          <a:spcPts val="0"/>
                        </a:spcBef>
                        <a:spcAft>
                          <a:spcPts val="0"/>
                        </a:spcAft>
                      </a:pPr>
                      <a:r>
                        <a:rPr lang="en-US" sz="1600" b="1">
                          <a:solidFill>
                            <a:srgbClr val="000000"/>
                          </a:solidFill>
                          <a:effectLst/>
                          <a:latin typeface="Times New Roman" panose="02020603050405020304" pitchFamily="18" charset="0"/>
                          <a:ea typeface="Times New Roman" panose="02020603050405020304" pitchFamily="18" charset="0"/>
                        </a:rPr>
                        <a:t>[0.019]**</a:t>
                      </a:r>
                      <a:endParaRPr lang="en-US" sz="2400">
                        <a:effectLst/>
                        <a:latin typeface="Times New Roman" panose="02020603050405020304" pitchFamily="18" charset="0"/>
                        <a:ea typeface="Calibri" panose="020F0502020204030204" pitchFamily="34" charset="0"/>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[0.018]</a:t>
                      </a:r>
                      <a:endParaRPr lang="en-US" sz="2400" dirty="0">
                        <a:effectLst/>
                        <a:latin typeface="Times New Roman" panose="02020603050405020304" pitchFamily="18" charset="0"/>
                        <a:ea typeface="Calibri" panose="020F0502020204030204" pitchFamily="34" charset="0"/>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[0.018]</a:t>
                      </a:r>
                      <a:endParaRPr lang="en-US" sz="2400" dirty="0">
                        <a:effectLst/>
                        <a:latin typeface="Times New Roman" panose="02020603050405020304" pitchFamily="18" charset="0"/>
                        <a:ea typeface="Calibri" panose="020F0502020204030204" pitchFamily="34" charset="0"/>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val="10007"/>
                  </a:ext>
                </a:extLst>
              </a:tr>
              <a:tr h="242047">
                <a:tc vMerge="1">
                  <a:txBody>
                    <a:bodyPr/>
                    <a:lstStyle/>
                    <a:p>
                      <a:endParaRPr lang="en-US"/>
                    </a:p>
                  </a:txBody>
                  <a:tcPr/>
                </a:tc>
                <a:tc>
                  <a:txBody>
                    <a:bodyPr/>
                    <a:lstStyle/>
                    <a:p>
                      <a:pPr marL="0" marR="0" indent="0">
                        <a:lnSpc>
                          <a:spcPct val="107000"/>
                        </a:lnSpc>
                        <a:spcBef>
                          <a:spcPts val="0"/>
                        </a:spcBef>
                        <a:spcAft>
                          <a:spcPts val="0"/>
                        </a:spcAft>
                      </a:pPr>
                      <a:r>
                        <a:rPr lang="en-US" sz="1600">
                          <a:effectLst/>
                          <a:latin typeface="Times New Roman" panose="02020603050405020304" pitchFamily="18" charset="0"/>
                          <a:ea typeface="Times New Roman" panose="02020603050405020304" pitchFamily="18" charset="0"/>
                        </a:rPr>
                        <a:t>s.e. (ordinary)</a:t>
                      </a:r>
                      <a:endParaRPr lang="en-US" sz="240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indent="0" algn="ctr">
                        <a:lnSpc>
                          <a:spcPct val="107000"/>
                        </a:lnSpc>
                        <a:spcBef>
                          <a:spcPts val="0"/>
                        </a:spcBef>
                        <a:spcAft>
                          <a:spcPts val="0"/>
                        </a:spcAft>
                      </a:pPr>
                      <a:r>
                        <a:rPr lang="en-US" sz="1600" b="1" strike="sngStrike" baseline="0" dirty="0">
                          <a:solidFill>
                            <a:srgbClr val="000000"/>
                          </a:solidFill>
                          <a:effectLst/>
                          <a:latin typeface="Times New Roman" panose="02020603050405020304" pitchFamily="18" charset="0"/>
                          <a:ea typeface="Times New Roman" panose="02020603050405020304" pitchFamily="18" charset="0"/>
                        </a:rPr>
                        <a:t>[0.002]***</a:t>
                      </a:r>
                      <a:endParaRPr lang="en-US" sz="2400" strike="sngStrike" baseline="0" dirty="0">
                        <a:effectLst/>
                        <a:latin typeface="Times New Roman" panose="02020603050405020304" pitchFamily="18" charset="0"/>
                        <a:ea typeface="Calibri" panose="020F0502020204030204" pitchFamily="34" charset="0"/>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07000"/>
                        </a:lnSpc>
                        <a:spcBef>
                          <a:spcPts val="0"/>
                        </a:spcBef>
                        <a:spcAft>
                          <a:spcPts val="0"/>
                        </a:spcAft>
                      </a:pPr>
                      <a:r>
                        <a:rPr lang="en-US" sz="1600" b="1" strike="sngStrike" baseline="0" dirty="0">
                          <a:solidFill>
                            <a:srgbClr val="000000"/>
                          </a:solidFill>
                          <a:effectLst/>
                          <a:latin typeface="Times New Roman" panose="02020603050405020304" pitchFamily="18" charset="0"/>
                          <a:ea typeface="Times New Roman" panose="02020603050405020304" pitchFamily="18" charset="0"/>
                        </a:rPr>
                        <a:t>[0.002]***</a:t>
                      </a:r>
                      <a:endParaRPr lang="en-US" sz="2400" strike="sngStrike" baseline="0" dirty="0">
                        <a:effectLst/>
                        <a:latin typeface="Times New Roman" panose="02020603050405020304" pitchFamily="18" charset="0"/>
                        <a:ea typeface="Calibri" panose="020F0502020204030204" pitchFamily="34" charset="0"/>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07000"/>
                        </a:lnSpc>
                        <a:spcBef>
                          <a:spcPts val="0"/>
                        </a:spcBef>
                        <a:spcAft>
                          <a:spcPts val="0"/>
                        </a:spcAft>
                      </a:pPr>
                      <a:r>
                        <a:rPr lang="en-US" sz="1600" b="1" strike="sngStrike" baseline="0" dirty="0">
                          <a:solidFill>
                            <a:srgbClr val="000000"/>
                          </a:solidFill>
                          <a:effectLst/>
                          <a:latin typeface="Times New Roman" panose="02020603050405020304" pitchFamily="18" charset="0"/>
                          <a:ea typeface="Times New Roman" panose="02020603050405020304" pitchFamily="18" charset="0"/>
                        </a:rPr>
                        <a:t>[0.002]***</a:t>
                      </a:r>
                      <a:endParaRPr lang="en-US" sz="2400" strike="sngStrike" baseline="0" dirty="0">
                        <a:effectLst/>
                        <a:latin typeface="Times New Roman" panose="02020603050405020304" pitchFamily="18" charset="0"/>
                        <a:ea typeface="Calibri" panose="020F0502020204030204" pitchFamily="34" charset="0"/>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marL="0" marR="0" indent="0" algn="ctr">
                        <a:lnSpc>
                          <a:spcPct val="107000"/>
                        </a:lnSpc>
                        <a:spcBef>
                          <a:spcPts val="0"/>
                        </a:spcBef>
                        <a:spcAft>
                          <a:spcPts val="0"/>
                        </a:spcAft>
                      </a:pPr>
                      <a:r>
                        <a:rPr lang="en-US" sz="1600" b="1" strike="sngStrike" baseline="0" dirty="0">
                          <a:solidFill>
                            <a:srgbClr val="000000"/>
                          </a:solidFill>
                          <a:effectLst/>
                          <a:latin typeface="Times New Roman" panose="02020603050405020304" pitchFamily="18" charset="0"/>
                          <a:ea typeface="Times New Roman" panose="02020603050405020304" pitchFamily="18" charset="0"/>
                        </a:rPr>
                        <a:t>[0.002]***</a:t>
                      </a:r>
                      <a:endParaRPr lang="en-US" sz="2400" strike="sngStrike" baseline="0" dirty="0">
                        <a:effectLst/>
                        <a:latin typeface="Times New Roman" panose="02020603050405020304" pitchFamily="18" charset="0"/>
                        <a:ea typeface="Calibri" panose="020F0502020204030204" pitchFamily="34" charset="0"/>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8"/>
                  </a:ext>
                </a:extLst>
              </a:tr>
              <a:tr h="242047">
                <a:tc gridSpan="6">
                  <a:txBody>
                    <a:bodyPr/>
                    <a:lstStyle/>
                    <a:p>
                      <a:pPr marL="0" marR="0" indent="0">
                        <a:lnSpc>
                          <a:spcPct val="107000"/>
                        </a:lnSpc>
                        <a:spcBef>
                          <a:spcPts val="0"/>
                        </a:spcBef>
                        <a:spcAft>
                          <a:spcPts val="0"/>
                        </a:spcAft>
                      </a:pPr>
                      <a:r>
                        <a:rPr lang="en-US" sz="1600" b="1" dirty="0">
                          <a:effectLst/>
                          <a:latin typeface="Times New Roman" panose="02020603050405020304" pitchFamily="18" charset="0"/>
                          <a:ea typeface="Times New Roman" panose="02020603050405020304" pitchFamily="18" charset="0"/>
                        </a:rPr>
                        <a:t>Part A Spending (Hospital)</a:t>
                      </a:r>
                      <a:endParaRPr lang="en-US" sz="2400" dirty="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2"/>
                  </a:ext>
                </a:extLst>
              </a:tr>
              <a:tr h="242047">
                <a:tc rowSpan="2">
                  <a:txBody>
                    <a:bodyPr/>
                    <a:lstStyle/>
                    <a:p>
                      <a:pPr marL="0" marR="0" indent="0">
                        <a:lnSpc>
                          <a:spcPct val="107000"/>
                        </a:lnSpc>
                        <a:spcBef>
                          <a:spcPts val="0"/>
                        </a:spcBef>
                        <a:spcAft>
                          <a:spcPts val="0"/>
                        </a:spcAft>
                      </a:pPr>
                      <a:r>
                        <a:rPr lang="en-US" sz="1600">
                          <a:effectLst/>
                          <a:latin typeface="Times New Roman" panose="02020603050405020304" pitchFamily="18" charset="0"/>
                          <a:ea typeface="Times New Roman" panose="02020603050405020304" pitchFamily="18" charset="0"/>
                        </a:rPr>
                        <a:t>Our sample:  1980-1994</a:t>
                      </a:r>
                      <a:endParaRPr lang="en-US" sz="240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post-cap dummy</a:t>
                      </a:r>
                      <a:endParaRPr lang="en-US" sz="2400" dirty="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07000"/>
                        </a:lnSpc>
                        <a:spcBef>
                          <a:spcPts val="0"/>
                        </a:spcBef>
                        <a:spcAft>
                          <a:spcPts val="0"/>
                        </a:spcAft>
                      </a:pPr>
                      <a:r>
                        <a:rPr lang="en-US" sz="1600" b="1" dirty="0">
                          <a:solidFill>
                            <a:srgbClr val="000000"/>
                          </a:solidFill>
                          <a:effectLst/>
                          <a:latin typeface="Times New Roman" panose="02020603050405020304" pitchFamily="18" charset="0"/>
                          <a:ea typeface="Times New Roman" panose="02020603050405020304" pitchFamily="18" charset="0"/>
                        </a:rPr>
                        <a:t>-0.053</a:t>
                      </a:r>
                      <a:endParaRPr lang="en-US" sz="2400" dirty="0">
                        <a:effectLst/>
                        <a:latin typeface="Times New Roman" panose="02020603050405020304" pitchFamily="18" charset="0"/>
                        <a:ea typeface="Calibri" panose="020F0502020204030204" pitchFamily="34" charset="0"/>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2D050"/>
                    </a:solidFill>
                  </a:tcPr>
                </a:tc>
                <a:tc>
                  <a:txBody>
                    <a:bodyPr/>
                    <a:lstStyle/>
                    <a:p>
                      <a:pPr marL="0" marR="0" indent="0" algn="ctr">
                        <a:lnSpc>
                          <a:spcPct val="107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rPr>
                        <a:t>-0.042</a:t>
                      </a:r>
                      <a:endParaRPr lang="en-US" sz="2400">
                        <a:effectLst/>
                        <a:latin typeface="Times New Roman" panose="02020603050405020304" pitchFamily="18" charset="0"/>
                        <a:ea typeface="Calibri" panose="020F0502020204030204" pitchFamily="34" charset="0"/>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07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rPr>
                        <a:t>-0.031</a:t>
                      </a:r>
                      <a:endParaRPr lang="en-US" sz="2400">
                        <a:effectLst/>
                        <a:latin typeface="Times New Roman" panose="02020603050405020304" pitchFamily="18" charset="0"/>
                        <a:ea typeface="Calibri" panose="020F0502020204030204" pitchFamily="34" charset="0"/>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-0.009</a:t>
                      </a:r>
                      <a:endParaRPr lang="en-US" sz="2400" dirty="0">
                        <a:effectLst/>
                        <a:latin typeface="Times New Roman" panose="02020603050405020304" pitchFamily="18" charset="0"/>
                        <a:ea typeface="Calibri" panose="020F0502020204030204" pitchFamily="34" charset="0"/>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extLst>
                  <a:ext uri="{0D108BD9-81ED-4DB2-BD59-A6C34878D82A}">
                    <a16:rowId xmlns:a16="http://schemas.microsoft.com/office/drawing/2014/main" val="10013"/>
                  </a:ext>
                </a:extLst>
              </a:tr>
              <a:tr h="242047">
                <a:tc vMerge="1">
                  <a:txBody>
                    <a:bodyPr/>
                    <a:lstStyle/>
                    <a:p>
                      <a:endParaRPr lang="en-US"/>
                    </a:p>
                  </a:txBody>
                  <a:tcPr/>
                </a:tc>
                <a:tc>
                  <a:txBody>
                    <a:bodyPr/>
                    <a:lstStyle/>
                    <a:p>
                      <a:pPr marL="0" marR="0" indent="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s.e. (clustered) </a:t>
                      </a:r>
                      <a:endParaRPr lang="en-US" sz="2400" dirty="0">
                        <a:effectLst/>
                        <a:latin typeface="Times New Roman" panose="02020603050405020304" pitchFamily="18" charset="0"/>
                        <a:ea typeface="Calibri" panose="020F0502020204030204" pitchFamily="34" charset="0"/>
                      </a:endParaRPr>
                    </a:p>
                  </a:txBody>
                  <a:tcPr marL="18415" marR="18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indent="0" algn="ctr">
                        <a:lnSpc>
                          <a:spcPct val="107000"/>
                        </a:lnSpc>
                        <a:spcBef>
                          <a:spcPts val="0"/>
                        </a:spcBef>
                        <a:spcAft>
                          <a:spcPts val="0"/>
                        </a:spcAft>
                      </a:pPr>
                      <a:r>
                        <a:rPr lang="en-US" sz="1600" b="1" dirty="0">
                          <a:solidFill>
                            <a:srgbClr val="000000"/>
                          </a:solidFill>
                          <a:effectLst/>
                          <a:latin typeface="Times New Roman" panose="02020603050405020304" pitchFamily="18" charset="0"/>
                          <a:ea typeface="Times New Roman" panose="02020603050405020304" pitchFamily="18" charset="0"/>
                        </a:rPr>
                        <a:t>[0.022]**</a:t>
                      </a:r>
                      <a:endParaRPr lang="en-US" sz="2400" dirty="0">
                        <a:effectLst/>
                        <a:latin typeface="Times New Roman" panose="02020603050405020304" pitchFamily="18" charset="0"/>
                        <a:ea typeface="Calibri" panose="020F0502020204030204" pitchFamily="34" charset="0"/>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2D050"/>
                    </a:solidFill>
                  </a:tcPr>
                </a:tc>
                <a:tc>
                  <a:txBody>
                    <a:bodyPr/>
                    <a:lstStyle/>
                    <a:p>
                      <a:pPr marL="0" marR="0" indent="0" algn="ctr">
                        <a:lnSpc>
                          <a:spcPct val="107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rPr>
                        <a:t>[0.022]*</a:t>
                      </a:r>
                      <a:endParaRPr lang="en-US" sz="2400">
                        <a:effectLst/>
                        <a:latin typeface="Times New Roman" panose="02020603050405020304" pitchFamily="18" charset="0"/>
                        <a:ea typeface="Calibri" panose="020F0502020204030204" pitchFamily="34" charset="0"/>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indent="0" algn="ctr">
                        <a:lnSpc>
                          <a:spcPct val="107000"/>
                        </a:lnSpc>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rPr>
                        <a:t>[0.022]</a:t>
                      </a:r>
                      <a:endParaRPr lang="en-US" sz="2400">
                        <a:effectLst/>
                        <a:latin typeface="Times New Roman" panose="02020603050405020304" pitchFamily="18" charset="0"/>
                        <a:ea typeface="Calibri" panose="020F0502020204030204" pitchFamily="34" charset="0"/>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indent="0" algn="ct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[0.023]</a:t>
                      </a:r>
                      <a:endParaRPr lang="en-US" sz="2400" dirty="0">
                        <a:effectLst/>
                        <a:latin typeface="Times New Roman" panose="02020603050405020304" pitchFamily="18" charset="0"/>
                        <a:ea typeface="Calibri" panose="020F0502020204030204" pitchFamily="34" charset="0"/>
                      </a:endParaRPr>
                    </a:p>
                  </a:txBody>
                  <a:tcPr marL="18415" marR="184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296939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7200" y="274638"/>
            <a:ext cx="8229600" cy="639762"/>
          </a:xfrm>
          <a:solidFill>
            <a:srgbClr val="FFCDFD"/>
          </a:solidFill>
        </p:spPr>
        <p:txBody>
          <a:bodyPr/>
          <a:lstStyle/>
          <a:p>
            <a:r>
              <a:rPr lang="en-US" altLang="en-US" sz="3200" dirty="0"/>
              <a:t>Concerns with any “natural” experiment</a:t>
            </a:r>
          </a:p>
        </p:txBody>
      </p:sp>
      <p:sp>
        <p:nvSpPr>
          <p:cNvPr id="60419" name="Content Placeholder 2"/>
          <p:cNvSpPr>
            <a:spLocks noGrp="1"/>
          </p:cNvSpPr>
          <p:nvPr>
            <p:ph idx="1"/>
          </p:nvPr>
        </p:nvSpPr>
        <p:spPr>
          <a:xfrm>
            <a:off x="457200" y="1142999"/>
            <a:ext cx="8229600" cy="5102225"/>
          </a:xfrm>
        </p:spPr>
        <p:txBody>
          <a:bodyPr/>
          <a:lstStyle/>
          <a:p>
            <a:r>
              <a:rPr lang="en-US" altLang="en-US" sz="2400" dirty="0"/>
              <a:t>(1) Is the treatment really “exogenous”?</a:t>
            </a:r>
          </a:p>
          <a:p>
            <a:pPr lvl="1"/>
            <a:r>
              <a:rPr lang="en-US" altLang="en-US" sz="2000" dirty="0"/>
              <a:t>Unrelated to “potential outcomes”</a:t>
            </a:r>
          </a:p>
          <a:p>
            <a:pPr lvl="1"/>
            <a:r>
              <a:rPr lang="en-US" altLang="en-US" sz="2000" dirty="0"/>
              <a:t>Not directly testable</a:t>
            </a:r>
          </a:p>
          <a:p>
            <a:r>
              <a:rPr lang="en-US" altLang="en-US" sz="2400" dirty="0"/>
              <a:t>(2) Is treatment (even by chance) correlated with omitted variable that predicts y.  Here, reform </a:t>
            </a:r>
            <a:r>
              <a:rPr lang="en-US" altLang="en-US" sz="2800" dirty="0"/>
              <a:t>correlates with:</a:t>
            </a:r>
          </a:p>
          <a:p>
            <a:pPr lvl="2"/>
            <a:r>
              <a:rPr lang="en-US" altLang="en-US" sz="2000" dirty="0"/>
              <a:t>(i) managed care penetration</a:t>
            </a:r>
          </a:p>
          <a:p>
            <a:pPr lvl="2"/>
            <a:r>
              <a:rPr lang="en-US" altLang="en-US" sz="2000" dirty="0"/>
              <a:t>(ii) higher hospital spending plus [exogenous] Medicare pricing change</a:t>
            </a:r>
          </a:p>
          <a:p>
            <a:r>
              <a:rPr lang="en-US" altLang="en-US" sz="2400" dirty="0"/>
              <a:t>Risk of chance correlation higher with small </a:t>
            </a:r>
            <a:r>
              <a:rPr lang="en-US" altLang="en-US" sz="2400" dirty="0" err="1"/>
              <a:t>n</a:t>
            </a:r>
            <a:r>
              <a:rPr lang="en-US" altLang="en-US" sz="2400" baseline="-25000" dirty="0" err="1"/>
              <a:t>t</a:t>
            </a:r>
            <a:endParaRPr lang="en-US" altLang="en-US" sz="2400" baseline="-25000" dirty="0"/>
          </a:p>
          <a:p>
            <a:r>
              <a:rPr lang="en-US" altLang="en-US" sz="2400" dirty="0"/>
              <a:t>(3) </a:t>
            </a:r>
            <a:r>
              <a:rPr lang="en-US" altLang="en-US" sz="2000" dirty="0"/>
              <a:t>Would trends have been parallel without the shock?</a:t>
            </a:r>
          </a:p>
          <a:p>
            <a:pPr lvl="1"/>
            <a:r>
              <a:rPr lang="en-US" altLang="en-US" sz="2000" dirty="0"/>
              <a:t>Testable in the pre-treatment period</a:t>
            </a:r>
          </a:p>
          <a:p>
            <a:pPr lvl="1"/>
            <a:r>
              <a:rPr lang="en-US" altLang="en-US" sz="2000" dirty="0"/>
              <a:t>Not done (leads-and-lags graphs not invented yet)</a:t>
            </a:r>
          </a:p>
          <a:p>
            <a:pPr lvl="2"/>
            <a:endParaRPr lang="en-US" altLang="en-US" dirty="0"/>
          </a:p>
          <a:p>
            <a:endParaRPr lang="en-US" altLang="en-US" dirty="0"/>
          </a:p>
        </p:txBody>
      </p:sp>
      <p:sp>
        <p:nvSpPr>
          <p:cNvPr id="604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554A2E0-13BB-4FD8-A079-83931DB0434E}" type="slidenum">
              <a:rPr lang="en-US" altLang="en-US" sz="1400"/>
              <a:pPr>
                <a:spcBef>
                  <a:spcPct val="0"/>
                </a:spcBef>
                <a:buFontTx/>
                <a:buNone/>
              </a:pPr>
              <a:t>27</a:t>
            </a:fld>
            <a:endParaRPr lang="en-US" alt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57200" y="274638"/>
            <a:ext cx="8229600" cy="868362"/>
          </a:xfrm>
          <a:solidFill>
            <a:srgbClr val="FFCDFD"/>
          </a:solidFill>
        </p:spPr>
        <p:txBody>
          <a:bodyPr/>
          <a:lstStyle/>
          <a:p>
            <a:r>
              <a:rPr lang="en-US" altLang="en-US" sz="3200" dirty="0"/>
              <a:t>From Paik Black &amp; Hyman quasi-replication</a:t>
            </a:r>
          </a:p>
        </p:txBody>
      </p:sp>
      <p:sp>
        <p:nvSpPr>
          <p:cNvPr id="645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A08BE8E-DB58-4518-BCF7-042CAC6B019F}" type="slidenum">
              <a:rPr lang="en-US" altLang="en-US" sz="1400"/>
              <a:pPr>
                <a:spcBef>
                  <a:spcPct val="0"/>
                </a:spcBef>
                <a:buFontTx/>
                <a:buNone/>
              </a:pPr>
              <a:t>28</a:t>
            </a:fld>
            <a:endParaRPr lang="en-US" altLang="en-US" sz="1400"/>
          </a:p>
        </p:txBody>
      </p:sp>
      <p:pic>
        <p:nvPicPr>
          <p:cNvPr id="64516" name="Picture 1"/>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2514600"/>
            <a:ext cx="7239000" cy="3505200"/>
          </a:xfrm>
        </p:spPr>
      </p:pic>
      <p:sp>
        <p:nvSpPr>
          <p:cNvPr id="64517" name="TextBox 5"/>
          <p:cNvSpPr txBox="1">
            <a:spLocks noChangeArrowheads="1"/>
          </p:cNvSpPr>
          <p:nvPr/>
        </p:nvSpPr>
        <p:spPr bwMode="auto">
          <a:xfrm>
            <a:off x="609600" y="1238071"/>
            <a:ext cx="485100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ctr" hangingPunct="1">
              <a:spcBef>
                <a:spcPct val="0"/>
              </a:spcBef>
              <a:buFontTx/>
              <a:buNone/>
            </a:pPr>
            <a:r>
              <a:rPr lang="en-US" altLang="en-US" sz="2200" dirty="0"/>
              <a:t>Leads and lags regression</a:t>
            </a:r>
          </a:p>
          <a:p>
            <a:pPr eaLnBrk="1" fontAlgn="ctr" hangingPunct="1">
              <a:spcBef>
                <a:spcPct val="0"/>
              </a:spcBef>
              <a:buFontTx/>
              <a:buNone/>
            </a:pPr>
            <a:r>
              <a:rPr lang="en-US" altLang="en-US" sz="2200" dirty="0"/>
              <a:t>Pre-treatment trends are </a:t>
            </a:r>
            <a:r>
              <a:rPr lang="en-US" altLang="en-US" sz="2200" b="1" dirty="0"/>
              <a:t>not</a:t>
            </a:r>
            <a:r>
              <a:rPr lang="en-US" altLang="en-US" sz="2200" dirty="0"/>
              <a:t> parallel.</a:t>
            </a:r>
          </a:p>
          <a:p>
            <a:pPr eaLnBrk="1" fontAlgn="ctr" hangingPunct="1">
              <a:spcBef>
                <a:spcPct val="0"/>
              </a:spcBef>
              <a:buFontTx/>
              <a:buNone/>
            </a:pPr>
            <a:r>
              <a:rPr lang="en-US" altLang="en-US" sz="2200" dirty="0"/>
              <a:t>Ocular test, long pre-treatment period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457200" y="274638"/>
            <a:ext cx="8229600" cy="792162"/>
          </a:xfrm>
          <a:solidFill>
            <a:srgbClr val="FFCDFD"/>
          </a:solidFill>
        </p:spPr>
        <p:txBody>
          <a:bodyPr/>
          <a:lstStyle/>
          <a:p>
            <a:r>
              <a:rPr lang="en-US" altLang="en-US" sz="3600" dirty="0"/>
              <a:t>Some worry signs for small-n DiD</a:t>
            </a:r>
          </a:p>
        </p:txBody>
      </p:sp>
      <p:sp>
        <p:nvSpPr>
          <p:cNvPr id="3" name="Content Placeholder 2"/>
          <p:cNvSpPr>
            <a:spLocks noGrp="1"/>
          </p:cNvSpPr>
          <p:nvPr>
            <p:ph idx="1"/>
          </p:nvPr>
        </p:nvSpPr>
        <p:spPr>
          <a:xfrm>
            <a:off x="457200" y="1371600"/>
            <a:ext cx="8229600" cy="4800600"/>
          </a:xfrm>
        </p:spPr>
        <p:txBody>
          <a:bodyPr/>
          <a:lstStyle/>
          <a:p>
            <a:pPr>
              <a:defRPr/>
            </a:pPr>
            <a:r>
              <a:rPr lang="en-US" altLang="en-US" sz="2800" dirty="0"/>
              <a:t>Small </a:t>
            </a:r>
            <a:r>
              <a:rPr lang="en-US" altLang="en-US" sz="2800" dirty="0" err="1"/>
              <a:t>n</a:t>
            </a:r>
            <a:r>
              <a:rPr lang="en-US" altLang="en-US" sz="2800" baseline="-25000" dirty="0" err="1"/>
              <a:t>c</a:t>
            </a:r>
            <a:r>
              <a:rPr lang="en-US" altLang="en-US" sz="2800" dirty="0"/>
              <a:t>, smaller </a:t>
            </a:r>
            <a:r>
              <a:rPr lang="en-US" altLang="en-US" sz="2800" dirty="0" err="1"/>
              <a:t>n</a:t>
            </a:r>
            <a:r>
              <a:rPr lang="en-US" altLang="en-US" sz="2800" baseline="-25000" dirty="0" err="1"/>
              <a:t>t</a:t>
            </a:r>
            <a:endParaRPr lang="en-US" altLang="en-US" sz="2800" dirty="0"/>
          </a:p>
          <a:p>
            <a:pPr>
              <a:defRPr/>
            </a:pPr>
            <a:r>
              <a:rPr lang="en-US" altLang="en-US" sz="2800" dirty="0"/>
              <a:t>variation within “reforms”:  SUTVA problem</a:t>
            </a:r>
          </a:p>
          <a:p>
            <a:pPr>
              <a:defRPr/>
            </a:pPr>
            <a:r>
              <a:rPr lang="en-US" altLang="en-US" sz="2800" dirty="0"/>
              <a:t>K&amp;M find spending drop for minor interventions:</a:t>
            </a:r>
          </a:p>
          <a:p>
            <a:pPr lvl="1">
              <a:defRPr/>
            </a:pPr>
            <a:r>
              <a:rPr lang="en-US" altLang="en-US" sz="2400" dirty="0"/>
              <a:t>Collateral source reform</a:t>
            </a:r>
          </a:p>
          <a:p>
            <a:pPr lvl="1">
              <a:defRPr/>
            </a:pPr>
            <a:r>
              <a:rPr lang="en-US" altLang="en-US" sz="2400" dirty="0"/>
              <a:t>Limit on prejudgment interest</a:t>
            </a:r>
          </a:p>
          <a:p>
            <a:pPr>
              <a:defRPr/>
            </a:pPr>
            <a:r>
              <a:rPr lang="en-US" altLang="en-US" sz="2800" dirty="0"/>
              <a:t>Spending </a:t>
            </a:r>
            <a:r>
              <a:rPr lang="en-US" altLang="en-US" sz="2800" b="1" dirty="0"/>
              <a:t>rise</a:t>
            </a:r>
            <a:r>
              <a:rPr lang="en-US" altLang="en-US" sz="2800" dirty="0"/>
              <a:t> for other anti-med-mal reforms</a:t>
            </a:r>
          </a:p>
          <a:p>
            <a:pPr>
              <a:defRPr/>
            </a:pPr>
            <a:r>
              <a:rPr lang="en-US" altLang="en-US" sz="2800" dirty="0"/>
              <a:t>Sensitive to observed covariates </a:t>
            </a:r>
          </a:p>
          <a:p>
            <a:pPr lvl="1">
              <a:defRPr/>
            </a:pPr>
            <a:r>
              <a:rPr lang="en-US" altLang="en-US" sz="2400" dirty="0"/>
              <a:t>Managed care penetration, in second study</a:t>
            </a:r>
          </a:p>
          <a:p>
            <a:pPr marL="457200" lvl="1" indent="0">
              <a:buFontTx/>
              <a:buNone/>
              <a:defRPr/>
            </a:pPr>
            <a:r>
              <a:rPr lang="en-US" altLang="en-US" sz="2400" dirty="0">
                <a:sym typeface="Wingdings" panose="05000000000000000000" pitchFamily="2" charset="2"/>
              </a:rPr>
              <a:t> </a:t>
            </a:r>
            <a:r>
              <a:rPr lang="en-US" altLang="en-US" sz="2400" dirty="0"/>
              <a:t>possibly sensitive to unobservables</a:t>
            </a:r>
          </a:p>
          <a:p>
            <a:pPr>
              <a:defRPr/>
            </a:pPr>
            <a:endParaRPr lang="en-US" dirty="0"/>
          </a:p>
        </p:txBody>
      </p:sp>
      <p:sp>
        <p:nvSpPr>
          <p:cNvPr id="624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1BF7458-4208-4FCE-BD2D-3A13AAC5ECE4}" type="slidenum">
              <a:rPr lang="en-US" altLang="en-US" sz="1400"/>
              <a:pPr>
                <a:spcBef>
                  <a:spcPct val="0"/>
                </a:spcBef>
                <a:buFontTx/>
                <a:buNone/>
              </a:pPr>
              <a:t>29</a:t>
            </a:fld>
            <a:endParaRPr lang="en-US" altLang="en-US" sz="1400"/>
          </a:p>
        </p:txBody>
      </p:sp>
    </p:spTree>
    <p:extLst>
      <p:ext uri="{BB962C8B-B14F-4D97-AF65-F5344CB8AC3E}">
        <p14:creationId xmlns:p14="http://schemas.microsoft.com/office/powerpoint/2010/main" val="905731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700087"/>
          </a:xfrm>
          <a:solidFill>
            <a:srgbClr val="FFCDFD"/>
          </a:solidFill>
        </p:spPr>
        <p:txBody>
          <a:bodyPr/>
          <a:lstStyle/>
          <a:p>
            <a:r>
              <a:rPr lang="en-US" altLang="en-US" sz="2800" dirty="0"/>
              <a:t>Papers I’ll discuss (time permitting)</a:t>
            </a:r>
          </a:p>
        </p:txBody>
      </p:sp>
      <p:sp>
        <p:nvSpPr>
          <p:cNvPr id="7171" name="Content Placeholder 2"/>
          <p:cNvSpPr>
            <a:spLocks noGrp="1"/>
          </p:cNvSpPr>
          <p:nvPr>
            <p:ph idx="1"/>
          </p:nvPr>
        </p:nvSpPr>
        <p:spPr>
          <a:xfrm>
            <a:off x="342900" y="987425"/>
            <a:ext cx="8458200" cy="5734050"/>
          </a:xfrm>
        </p:spPr>
        <p:txBody>
          <a:bodyPr/>
          <a:lstStyle/>
          <a:p>
            <a:pPr marL="457200" indent="-457200">
              <a:buFontTx/>
              <a:buAutoNum type="arabicPeriod"/>
            </a:pPr>
            <a:r>
              <a:rPr lang="en-US" altLang="en-US" sz="1500" dirty="0">
                <a:latin typeface="Times New Roman" panose="02020603050405020304" pitchFamily="18" charset="0"/>
                <a:cs typeface="Times New Roman" panose="02020603050405020304" pitchFamily="18" charset="0"/>
              </a:rPr>
              <a:t>Bhagat, Sanjai and Bernard Black, </a:t>
            </a:r>
            <a:r>
              <a:rPr lang="en-US" altLang="en-US" sz="1500" i="1" dirty="0">
                <a:latin typeface="Times New Roman" panose="02020603050405020304" pitchFamily="18" charset="0"/>
                <a:cs typeface="Times New Roman" panose="02020603050405020304" pitchFamily="18" charset="0"/>
              </a:rPr>
              <a:t>The Non-Correlation Between Board Independence and Long-Term Firm Performance</a:t>
            </a:r>
            <a:r>
              <a:rPr lang="en-US" altLang="en-US" sz="1500" dirty="0">
                <a:latin typeface="Times New Roman" panose="02020603050405020304" pitchFamily="18" charset="0"/>
                <a:cs typeface="Times New Roman" panose="02020603050405020304" pitchFamily="18" charset="0"/>
              </a:rPr>
              <a:t>, 27 </a:t>
            </a:r>
            <a:r>
              <a:rPr lang="en-US" altLang="en-US" sz="1500" b="1" dirty="0">
                <a:latin typeface="Times New Roman" panose="02020603050405020304" pitchFamily="18" charset="0"/>
                <a:cs typeface="Times New Roman" panose="02020603050405020304" pitchFamily="18" charset="0"/>
              </a:rPr>
              <a:t>J Corporation Law</a:t>
            </a:r>
            <a:r>
              <a:rPr lang="en-US" altLang="en-US" sz="1500" dirty="0">
                <a:latin typeface="Times New Roman" panose="02020603050405020304" pitchFamily="18" charset="0"/>
                <a:cs typeface="Times New Roman" panose="02020603050405020304" pitchFamily="18" charset="0"/>
              </a:rPr>
              <a:t> 231-274 (2002) and </a:t>
            </a:r>
            <a:r>
              <a:rPr lang="en-US" sz="1500" i="1" dirty="0">
                <a:latin typeface="Times New Roman" panose="02020603050405020304" pitchFamily="18" charset="0"/>
                <a:cs typeface="Times New Roman" panose="02020603050405020304" pitchFamily="18" charset="0"/>
              </a:rPr>
              <a:t>Is There a Relationship Between Board Composition and Firm Performance?</a:t>
            </a:r>
            <a:r>
              <a:rPr lang="en-US" sz="1500" dirty="0">
                <a:latin typeface="Times New Roman" panose="02020603050405020304" pitchFamily="18" charset="0"/>
                <a:cs typeface="Times New Roman" panose="02020603050405020304" pitchFamily="18" charset="0"/>
              </a:rPr>
              <a:t>, 54 </a:t>
            </a:r>
            <a:r>
              <a:rPr lang="en-US" sz="1500" b="1" dirty="0">
                <a:latin typeface="Times New Roman" panose="02020603050405020304" pitchFamily="18" charset="0"/>
                <a:cs typeface="Times New Roman" panose="02020603050405020304" pitchFamily="18" charset="0"/>
              </a:rPr>
              <a:t>Business Lawyer</a:t>
            </a:r>
            <a:r>
              <a:rPr lang="en-US" sz="1500" dirty="0">
                <a:latin typeface="Times New Roman" panose="02020603050405020304" pitchFamily="18" charset="0"/>
                <a:cs typeface="Times New Roman" panose="02020603050405020304" pitchFamily="18" charset="0"/>
              </a:rPr>
              <a:t> 921-963 (1999) </a:t>
            </a:r>
            <a:endParaRPr lang="en-US" altLang="en-US" sz="1500" dirty="0">
              <a:latin typeface="Times New Roman" panose="02020603050405020304" pitchFamily="18" charset="0"/>
              <a:cs typeface="Times New Roman" panose="02020603050405020304" pitchFamily="18" charset="0"/>
            </a:endParaRPr>
          </a:p>
          <a:p>
            <a:pPr marL="457200" indent="-457200">
              <a:buFontTx/>
              <a:buAutoNum type="arabicPeriod"/>
            </a:pPr>
            <a:r>
              <a:rPr lang="en-US" altLang="en-US" sz="1500" dirty="0">
                <a:latin typeface="Times New Roman" panose="02020603050405020304" pitchFamily="18" charset="0"/>
                <a:cs typeface="Times New Roman" panose="02020603050405020304" pitchFamily="18" charset="0"/>
              </a:rPr>
              <a:t>Donohue, John, and Daniel Ho, </a:t>
            </a:r>
            <a:r>
              <a:rPr lang="en-US" altLang="en-US" sz="1500" i="1" dirty="0">
                <a:latin typeface="Times New Roman" panose="02020603050405020304" pitchFamily="18" charset="0"/>
                <a:cs typeface="Times New Roman" panose="02020603050405020304" pitchFamily="18" charset="0"/>
              </a:rPr>
              <a:t>The Impact of Damage Caps on Malpractice Claims:  Randomization Inference with Difference-in-Differences</a:t>
            </a:r>
            <a:r>
              <a:rPr lang="en-US" altLang="en-US" sz="1500" dirty="0">
                <a:latin typeface="Times New Roman" panose="02020603050405020304" pitchFamily="18" charset="0"/>
                <a:cs typeface="Times New Roman" panose="02020603050405020304" pitchFamily="18" charset="0"/>
              </a:rPr>
              <a:t>, 4 </a:t>
            </a:r>
            <a:r>
              <a:rPr lang="en-US" altLang="en-US" sz="1500" b="1" dirty="0">
                <a:latin typeface="Times New Roman" panose="02020603050405020304" pitchFamily="18" charset="0"/>
                <a:cs typeface="Times New Roman" panose="02020603050405020304" pitchFamily="18" charset="0"/>
              </a:rPr>
              <a:t>J Empirical Legal Studies</a:t>
            </a:r>
            <a:r>
              <a:rPr lang="en-US" altLang="en-US" sz="1500" dirty="0">
                <a:latin typeface="Times New Roman" panose="02020603050405020304" pitchFamily="18" charset="0"/>
                <a:cs typeface="Times New Roman" panose="02020603050405020304" pitchFamily="18" charset="0"/>
              </a:rPr>
              <a:t> 69-102 (2007)</a:t>
            </a:r>
          </a:p>
          <a:p>
            <a:pPr marL="457200" indent="-457200">
              <a:buFontTx/>
              <a:buAutoNum type="arabicPeriod"/>
            </a:pPr>
            <a:r>
              <a:rPr lang="en-US" altLang="en-US" sz="1500" dirty="0">
                <a:latin typeface="Times New Roman" panose="02020603050405020304" pitchFamily="18" charset="0"/>
                <a:cs typeface="Times New Roman" panose="02020603050405020304" pitchFamily="18" charset="0"/>
              </a:rPr>
              <a:t>Kessler, Daniel and Mark McClellan (1996), </a:t>
            </a:r>
            <a:r>
              <a:rPr lang="en-US" altLang="en-US" sz="1500" i="1" dirty="0">
                <a:latin typeface="Times New Roman" panose="02020603050405020304" pitchFamily="18" charset="0"/>
                <a:cs typeface="Times New Roman" panose="02020603050405020304" pitchFamily="18" charset="0"/>
              </a:rPr>
              <a:t>Do Doctors Practice Defensive Medicine?</a:t>
            </a:r>
            <a:r>
              <a:rPr lang="en-US" altLang="en-US" sz="1500" dirty="0">
                <a:latin typeface="Times New Roman" panose="02020603050405020304" pitchFamily="18" charset="0"/>
                <a:cs typeface="Times New Roman" panose="02020603050405020304" pitchFamily="18" charset="0"/>
              </a:rPr>
              <a:t>, 111 </a:t>
            </a:r>
            <a:r>
              <a:rPr lang="en-US" altLang="en-US" sz="1500" b="1" dirty="0">
                <a:latin typeface="Times New Roman" panose="02020603050405020304" pitchFamily="18" charset="0"/>
                <a:cs typeface="Times New Roman" panose="02020603050405020304" pitchFamily="18" charset="0"/>
              </a:rPr>
              <a:t>Quarterly J Economics</a:t>
            </a:r>
            <a:r>
              <a:rPr lang="en-US" altLang="en-US" sz="1500" dirty="0">
                <a:latin typeface="Times New Roman" panose="02020603050405020304" pitchFamily="18" charset="0"/>
                <a:cs typeface="Times New Roman" panose="02020603050405020304" pitchFamily="18" charset="0"/>
              </a:rPr>
              <a:t> 353-390 (1996), and followup, Kessler, Daniel, and Mark B. McClellan, (2002), Malpractice Law and Health Care Reform: Optimal Liability Policy in an Era of Managed Care, 84 </a:t>
            </a:r>
            <a:r>
              <a:rPr lang="en-US" altLang="en-US" sz="1500" b="1" dirty="0">
                <a:latin typeface="Times New Roman" panose="02020603050405020304" pitchFamily="18" charset="0"/>
                <a:cs typeface="Times New Roman" panose="02020603050405020304" pitchFamily="18" charset="0"/>
              </a:rPr>
              <a:t>Journal of Public Economics</a:t>
            </a:r>
            <a:r>
              <a:rPr lang="en-US" altLang="en-US" sz="1500" dirty="0">
                <a:latin typeface="Times New Roman" panose="02020603050405020304" pitchFamily="18" charset="0"/>
                <a:cs typeface="Times New Roman" panose="02020603050405020304" pitchFamily="18" charset="0"/>
              </a:rPr>
              <a:t> 175-197</a:t>
            </a:r>
          </a:p>
          <a:p>
            <a:pPr marL="457200" indent="-457200">
              <a:buFontTx/>
              <a:buAutoNum type="arabicPeriod"/>
            </a:pPr>
            <a:r>
              <a:rPr lang="en-US" altLang="en-US" sz="1500" dirty="0">
                <a:latin typeface="Times New Roman" panose="02020603050405020304" pitchFamily="18" charset="0"/>
                <a:cs typeface="Times New Roman" panose="02020603050405020304" pitchFamily="18" charset="0"/>
              </a:rPr>
              <a:t>Gompers, Paul, Joy Ishii and Andrew Metrick, </a:t>
            </a:r>
            <a:r>
              <a:rPr lang="en-US" altLang="en-US" sz="1500" i="1" dirty="0">
                <a:latin typeface="Times New Roman" panose="02020603050405020304" pitchFamily="18" charset="0"/>
                <a:cs typeface="Times New Roman" panose="02020603050405020304" pitchFamily="18" charset="0"/>
              </a:rPr>
              <a:t>Corporate Governance and Equity Prices</a:t>
            </a:r>
            <a:r>
              <a:rPr lang="en-US" altLang="en-US" sz="1500" dirty="0">
                <a:latin typeface="Times New Roman" panose="02020603050405020304" pitchFamily="18" charset="0"/>
                <a:cs typeface="Times New Roman" panose="02020603050405020304" pitchFamily="18" charset="0"/>
              </a:rPr>
              <a:t>, 118 </a:t>
            </a:r>
            <a:r>
              <a:rPr lang="en-US" altLang="en-US" sz="1500" b="1" dirty="0">
                <a:latin typeface="Times New Roman" panose="02020603050405020304" pitchFamily="18" charset="0"/>
                <a:cs typeface="Times New Roman" panose="02020603050405020304" pitchFamily="18" charset="0"/>
              </a:rPr>
              <a:t>Quarterly J Economics</a:t>
            </a:r>
            <a:r>
              <a:rPr lang="en-US" altLang="en-US" sz="1500" dirty="0">
                <a:latin typeface="Times New Roman" panose="02020603050405020304" pitchFamily="18" charset="0"/>
                <a:cs typeface="Times New Roman" panose="02020603050405020304" pitchFamily="18" charset="0"/>
              </a:rPr>
              <a:t> 107-155 (2003)</a:t>
            </a:r>
          </a:p>
          <a:p>
            <a:pPr marL="457200" indent="-457200">
              <a:buFontTx/>
              <a:buAutoNum type="arabicPeriod"/>
            </a:pPr>
            <a:r>
              <a:rPr lang="en-US" altLang="en-US" sz="1500" dirty="0">
                <a:latin typeface="Times New Roman" panose="02020603050405020304" pitchFamily="18" charset="0"/>
                <a:cs typeface="Times New Roman" panose="02020603050405020304" pitchFamily="18" charset="0"/>
              </a:rPr>
              <a:t>Acemoglu, Daron, and Simon Johnson, , </a:t>
            </a:r>
            <a:r>
              <a:rPr lang="en-US" altLang="en-US" sz="1500" i="1" dirty="0">
                <a:latin typeface="Times New Roman" panose="02020603050405020304" pitchFamily="18" charset="0"/>
                <a:cs typeface="Times New Roman" panose="02020603050405020304" pitchFamily="18" charset="0"/>
              </a:rPr>
              <a:t>Unbundling Institutions</a:t>
            </a:r>
            <a:r>
              <a:rPr lang="en-US" altLang="en-US" sz="1500" dirty="0">
                <a:latin typeface="Times New Roman" panose="02020603050405020304" pitchFamily="18" charset="0"/>
                <a:cs typeface="Times New Roman" panose="02020603050405020304" pitchFamily="18" charset="0"/>
              </a:rPr>
              <a:t>, 113 </a:t>
            </a:r>
            <a:r>
              <a:rPr lang="en-US" altLang="en-US" sz="1500" b="1" dirty="0">
                <a:latin typeface="Times New Roman" panose="02020603050405020304" pitchFamily="18" charset="0"/>
                <a:cs typeface="Times New Roman" panose="02020603050405020304" pitchFamily="18" charset="0"/>
              </a:rPr>
              <a:t>J Political Economy</a:t>
            </a:r>
            <a:r>
              <a:rPr lang="en-US" altLang="en-US" sz="1500" dirty="0">
                <a:latin typeface="Times New Roman" panose="02020603050405020304" pitchFamily="18" charset="0"/>
                <a:cs typeface="Times New Roman" panose="02020603050405020304" pitchFamily="18" charset="0"/>
              </a:rPr>
              <a:t> 949-995 (2005)</a:t>
            </a:r>
          </a:p>
          <a:p>
            <a:pPr marL="457200" indent="-457200">
              <a:buFontTx/>
              <a:buAutoNum type="arabicPeriod"/>
            </a:pPr>
            <a:r>
              <a:rPr lang="en-US" altLang="en-US" sz="1500" b="1" dirty="0">
                <a:solidFill>
                  <a:srgbClr val="FF0000"/>
                </a:solidFill>
                <a:latin typeface="Times New Roman" panose="02020603050405020304" pitchFamily="18" charset="0"/>
                <a:cs typeface="Times New Roman" panose="02020603050405020304" pitchFamily="18" charset="0"/>
              </a:rPr>
              <a:t>New for 2023:</a:t>
            </a:r>
            <a:r>
              <a:rPr lang="en-US" altLang="en-US" sz="1500" dirty="0">
                <a:latin typeface="Times New Roman" panose="02020603050405020304" pitchFamily="18" charset="0"/>
                <a:cs typeface="Times New Roman" panose="02020603050405020304" pitchFamily="18" charset="0"/>
              </a:rPr>
              <a:t>  Chan, David, Kaveh </a:t>
            </a:r>
            <a:r>
              <a:rPr lang="en-US" altLang="en-US" sz="1500" dirty="0" err="1">
                <a:latin typeface="Times New Roman" panose="02020603050405020304" pitchFamily="18" charset="0"/>
                <a:cs typeface="Times New Roman" panose="02020603050405020304" pitchFamily="18" charset="0"/>
              </a:rPr>
              <a:t>Danesh</a:t>
            </a:r>
            <a:r>
              <a:rPr lang="en-US" altLang="en-US" sz="1500" dirty="0">
                <a:latin typeface="Times New Roman" panose="02020603050405020304" pitchFamily="18" charset="0"/>
                <a:cs typeface="Times New Roman" panose="02020603050405020304" pitchFamily="18" charset="0"/>
              </a:rPr>
              <a:t>, Sydney </a:t>
            </a:r>
            <a:r>
              <a:rPr lang="en-US" altLang="en-US" sz="1500" dirty="0" err="1">
                <a:latin typeface="Times New Roman" panose="02020603050405020304" pitchFamily="18" charset="0"/>
                <a:cs typeface="Times New Roman" panose="02020603050405020304" pitchFamily="18" charset="0"/>
              </a:rPr>
              <a:t>Costantini</a:t>
            </a:r>
            <a:r>
              <a:rPr lang="en-US" altLang="en-US" sz="1500" dirty="0">
                <a:latin typeface="Times New Roman" panose="02020603050405020304" pitchFamily="18" charset="0"/>
                <a:cs typeface="Times New Roman" panose="02020603050405020304" pitchFamily="18" charset="0"/>
              </a:rPr>
              <a:t>, David Card, Lowell Taylor, and David Studdert, </a:t>
            </a:r>
            <a:r>
              <a:rPr lang="en-US" altLang="en-US" sz="1500" i="1" dirty="0">
                <a:latin typeface="Times New Roman" panose="02020603050405020304" pitchFamily="18" charset="0"/>
                <a:cs typeface="Times New Roman" panose="02020603050405020304" pitchFamily="18" charset="0"/>
              </a:rPr>
              <a:t>Mortality among US Veterans after Emergency Visits to Veterans and Other Hospitals:  Retrospective Cohort Study</a:t>
            </a:r>
            <a:r>
              <a:rPr lang="en-US" altLang="en-US" sz="1500" dirty="0">
                <a:latin typeface="Times New Roman" panose="02020603050405020304" pitchFamily="18" charset="0"/>
                <a:cs typeface="Times New Roman" panose="02020603050405020304" pitchFamily="18" charset="0"/>
              </a:rPr>
              <a:t>, </a:t>
            </a:r>
            <a:r>
              <a:rPr lang="en-US" altLang="en-US" sz="1500" b="1" dirty="0">
                <a:latin typeface="Times New Roman" panose="02020603050405020304" pitchFamily="18" charset="0"/>
                <a:cs typeface="Times New Roman" panose="02020603050405020304" pitchFamily="18" charset="0"/>
              </a:rPr>
              <a:t>BMJ</a:t>
            </a:r>
            <a:r>
              <a:rPr lang="en-US" altLang="en-US" sz="1500" dirty="0">
                <a:latin typeface="Times New Roman" panose="02020603050405020304" pitchFamily="18" charset="0"/>
                <a:cs typeface="Times New Roman" panose="02020603050405020304" pitchFamily="18" charset="0"/>
              </a:rPr>
              <a:t> 2022:376:e068099, and Chen, Card and Taylor, </a:t>
            </a:r>
            <a:r>
              <a:rPr lang="en-US" altLang="en-US" sz="1500" i="1" dirty="0">
                <a:latin typeface="Times New Roman" panose="02020603050405020304" pitchFamily="18" charset="0"/>
                <a:cs typeface="Times New Roman" panose="02020603050405020304" pitchFamily="18" charset="0"/>
              </a:rPr>
              <a:t>Is There a VA Advantage?  Evidence from Dually Eligible Veterans</a:t>
            </a:r>
            <a:r>
              <a:rPr lang="en-US" altLang="en-US" sz="1500" dirty="0">
                <a:latin typeface="Times New Roman" panose="02020603050405020304" pitchFamily="18" charset="0"/>
                <a:cs typeface="Times New Roman" panose="02020603050405020304" pitchFamily="18" charset="0"/>
              </a:rPr>
              <a:t> (AER forthcoming, 2023).</a:t>
            </a:r>
          </a:p>
          <a:p>
            <a:pPr marL="457200" indent="-457200">
              <a:buFontTx/>
              <a:buAutoNum type="arabicPeriod"/>
            </a:pPr>
            <a:r>
              <a:rPr lang="en-US" altLang="en-US" sz="1500" dirty="0" err="1">
                <a:latin typeface="Times New Roman" panose="02020603050405020304" pitchFamily="18" charset="0"/>
                <a:cs typeface="Times New Roman" panose="02020603050405020304" pitchFamily="18" charset="0"/>
              </a:rPr>
              <a:t>Dewenter</a:t>
            </a:r>
            <a:r>
              <a:rPr lang="en-US" altLang="en-US" sz="1500" dirty="0">
                <a:latin typeface="Times New Roman" panose="02020603050405020304" pitchFamily="18" charset="0"/>
                <a:cs typeface="Times New Roman" panose="02020603050405020304" pitchFamily="18" charset="0"/>
              </a:rPr>
              <a:t>, Kathryn, Xi Han and Paul Malatesta, </a:t>
            </a:r>
            <a:r>
              <a:rPr lang="en-US" altLang="en-US" sz="1500" i="1" dirty="0">
                <a:latin typeface="Times New Roman" panose="02020603050405020304" pitchFamily="18" charset="0"/>
                <a:cs typeface="Times New Roman" panose="02020603050405020304" pitchFamily="18" charset="0"/>
              </a:rPr>
              <a:t>Firm Values and Sovereign Wealth Fund Investments</a:t>
            </a:r>
            <a:r>
              <a:rPr lang="en-US" altLang="en-US" sz="1500" dirty="0">
                <a:latin typeface="Times New Roman" panose="02020603050405020304" pitchFamily="18" charset="0"/>
                <a:cs typeface="Times New Roman" panose="02020603050405020304" pitchFamily="18" charset="0"/>
              </a:rPr>
              <a:t>, 98 </a:t>
            </a:r>
            <a:r>
              <a:rPr lang="en-US" altLang="en-US" sz="1500" b="1" dirty="0">
                <a:latin typeface="Times New Roman" panose="02020603050405020304" pitchFamily="18" charset="0"/>
                <a:cs typeface="Times New Roman" panose="02020603050405020304" pitchFamily="18" charset="0"/>
              </a:rPr>
              <a:t>J Financial Economics</a:t>
            </a:r>
            <a:r>
              <a:rPr lang="en-US" altLang="en-US" sz="1500" dirty="0">
                <a:latin typeface="Times New Roman" panose="02020603050405020304" pitchFamily="18" charset="0"/>
                <a:cs typeface="Times New Roman" panose="02020603050405020304" pitchFamily="18" charset="0"/>
              </a:rPr>
              <a:t> 256-278 (2010)</a:t>
            </a:r>
            <a:endParaRPr lang="en-US" altLang="en-US" sz="1800" dirty="0">
              <a:latin typeface="Times New Roman" panose="02020603050405020304" pitchFamily="18" charset="0"/>
              <a:cs typeface="Times New Roman" panose="02020603050405020304" pitchFamily="18" charset="0"/>
            </a:endParaRPr>
          </a:p>
          <a:p>
            <a:pPr marL="457200" indent="-457200">
              <a:buFontTx/>
              <a:buAutoNum type="arabicPeriod"/>
            </a:pPr>
            <a:endParaRPr lang="en-US" altLang="en-US" sz="2000" dirty="0">
              <a:latin typeface="Times New Roman" panose="02020603050405020304" pitchFamily="18" charset="0"/>
              <a:cs typeface="Times New Roman" panose="02020603050405020304" pitchFamily="18" charset="0"/>
            </a:endParaRPr>
          </a:p>
          <a:p>
            <a:pPr marL="457200" indent="-457200"/>
            <a:endParaRPr lang="en-US" altLang="en-US" sz="2000" dirty="0">
              <a:latin typeface="Times New Roman" panose="02020603050405020304" pitchFamily="18" charset="0"/>
              <a:cs typeface="Times New Roman" panose="02020603050405020304" pitchFamily="18" charset="0"/>
            </a:endParaRPr>
          </a:p>
          <a:p>
            <a:pPr marL="457200" indent="-457200"/>
            <a:endParaRPr lang="en-US" altLang="en-US" sz="2000" dirty="0">
              <a:latin typeface="Times New Roman" panose="02020603050405020304" pitchFamily="18" charset="0"/>
              <a:cs typeface="Times New Roman" panose="02020603050405020304" pitchFamily="18" charset="0"/>
            </a:endParaRPr>
          </a:p>
          <a:p>
            <a:pPr marL="457200" indent="-457200"/>
            <a:endParaRPr lang="en-US" altLang="en-US" sz="2000" dirty="0"/>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33CDC1E-E854-4058-B323-1E58BE07B6B4}" type="slidenum">
              <a:rPr lang="en-US" altLang="en-US" sz="1400"/>
              <a:pPr>
                <a:spcBef>
                  <a:spcPct val="0"/>
                </a:spcBef>
                <a:buFontTx/>
                <a:buNone/>
              </a:pPr>
              <a:t>3</a:t>
            </a:fld>
            <a:endParaRPr lang="en-US"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457200" y="274638"/>
            <a:ext cx="8229600" cy="792162"/>
          </a:xfrm>
          <a:solidFill>
            <a:srgbClr val="FFCDFD"/>
          </a:solidFill>
        </p:spPr>
        <p:txBody>
          <a:bodyPr/>
          <a:lstStyle/>
          <a:p>
            <a:r>
              <a:rPr lang="en-US" altLang="en-US" sz="3200" dirty="0"/>
              <a:t>Example 4:  Wrong Standard Errors</a:t>
            </a:r>
          </a:p>
        </p:txBody>
      </p:sp>
      <p:sp>
        <p:nvSpPr>
          <p:cNvPr id="65539" name="Content Placeholder 2"/>
          <p:cNvSpPr>
            <a:spLocks noGrp="1"/>
          </p:cNvSpPr>
          <p:nvPr>
            <p:ph idx="1"/>
          </p:nvPr>
        </p:nvSpPr>
        <p:spPr>
          <a:xfrm>
            <a:off x="457200" y="1295400"/>
            <a:ext cx="8458200" cy="4724400"/>
          </a:xfrm>
        </p:spPr>
        <p:txBody>
          <a:bodyPr/>
          <a:lstStyle/>
          <a:p>
            <a:r>
              <a:rPr lang="en-US" altLang="en-US" sz="2400" dirty="0"/>
              <a:t>Gompers, Paul, Joy Ishii &amp; Andrew Metrick, </a:t>
            </a:r>
            <a:r>
              <a:rPr lang="en-US" altLang="en-US" sz="2400" i="1" dirty="0"/>
              <a:t>Corporate Governance and Equity Prices</a:t>
            </a:r>
            <a:r>
              <a:rPr lang="en-US" altLang="en-US" sz="2400" dirty="0"/>
              <a:t>, 118 </a:t>
            </a:r>
            <a:r>
              <a:rPr lang="en-US" altLang="en-US" sz="2400" b="1" dirty="0"/>
              <a:t>Quarterly Journal of Economics</a:t>
            </a:r>
            <a:r>
              <a:rPr lang="en-US" altLang="en-US" sz="2400" dirty="0"/>
              <a:t> 107-155 (2003).</a:t>
            </a:r>
          </a:p>
          <a:p>
            <a:pPr lvl="1"/>
            <a:r>
              <a:rPr lang="en-US" altLang="en-US" sz="2200" dirty="0"/>
              <a:t>Highly cited, &gt; 11,000 cites on SSRN.</a:t>
            </a:r>
          </a:p>
          <a:p>
            <a:r>
              <a:rPr lang="en-US" altLang="en-US" sz="2400" dirty="0"/>
              <a:t>“G” index, for governance </a:t>
            </a:r>
          </a:p>
          <a:p>
            <a:pPr lvl="1"/>
            <a:r>
              <a:rPr lang="en-US" altLang="en-US" sz="2200" dirty="0"/>
              <a:t>Really an index of takeover defenses</a:t>
            </a:r>
          </a:p>
          <a:p>
            <a:pPr lvl="1"/>
            <a:r>
              <a:rPr lang="en-US" altLang="en-US" sz="2200" dirty="0"/>
              <a:t>High G = more defenses (“worse” governance)</a:t>
            </a:r>
          </a:p>
          <a:p>
            <a:r>
              <a:rPr lang="en-US" altLang="en-US" sz="2400" dirty="0"/>
              <a:t>Panel data:  outcomes are share price returns, Tobin’s </a:t>
            </a:r>
            <a:r>
              <a:rPr lang="en-US" altLang="en-US" sz="2400" i="1" dirty="0"/>
              <a:t>q</a:t>
            </a:r>
            <a:r>
              <a:rPr lang="en-US" altLang="en-US" sz="2400" dirty="0"/>
              <a:t>, profitability, other firm financial characteristics.</a:t>
            </a:r>
          </a:p>
          <a:p>
            <a:pPr lvl="1"/>
            <a:r>
              <a:rPr lang="en-US" altLang="en-US" sz="2400" dirty="0"/>
              <a:t>Outcomes and G index :  highly persistent, within firm across time</a:t>
            </a:r>
          </a:p>
        </p:txBody>
      </p:sp>
      <p:sp>
        <p:nvSpPr>
          <p:cNvPr id="655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F9C2A0A-93FE-4A17-853B-724B7D7DD515}" type="slidenum">
              <a:rPr lang="en-US" altLang="en-US" sz="1400"/>
              <a:pPr>
                <a:spcBef>
                  <a:spcPct val="0"/>
                </a:spcBef>
                <a:buFontTx/>
                <a:buNone/>
              </a:pPr>
              <a:t>30</a:t>
            </a:fld>
            <a:endParaRPr lang="en-US" altLang="en-US"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457200" y="274638"/>
            <a:ext cx="8229600" cy="868362"/>
          </a:xfrm>
          <a:solidFill>
            <a:srgbClr val="FFCDFD"/>
          </a:solidFill>
        </p:spPr>
        <p:txBody>
          <a:bodyPr/>
          <a:lstStyle/>
          <a:p>
            <a:r>
              <a:rPr lang="en-US" altLang="en-US" sz="3600" dirty="0"/>
              <a:t>Fama-</a:t>
            </a:r>
            <a:r>
              <a:rPr lang="en-US" altLang="en-US" sz="3600" dirty="0" err="1"/>
              <a:t>MacBeth</a:t>
            </a:r>
            <a:r>
              <a:rPr lang="en-US" altLang="en-US" sz="3600" dirty="0"/>
              <a:t> regressions</a:t>
            </a:r>
          </a:p>
        </p:txBody>
      </p:sp>
      <p:sp>
        <p:nvSpPr>
          <p:cNvPr id="67587" name="Content Placeholder 2"/>
          <p:cNvSpPr>
            <a:spLocks noGrp="1"/>
          </p:cNvSpPr>
          <p:nvPr>
            <p:ph idx="1"/>
          </p:nvPr>
        </p:nvSpPr>
        <p:spPr>
          <a:xfrm>
            <a:off x="457200" y="1431131"/>
            <a:ext cx="8229600" cy="4525963"/>
          </a:xfrm>
        </p:spPr>
        <p:txBody>
          <a:bodyPr/>
          <a:lstStyle/>
          <a:p>
            <a:r>
              <a:rPr lang="en-US" altLang="en-US" sz="2400" dirty="0"/>
              <a:t>GIM run annual “Fama-</a:t>
            </a:r>
            <a:r>
              <a:rPr lang="en-US" altLang="en-US" sz="2400" dirty="0" err="1"/>
              <a:t>MacBeth</a:t>
            </a:r>
            <a:r>
              <a:rPr lang="en-US" altLang="en-US" sz="2400" dirty="0"/>
              <a:t>” regressions of outcomes on G</a:t>
            </a:r>
          </a:p>
          <a:p>
            <a:pPr lvl="1"/>
            <a:r>
              <a:rPr lang="en-US" altLang="en-US" sz="2000" dirty="0"/>
              <a:t>Average annual estimates across years</a:t>
            </a:r>
            <a:endParaRPr lang="en-US" altLang="en-US" dirty="0"/>
          </a:p>
          <a:p>
            <a:r>
              <a:rPr lang="en-US" altLang="en-US" sz="2400" dirty="0"/>
              <a:t>Report “time series standard errors”</a:t>
            </a:r>
          </a:p>
          <a:p>
            <a:r>
              <a:rPr lang="en-US" altLang="en-US" sz="2400" b="1" dirty="0"/>
              <a:t>Assumes </a:t>
            </a:r>
            <a:r>
              <a:rPr lang="en-US" altLang="en-US" sz="2400" dirty="0"/>
              <a:t>independence across years</a:t>
            </a:r>
          </a:p>
          <a:p>
            <a:pPr lvl="1"/>
            <a:r>
              <a:rPr lang="en-US" altLang="en-US" sz="2400" dirty="0"/>
              <a:t>Appropriate for stock returns</a:t>
            </a:r>
          </a:p>
          <a:p>
            <a:pPr lvl="2"/>
            <a:r>
              <a:rPr lang="en-US" altLang="en-US" sz="2000" dirty="0"/>
              <a:t>For which Fama-Macbeth was developed</a:t>
            </a:r>
          </a:p>
          <a:p>
            <a:pPr lvl="2"/>
            <a:r>
              <a:rPr lang="en-US" altLang="en-US" sz="2000" dirty="0"/>
              <a:t>.  In efficient market, </a:t>
            </a:r>
            <a:r>
              <a:rPr lang="en-US" altLang="en-US" sz="2000" dirty="0" err="1"/>
              <a:t>ret</a:t>
            </a:r>
            <a:r>
              <a:rPr lang="en-US" altLang="en-US" sz="2000" baseline="-25000" dirty="0" err="1"/>
              <a:t>i,t</a:t>
            </a:r>
            <a:r>
              <a:rPr lang="en-US" altLang="en-US" sz="2000" dirty="0"/>
              <a:t> does not predict ret</a:t>
            </a:r>
            <a:r>
              <a:rPr lang="en-US" altLang="en-US" sz="2000" baseline="-25000" dirty="0"/>
              <a:t>i,t+1</a:t>
            </a:r>
            <a:endParaRPr lang="en-US" altLang="en-US" sz="2000" dirty="0"/>
          </a:p>
          <a:p>
            <a:pPr lvl="1"/>
            <a:r>
              <a:rPr lang="en-US" altLang="en-US" sz="2400" b="1" dirty="0"/>
              <a:t>Not</a:t>
            </a:r>
            <a:r>
              <a:rPr lang="en-US" altLang="en-US" sz="2400" dirty="0"/>
              <a:t> appropriate for Tobin’s </a:t>
            </a:r>
            <a:r>
              <a:rPr lang="en-US" altLang="en-US" sz="2400" i="1" dirty="0"/>
              <a:t>q</a:t>
            </a:r>
            <a:r>
              <a:rPr lang="en-US" altLang="en-US" sz="2400" dirty="0"/>
              <a:t>, other outcomes</a:t>
            </a:r>
          </a:p>
          <a:p>
            <a:pPr lvl="1"/>
            <a:r>
              <a:rPr lang="en-US" altLang="en-US" sz="2400" dirty="0"/>
              <a:t>Independence is strongly violated for each firm, and thus for average across firms.</a:t>
            </a:r>
          </a:p>
          <a:p>
            <a:endParaRPr lang="en-US" altLang="en-US" dirty="0"/>
          </a:p>
        </p:txBody>
      </p:sp>
      <p:sp>
        <p:nvSpPr>
          <p:cNvPr id="675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8C25ED9-43E1-4717-A4D9-82911BF1D9A6}" type="slidenum">
              <a:rPr lang="en-US" altLang="en-US" sz="1400"/>
              <a:pPr>
                <a:spcBef>
                  <a:spcPct val="0"/>
                </a:spcBef>
                <a:buFontTx/>
                <a:buNone/>
              </a:pPr>
              <a:t>31</a:t>
            </a:fld>
            <a:endParaRPr lang="en-US" alt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57200" y="274638"/>
            <a:ext cx="8229600" cy="792162"/>
          </a:xfrm>
          <a:solidFill>
            <a:srgbClr val="FFCDFD"/>
          </a:solidFill>
        </p:spPr>
        <p:txBody>
          <a:bodyPr/>
          <a:lstStyle/>
          <a:p>
            <a:r>
              <a:rPr lang="en-US" altLang="en-US" dirty="0"/>
              <a:t>Selected GIM results</a:t>
            </a:r>
          </a:p>
        </p:txBody>
      </p:sp>
      <p:sp>
        <p:nvSpPr>
          <p:cNvPr id="696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772FD9F-1A73-4E73-A5FA-75CA277BE3E4}" type="slidenum">
              <a:rPr lang="en-US" altLang="en-US" sz="1400"/>
              <a:pPr>
                <a:spcBef>
                  <a:spcPct val="0"/>
                </a:spcBef>
                <a:buFontTx/>
                <a:buNone/>
              </a:pPr>
              <a:t>32</a:t>
            </a:fld>
            <a:endParaRPr lang="en-US" altLang="en-US" sz="1400"/>
          </a:p>
        </p:txBody>
      </p:sp>
      <p:graphicFrame>
        <p:nvGraphicFramePr>
          <p:cNvPr id="5" name="Table 4"/>
          <p:cNvGraphicFramePr>
            <a:graphicFrameLocks noGrp="1"/>
          </p:cNvGraphicFramePr>
          <p:nvPr>
            <p:extLst>
              <p:ext uri="{D42A27DB-BD31-4B8C-83A1-F6EECF244321}">
                <p14:modId xmlns:p14="http://schemas.microsoft.com/office/powerpoint/2010/main" val="1084253257"/>
              </p:ext>
            </p:extLst>
          </p:nvPr>
        </p:nvGraphicFramePr>
        <p:xfrm>
          <a:off x="609600" y="1905000"/>
          <a:ext cx="8077200" cy="3209544"/>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540481">
                <a:tc>
                  <a:txBody>
                    <a:bodyPr/>
                    <a:lstStyle/>
                    <a:p>
                      <a:endParaRPr lang="en-US" sz="1800" dirty="0"/>
                    </a:p>
                  </a:txBody>
                  <a:tcPr marT="45715" marB="45715"/>
                </a:tc>
                <a:tc>
                  <a:txBody>
                    <a:bodyPr/>
                    <a:lstStyle/>
                    <a:p>
                      <a:pPr algn="ctr"/>
                      <a:r>
                        <a:rPr lang="en-US" sz="1800" dirty="0">
                          <a:solidFill>
                            <a:schemeClr val="tx1"/>
                          </a:solidFill>
                        </a:rPr>
                        <a:t>Profit Margin</a:t>
                      </a:r>
                    </a:p>
                  </a:txBody>
                  <a:tcPr marT="45715" marB="45715" anchor="ctr"/>
                </a:tc>
                <a:tc>
                  <a:txBody>
                    <a:bodyPr/>
                    <a:lstStyle/>
                    <a:p>
                      <a:pPr algn="ctr"/>
                      <a:r>
                        <a:rPr lang="en-US" sz="1800" dirty="0">
                          <a:solidFill>
                            <a:schemeClr val="tx1"/>
                          </a:solidFill>
                        </a:rPr>
                        <a:t>Sales Growth</a:t>
                      </a:r>
                    </a:p>
                  </a:txBody>
                  <a:tcPr marT="45715" marB="45715" anchor="ctr"/>
                </a:tc>
                <a:tc>
                  <a:txBody>
                    <a:bodyPr/>
                    <a:lstStyle/>
                    <a:p>
                      <a:pPr algn="ctr"/>
                      <a:r>
                        <a:rPr lang="en-US" sz="1800" dirty="0">
                          <a:solidFill>
                            <a:schemeClr val="tx1"/>
                          </a:solidFill>
                        </a:rPr>
                        <a:t>Capex/Assets</a:t>
                      </a:r>
                    </a:p>
                  </a:txBody>
                  <a:tcPr marT="45715" marB="45715" anchor="ctr"/>
                </a:tc>
                <a:extLst>
                  <a:ext uri="{0D108BD9-81ED-4DB2-BD59-A6C34878D82A}">
                    <a16:rowId xmlns:a16="http://schemas.microsoft.com/office/drawing/2014/main" val="10000"/>
                  </a:ext>
                </a:extLst>
              </a:tr>
              <a:tr h="383113">
                <a:tc>
                  <a:txBody>
                    <a:bodyPr/>
                    <a:lstStyle/>
                    <a:p>
                      <a:pPr algn="ctr"/>
                      <a:r>
                        <a:rPr lang="en-US" sz="2000" dirty="0"/>
                        <a:t>1991</a:t>
                      </a:r>
                    </a:p>
                  </a:txBody>
                  <a:tcPr marT="45715" marB="45715" anchor="ctr" anchorCtr="1"/>
                </a:tc>
                <a:tc>
                  <a:txBody>
                    <a:bodyPr/>
                    <a:lstStyle/>
                    <a:p>
                      <a:pPr algn="ctr"/>
                      <a:r>
                        <a:rPr lang="en-US" sz="2000" dirty="0"/>
                        <a:t>-0.70*</a:t>
                      </a:r>
                    </a:p>
                  </a:txBody>
                  <a:tcPr marT="45715" marB="45715" anchor="ctr" anchorCtr="1"/>
                </a:tc>
                <a:tc>
                  <a:txBody>
                    <a:bodyPr/>
                    <a:lstStyle/>
                    <a:p>
                      <a:pPr algn="ctr"/>
                      <a:r>
                        <a:rPr lang="en-US" sz="2000" dirty="0"/>
                        <a:t>-2.30</a:t>
                      </a:r>
                    </a:p>
                  </a:txBody>
                  <a:tcPr marT="45715" marB="45715" anchor="ctr" anchorCtr="1"/>
                </a:tc>
                <a:tc>
                  <a:txBody>
                    <a:bodyPr/>
                    <a:lstStyle/>
                    <a:p>
                      <a:pPr algn="ctr"/>
                      <a:r>
                        <a:rPr lang="en-US" sz="2000" dirty="0"/>
                        <a:t>1.32***</a:t>
                      </a:r>
                    </a:p>
                  </a:txBody>
                  <a:tcPr marT="45715" marB="45715" anchor="ctr" anchorCtr="1"/>
                </a:tc>
                <a:extLst>
                  <a:ext uri="{0D108BD9-81ED-4DB2-BD59-A6C34878D82A}">
                    <a16:rowId xmlns:a16="http://schemas.microsoft.com/office/drawing/2014/main" val="10001"/>
                  </a:ext>
                </a:extLst>
              </a:tr>
              <a:tr h="383113">
                <a:tc>
                  <a:txBody>
                    <a:bodyPr/>
                    <a:lstStyle/>
                    <a:p>
                      <a:pPr algn="ctr"/>
                      <a:r>
                        <a:rPr lang="en-US" sz="2000" dirty="0"/>
                        <a:t>1992</a:t>
                      </a:r>
                    </a:p>
                  </a:txBody>
                  <a:tcPr marT="45715" marB="45715" anchor="ctr" anchorCtr="1"/>
                </a:tc>
                <a:tc>
                  <a:txBody>
                    <a:bodyPr/>
                    <a:lstStyle/>
                    <a:p>
                      <a:pPr algn="ctr"/>
                      <a:r>
                        <a:rPr lang="en-US" sz="2000" dirty="0"/>
                        <a:t>-0.58</a:t>
                      </a:r>
                    </a:p>
                  </a:txBody>
                  <a:tcPr marT="45715" marB="45715" anchor="ctr" anchorCtr="1"/>
                </a:tc>
                <a:tc>
                  <a:txBody>
                    <a:bodyPr/>
                    <a:lstStyle/>
                    <a:p>
                      <a:pPr algn="ctr"/>
                      <a:r>
                        <a:rPr lang="en-US" sz="2000" dirty="0"/>
                        <a:t>-1.43</a:t>
                      </a:r>
                    </a:p>
                  </a:txBody>
                  <a:tcPr marT="45715" marB="45715" anchor="ctr" anchorCtr="1"/>
                </a:tc>
                <a:tc>
                  <a:txBody>
                    <a:bodyPr/>
                    <a:lstStyle/>
                    <a:p>
                      <a:pPr algn="ctr"/>
                      <a:r>
                        <a:rPr lang="en-US" sz="2000" dirty="0"/>
                        <a:t>0.42</a:t>
                      </a:r>
                    </a:p>
                  </a:txBody>
                  <a:tcPr marT="45715" marB="45715" anchor="ctr" anchorCtr="1"/>
                </a:tc>
                <a:extLst>
                  <a:ext uri="{0D108BD9-81ED-4DB2-BD59-A6C34878D82A}">
                    <a16:rowId xmlns:a16="http://schemas.microsoft.com/office/drawing/2014/main" val="10002"/>
                  </a:ext>
                </a:extLst>
              </a:tr>
              <a:tr h="383113">
                <a:tc>
                  <a:txBody>
                    <a:bodyPr/>
                    <a:lstStyle/>
                    <a:p>
                      <a:pPr algn="ctr"/>
                      <a:r>
                        <a:rPr lang="en-US" sz="2000" dirty="0"/>
                        <a:t>1993</a:t>
                      </a:r>
                    </a:p>
                  </a:txBody>
                  <a:tcPr marT="45715" marB="45715" anchor="ctr" anchorCtr="1"/>
                </a:tc>
                <a:tc>
                  <a:txBody>
                    <a:bodyPr/>
                    <a:lstStyle/>
                    <a:p>
                      <a:pPr algn="ctr"/>
                      <a:r>
                        <a:rPr lang="en-US" sz="2000" dirty="0"/>
                        <a:t>-0.76</a:t>
                      </a:r>
                    </a:p>
                  </a:txBody>
                  <a:tcPr marT="45715" marB="45715" anchor="ctr" anchorCtr="1"/>
                </a:tc>
                <a:tc>
                  <a:txBody>
                    <a:bodyPr/>
                    <a:lstStyle/>
                    <a:p>
                      <a:pPr algn="ctr"/>
                      <a:r>
                        <a:rPr lang="en-US" sz="2000" dirty="0"/>
                        <a:t>-3.35**</a:t>
                      </a:r>
                    </a:p>
                  </a:txBody>
                  <a:tcPr marT="45715" marB="45715" anchor="ctr" anchorCtr="1"/>
                </a:tc>
                <a:tc>
                  <a:txBody>
                    <a:bodyPr/>
                    <a:lstStyle/>
                    <a:p>
                      <a:pPr algn="ctr"/>
                      <a:r>
                        <a:rPr lang="en-US" sz="2000" dirty="0"/>
                        <a:t>0.81**</a:t>
                      </a:r>
                    </a:p>
                  </a:txBody>
                  <a:tcPr marT="45715" marB="45715" anchor="ctr" anchorCtr="1"/>
                </a:tc>
                <a:extLst>
                  <a:ext uri="{0D108BD9-81ED-4DB2-BD59-A6C34878D82A}">
                    <a16:rowId xmlns:a16="http://schemas.microsoft.com/office/drawing/2014/main" val="10003"/>
                  </a:ext>
                </a:extLst>
              </a:tr>
              <a:tr h="383113">
                <a:tc>
                  <a:txBody>
                    <a:bodyPr/>
                    <a:lstStyle/>
                    <a:p>
                      <a:pPr algn="ctr"/>
                      <a:r>
                        <a:rPr lang="en-US" sz="2000" dirty="0"/>
                        <a:t>1994</a:t>
                      </a:r>
                    </a:p>
                  </a:txBody>
                  <a:tcPr marT="45715" marB="45715" anchor="ctr" anchorCtr="1"/>
                </a:tc>
                <a:tc>
                  <a:txBody>
                    <a:bodyPr/>
                    <a:lstStyle/>
                    <a:p>
                      <a:pPr algn="ctr"/>
                      <a:r>
                        <a:rPr lang="en-US" sz="2000" dirty="0"/>
                        <a:t>-0.83*</a:t>
                      </a:r>
                    </a:p>
                  </a:txBody>
                  <a:tcPr marT="45715" marB="45715" anchor="ctr" anchorCtr="1"/>
                </a:tc>
                <a:tc>
                  <a:txBody>
                    <a:bodyPr/>
                    <a:lstStyle/>
                    <a:p>
                      <a:pPr algn="ctr"/>
                      <a:r>
                        <a:rPr lang="en-US" sz="2000" dirty="0"/>
                        <a:t>-2.71*</a:t>
                      </a:r>
                    </a:p>
                  </a:txBody>
                  <a:tcPr marT="45715" marB="45715" anchor="ctr" anchorCtr="1"/>
                </a:tc>
                <a:tc>
                  <a:txBody>
                    <a:bodyPr/>
                    <a:lstStyle/>
                    <a:p>
                      <a:pPr algn="ctr"/>
                      <a:r>
                        <a:rPr lang="en-US" sz="2000" dirty="0"/>
                        <a:t>0.51**</a:t>
                      </a:r>
                    </a:p>
                  </a:txBody>
                  <a:tcPr marT="45715" marB="45715" anchor="ctr" anchorCtr="1"/>
                </a:tc>
                <a:extLst>
                  <a:ext uri="{0D108BD9-81ED-4DB2-BD59-A6C34878D82A}">
                    <a16:rowId xmlns:a16="http://schemas.microsoft.com/office/drawing/2014/main" val="10004"/>
                  </a:ext>
                </a:extLst>
              </a:tr>
              <a:tr h="383113">
                <a:tc>
                  <a:txBody>
                    <a:bodyPr/>
                    <a:lstStyle/>
                    <a:p>
                      <a:pPr algn="ctr"/>
                      <a:r>
                        <a:rPr lang="en-US" sz="1800" dirty="0"/>
                        <a:t>. . .</a:t>
                      </a:r>
                    </a:p>
                  </a:txBody>
                  <a:tcPr marT="45715" marB="45715" anchor="ctr" anchorCtr="1"/>
                </a:tc>
                <a:tc>
                  <a:txBody>
                    <a:bodyPr/>
                    <a:lstStyle/>
                    <a:p>
                      <a:pPr algn="ctr"/>
                      <a:endParaRPr lang="en-US" sz="1800" dirty="0"/>
                    </a:p>
                  </a:txBody>
                  <a:tcPr marT="45715" marB="45715" anchor="ctr" anchorCtr="1"/>
                </a:tc>
                <a:tc>
                  <a:txBody>
                    <a:bodyPr/>
                    <a:lstStyle/>
                    <a:p>
                      <a:pPr algn="ctr"/>
                      <a:endParaRPr lang="en-US" sz="1800" dirty="0"/>
                    </a:p>
                  </a:txBody>
                  <a:tcPr marT="45715" marB="45715" anchor="ctr" anchorCtr="1"/>
                </a:tc>
                <a:tc>
                  <a:txBody>
                    <a:bodyPr/>
                    <a:lstStyle/>
                    <a:p>
                      <a:pPr algn="ctr"/>
                      <a:endParaRPr lang="en-US" sz="1800"/>
                    </a:p>
                  </a:txBody>
                  <a:tcPr marT="45715" marB="45715" anchor="ctr" anchorCtr="1"/>
                </a:tc>
                <a:extLst>
                  <a:ext uri="{0D108BD9-81ED-4DB2-BD59-A6C34878D82A}">
                    <a16:rowId xmlns:a16="http://schemas.microsoft.com/office/drawing/2014/main" val="10005"/>
                  </a:ext>
                </a:extLst>
              </a:tr>
              <a:tr h="591957">
                <a:tc>
                  <a:txBody>
                    <a:bodyPr/>
                    <a:lstStyle/>
                    <a:p>
                      <a:pPr algn="ctr"/>
                      <a:r>
                        <a:rPr lang="en-US" sz="2000" dirty="0"/>
                        <a:t>Mean</a:t>
                      </a:r>
                    </a:p>
                  </a:txBody>
                  <a:tcPr marT="45715" marB="45715" anchor="ctr" anchorCtr="1"/>
                </a:tc>
                <a:tc>
                  <a:txBody>
                    <a:bodyPr/>
                    <a:lstStyle/>
                    <a:p>
                      <a:pPr algn="ctr"/>
                      <a:r>
                        <a:rPr lang="en-US" sz="2000" b="1" dirty="0"/>
                        <a:t>-0.64***</a:t>
                      </a:r>
                    </a:p>
                    <a:p>
                      <a:pPr algn="ctr"/>
                      <a:r>
                        <a:rPr lang="en-US" sz="2000" b="1" dirty="0"/>
                        <a:t> (t = 4.92)</a:t>
                      </a:r>
                    </a:p>
                  </a:txBody>
                  <a:tcPr marT="45715" marB="45715" anchor="ctr" anchorCtr="1"/>
                </a:tc>
                <a:tc>
                  <a:txBody>
                    <a:bodyPr/>
                    <a:lstStyle/>
                    <a:p>
                      <a:pPr algn="ctr"/>
                      <a:r>
                        <a:rPr lang="en-US" sz="2000" b="1" dirty="0"/>
                        <a:t>-1.68***</a:t>
                      </a:r>
                    </a:p>
                    <a:p>
                      <a:pPr algn="ctr"/>
                      <a:r>
                        <a:rPr lang="en-US" sz="2000" b="1" dirty="0"/>
                        <a:t>(t = 4.54)</a:t>
                      </a:r>
                    </a:p>
                  </a:txBody>
                  <a:tcPr marT="45715" marB="45715" anchor="ctr" anchorCtr="1"/>
                </a:tc>
                <a:tc>
                  <a:txBody>
                    <a:bodyPr/>
                    <a:lstStyle/>
                    <a:p>
                      <a:pPr algn="ctr"/>
                      <a:r>
                        <a:rPr lang="en-US" sz="2000" b="1" dirty="0"/>
                        <a:t>0.62*** </a:t>
                      </a:r>
                    </a:p>
                    <a:p>
                      <a:pPr algn="ctr"/>
                      <a:r>
                        <a:rPr lang="en-US" sz="2000" b="1" dirty="0"/>
                        <a:t>(t = 4.77)</a:t>
                      </a:r>
                    </a:p>
                  </a:txBody>
                  <a:tcPr marT="45715" marB="45715" anchor="ctr" anchorCtr="1"/>
                </a:tc>
                <a:extLst>
                  <a:ext uri="{0D108BD9-81ED-4DB2-BD59-A6C34878D82A}">
                    <a16:rowId xmlns:a16="http://schemas.microsoft.com/office/drawing/2014/main" val="10006"/>
                  </a:ext>
                </a:extLst>
              </a:tr>
            </a:tbl>
          </a:graphicData>
        </a:graphic>
      </p:graphicFrame>
      <p:sp>
        <p:nvSpPr>
          <p:cNvPr id="69678" name="TextBox 5"/>
          <p:cNvSpPr txBox="1">
            <a:spLocks noChangeArrowheads="1"/>
          </p:cNvSpPr>
          <p:nvPr/>
        </p:nvSpPr>
        <p:spPr bwMode="auto">
          <a:xfrm>
            <a:off x="1066800" y="1219200"/>
            <a:ext cx="5109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ctr" hangingPunct="1">
              <a:spcBef>
                <a:spcPct val="0"/>
              </a:spcBef>
              <a:buFontTx/>
              <a:buNone/>
            </a:pPr>
            <a:r>
              <a:rPr lang="en-US" altLang="en-US" sz="2400" dirty="0"/>
              <a:t>Coefficient on G (governance index)</a:t>
            </a:r>
          </a:p>
        </p:txBody>
      </p:sp>
      <p:sp>
        <p:nvSpPr>
          <p:cNvPr id="69679" name="TextBox 5"/>
          <p:cNvSpPr txBox="1">
            <a:spLocks noChangeArrowheads="1"/>
          </p:cNvSpPr>
          <p:nvPr/>
        </p:nvSpPr>
        <p:spPr bwMode="auto">
          <a:xfrm>
            <a:off x="762000" y="5362605"/>
            <a:ext cx="71226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ctr" hangingPunct="1">
              <a:spcBef>
                <a:spcPct val="0"/>
              </a:spcBef>
              <a:buFontTx/>
              <a:buNone/>
            </a:pPr>
            <a:r>
              <a:rPr lang="en-US" altLang="en-US" sz="2000" b="1" dirty="0"/>
              <a:t>Magic!</a:t>
            </a:r>
            <a:r>
              <a:rPr lang="en-US" altLang="en-US" sz="2000" dirty="0"/>
              <a:t>  Weak annual results, but very high </a:t>
            </a:r>
            <a:r>
              <a:rPr lang="en-US" altLang="en-US" sz="2000" i="1" dirty="0"/>
              <a:t>t</a:t>
            </a:r>
            <a:r>
              <a:rPr lang="en-US" altLang="en-US" sz="2000" dirty="0"/>
              <a:t>-stats for means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457200" y="274638"/>
            <a:ext cx="8229600" cy="792162"/>
          </a:xfrm>
          <a:solidFill>
            <a:srgbClr val="FFCDFD"/>
          </a:solidFill>
        </p:spPr>
        <p:txBody>
          <a:bodyPr/>
          <a:lstStyle/>
          <a:p>
            <a:r>
              <a:rPr lang="en-US" altLang="en-US" sz="3200" dirty="0"/>
              <a:t>Why did Authors Make an Obvious Error?</a:t>
            </a:r>
          </a:p>
        </p:txBody>
      </p:sp>
      <p:sp>
        <p:nvSpPr>
          <p:cNvPr id="71683" name="Content Placeholder 2"/>
          <p:cNvSpPr>
            <a:spLocks noGrp="1"/>
          </p:cNvSpPr>
          <p:nvPr>
            <p:ph idx="1"/>
          </p:nvPr>
        </p:nvSpPr>
        <p:spPr>
          <a:xfrm>
            <a:off x="457200" y="1371600"/>
            <a:ext cx="8229600" cy="5029200"/>
          </a:xfrm>
        </p:spPr>
        <p:txBody>
          <a:bodyPr/>
          <a:lstStyle/>
          <a:p>
            <a:r>
              <a:rPr lang="en-US" altLang="en-US" sz="2400" dirty="0"/>
              <a:t>Me to [one author], ~ 2002, after reading working paper:</a:t>
            </a:r>
          </a:p>
          <a:p>
            <a:pPr lvl="1"/>
            <a:r>
              <a:rPr lang="en-US" altLang="en-US" sz="2000" dirty="0"/>
              <a:t>I don’t see how you can use Fama-</a:t>
            </a:r>
            <a:r>
              <a:rPr lang="en-US" altLang="en-US" sz="2000" dirty="0" err="1"/>
              <a:t>MacBeth</a:t>
            </a:r>
            <a:r>
              <a:rPr lang="en-US" altLang="en-US" sz="2000" dirty="0"/>
              <a:t> regressions.  Don’t they assume independent observations over time?</a:t>
            </a:r>
          </a:p>
          <a:p>
            <a:pPr lvl="1"/>
            <a:r>
              <a:rPr lang="en-US" altLang="en-US" sz="2000" dirty="0"/>
              <a:t>A:  Yes</a:t>
            </a:r>
          </a:p>
          <a:p>
            <a:pPr lvl="1"/>
            <a:r>
              <a:rPr lang="en-US" altLang="en-US" sz="2000" dirty="0"/>
              <a:t>Me:  But they’re not independent</a:t>
            </a:r>
          </a:p>
          <a:p>
            <a:pPr lvl="1"/>
            <a:r>
              <a:rPr lang="en-US" altLang="en-US" sz="2000" dirty="0"/>
              <a:t>A:  I know, but everyone uses Fama-</a:t>
            </a:r>
            <a:r>
              <a:rPr lang="en-US" altLang="en-US" sz="2000" dirty="0" err="1"/>
              <a:t>MacBeth</a:t>
            </a:r>
            <a:r>
              <a:rPr lang="en-US" altLang="en-US" sz="2000" dirty="0"/>
              <a:t> this way</a:t>
            </a:r>
          </a:p>
          <a:p>
            <a:r>
              <a:rPr lang="en-US" altLang="en-US" sz="2400" dirty="0"/>
              <a:t>Why did referee not catch?</a:t>
            </a:r>
          </a:p>
          <a:p>
            <a:pPr lvl="1"/>
            <a:r>
              <a:rPr lang="en-US" altLang="en-US" sz="2000" dirty="0"/>
              <a:t>Econ journal, Fama-</a:t>
            </a:r>
            <a:r>
              <a:rPr lang="en-US" altLang="en-US" sz="2000" dirty="0" err="1"/>
              <a:t>MacBeth</a:t>
            </a:r>
            <a:r>
              <a:rPr lang="en-US" altLang="en-US" sz="2000" dirty="0"/>
              <a:t> is finance method</a:t>
            </a:r>
          </a:p>
          <a:p>
            <a:pPr lvl="1"/>
            <a:r>
              <a:rPr lang="en-US" altLang="en-US" sz="2000" dirty="0"/>
              <a:t>Sounds fancy, well-known method, Fama is top guy</a:t>
            </a:r>
          </a:p>
          <a:p>
            <a:pPr lvl="2"/>
            <a:r>
              <a:rPr lang="en-US" altLang="en-US" sz="2000" dirty="0"/>
              <a:t>Developed for stock price reactions; works there</a:t>
            </a:r>
          </a:p>
          <a:p>
            <a:pPr lvl="1"/>
            <a:r>
              <a:rPr lang="en-US" altLang="en-US" sz="2000" dirty="0"/>
              <a:t>Today, we would cluster on firm</a:t>
            </a:r>
          </a:p>
        </p:txBody>
      </p:sp>
      <p:sp>
        <p:nvSpPr>
          <p:cNvPr id="716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C0A74FB-96A6-4523-BDF4-997CD72D68BA}" type="slidenum">
              <a:rPr lang="en-US" altLang="en-US" sz="1400"/>
              <a:pPr>
                <a:spcBef>
                  <a:spcPct val="0"/>
                </a:spcBef>
                <a:buFontTx/>
                <a:buNone/>
              </a:pPr>
              <a:t>33</a:t>
            </a:fld>
            <a:endParaRPr lang="en-US" altLang="en-US"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57200" y="274638"/>
            <a:ext cx="8229600" cy="792162"/>
          </a:xfrm>
          <a:solidFill>
            <a:srgbClr val="FFCDFD"/>
          </a:solidFill>
        </p:spPr>
        <p:txBody>
          <a:bodyPr/>
          <a:lstStyle/>
          <a:p>
            <a:r>
              <a:rPr lang="en-US" altLang="en-US" sz="3200" dirty="0"/>
              <a:t>Peterson on standard errors</a:t>
            </a:r>
          </a:p>
        </p:txBody>
      </p:sp>
      <p:sp>
        <p:nvSpPr>
          <p:cNvPr id="3" name="Content Placeholder 2"/>
          <p:cNvSpPr>
            <a:spLocks noGrp="1"/>
          </p:cNvSpPr>
          <p:nvPr>
            <p:ph idx="1"/>
          </p:nvPr>
        </p:nvSpPr>
        <p:spPr>
          <a:xfrm>
            <a:off x="457200" y="1219200"/>
            <a:ext cx="8229600" cy="4724400"/>
          </a:xfrm>
        </p:spPr>
        <p:txBody>
          <a:bodyPr/>
          <a:lstStyle/>
          <a:p>
            <a:pPr>
              <a:defRPr/>
            </a:pPr>
            <a:r>
              <a:rPr lang="en-US" sz="2400" dirty="0"/>
              <a:t>Mitchell Peterson, Estimating Standard Errors in Finance Panel Data Sets:  Comparing Approaches, 22 </a:t>
            </a:r>
            <a:r>
              <a:rPr lang="en-US" sz="2400" i="1" dirty="0"/>
              <a:t>Review of Financial Studies</a:t>
            </a:r>
            <a:r>
              <a:rPr lang="en-US" sz="2400" dirty="0"/>
              <a:t> 435-480 (2009):</a:t>
            </a:r>
          </a:p>
          <a:p>
            <a:pPr lvl="1">
              <a:defRPr/>
            </a:pPr>
            <a:r>
              <a:rPr lang="en-US" sz="2000" dirty="0">
                <a:ea typeface="+mn-ea"/>
                <a:cs typeface="+mn-cs"/>
              </a:rPr>
              <a:t>Recent finance papers in major journals using panel data:</a:t>
            </a:r>
          </a:p>
          <a:p>
            <a:pPr lvl="2">
              <a:defRPr/>
            </a:pPr>
            <a:r>
              <a:rPr lang="en-US" sz="1800" dirty="0">
                <a:ea typeface="+mn-ea"/>
                <a:cs typeface="+mn-cs"/>
              </a:rPr>
              <a:t>42% used pooled OLS [did not adjust standard errors for possible dependence in the residuals].</a:t>
            </a:r>
          </a:p>
          <a:p>
            <a:pPr lvl="2">
              <a:defRPr/>
            </a:pPr>
            <a:r>
              <a:rPr lang="en-US" sz="1800" dirty="0">
                <a:ea typeface="+mn-ea"/>
                <a:cs typeface="+mn-cs"/>
              </a:rPr>
              <a:t>Among the rest: 34% used Fama-MacBeth</a:t>
            </a:r>
            <a:r>
              <a:rPr lang="en-US" sz="1800" dirty="0"/>
              <a:t>; 29% used </a:t>
            </a:r>
            <a:r>
              <a:rPr lang="en-US" sz="1800" dirty="0">
                <a:ea typeface="+mn-ea"/>
                <a:cs typeface="+mn-cs"/>
              </a:rPr>
              <a:t>fixed effects; 7% used Newey-West; 23% reported clustered standard errors.</a:t>
            </a:r>
          </a:p>
          <a:p>
            <a:pPr lvl="2">
              <a:defRPr/>
            </a:pPr>
            <a:r>
              <a:rPr lang="en-US" sz="1800" dirty="0">
                <a:ea typeface="+mn-ea"/>
                <a:cs typeface="+mn-cs"/>
              </a:rPr>
              <a:t>Petersen has 12,653 cites on Google Scholar</a:t>
            </a:r>
          </a:p>
          <a:p>
            <a:pPr>
              <a:defRPr/>
            </a:pPr>
            <a:r>
              <a:rPr lang="en-US" sz="2400" dirty="0"/>
              <a:t>Methodically demolishes everything but fixed effects </a:t>
            </a:r>
            <a:r>
              <a:rPr lang="en-US" sz="2400" b="1" dirty="0"/>
              <a:t>plus</a:t>
            </a:r>
            <a:r>
              <a:rPr lang="en-US" sz="2400" dirty="0"/>
              <a:t> clustering on firm.</a:t>
            </a:r>
          </a:p>
          <a:p>
            <a:pPr>
              <a:defRPr/>
            </a:pPr>
            <a:r>
              <a:rPr lang="en-US" sz="2400" dirty="0"/>
              <a:t>Implication:  “Everyone does it” is not a good reason for ignoring known problems</a:t>
            </a:r>
          </a:p>
          <a:p>
            <a:pPr>
              <a:defRPr/>
            </a:pPr>
            <a:endParaRPr lang="en-US" dirty="0"/>
          </a:p>
        </p:txBody>
      </p:sp>
      <p:sp>
        <p:nvSpPr>
          <p:cNvPr id="737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F47EFAA-0839-4BC0-BE03-86162D6274AF}" type="slidenum">
              <a:rPr lang="en-US" altLang="en-US" sz="1400"/>
              <a:pPr>
                <a:spcBef>
                  <a:spcPct val="0"/>
                </a:spcBef>
                <a:buFontTx/>
                <a:buNone/>
              </a:pPr>
              <a:t>34</a:t>
            </a:fld>
            <a:endParaRPr lang="en-US" altLang="en-US"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457200" y="274638"/>
            <a:ext cx="8229600" cy="715962"/>
          </a:xfrm>
          <a:solidFill>
            <a:srgbClr val="FFCDFD"/>
          </a:solidFill>
        </p:spPr>
        <p:txBody>
          <a:bodyPr/>
          <a:lstStyle/>
          <a:p>
            <a:r>
              <a:rPr lang="en-US" altLang="en-US" sz="3200" dirty="0"/>
              <a:t>Example 5:  Instrument for what?</a:t>
            </a:r>
          </a:p>
        </p:txBody>
      </p:sp>
      <p:sp>
        <p:nvSpPr>
          <p:cNvPr id="75779" name="Content Placeholder 2"/>
          <p:cNvSpPr>
            <a:spLocks noGrp="1"/>
          </p:cNvSpPr>
          <p:nvPr>
            <p:ph idx="1"/>
          </p:nvPr>
        </p:nvSpPr>
        <p:spPr>
          <a:xfrm>
            <a:off x="457200" y="1143000"/>
            <a:ext cx="8229600" cy="5181600"/>
          </a:xfrm>
        </p:spPr>
        <p:txBody>
          <a:bodyPr/>
          <a:lstStyle/>
          <a:p>
            <a:r>
              <a:rPr lang="en-US" altLang="en-US" sz="2200" dirty="0">
                <a:latin typeface="Times New Roman" panose="02020603050405020304" pitchFamily="18" charset="0"/>
                <a:cs typeface="Times New Roman" panose="02020603050405020304" pitchFamily="18" charset="0"/>
              </a:rPr>
              <a:t>Daron Acemoglu &amp; Simon Johnson, Unbundling Institutions, 113 </a:t>
            </a:r>
            <a:r>
              <a:rPr lang="en-US" altLang="en-US" sz="2200" b="1" dirty="0">
                <a:latin typeface="Times New Roman" panose="02020603050405020304" pitchFamily="18" charset="0"/>
                <a:cs typeface="Times New Roman" panose="02020603050405020304" pitchFamily="18" charset="0"/>
              </a:rPr>
              <a:t>Journal of Political Economy</a:t>
            </a:r>
            <a:r>
              <a:rPr lang="en-US" altLang="en-US" sz="2200" dirty="0">
                <a:latin typeface="Times New Roman" panose="02020603050405020304" pitchFamily="18" charset="0"/>
                <a:cs typeface="Times New Roman" panose="02020603050405020304" pitchFamily="18" charset="0"/>
              </a:rPr>
              <a:t> 949-995 (2005)</a:t>
            </a:r>
          </a:p>
          <a:p>
            <a:pPr lvl="1">
              <a:spcBef>
                <a:spcPct val="0"/>
              </a:spcBef>
            </a:pPr>
            <a:r>
              <a:rPr lang="en-US" altLang="en-US" sz="2000" b="1" dirty="0">
                <a:latin typeface="Times New Roman" panose="02020603050405020304" pitchFamily="18" charset="0"/>
                <a:cs typeface="Times New Roman" panose="02020603050405020304" pitchFamily="18" charset="0"/>
              </a:rPr>
              <a:t>Abstract:</a:t>
            </a:r>
            <a:r>
              <a:rPr lang="en-US" altLang="en-US" sz="2000" dirty="0">
                <a:latin typeface="Times New Roman" panose="02020603050405020304" pitchFamily="18" charset="0"/>
                <a:cs typeface="Times New Roman" panose="02020603050405020304" pitchFamily="18" charset="0"/>
              </a:rPr>
              <a:t>  This paper evaluates “</a:t>
            </a:r>
            <a:r>
              <a:rPr lang="en-US" altLang="en-US" sz="2000" b="1" dirty="0">
                <a:latin typeface="Times New Roman" panose="02020603050405020304" pitchFamily="18" charset="0"/>
                <a:cs typeface="Times New Roman" panose="02020603050405020304" pitchFamily="18" charset="0"/>
              </a:rPr>
              <a:t>property rights institutions</a:t>
            </a:r>
            <a:r>
              <a:rPr lang="en-US" altLang="en-US" sz="2000" dirty="0">
                <a:latin typeface="Times New Roman" panose="02020603050405020304" pitchFamily="18" charset="0"/>
                <a:cs typeface="Times New Roman" panose="02020603050405020304" pitchFamily="18" charset="0"/>
              </a:rPr>
              <a:t>,” which protect citizens against expropriation by the government and powerful elites, and “</a:t>
            </a:r>
            <a:r>
              <a:rPr lang="en-US" altLang="en-US" sz="2000" b="1" dirty="0">
                <a:latin typeface="Times New Roman" panose="02020603050405020304" pitchFamily="18" charset="0"/>
                <a:cs typeface="Times New Roman" panose="02020603050405020304" pitchFamily="18" charset="0"/>
              </a:rPr>
              <a:t>contracting institutions</a:t>
            </a:r>
            <a:r>
              <a:rPr lang="en-US" altLang="en-US" sz="2000" dirty="0">
                <a:latin typeface="Times New Roman" panose="02020603050405020304" pitchFamily="18" charset="0"/>
                <a:cs typeface="Times New Roman" panose="02020603050405020304" pitchFamily="18" charset="0"/>
              </a:rPr>
              <a:t>,” which enable private contracts between citizens [using separate IVs for each]. We find that property rights institutions have a first-order effect on long-run economic growth, investment, and financial development. Contracting institutions appear to matter only for the form of financial intermediation.</a:t>
            </a:r>
          </a:p>
          <a:p>
            <a:pPr>
              <a:spcBef>
                <a:spcPct val="0"/>
              </a:spcBef>
              <a:buFontTx/>
              <a:buNone/>
            </a:pPr>
            <a:r>
              <a:rPr lang="en-US" altLang="en-US" sz="2400" dirty="0">
                <a:latin typeface="Times New Roman" panose="02020603050405020304" pitchFamily="18" charset="0"/>
                <a:cs typeface="Times New Roman" panose="02020603050405020304" pitchFamily="18" charset="0"/>
              </a:rPr>
              <a:t>Central approach:</a:t>
            </a:r>
          </a:p>
          <a:p>
            <a:pPr>
              <a:spcBef>
                <a:spcPct val="0"/>
              </a:spcBef>
            </a:pPr>
            <a:r>
              <a:rPr lang="en-US" altLang="en-US" sz="2000" dirty="0">
                <a:latin typeface="Times New Roman" panose="02020603050405020304" pitchFamily="18" charset="0"/>
                <a:cs typeface="Times New Roman" panose="02020603050405020304" pitchFamily="18" charset="0"/>
              </a:rPr>
              <a:t>Colonial legal origin (common or civil law)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IV for contract rights</a:t>
            </a:r>
          </a:p>
          <a:p>
            <a:pPr>
              <a:spcBef>
                <a:spcPct val="0"/>
              </a:spcBef>
              <a:spcAft>
                <a:spcPts val="600"/>
              </a:spcAft>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Settler mortality  IV for property rights</a:t>
            </a:r>
          </a:p>
          <a:p>
            <a:pPr>
              <a:spcBef>
                <a:spcPct val="0"/>
              </a:spcBef>
            </a:pPr>
            <a:r>
              <a:rPr lang="en-US" altLang="en-US" sz="2000" dirty="0">
                <a:latin typeface="Times New Roman" panose="02020603050405020304" pitchFamily="18" charset="0"/>
                <a:cs typeface="Times New Roman" panose="02020603050405020304" pitchFamily="18" charset="0"/>
              </a:rPr>
              <a:t>Acemoglu, Johnson &amp; Robinson (AER, 2001) develop settler mortality instrument in earlier work.  Very creative idea.  </a:t>
            </a:r>
          </a:p>
          <a:p>
            <a:pPr lvl="1">
              <a:spcBef>
                <a:spcPct val="0"/>
              </a:spcBef>
            </a:pPr>
            <a:r>
              <a:rPr lang="en-US" altLang="en-US" sz="1800" dirty="0">
                <a:latin typeface="Times New Roman" panose="02020603050405020304" pitchFamily="18" charset="0"/>
                <a:cs typeface="Times New Roman" panose="02020603050405020304" pitchFamily="18" charset="0"/>
              </a:rPr>
              <a:t>But is “only through” satisfied?</a:t>
            </a:r>
          </a:p>
          <a:p>
            <a:pPr lvl="1">
              <a:spcBef>
                <a:spcPct val="0"/>
              </a:spcBef>
            </a:pPr>
            <a:r>
              <a:rPr lang="en-US" altLang="en-US" sz="1800" dirty="0">
                <a:latin typeface="Times New Roman" panose="02020603050405020304" pitchFamily="18" charset="0"/>
                <a:cs typeface="Times New Roman" panose="02020603050405020304" pitchFamily="18" charset="0"/>
                <a:sym typeface="Wingdings" panose="05000000000000000000" pitchFamily="2" charset="2"/>
              </a:rPr>
              <a:t>This example involves a follow-on paper</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a:spcBef>
                <a:spcPct val="0"/>
              </a:spcBef>
            </a:pP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757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3AE925C-15F9-4445-8D3F-CB1F54572689}" type="slidenum">
              <a:rPr lang="en-US" altLang="en-US" sz="1400"/>
              <a:pPr>
                <a:spcBef>
                  <a:spcPct val="0"/>
                </a:spcBef>
                <a:buFontTx/>
                <a:buNone/>
              </a:pPr>
              <a:t>35</a:t>
            </a:fld>
            <a:endParaRPr lang="en-US" altLang="en-US" sz="1400"/>
          </a:p>
        </p:txBody>
      </p:sp>
    </p:spTree>
    <p:extLst>
      <p:ext uri="{BB962C8B-B14F-4D97-AF65-F5344CB8AC3E}">
        <p14:creationId xmlns:p14="http://schemas.microsoft.com/office/powerpoint/2010/main" val="3558814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8229600" cy="715962"/>
          </a:xfrm>
          <a:solidFill>
            <a:srgbClr val="FFCDFD"/>
          </a:solidFill>
        </p:spPr>
        <p:txBody>
          <a:bodyPr/>
          <a:lstStyle/>
          <a:p>
            <a:r>
              <a:rPr lang="en-US" altLang="en-US" sz="3200" dirty="0"/>
              <a:t>Do the dual instruments work?</a:t>
            </a:r>
          </a:p>
        </p:txBody>
      </p:sp>
      <p:sp>
        <p:nvSpPr>
          <p:cNvPr id="77827" name="Content Placeholder 2"/>
          <p:cNvSpPr>
            <a:spLocks noGrp="1"/>
          </p:cNvSpPr>
          <p:nvPr>
            <p:ph idx="1"/>
          </p:nvPr>
        </p:nvSpPr>
        <p:spPr>
          <a:xfrm>
            <a:off x="533400" y="1219200"/>
            <a:ext cx="8229600" cy="5105400"/>
          </a:xfrm>
        </p:spPr>
        <p:txBody>
          <a:bodyPr/>
          <a:lstStyle/>
          <a:p>
            <a:pPr>
              <a:spcBef>
                <a:spcPct val="0"/>
              </a:spcBef>
              <a:buFontTx/>
              <a:buNone/>
            </a:pP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Authors argue:</a:t>
            </a:r>
          </a:p>
          <a:p>
            <a:pPr>
              <a:spcBef>
                <a:spcPct val="0"/>
              </a:spcBef>
            </a:pP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legal origin ~ contract rights, not property rights</a:t>
            </a:r>
          </a:p>
          <a:p>
            <a:pPr>
              <a:spcBef>
                <a:spcPct val="0"/>
              </a:spcBef>
            </a:pP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settler mortality ~ property rights, not contract rights</a:t>
            </a:r>
          </a:p>
          <a:p>
            <a:pPr>
              <a:spcBef>
                <a:spcPct val="0"/>
              </a:spcBef>
            </a:pP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Lawyers’ view (Columbia Law workshop 2003):  Huh?  Why?</a:t>
            </a:r>
          </a:p>
          <a:p>
            <a:pPr eaLnBrk="1" hangingPunct="1">
              <a:lnSpc>
                <a:spcPct val="90000"/>
              </a:lnSpc>
            </a:pPr>
            <a:r>
              <a:rPr lang="en-US" altLang="en-US" sz="2400" dirty="0"/>
              <a:t>Hardest step for valid IV:  Only through condition:</a:t>
            </a:r>
          </a:p>
          <a:p>
            <a:pPr lvl="1" eaLnBrk="1" hangingPunct="1">
              <a:lnSpc>
                <a:spcPct val="90000"/>
              </a:lnSpc>
            </a:pPr>
            <a:r>
              <a:rPr lang="en-US" altLang="en-US" sz="2400" dirty="0"/>
              <a:t>z predicts y </a:t>
            </a:r>
            <a:r>
              <a:rPr lang="en-US" altLang="en-US" sz="2400" b="1" dirty="0"/>
              <a:t>only through </a:t>
            </a:r>
            <a:r>
              <a:rPr lang="en-US" altLang="en-US" sz="2400" dirty="0"/>
              <a:t>x</a:t>
            </a:r>
          </a:p>
          <a:p>
            <a:pPr lvl="2" eaLnBrk="1" hangingPunct="1">
              <a:lnSpc>
                <a:spcPct val="90000"/>
              </a:lnSpc>
            </a:pPr>
            <a:r>
              <a:rPr lang="en-US" altLang="en-US" sz="2000" dirty="0"/>
              <a:t>Not directly</a:t>
            </a:r>
          </a:p>
          <a:p>
            <a:pPr lvl="2" eaLnBrk="1" hangingPunct="1">
              <a:lnSpc>
                <a:spcPct val="90000"/>
              </a:lnSpc>
            </a:pPr>
            <a:r>
              <a:rPr lang="en-US" altLang="en-US" sz="2000" dirty="0"/>
              <a:t>Not through another omitted variable</a:t>
            </a:r>
          </a:p>
          <a:p>
            <a:pPr lvl="1" eaLnBrk="1" hangingPunct="1">
              <a:lnSpc>
                <a:spcPct val="90000"/>
              </a:lnSpc>
              <a:buFontTx/>
              <a:buNone/>
            </a:pPr>
            <a:r>
              <a:rPr lang="en-US" altLang="en-US" sz="2400" dirty="0">
                <a:sym typeface="Wingdings" panose="05000000000000000000" pitchFamily="2" charset="2"/>
              </a:rPr>
              <a:t> </a:t>
            </a:r>
            <a:r>
              <a:rPr lang="en-US" altLang="en-US" sz="2000" dirty="0"/>
              <a:t>Settler mortality predicts (long run) economic growth </a:t>
            </a:r>
            <a:r>
              <a:rPr lang="en-US" altLang="en-US" sz="2000" b="1" dirty="0"/>
              <a:t>only</a:t>
            </a:r>
            <a:r>
              <a:rPr lang="en-US" altLang="en-US" sz="2000" dirty="0"/>
              <a:t> thru property rights [not contract rights </a:t>
            </a:r>
            <a:r>
              <a:rPr lang="en-US" altLang="en-US" sz="2000" b="1" dirty="0"/>
              <a:t>or anything else</a:t>
            </a:r>
            <a:r>
              <a:rPr lang="en-US" altLang="en-US" sz="2000" dirty="0"/>
              <a:t>]</a:t>
            </a:r>
          </a:p>
          <a:p>
            <a:pPr lvl="1" eaLnBrk="1" hangingPunct="1">
              <a:lnSpc>
                <a:spcPct val="90000"/>
              </a:lnSpc>
              <a:buFontTx/>
              <a:buNone/>
            </a:pPr>
            <a:r>
              <a:rPr lang="en-US" altLang="en-US" sz="2400" dirty="0">
                <a:sym typeface="Wingdings" panose="05000000000000000000" pitchFamily="2" charset="2"/>
              </a:rPr>
              <a:t> </a:t>
            </a:r>
            <a:r>
              <a:rPr lang="en-US" altLang="en-US" sz="2000" dirty="0"/>
              <a:t>Legal origin (civil or common law) predicts economic growth </a:t>
            </a:r>
            <a:r>
              <a:rPr lang="en-US" altLang="en-US" sz="2000" b="1" dirty="0"/>
              <a:t>only</a:t>
            </a:r>
            <a:r>
              <a:rPr lang="en-US" altLang="en-US" sz="2000" dirty="0"/>
              <a:t> thru contract rights [not property rights </a:t>
            </a:r>
            <a:r>
              <a:rPr lang="en-US" altLang="en-US" sz="2000" b="1" dirty="0"/>
              <a:t>or anything else</a:t>
            </a:r>
            <a:r>
              <a:rPr lang="en-US" altLang="en-US" sz="2000" dirty="0"/>
              <a:t>]</a:t>
            </a:r>
          </a:p>
          <a:p>
            <a:pPr eaLnBrk="1" hangingPunct="1">
              <a:lnSpc>
                <a:spcPct val="90000"/>
              </a:lnSpc>
            </a:pPr>
            <a:r>
              <a:rPr lang="en-US" altLang="en-US" sz="2800" dirty="0"/>
              <a:t>What other channels are possible?</a:t>
            </a:r>
          </a:p>
          <a:p>
            <a:pPr eaLnBrk="1" hangingPunct="1">
              <a:lnSpc>
                <a:spcPct val="90000"/>
              </a:lnSpc>
              <a:buFontTx/>
              <a:buNone/>
            </a:pPr>
            <a:endParaRPr lang="en-US" altLang="en-US" sz="2400" dirty="0"/>
          </a:p>
          <a:p>
            <a:pPr lvl="1" eaLnBrk="1" hangingPunct="1">
              <a:lnSpc>
                <a:spcPct val="90000"/>
              </a:lnSpc>
            </a:pPr>
            <a:endParaRPr lang="en-US" altLang="en-US" sz="2000" dirty="0"/>
          </a:p>
          <a:p>
            <a:pPr>
              <a:spcBef>
                <a:spcPct val="0"/>
              </a:spcBef>
              <a:buFontTx/>
              <a:buNone/>
            </a:pPr>
            <a:endParaRPr lang="en-US" altLang="en-US" sz="2400" dirty="0">
              <a:latin typeface="Times New Roman" panose="02020603050405020304" pitchFamily="18" charset="0"/>
              <a:cs typeface="Times New Roman" panose="02020603050405020304" pitchFamily="18" charset="0"/>
              <a:sym typeface="Wingdings" panose="05000000000000000000" pitchFamily="2" charset="2"/>
            </a:endParaRPr>
          </a:p>
          <a:p>
            <a:pPr>
              <a:spcBef>
                <a:spcPct val="0"/>
              </a:spcBef>
              <a:buFontTx/>
              <a:buNone/>
            </a:pPr>
            <a:endParaRPr lang="en-US" altLang="en-US" sz="2400" dirty="0">
              <a:latin typeface="Times New Roman" panose="02020603050405020304" pitchFamily="18" charset="0"/>
              <a:cs typeface="Times New Roman" panose="02020603050405020304" pitchFamily="18" charset="0"/>
              <a:sym typeface="Wingdings" panose="05000000000000000000" pitchFamily="2" charset="2"/>
            </a:endParaRPr>
          </a:p>
          <a:p>
            <a:pPr>
              <a:spcBef>
                <a:spcPct val="0"/>
              </a:spcBef>
              <a:buFontTx/>
              <a:buNone/>
            </a:pPr>
            <a:endParaRPr lang="en-US" altLang="en-US" sz="2000" dirty="0">
              <a:latin typeface="Times New Roman" panose="02020603050405020304" pitchFamily="18" charset="0"/>
              <a:cs typeface="Times New Roman" panose="02020603050405020304" pitchFamily="18" charset="0"/>
            </a:endParaRPr>
          </a:p>
          <a:p>
            <a:endParaRPr lang="en-US" altLang="en-US" dirty="0"/>
          </a:p>
        </p:txBody>
      </p:sp>
      <p:sp>
        <p:nvSpPr>
          <p:cNvPr id="778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1A866E-23EA-40E1-9888-9ED928E94630}" type="slidenum">
              <a:rPr lang="en-US" altLang="en-US" sz="1400"/>
              <a:pPr>
                <a:spcBef>
                  <a:spcPct val="0"/>
                </a:spcBef>
                <a:buFontTx/>
                <a:buNone/>
              </a:pPr>
              <a:t>36</a:t>
            </a:fld>
            <a:endParaRPr lang="en-US" altLang="en-US" sz="1400"/>
          </a:p>
        </p:txBody>
      </p:sp>
    </p:spTree>
    <p:extLst>
      <p:ext uri="{BB962C8B-B14F-4D97-AF65-F5344CB8AC3E}">
        <p14:creationId xmlns:p14="http://schemas.microsoft.com/office/powerpoint/2010/main" val="3778904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a:solidFill>
            <a:srgbClr val="FFCDFD"/>
          </a:solidFill>
        </p:spPr>
        <p:txBody>
          <a:bodyPr>
            <a:normAutofit fontScale="90000"/>
          </a:bodyPr>
          <a:lstStyle/>
          <a:p>
            <a:r>
              <a:rPr lang="en-US" sz="3600" dirty="0"/>
              <a:t>Through What Channel?</a:t>
            </a:r>
          </a:p>
        </p:txBody>
      </p:sp>
      <p:sp>
        <p:nvSpPr>
          <p:cNvPr id="3" name="Content Placeholder 2"/>
          <p:cNvSpPr>
            <a:spLocks noGrp="1"/>
          </p:cNvSpPr>
          <p:nvPr>
            <p:ph idx="1"/>
          </p:nvPr>
        </p:nvSpPr>
        <p:spPr>
          <a:xfrm>
            <a:off x="457200" y="1066800"/>
            <a:ext cx="8229600" cy="5178425"/>
          </a:xfrm>
        </p:spPr>
        <p:txBody>
          <a:bodyPr/>
          <a:lstStyle/>
          <a:p>
            <a:r>
              <a:rPr lang="en-US" sz="2800" dirty="0"/>
              <a:t>For settler mortality instrument, AJR speculate:</a:t>
            </a:r>
          </a:p>
          <a:p>
            <a:pPr lvl="1"/>
            <a:r>
              <a:rPr lang="en-US" sz="2400" dirty="0"/>
              <a:t>If settlers died, they installed extractive institutions</a:t>
            </a:r>
          </a:p>
          <a:p>
            <a:pPr lvl="1"/>
            <a:r>
              <a:rPr lang="en-US" sz="2400" dirty="0"/>
              <a:t>If they lived, they installed pro-growth institutions</a:t>
            </a:r>
          </a:p>
          <a:p>
            <a:r>
              <a:rPr lang="en-US" sz="2800" dirty="0"/>
              <a:t>They therefore use IV</a:t>
            </a:r>
          </a:p>
          <a:p>
            <a:pPr lvl="1"/>
            <a:r>
              <a:rPr lang="en-US" sz="2400" dirty="0"/>
              <a:t>Settler mortality as instrument for institutions</a:t>
            </a:r>
          </a:p>
          <a:p>
            <a:r>
              <a:rPr lang="en-US" sz="2800" dirty="0"/>
              <a:t>Let’s accept exogeneity (looks pretty good . . .)</a:t>
            </a:r>
          </a:p>
          <a:p>
            <a:r>
              <a:rPr lang="en-US" sz="2800" dirty="0"/>
              <a:t>They need:</a:t>
            </a:r>
          </a:p>
          <a:p>
            <a:pPr lvl="1"/>
            <a:r>
              <a:rPr lang="en-US" sz="2400" dirty="0"/>
              <a:t>Only through condition</a:t>
            </a:r>
          </a:p>
          <a:p>
            <a:pPr lvl="1"/>
            <a:r>
              <a:rPr lang="en-US" sz="2400" dirty="0"/>
              <a:t>Good proxy for current institutions</a:t>
            </a:r>
          </a:p>
          <a:p>
            <a:pPr lvl="2"/>
            <a:r>
              <a:rPr lang="en-US" sz="2000" dirty="0"/>
              <a:t>To use as their instrumented variable</a:t>
            </a:r>
          </a:p>
          <a:p>
            <a:r>
              <a:rPr lang="en-US" dirty="0"/>
              <a:t>Let’s look at each</a:t>
            </a:r>
          </a:p>
        </p:txBody>
      </p:sp>
      <p:sp>
        <p:nvSpPr>
          <p:cNvPr id="4" name="Slide Number Placeholder 3"/>
          <p:cNvSpPr>
            <a:spLocks noGrp="1"/>
          </p:cNvSpPr>
          <p:nvPr>
            <p:ph type="sldNum" sz="quarter" idx="12"/>
          </p:nvPr>
        </p:nvSpPr>
        <p:spPr/>
        <p:txBody>
          <a:bodyPr/>
          <a:lstStyle/>
          <a:p>
            <a:fld id="{F59F07CC-5CDD-42BF-8D49-9D9EFC1AB11B}" type="slidenum">
              <a:rPr lang="en-US" smtClean="0"/>
              <a:pPr/>
              <a:t>37</a:t>
            </a:fld>
            <a:endParaRPr lang="en-US" dirty="0"/>
          </a:p>
        </p:txBody>
      </p:sp>
    </p:spTree>
    <p:extLst>
      <p:ext uri="{BB962C8B-B14F-4D97-AF65-F5344CB8AC3E}">
        <p14:creationId xmlns:p14="http://schemas.microsoft.com/office/powerpoint/2010/main" val="2843774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solidFill>
            <a:srgbClr val="FFCDFD"/>
          </a:solidFill>
        </p:spPr>
        <p:txBody>
          <a:bodyPr>
            <a:normAutofit/>
          </a:bodyPr>
          <a:lstStyle/>
          <a:p>
            <a:r>
              <a:rPr lang="en-US" sz="3600" dirty="0"/>
              <a:t>AJR (2001) and Only Through</a:t>
            </a:r>
          </a:p>
        </p:txBody>
      </p:sp>
      <p:sp>
        <p:nvSpPr>
          <p:cNvPr id="3" name="Content Placeholder 2"/>
          <p:cNvSpPr>
            <a:spLocks noGrp="1"/>
          </p:cNvSpPr>
          <p:nvPr>
            <p:ph idx="1"/>
          </p:nvPr>
        </p:nvSpPr>
        <p:spPr>
          <a:xfrm>
            <a:off x="457200" y="1295400"/>
            <a:ext cx="8229600" cy="5181600"/>
          </a:xfrm>
        </p:spPr>
        <p:txBody>
          <a:bodyPr>
            <a:normAutofit fontScale="85000" lnSpcReduction="20000"/>
          </a:bodyPr>
          <a:lstStyle/>
          <a:p>
            <a:r>
              <a:rPr lang="en-US" sz="3600" dirty="0"/>
              <a:t>What other channels can you think of?</a:t>
            </a:r>
          </a:p>
          <a:p>
            <a:r>
              <a:rPr lang="en-US" sz="3600" dirty="0"/>
              <a:t>Past mortality of settlers</a:t>
            </a:r>
          </a:p>
          <a:p>
            <a:pPr marL="457200" lvl="1" indent="0">
              <a:buNone/>
            </a:pPr>
            <a:r>
              <a:rPr lang="en-US" sz="3100" dirty="0">
                <a:sym typeface="Wingdings" panose="05000000000000000000" pitchFamily="2" charset="2"/>
              </a:rPr>
              <a:t>~ past mortality of locals</a:t>
            </a:r>
          </a:p>
          <a:p>
            <a:pPr lvl="2">
              <a:buFont typeface="Wingdings" pitchFamily="2" charset="2"/>
              <a:buChar char="à"/>
            </a:pPr>
            <a:r>
              <a:rPr lang="en-US" sz="2700" dirty="0">
                <a:sym typeface="Wingdings" panose="05000000000000000000" pitchFamily="2" charset="2"/>
              </a:rPr>
              <a:t>current disease burden</a:t>
            </a:r>
          </a:p>
          <a:p>
            <a:pPr marL="457200" lvl="1" indent="0">
              <a:buNone/>
            </a:pPr>
            <a:r>
              <a:rPr lang="en-US" sz="3100" dirty="0">
                <a:sym typeface="Wingdings" panose="05000000000000000000" pitchFamily="2" charset="2"/>
              </a:rPr>
              <a:t>~ continent</a:t>
            </a:r>
          </a:p>
          <a:p>
            <a:pPr marL="457200" lvl="1" indent="0">
              <a:buNone/>
            </a:pPr>
            <a:r>
              <a:rPr lang="en-US" sz="3100" dirty="0">
                <a:sym typeface="Wingdings" panose="05000000000000000000" pitchFamily="2" charset="2"/>
              </a:rPr>
              <a:t>~ latitude</a:t>
            </a:r>
          </a:p>
          <a:p>
            <a:pPr>
              <a:lnSpc>
                <a:spcPct val="120000"/>
              </a:lnSpc>
            </a:pPr>
            <a:r>
              <a:rPr lang="en-US" dirty="0">
                <a:sym typeface="Wingdings" panose="05000000000000000000" pitchFamily="2" charset="2"/>
              </a:rPr>
              <a:t>AJR:  “estimates change remarkably little when we include controls for main colonizer, legal origin, climate, religion, geography, natural resources, soil quality, ethnolinguistic  fragmentation, current disease </a:t>
            </a:r>
            <a:r>
              <a:rPr lang="en-US" dirty="0" err="1">
                <a:sym typeface="Wingdings" panose="05000000000000000000" pitchFamily="2" charset="2"/>
              </a:rPr>
              <a:t>env’t</a:t>
            </a:r>
            <a:r>
              <a:rPr lang="en-US" dirty="0">
                <a:sym typeface="Wingdings" panose="05000000000000000000" pitchFamily="2" charset="2"/>
              </a:rPr>
              <a:t>, current fraction of European descent”</a:t>
            </a:r>
            <a:endParaRPr lang="en-US" dirty="0"/>
          </a:p>
        </p:txBody>
      </p:sp>
      <p:sp>
        <p:nvSpPr>
          <p:cNvPr id="4" name="Slide Number Placeholder 3"/>
          <p:cNvSpPr>
            <a:spLocks noGrp="1"/>
          </p:cNvSpPr>
          <p:nvPr>
            <p:ph type="sldNum" sz="quarter" idx="12"/>
          </p:nvPr>
        </p:nvSpPr>
        <p:spPr/>
        <p:txBody>
          <a:bodyPr/>
          <a:lstStyle/>
          <a:p>
            <a:fld id="{F59F07CC-5CDD-42BF-8D49-9D9EFC1AB11B}" type="slidenum">
              <a:rPr lang="en-US" smtClean="0"/>
              <a:pPr/>
              <a:t>38</a:t>
            </a:fld>
            <a:endParaRPr lang="en-US" dirty="0"/>
          </a:p>
        </p:txBody>
      </p:sp>
    </p:spTree>
    <p:extLst>
      <p:ext uri="{BB962C8B-B14F-4D97-AF65-F5344CB8AC3E}">
        <p14:creationId xmlns:p14="http://schemas.microsoft.com/office/powerpoint/2010/main" val="2498039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a:solidFill>
            <a:srgbClr val="FFCDFD"/>
          </a:solidFill>
        </p:spPr>
        <p:txBody>
          <a:bodyPr>
            <a:normAutofit/>
          </a:bodyPr>
          <a:lstStyle/>
          <a:p>
            <a:r>
              <a:rPr lang="en-US" sz="3600" dirty="0"/>
              <a:t>Good Proxy for Institutions?</a:t>
            </a:r>
          </a:p>
        </p:txBody>
      </p:sp>
      <p:sp>
        <p:nvSpPr>
          <p:cNvPr id="3" name="Content Placeholder 2"/>
          <p:cNvSpPr>
            <a:spLocks noGrp="1"/>
          </p:cNvSpPr>
          <p:nvPr>
            <p:ph idx="1"/>
          </p:nvPr>
        </p:nvSpPr>
        <p:spPr>
          <a:xfrm>
            <a:off x="457200" y="1371600"/>
            <a:ext cx="8229600" cy="4525963"/>
          </a:xfrm>
        </p:spPr>
        <p:txBody>
          <a:bodyPr/>
          <a:lstStyle/>
          <a:p>
            <a:r>
              <a:rPr lang="en-US" sz="2400" dirty="0"/>
              <a:t>Glaeser, Edward L., Rafael La Porta, Florencio Lopez-de-</a:t>
            </a:r>
            <a:r>
              <a:rPr lang="en-US" sz="2400" dirty="0" err="1"/>
              <a:t>Silanes</a:t>
            </a:r>
            <a:r>
              <a:rPr lang="en-US" sz="2400" dirty="0"/>
              <a:t>, and Andrei Shleifer (2004), Do Institutions Cause Growth?, 9 </a:t>
            </a:r>
            <a:r>
              <a:rPr lang="en-US" sz="2400" i="1" dirty="0"/>
              <a:t>Journal of Economic Growth</a:t>
            </a:r>
            <a:r>
              <a:rPr lang="en-US" sz="2400" dirty="0"/>
              <a:t> 271-303.</a:t>
            </a:r>
          </a:p>
          <a:p>
            <a:pPr marL="857250" lvl="2" indent="0">
              <a:buNone/>
            </a:pPr>
            <a:r>
              <a:rPr lang="en-US" sz="2000" dirty="0"/>
              <a:t>We show that [risk of expropriation, the proxy used by AJR] by construction does not describe political institutions; [it is an] outcome measure that reflects the government’s past restraint from expropriation.</a:t>
            </a:r>
          </a:p>
        </p:txBody>
      </p:sp>
      <p:sp>
        <p:nvSpPr>
          <p:cNvPr id="4" name="Slide Number Placeholder 3"/>
          <p:cNvSpPr>
            <a:spLocks noGrp="1"/>
          </p:cNvSpPr>
          <p:nvPr>
            <p:ph type="sldNum" sz="quarter" idx="12"/>
          </p:nvPr>
        </p:nvSpPr>
        <p:spPr/>
        <p:txBody>
          <a:bodyPr/>
          <a:lstStyle/>
          <a:p>
            <a:fld id="{F59F07CC-5CDD-42BF-8D49-9D9EFC1AB11B}" type="slidenum">
              <a:rPr lang="en-US" smtClean="0"/>
              <a:pPr/>
              <a:t>39</a:t>
            </a:fld>
            <a:endParaRPr lang="en-US" dirty="0"/>
          </a:p>
        </p:txBody>
      </p:sp>
    </p:spTree>
    <p:extLst>
      <p:ext uri="{BB962C8B-B14F-4D97-AF65-F5344CB8AC3E}">
        <p14:creationId xmlns:p14="http://schemas.microsoft.com/office/powerpoint/2010/main" val="86357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715962"/>
          </a:xfrm>
          <a:solidFill>
            <a:srgbClr val="FEA0FA"/>
          </a:solidFill>
        </p:spPr>
        <p:txBody>
          <a:bodyPr/>
          <a:lstStyle/>
          <a:p>
            <a:r>
              <a:rPr lang="en-US" altLang="en-US" sz="3200" dirty="0"/>
              <a:t>Downloads and citations (at 2024.08.01)</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97827202"/>
              </p:ext>
            </p:extLst>
          </p:nvPr>
        </p:nvGraphicFramePr>
        <p:xfrm>
          <a:off x="228600" y="1219200"/>
          <a:ext cx="7467601" cy="4581874"/>
        </p:xfrm>
        <a:graphic>
          <a:graphicData uri="http://schemas.openxmlformats.org/drawingml/2006/table">
            <a:tbl>
              <a:tblPr firstRow="1" bandRow="1">
                <a:tableStyleId>{5C22544A-7EE6-4342-B048-85BDC9FD1C3A}</a:tableStyleId>
              </a:tblPr>
              <a:tblGrid>
                <a:gridCol w="3276601">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95401">
                  <a:extLst>
                    <a:ext uri="{9D8B030D-6E8A-4147-A177-3AD203B41FA5}">
                      <a16:colId xmlns:a16="http://schemas.microsoft.com/office/drawing/2014/main" val="20003"/>
                    </a:ext>
                  </a:extLst>
                </a:gridCol>
                <a:gridCol w="1447799">
                  <a:extLst>
                    <a:ext uri="{9D8B030D-6E8A-4147-A177-3AD203B41FA5}">
                      <a16:colId xmlns:a16="http://schemas.microsoft.com/office/drawing/2014/main" val="20004"/>
                    </a:ext>
                  </a:extLst>
                </a:gridCol>
              </a:tblGrid>
              <a:tr h="640053">
                <a:tc>
                  <a:txBody>
                    <a:bodyPr/>
                    <a:lstStyle/>
                    <a:p>
                      <a:r>
                        <a:rPr lang="en-US" sz="1800" dirty="0">
                          <a:solidFill>
                            <a:schemeClr val="tx1"/>
                          </a:solidFill>
                        </a:rPr>
                        <a:t>Paper</a:t>
                      </a:r>
                    </a:p>
                  </a:txBody>
                  <a:tcPr marT="45709" marB="45709"/>
                </a:tc>
                <a:tc>
                  <a:txBody>
                    <a:bodyPr/>
                    <a:lstStyle/>
                    <a:p>
                      <a:r>
                        <a:rPr lang="en-US" sz="1800" dirty="0">
                          <a:solidFill>
                            <a:schemeClr val="tx1"/>
                          </a:solidFill>
                        </a:rPr>
                        <a:t>SSRN downloads</a:t>
                      </a:r>
                    </a:p>
                  </a:txBody>
                  <a:tcPr marT="45709" marB="45709"/>
                </a:tc>
                <a:tc>
                  <a:txBody>
                    <a:bodyPr/>
                    <a:lstStyle/>
                    <a:p>
                      <a:r>
                        <a:rPr lang="en-US" sz="1800" dirty="0">
                          <a:solidFill>
                            <a:schemeClr val="tx1"/>
                          </a:solidFill>
                        </a:rPr>
                        <a:t>Google</a:t>
                      </a:r>
                      <a:r>
                        <a:rPr lang="en-US" sz="1800" baseline="0" dirty="0">
                          <a:solidFill>
                            <a:schemeClr val="tx1"/>
                          </a:solidFill>
                        </a:rPr>
                        <a:t> Scholar</a:t>
                      </a:r>
                      <a:endParaRPr lang="en-US" sz="1800" dirty="0">
                        <a:solidFill>
                          <a:schemeClr val="tx1"/>
                        </a:solidFill>
                      </a:endParaRPr>
                    </a:p>
                  </a:txBody>
                  <a:tcPr marT="45709" marB="45709"/>
                </a:tc>
                <a:tc>
                  <a:txBody>
                    <a:bodyPr/>
                    <a:lstStyle/>
                    <a:p>
                      <a:r>
                        <a:rPr lang="en-US" sz="1800" dirty="0">
                          <a:solidFill>
                            <a:schemeClr val="tx1"/>
                          </a:solidFill>
                        </a:rPr>
                        <a:t>Web of Science</a:t>
                      </a:r>
                    </a:p>
                  </a:txBody>
                  <a:tcPr marT="45709" marB="45709"/>
                </a:tc>
                <a:extLst>
                  <a:ext uri="{0D108BD9-81ED-4DB2-BD59-A6C34878D82A}">
                    <a16:rowId xmlns:a16="http://schemas.microsoft.com/office/drawing/2014/main" val="10000"/>
                  </a:ext>
                </a:extLst>
              </a:tr>
              <a:tr h="640053">
                <a:tc>
                  <a:txBody>
                    <a:bodyPr/>
                    <a:lstStyle/>
                    <a:p>
                      <a:r>
                        <a:rPr lang="en-US" sz="1800" dirty="0"/>
                        <a:t>Bhagat and Black (2002), and related paper (1999)</a:t>
                      </a:r>
                    </a:p>
                  </a:txBody>
                  <a:tcPr marT="45709" marB="45709"/>
                </a:tc>
                <a:tc>
                  <a:txBody>
                    <a:bodyPr/>
                    <a:lstStyle/>
                    <a:p>
                      <a:r>
                        <a:rPr lang="en-US" sz="1800" dirty="0"/>
                        <a:t>16,430</a:t>
                      </a:r>
                    </a:p>
                  </a:txBody>
                  <a:tcPr marT="45709" marB="45709"/>
                </a:tc>
                <a:tc>
                  <a:txBody>
                    <a:bodyPr/>
                    <a:lstStyle/>
                    <a:p>
                      <a:r>
                        <a:rPr lang="en-US" sz="1800" dirty="0"/>
                        <a:t>6,372</a:t>
                      </a:r>
                    </a:p>
                  </a:txBody>
                  <a:tcPr marT="45709" marB="45709"/>
                </a:tc>
                <a:tc>
                  <a:txBody>
                    <a:bodyPr/>
                    <a:lstStyle/>
                    <a:p>
                      <a:r>
                        <a:rPr lang="en-US" sz="1800" dirty="0" err="1"/>
                        <a:t>n.a</a:t>
                      </a:r>
                      <a:r>
                        <a:rPr lang="en-US" sz="1800" dirty="0"/>
                        <a:t>. + 418</a:t>
                      </a:r>
                    </a:p>
                  </a:txBody>
                  <a:tcPr marT="45709" marB="45709"/>
                </a:tc>
                <a:extLst>
                  <a:ext uri="{0D108BD9-81ED-4DB2-BD59-A6C34878D82A}">
                    <a16:rowId xmlns:a16="http://schemas.microsoft.com/office/drawing/2014/main" val="10001"/>
                  </a:ext>
                </a:extLst>
              </a:tr>
              <a:tr h="370763">
                <a:tc>
                  <a:txBody>
                    <a:bodyPr/>
                    <a:lstStyle/>
                    <a:p>
                      <a:r>
                        <a:rPr lang="en-US" sz="1800" dirty="0"/>
                        <a:t>Donohue and Ho (2007)</a:t>
                      </a:r>
                    </a:p>
                  </a:txBody>
                  <a:tcPr marT="45709" marB="45709"/>
                </a:tc>
                <a:tc>
                  <a:txBody>
                    <a:bodyPr/>
                    <a:lstStyle/>
                    <a:p>
                      <a:r>
                        <a:rPr lang="en-US" sz="1800" dirty="0" err="1"/>
                        <a:t>n.a</a:t>
                      </a:r>
                      <a:r>
                        <a:rPr lang="en-US" sz="1800" dirty="0"/>
                        <a:t>.</a:t>
                      </a:r>
                    </a:p>
                  </a:txBody>
                  <a:tcPr marT="45709" marB="45709"/>
                </a:tc>
                <a:tc>
                  <a:txBody>
                    <a:bodyPr/>
                    <a:lstStyle/>
                    <a:p>
                      <a:r>
                        <a:rPr lang="en-US" sz="1800" dirty="0"/>
                        <a:t>67</a:t>
                      </a:r>
                    </a:p>
                  </a:txBody>
                  <a:tcPr marT="45709" marB="45709"/>
                </a:tc>
                <a:tc>
                  <a:txBody>
                    <a:bodyPr/>
                    <a:lstStyle/>
                    <a:p>
                      <a:r>
                        <a:rPr lang="en-US" sz="1800" dirty="0" err="1"/>
                        <a:t>n.a</a:t>
                      </a:r>
                      <a:r>
                        <a:rPr lang="en-US" sz="1800" dirty="0"/>
                        <a:t>.</a:t>
                      </a:r>
                    </a:p>
                  </a:txBody>
                  <a:tcPr marT="45709" marB="45709"/>
                </a:tc>
                <a:extLst>
                  <a:ext uri="{0D108BD9-81ED-4DB2-BD59-A6C34878D82A}">
                    <a16:rowId xmlns:a16="http://schemas.microsoft.com/office/drawing/2014/main" val="10002"/>
                  </a:ext>
                </a:extLst>
              </a:tr>
              <a:tr h="640053">
                <a:tc>
                  <a:txBody>
                    <a:bodyPr/>
                    <a:lstStyle/>
                    <a:p>
                      <a:r>
                        <a:rPr lang="en-US" sz="1800" dirty="0"/>
                        <a:t>Kessler and McClellan (1996, 2002)</a:t>
                      </a:r>
                    </a:p>
                  </a:txBody>
                  <a:tcPr marT="45709" marB="45709"/>
                </a:tc>
                <a:tc>
                  <a:txBody>
                    <a:bodyPr/>
                    <a:lstStyle/>
                    <a:p>
                      <a:r>
                        <a:rPr lang="en-US" sz="1800" dirty="0"/>
                        <a:t>209 + </a:t>
                      </a:r>
                      <a:r>
                        <a:rPr lang="en-US" sz="1800" dirty="0" err="1"/>
                        <a:t>n.a.</a:t>
                      </a:r>
                      <a:endParaRPr lang="en-US" sz="1800" dirty="0"/>
                    </a:p>
                  </a:txBody>
                  <a:tcPr marT="45709" marB="45709"/>
                </a:tc>
                <a:tc>
                  <a:txBody>
                    <a:bodyPr/>
                    <a:lstStyle/>
                    <a:p>
                      <a:r>
                        <a:rPr lang="en-US" sz="1800" dirty="0"/>
                        <a:t>921 + 175</a:t>
                      </a:r>
                    </a:p>
                  </a:txBody>
                  <a:tcPr marT="45709" marB="45709"/>
                </a:tc>
                <a:tc>
                  <a:txBody>
                    <a:bodyPr/>
                    <a:lstStyle/>
                    <a:p>
                      <a:r>
                        <a:rPr lang="en-US" sz="1800" dirty="0"/>
                        <a:t>392</a:t>
                      </a:r>
                      <a:r>
                        <a:rPr lang="en-US" sz="1800" baseline="0" dirty="0"/>
                        <a:t> + 77</a:t>
                      </a:r>
                      <a:endParaRPr lang="en-US" sz="1800" dirty="0"/>
                    </a:p>
                  </a:txBody>
                  <a:tcPr marT="45709" marB="45709"/>
                </a:tc>
                <a:extLst>
                  <a:ext uri="{0D108BD9-81ED-4DB2-BD59-A6C34878D82A}">
                    <a16:rowId xmlns:a16="http://schemas.microsoft.com/office/drawing/2014/main" val="10003"/>
                  </a:ext>
                </a:extLst>
              </a:tr>
              <a:tr h="370763">
                <a:tc>
                  <a:txBody>
                    <a:bodyPr/>
                    <a:lstStyle/>
                    <a:p>
                      <a:r>
                        <a:rPr lang="en-US" sz="1800" dirty="0"/>
                        <a:t>Gompers, Ishii Metrick (2003)</a:t>
                      </a:r>
                    </a:p>
                  </a:txBody>
                  <a:tcPr marT="45709" marB="45709"/>
                </a:tc>
                <a:tc>
                  <a:txBody>
                    <a:bodyPr/>
                    <a:lstStyle/>
                    <a:p>
                      <a:r>
                        <a:rPr lang="en-US" sz="1800" dirty="0"/>
                        <a:t>35,006</a:t>
                      </a:r>
                    </a:p>
                  </a:txBody>
                  <a:tcPr marT="45709" marB="45709"/>
                </a:tc>
                <a:tc>
                  <a:txBody>
                    <a:bodyPr/>
                    <a:lstStyle/>
                    <a:p>
                      <a:r>
                        <a:rPr lang="en-US" sz="1800" dirty="0"/>
                        <a:t>11,637</a:t>
                      </a:r>
                    </a:p>
                  </a:txBody>
                  <a:tcPr marT="45709" marB="45709"/>
                </a:tc>
                <a:tc>
                  <a:txBody>
                    <a:bodyPr/>
                    <a:lstStyle/>
                    <a:p>
                      <a:r>
                        <a:rPr lang="en-US" sz="1800" dirty="0"/>
                        <a:t>3,607</a:t>
                      </a:r>
                    </a:p>
                  </a:txBody>
                  <a:tcPr marT="45709" marB="45709"/>
                </a:tc>
                <a:extLst>
                  <a:ext uri="{0D108BD9-81ED-4DB2-BD59-A6C34878D82A}">
                    <a16:rowId xmlns:a16="http://schemas.microsoft.com/office/drawing/2014/main" val="10004"/>
                  </a:ext>
                </a:extLst>
              </a:tr>
              <a:tr h="640053">
                <a:tc>
                  <a:txBody>
                    <a:bodyPr/>
                    <a:lstStyle/>
                    <a:p>
                      <a:r>
                        <a:rPr lang="en-US" sz="1800" dirty="0"/>
                        <a:t>Acemoglu and Johnson (2005) (2 of 3 version)</a:t>
                      </a:r>
                    </a:p>
                  </a:txBody>
                  <a:tcPr marT="45709" marB="45709"/>
                </a:tc>
                <a:tc>
                  <a:txBody>
                    <a:bodyPr/>
                    <a:lstStyle/>
                    <a:p>
                      <a:r>
                        <a:rPr lang="en-US" sz="1800" dirty="0"/>
                        <a:t>1,308</a:t>
                      </a:r>
                    </a:p>
                  </a:txBody>
                  <a:tcPr marT="45709" marB="45709"/>
                </a:tc>
                <a:tc>
                  <a:txBody>
                    <a:bodyPr/>
                    <a:lstStyle/>
                    <a:p>
                      <a:r>
                        <a:rPr lang="en-US" sz="1800" dirty="0"/>
                        <a:t>4,814</a:t>
                      </a:r>
                    </a:p>
                  </a:txBody>
                  <a:tcPr marT="45709" marB="45709"/>
                </a:tc>
                <a:tc>
                  <a:txBody>
                    <a:bodyPr/>
                    <a:lstStyle/>
                    <a:p>
                      <a:r>
                        <a:rPr lang="en-US" sz="1800" dirty="0"/>
                        <a:t>1,383</a:t>
                      </a:r>
                    </a:p>
                  </a:txBody>
                  <a:tcPr marT="45709" marB="45709"/>
                </a:tc>
                <a:extLst>
                  <a:ext uri="{0D108BD9-81ED-4DB2-BD59-A6C34878D82A}">
                    <a16:rowId xmlns:a16="http://schemas.microsoft.com/office/drawing/2014/main" val="10005"/>
                  </a:ext>
                </a:extLst>
              </a:tr>
              <a:tr h="432042">
                <a:tc>
                  <a:txBody>
                    <a:bodyPr/>
                    <a:lstStyle/>
                    <a:p>
                      <a:r>
                        <a:rPr lang="en-US" sz="1800" dirty="0"/>
                        <a:t>Chan, Card, Taylor (2023) (2 papers)</a:t>
                      </a:r>
                    </a:p>
                  </a:txBody>
                  <a:tcPr marT="45709" marB="45709"/>
                </a:tc>
                <a:tc>
                  <a:txBody>
                    <a:bodyPr/>
                    <a:lstStyle/>
                    <a:p>
                      <a:r>
                        <a:rPr lang="en-US" sz="1800" dirty="0" err="1"/>
                        <a:t>n.a.</a:t>
                      </a:r>
                      <a:r>
                        <a:rPr lang="en-US" sz="1800" dirty="0"/>
                        <a:t> + 15</a:t>
                      </a:r>
                    </a:p>
                  </a:txBody>
                  <a:tcPr marT="45709" marB="45709"/>
                </a:tc>
                <a:tc>
                  <a:txBody>
                    <a:bodyPr/>
                    <a:lstStyle/>
                    <a:p>
                      <a:r>
                        <a:rPr lang="en-US" sz="1800" dirty="0"/>
                        <a:t>14+27</a:t>
                      </a:r>
                    </a:p>
                  </a:txBody>
                  <a:tcPr marT="45709" marB="45709"/>
                </a:tc>
                <a:tc>
                  <a:txBody>
                    <a:bodyPr/>
                    <a:lstStyle/>
                    <a:p>
                      <a:r>
                        <a:rPr lang="en-US" sz="1800" dirty="0"/>
                        <a:t>10 + 1</a:t>
                      </a:r>
                    </a:p>
                  </a:txBody>
                  <a:tcPr marT="45709" marB="45709"/>
                </a:tc>
                <a:extLst>
                  <a:ext uri="{0D108BD9-81ED-4DB2-BD59-A6C34878D82A}">
                    <a16:rowId xmlns:a16="http://schemas.microsoft.com/office/drawing/2014/main" val="3455961575"/>
                  </a:ext>
                </a:extLst>
              </a:tr>
              <a:tr h="640053">
                <a:tc>
                  <a:txBody>
                    <a:bodyPr/>
                    <a:lstStyle/>
                    <a:p>
                      <a:r>
                        <a:rPr lang="en-US" sz="1800" dirty="0" err="1"/>
                        <a:t>Dewenter</a:t>
                      </a:r>
                      <a:r>
                        <a:rPr lang="en-US" sz="1800" dirty="0"/>
                        <a:t> Han</a:t>
                      </a:r>
                      <a:r>
                        <a:rPr lang="en-US" sz="1800" baseline="0" dirty="0"/>
                        <a:t> Malatesta (2010) (2 versions)</a:t>
                      </a:r>
                      <a:endParaRPr lang="en-US" sz="1800" dirty="0"/>
                    </a:p>
                  </a:txBody>
                  <a:tcPr marT="45709" marB="45709"/>
                </a:tc>
                <a:tc>
                  <a:txBody>
                    <a:bodyPr/>
                    <a:lstStyle/>
                    <a:p>
                      <a:r>
                        <a:rPr lang="en-US" sz="1800" dirty="0"/>
                        <a:t>1,012</a:t>
                      </a:r>
                    </a:p>
                  </a:txBody>
                  <a:tcPr marT="45709" marB="45709"/>
                </a:tc>
                <a:tc>
                  <a:txBody>
                    <a:bodyPr/>
                    <a:lstStyle/>
                    <a:p>
                      <a:r>
                        <a:rPr lang="en-US" sz="1800" dirty="0"/>
                        <a:t>310</a:t>
                      </a:r>
                    </a:p>
                  </a:txBody>
                  <a:tcPr marT="45709" marB="45709"/>
                </a:tc>
                <a:tc>
                  <a:txBody>
                    <a:bodyPr/>
                    <a:lstStyle/>
                    <a:p>
                      <a:r>
                        <a:rPr lang="en-US" sz="1800" dirty="0"/>
                        <a:t>96</a:t>
                      </a:r>
                    </a:p>
                  </a:txBody>
                  <a:tcPr marT="45709" marB="45709"/>
                </a:tc>
                <a:extLst>
                  <a:ext uri="{0D108BD9-81ED-4DB2-BD59-A6C34878D82A}">
                    <a16:rowId xmlns:a16="http://schemas.microsoft.com/office/drawing/2014/main" val="10007"/>
                  </a:ext>
                </a:extLst>
              </a:tr>
            </a:tbl>
          </a:graphicData>
        </a:graphic>
      </p:graphicFrame>
      <p:sp>
        <p:nvSpPr>
          <p:cNvPr id="113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BFA055F-0BDC-42F2-8AD4-4E36F1C5062B}" type="slidenum">
              <a:rPr lang="en-US" altLang="en-US" sz="1400" smtClean="0"/>
              <a:pPr>
                <a:spcBef>
                  <a:spcPct val="0"/>
                </a:spcBef>
                <a:buFontTx/>
                <a:buNone/>
              </a:pPr>
              <a:t>4</a:t>
            </a:fld>
            <a:endParaRPr lang="en-US" altLang="en-US" sz="1400"/>
          </a:p>
        </p:txBody>
      </p:sp>
    </p:spTree>
    <p:extLst>
      <p:ext uri="{BB962C8B-B14F-4D97-AF65-F5344CB8AC3E}">
        <p14:creationId xmlns:p14="http://schemas.microsoft.com/office/powerpoint/2010/main" val="2455148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rgbClr val="FFCDFD"/>
          </a:solidFill>
        </p:spPr>
        <p:txBody>
          <a:bodyPr>
            <a:normAutofit/>
          </a:bodyPr>
          <a:lstStyle/>
          <a:p>
            <a:r>
              <a:rPr lang="en-US" sz="3600" dirty="0">
                <a:latin typeface="Times New Roman" panose="02020603050405020304" pitchFamily="18" charset="0"/>
                <a:cs typeface="Times New Roman" panose="02020603050405020304" pitchFamily="18" charset="0"/>
              </a:rPr>
              <a:t>Another channel:  Settler Human Capital</a:t>
            </a:r>
          </a:p>
        </p:txBody>
      </p:sp>
      <p:sp>
        <p:nvSpPr>
          <p:cNvPr id="3" name="Content Placeholder 2"/>
          <p:cNvSpPr>
            <a:spLocks noGrp="1"/>
          </p:cNvSpPr>
          <p:nvPr>
            <p:ph idx="1"/>
          </p:nvPr>
        </p:nvSpPr>
        <p:spPr>
          <a:xfrm>
            <a:off x="457200" y="1371600"/>
            <a:ext cx="8229600" cy="4953000"/>
          </a:xfrm>
        </p:spPr>
        <p:txBody>
          <a:bodyPr>
            <a:normAutofit fontScale="92500"/>
          </a:bodyPr>
          <a:lstStyle/>
          <a:p>
            <a:r>
              <a:rPr lang="en-US" dirty="0"/>
              <a:t>Glaeser et al. (2004) again:</a:t>
            </a:r>
          </a:p>
          <a:p>
            <a:pPr marL="800100" lvl="2" indent="0">
              <a:lnSpc>
                <a:spcPct val="110000"/>
              </a:lnSpc>
              <a:spcAft>
                <a:spcPts val="1200"/>
              </a:spcAft>
              <a:buNone/>
            </a:pPr>
            <a:r>
              <a:rPr lang="en-US" dirty="0"/>
              <a:t>[T]he Europeans who settled in the New World brought with them not so much their institutions, but themselves,  their human capital. . . . [T]he instruments used in [AJR and other] literature for institutions are even more highly correlated with human capital both today and in 1900.</a:t>
            </a:r>
          </a:p>
          <a:p>
            <a:pPr marL="800100" lvl="2" indent="0">
              <a:lnSpc>
                <a:spcPct val="110000"/>
              </a:lnSpc>
              <a:buNone/>
            </a:pPr>
            <a:r>
              <a:rPr lang="en-US" dirty="0"/>
              <a:t>Basic OLS results, as well as a variety of additional evidence, suggest that (a) human capital is a more basic source of growth than institutions, (b) poor countries get out of poverty through good policies, often pursued by dictators, and (c) subsequently improve their political institutions.</a:t>
            </a:r>
          </a:p>
          <a:p>
            <a:endParaRPr lang="en-US" dirty="0"/>
          </a:p>
        </p:txBody>
      </p:sp>
      <p:sp>
        <p:nvSpPr>
          <p:cNvPr id="4" name="Slide Number Placeholder 3"/>
          <p:cNvSpPr>
            <a:spLocks noGrp="1"/>
          </p:cNvSpPr>
          <p:nvPr>
            <p:ph type="sldNum" sz="quarter" idx="12"/>
          </p:nvPr>
        </p:nvSpPr>
        <p:spPr/>
        <p:txBody>
          <a:bodyPr/>
          <a:lstStyle/>
          <a:p>
            <a:fld id="{F59F07CC-5CDD-42BF-8D49-9D9EFC1AB11B}" type="slidenum">
              <a:rPr lang="en-US" smtClean="0"/>
              <a:pPr/>
              <a:t>40</a:t>
            </a:fld>
            <a:endParaRPr lang="en-US" dirty="0"/>
          </a:p>
        </p:txBody>
      </p:sp>
    </p:spTree>
    <p:extLst>
      <p:ext uri="{BB962C8B-B14F-4D97-AF65-F5344CB8AC3E}">
        <p14:creationId xmlns:p14="http://schemas.microsoft.com/office/powerpoint/2010/main" val="1228240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a:solidFill>
            <a:srgbClr val="FFCDFD"/>
          </a:solidFill>
        </p:spPr>
        <p:txBody>
          <a:bodyPr/>
          <a:lstStyle/>
          <a:p>
            <a:r>
              <a:rPr lang="en-US" sz="3600" dirty="0"/>
              <a:t>And a data problem too</a:t>
            </a:r>
          </a:p>
        </p:txBody>
      </p:sp>
      <p:sp>
        <p:nvSpPr>
          <p:cNvPr id="3" name="Content Placeholder 2"/>
          <p:cNvSpPr>
            <a:spLocks noGrp="1"/>
          </p:cNvSpPr>
          <p:nvPr>
            <p:ph idx="1"/>
          </p:nvPr>
        </p:nvSpPr>
        <p:spPr>
          <a:xfrm>
            <a:off x="457200" y="1295400"/>
            <a:ext cx="8229600" cy="4525963"/>
          </a:xfrm>
        </p:spPr>
        <p:txBody>
          <a:bodyPr/>
          <a:lstStyle/>
          <a:p>
            <a:r>
              <a:rPr lang="en-US" dirty="0"/>
              <a:t>David </a:t>
            </a:r>
            <a:r>
              <a:rPr lang="en-US" dirty="0" err="1"/>
              <a:t>Albouy</a:t>
            </a:r>
            <a:r>
              <a:rPr lang="en-US" dirty="0"/>
              <a:t> (AER 2012):  Multiple data criticisms, here is one:</a:t>
            </a:r>
          </a:p>
          <a:p>
            <a:pPr marL="400050" lvl="1" indent="0">
              <a:buNone/>
            </a:pPr>
            <a:r>
              <a:rPr lang="en-US" sz="2000" dirty="0"/>
              <a:t>Out of 64 countries in the sample, only 28 countries have mortality rates that originate from within their own borders. The other 36 countries in the sample are assigned rates based on conjectures the authors make as to which countries have similar disease environments. . . .  Six assignments are based on an incorrect interpretation of former colonial names for Mali. Another 16 assignments are extrapolated from thin bishop mortality data in Latin America from Gutierrez (1986), using a “benchmarking” procedure that can produce highly [variable results], depending on how the data are benchmarked.  </a:t>
            </a:r>
          </a:p>
        </p:txBody>
      </p:sp>
      <p:sp>
        <p:nvSpPr>
          <p:cNvPr id="4" name="Slide Number Placeholder 3"/>
          <p:cNvSpPr>
            <a:spLocks noGrp="1"/>
          </p:cNvSpPr>
          <p:nvPr>
            <p:ph type="sldNum" sz="quarter" idx="12"/>
          </p:nvPr>
        </p:nvSpPr>
        <p:spPr/>
        <p:txBody>
          <a:bodyPr/>
          <a:lstStyle/>
          <a:p>
            <a:pPr>
              <a:defRPr/>
            </a:pPr>
            <a:fld id="{7C08D410-62C7-4317-90CA-F48D88E5485B}" type="slidenum">
              <a:rPr lang="en-US" altLang="en-US" smtClean="0"/>
              <a:pPr>
                <a:defRPr/>
              </a:pPr>
              <a:t>41</a:t>
            </a:fld>
            <a:endParaRPr lang="en-US" altLang="en-US"/>
          </a:p>
        </p:txBody>
      </p:sp>
    </p:spTree>
    <p:extLst>
      <p:ext uri="{BB962C8B-B14F-4D97-AF65-F5344CB8AC3E}">
        <p14:creationId xmlns:p14="http://schemas.microsoft.com/office/powerpoint/2010/main" val="29236266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457200" y="274638"/>
            <a:ext cx="8229600" cy="868362"/>
          </a:xfrm>
          <a:solidFill>
            <a:srgbClr val="FFCDFD"/>
          </a:solidFill>
        </p:spPr>
        <p:txBody>
          <a:bodyPr/>
          <a:lstStyle/>
          <a:p>
            <a:r>
              <a:rPr lang="en-US" altLang="en-US" sz="3200" dirty="0"/>
              <a:t>What Can We Learn from 2005 paper?</a:t>
            </a:r>
          </a:p>
        </p:txBody>
      </p:sp>
      <p:sp>
        <p:nvSpPr>
          <p:cNvPr id="79875" name="Content Placeholder 2"/>
          <p:cNvSpPr>
            <a:spLocks noGrp="1"/>
          </p:cNvSpPr>
          <p:nvPr>
            <p:ph idx="1"/>
          </p:nvPr>
        </p:nvSpPr>
        <p:spPr/>
        <p:txBody>
          <a:bodyPr/>
          <a:lstStyle/>
          <a:p>
            <a:pPr lvl="1"/>
            <a:r>
              <a:rPr lang="en-US" altLang="en-US" sz="2400" dirty="0"/>
              <a:t>Controlling for [a bad measure of] settler mortality, legal origin </a:t>
            </a:r>
            <a:r>
              <a:rPr lang="en-US" altLang="en-US" sz="2400" b="1" dirty="0"/>
              <a:t>does not</a:t>
            </a:r>
            <a:r>
              <a:rPr lang="en-US" altLang="en-US" sz="2400" dirty="0"/>
              <a:t> predict [a measure of] property rights or economic growth</a:t>
            </a:r>
          </a:p>
          <a:p>
            <a:pPr lvl="1"/>
            <a:r>
              <a:rPr lang="en-US" altLang="en-US" sz="2400" dirty="0"/>
              <a:t>Controlling for legal origin, [a bad measure of] settler mortality </a:t>
            </a:r>
            <a:r>
              <a:rPr lang="en-US" altLang="en-US" sz="2400" b="1" dirty="0"/>
              <a:t>does not</a:t>
            </a:r>
            <a:r>
              <a:rPr lang="en-US" altLang="en-US" sz="2400" dirty="0"/>
              <a:t> predict [a measure of] contract rights, but </a:t>
            </a:r>
            <a:r>
              <a:rPr lang="en-US" altLang="en-US" sz="2400" b="1" dirty="0"/>
              <a:t>does</a:t>
            </a:r>
            <a:r>
              <a:rPr lang="en-US" altLang="en-US" sz="2400" dirty="0"/>
              <a:t> predict economic growth</a:t>
            </a:r>
          </a:p>
          <a:p>
            <a:r>
              <a:rPr lang="en-US" altLang="en-US" sz="2400" dirty="0"/>
              <a:t>That’s interesting.  It </a:t>
            </a:r>
            <a:r>
              <a:rPr lang="en-US" altLang="en-US" sz="2400" i="1" dirty="0"/>
              <a:t>might</a:t>
            </a:r>
            <a:r>
              <a:rPr lang="en-US" altLang="en-US" sz="2400" dirty="0"/>
              <a:t> tell us something about the relative importance of property and contract rights. </a:t>
            </a:r>
          </a:p>
        </p:txBody>
      </p:sp>
      <p:sp>
        <p:nvSpPr>
          <p:cNvPr id="798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9FDAAB2-BF0C-43A7-9D54-257BB3207AD0}" type="slidenum">
              <a:rPr lang="en-US" altLang="en-US" sz="1400"/>
              <a:pPr>
                <a:spcBef>
                  <a:spcPct val="0"/>
                </a:spcBef>
                <a:buFontTx/>
                <a:buNone/>
              </a:pPr>
              <a:t>42</a:t>
            </a:fld>
            <a:endParaRPr lang="en-US" altLang="en-US" sz="1400"/>
          </a:p>
        </p:txBody>
      </p:sp>
    </p:spTree>
    <p:extLst>
      <p:ext uri="{BB962C8B-B14F-4D97-AF65-F5344CB8AC3E}">
        <p14:creationId xmlns:p14="http://schemas.microsoft.com/office/powerpoint/2010/main" val="13986192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42EF-5653-1236-E3E0-EE5B6575278C}"/>
              </a:ext>
            </a:extLst>
          </p:cNvPr>
          <p:cNvSpPr>
            <a:spLocks noGrp="1"/>
          </p:cNvSpPr>
          <p:nvPr>
            <p:ph type="title"/>
          </p:nvPr>
        </p:nvSpPr>
        <p:spPr>
          <a:xfrm>
            <a:off x="457200" y="274638"/>
            <a:ext cx="8229600" cy="715962"/>
          </a:xfrm>
        </p:spPr>
        <p:txBody>
          <a:bodyPr/>
          <a:lstStyle/>
          <a:p>
            <a:r>
              <a:rPr lang="en-US" sz="3600" dirty="0">
                <a:highlight>
                  <a:srgbClr val="FFCDFD"/>
                </a:highlight>
              </a:rPr>
              <a:t>Example 6: Is Assignment Random?</a:t>
            </a:r>
          </a:p>
        </p:txBody>
      </p:sp>
      <p:sp>
        <p:nvSpPr>
          <p:cNvPr id="3" name="Content Placeholder 2">
            <a:extLst>
              <a:ext uri="{FF2B5EF4-FFF2-40B4-BE49-F238E27FC236}">
                <a16:creationId xmlns:a16="http://schemas.microsoft.com/office/drawing/2014/main" id="{89F5C998-317B-62C8-0C6F-2A4E54AC2DEB}"/>
              </a:ext>
            </a:extLst>
          </p:cNvPr>
          <p:cNvSpPr>
            <a:spLocks noGrp="1"/>
          </p:cNvSpPr>
          <p:nvPr>
            <p:ph idx="1"/>
          </p:nvPr>
        </p:nvSpPr>
        <p:spPr>
          <a:xfrm>
            <a:off x="457200" y="1143000"/>
            <a:ext cx="8229600" cy="4983163"/>
          </a:xfrm>
        </p:spPr>
        <p:txBody>
          <a:bodyPr/>
          <a:lstStyle/>
          <a:p>
            <a:r>
              <a:rPr lang="en-US" altLang="en-US" sz="2000" dirty="0">
                <a:latin typeface="Times New Roman" panose="02020603050405020304" pitchFamily="18" charset="0"/>
                <a:cs typeface="Times New Roman" panose="02020603050405020304" pitchFamily="18" charset="0"/>
              </a:rPr>
              <a:t>Chen, David, Kaveh </a:t>
            </a:r>
            <a:r>
              <a:rPr lang="en-US" altLang="en-US" sz="2000" dirty="0" err="1">
                <a:latin typeface="Times New Roman" panose="02020603050405020304" pitchFamily="18" charset="0"/>
                <a:cs typeface="Times New Roman" panose="02020603050405020304" pitchFamily="18" charset="0"/>
              </a:rPr>
              <a:t>Danesh</a:t>
            </a:r>
            <a:r>
              <a:rPr lang="en-US" altLang="en-US" sz="2000" dirty="0">
                <a:latin typeface="Times New Roman" panose="02020603050405020304" pitchFamily="18" charset="0"/>
                <a:cs typeface="Times New Roman" panose="02020603050405020304" pitchFamily="18" charset="0"/>
              </a:rPr>
              <a:t>, Sydney </a:t>
            </a:r>
            <a:r>
              <a:rPr lang="en-US" altLang="en-US" sz="2000" dirty="0" err="1">
                <a:latin typeface="Times New Roman" panose="02020603050405020304" pitchFamily="18" charset="0"/>
                <a:cs typeface="Times New Roman" panose="02020603050405020304" pitchFamily="18" charset="0"/>
              </a:rPr>
              <a:t>Costantini</a:t>
            </a:r>
            <a:r>
              <a:rPr lang="en-US" altLang="en-US" sz="2000" dirty="0">
                <a:latin typeface="Times New Roman" panose="02020603050405020304" pitchFamily="18" charset="0"/>
                <a:cs typeface="Times New Roman" panose="02020603050405020304" pitchFamily="18" charset="0"/>
              </a:rPr>
              <a:t>, David Card, Lowell Taylor, and David Studdert, </a:t>
            </a:r>
            <a:r>
              <a:rPr lang="en-US" altLang="en-US" sz="2000" i="1" dirty="0">
                <a:latin typeface="Times New Roman" panose="02020603050405020304" pitchFamily="18" charset="0"/>
                <a:cs typeface="Times New Roman" panose="02020603050405020304" pitchFamily="18" charset="0"/>
              </a:rPr>
              <a:t>Mortality among US Veterans after Emergency Visits to Veterans and Other Hospitals:  Retrospective Cohort Study</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BMJ</a:t>
            </a:r>
            <a:r>
              <a:rPr lang="en-US" altLang="en-US" sz="2000" dirty="0">
                <a:latin typeface="Times New Roman" panose="02020603050405020304" pitchFamily="18" charset="0"/>
                <a:cs typeface="Times New Roman" panose="02020603050405020304" pitchFamily="18" charset="0"/>
              </a:rPr>
              <a:t> 2022:376:e068099, and </a:t>
            </a:r>
          </a:p>
          <a:p>
            <a:r>
              <a:rPr lang="en-US" altLang="en-US" sz="2000" dirty="0">
                <a:latin typeface="Times New Roman" panose="02020603050405020304" pitchFamily="18" charset="0"/>
                <a:cs typeface="Times New Roman" panose="02020603050405020304" pitchFamily="18" charset="0"/>
              </a:rPr>
              <a:t>Chen, Card and Taylor, Is There a VA </a:t>
            </a:r>
            <a:r>
              <a:rPr lang="en-US" altLang="en-US" sz="2000" dirty="0" err="1">
                <a:latin typeface="Times New Roman" panose="02020603050405020304" pitchFamily="18" charset="0"/>
                <a:cs typeface="Times New Roman" panose="02020603050405020304" pitchFamily="18" charset="0"/>
              </a:rPr>
              <a:t>Advamtage</a:t>
            </a:r>
            <a:r>
              <a:rPr lang="en-US" altLang="en-US" sz="2000" dirty="0">
                <a:latin typeface="Times New Roman" panose="02020603050405020304" pitchFamily="18" charset="0"/>
                <a:cs typeface="Times New Roman" panose="02020603050405020304" pitchFamily="18" charset="0"/>
              </a:rPr>
              <a:t>?  Evidence from Dually Eligible Veterans (</a:t>
            </a:r>
            <a:r>
              <a:rPr lang="en-US" altLang="en-US" sz="2000" b="1" dirty="0">
                <a:latin typeface="Times New Roman" panose="02020603050405020304" pitchFamily="18" charset="0"/>
                <a:cs typeface="Times New Roman" panose="02020603050405020304" pitchFamily="18" charset="0"/>
              </a:rPr>
              <a:t>Amer. Econ. Rev.</a:t>
            </a:r>
            <a:r>
              <a:rPr lang="en-US" altLang="en-US" sz="2000" dirty="0">
                <a:latin typeface="Times New Roman" panose="02020603050405020304" pitchFamily="18" charset="0"/>
                <a:cs typeface="Times New Roman" panose="02020603050405020304" pitchFamily="18" charset="0"/>
              </a:rPr>
              <a:t> 2023).</a:t>
            </a:r>
          </a:p>
          <a:p>
            <a:r>
              <a:rPr lang="en-US" sz="2000" dirty="0"/>
              <a:t>Study veterans aged 65+, brought to ED by ambulance</a:t>
            </a:r>
          </a:p>
          <a:p>
            <a:r>
              <a:rPr lang="en-US" sz="2000" dirty="0"/>
              <a:t>Can go to VA hospital or regular hospital</a:t>
            </a:r>
          </a:p>
          <a:p>
            <a:pPr lvl="1"/>
            <a:r>
              <a:rPr lang="en-US" sz="1800" b="1" dirty="0"/>
              <a:t>20%</a:t>
            </a:r>
            <a:r>
              <a:rPr lang="en-US" sz="1800" dirty="0"/>
              <a:t> lower adjusted 30-day mortality if taken to VA hospital</a:t>
            </a:r>
          </a:p>
          <a:p>
            <a:pPr lvl="2"/>
            <a:r>
              <a:rPr lang="en-US" sz="1400" dirty="0"/>
              <a:t>9.32/100 for VA patients vs 11.67 for non VA</a:t>
            </a:r>
          </a:p>
          <a:p>
            <a:pPr lvl="2"/>
            <a:r>
              <a:rPr lang="en-US" sz="1600" dirty="0"/>
              <a:t>Lots of patient-level covariates, </a:t>
            </a:r>
            <a:r>
              <a:rPr lang="en-US" sz="1400" dirty="0"/>
              <a:t>Including comorbidities, from Medicare claims data</a:t>
            </a:r>
          </a:p>
          <a:p>
            <a:pPr lvl="1"/>
            <a:r>
              <a:rPr lang="en-US" sz="1800" b="1" dirty="0"/>
              <a:t>46%</a:t>
            </a:r>
            <a:r>
              <a:rPr lang="en-US" sz="1800" dirty="0"/>
              <a:t> IV estimate</a:t>
            </a:r>
          </a:p>
          <a:p>
            <a:pPr lvl="1"/>
            <a:r>
              <a:rPr lang="en-US" sz="2200" dirty="0"/>
              <a:t>Astonishing results, can they be true?</a:t>
            </a:r>
          </a:p>
          <a:p>
            <a:endParaRPr lang="en-US" dirty="0"/>
          </a:p>
        </p:txBody>
      </p:sp>
      <p:sp>
        <p:nvSpPr>
          <p:cNvPr id="4" name="Slide Number Placeholder 3">
            <a:extLst>
              <a:ext uri="{FF2B5EF4-FFF2-40B4-BE49-F238E27FC236}">
                <a16:creationId xmlns:a16="http://schemas.microsoft.com/office/drawing/2014/main" id="{13B2DA36-C3F4-868E-AE4F-99BFE9F65986}"/>
              </a:ext>
            </a:extLst>
          </p:cNvPr>
          <p:cNvSpPr>
            <a:spLocks noGrp="1"/>
          </p:cNvSpPr>
          <p:nvPr>
            <p:ph type="sldNum" sz="quarter" idx="12"/>
          </p:nvPr>
        </p:nvSpPr>
        <p:spPr/>
        <p:txBody>
          <a:bodyPr/>
          <a:lstStyle/>
          <a:p>
            <a:pPr>
              <a:defRPr/>
            </a:pPr>
            <a:fld id="{7C08D410-62C7-4317-90CA-F48D88E5485B}" type="slidenum">
              <a:rPr lang="en-US" altLang="en-US" smtClean="0"/>
              <a:pPr>
                <a:defRPr/>
              </a:pPr>
              <a:t>43</a:t>
            </a:fld>
            <a:endParaRPr lang="en-US" altLang="en-US"/>
          </a:p>
        </p:txBody>
      </p:sp>
    </p:spTree>
    <p:extLst>
      <p:ext uri="{BB962C8B-B14F-4D97-AF65-F5344CB8AC3E}">
        <p14:creationId xmlns:p14="http://schemas.microsoft.com/office/powerpoint/2010/main" val="32430025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4270-2652-6305-FDC5-08274BFD6F2E}"/>
              </a:ext>
            </a:extLst>
          </p:cNvPr>
          <p:cNvSpPr>
            <a:spLocks noGrp="1"/>
          </p:cNvSpPr>
          <p:nvPr>
            <p:ph type="title"/>
          </p:nvPr>
        </p:nvSpPr>
        <p:spPr>
          <a:xfrm>
            <a:off x="457200" y="274638"/>
            <a:ext cx="8229600" cy="868362"/>
          </a:xfrm>
        </p:spPr>
        <p:txBody>
          <a:bodyPr/>
          <a:lstStyle/>
          <a:p>
            <a:r>
              <a:rPr lang="en-US" sz="3200" dirty="0">
                <a:highlight>
                  <a:srgbClr val="FFCDFD"/>
                </a:highlight>
              </a:rPr>
              <a:t>Causal inference (identification) assumption</a:t>
            </a:r>
          </a:p>
        </p:txBody>
      </p:sp>
      <p:sp>
        <p:nvSpPr>
          <p:cNvPr id="3" name="Content Placeholder 2">
            <a:extLst>
              <a:ext uri="{FF2B5EF4-FFF2-40B4-BE49-F238E27FC236}">
                <a16:creationId xmlns:a16="http://schemas.microsoft.com/office/drawing/2014/main" id="{46390B2D-8357-E07A-1052-4F641751A239}"/>
              </a:ext>
            </a:extLst>
          </p:cNvPr>
          <p:cNvSpPr>
            <a:spLocks noGrp="1"/>
          </p:cNvSpPr>
          <p:nvPr>
            <p:ph idx="1"/>
          </p:nvPr>
        </p:nvSpPr>
        <p:spPr>
          <a:xfrm>
            <a:off x="457200" y="1371600"/>
            <a:ext cx="8229600" cy="4754563"/>
          </a:xfrm>
        </p:spPr>
        <p:txBody>
          <a:bodyPr/>
          <a:lstStyle/>
          <a:p>
            <a:r>
              <a:rPr lang="en-US" dirty="0"/>
              <a:t>(Conditioned on covariates), which hospital you went to is randomly assigned</a:t>
            </a:r>
          </a:p>
          <a:p>
            <a:pPr lvl="1"/>
            <a:r>
              <a:rPr lang="en-US" dirty="0"/>
              <a:t>Estimate almost the same without covariates</a:t>
            </a:r>
          </a:p>
          <a:p>
            <a:pPr lvl="2"/>
            <a:r>
              <a:rPr lang="en-US" dirty="0"/>
              <a:t>As it should be if hospital is randomly assigned</a:t>
            </a:r>
          </a:p>
          <a:p>
            <a:r>
              <a:rPr lang="en-US" dirty="0"/>
              <a:t>Who chooses the destination?</a:t>
            </a:r>
          </a:p>
          <a:p>
            <a:pPr lvl="1"/>
            <a:r>
              <a:rPr lang="en-US" dirty="0"/>
              <a:t>Patient?</a:t>
            </a:r>
          </a:p>
          <a:p>
            <a:pPr lvl="1"/>
            <a:r>
              <a:rPr lang="en-US" dirty="0"/>
              <a:t>Ambulance driver?</a:t>
            </a:r>
          </a:p>
          <a:p>
            <a:pPr lvl="1"/>
            <a:endParaRPr lang="en-US" dirty="0"/>
          </a:p>
          <a:p>
            <a:pPr lvl="1"/>
            <a:endParaRPr lang="en-US" dirty="0"/>
          </a:p>
          <a:p>
            <a:pPr lvl="1"/>
            <a:endParaRPr lang="en-US" dirty="0"/>
          </a:p>
          <a:p>
            <a:pPr lvl="2"/>
            <a:endParaRPr lang="en-US" dirty="0"/>
          </a:p>
        </p:txBody>
      </p:sp>
      <p:sp>
        <p:nvSpPr>
          <p:cNvPr id="4" name="Slide Number Placeholder 3">
            <a:extLst>
              <a:ext uri="{FF2B5EF4-FFF2-40B4-BE49-F238E27FC236}">
                <a16:creationId xmlns:a16="http://schemas.microsoft.com/office/drawing/2014/main" id="{1B3A4FE0-4EE1-BA75-BD7A-4D4F090842C0}"/>
              </a:ext>
            </a:extLst>
          </p:cNvPr>
          <p:cNvSpPr>
            <a:spLocks noGrp="1"/>
          </p:cNvSpPr>
          <p:nvPr>
            <p:ph type="sldNum" sz="quarter" idx="12"/>
          </p:nvPr>
        </p:nvSpPr>
        <p:spPr/>
        <p:txBody>
          <a:bodyPr/>
          <a:lstStyle/>
          <a:p>
            <a:pPr>
              <a:defRPr/>
            </a:pPr>
            <a:fld id="{7C08D410-62C7-4317-90CA-F48D88E5485B}" type="slidenum">
              <a:rPr lang="en-US" altLang="en-US" smtClean="0"/>
              <a:pPr>
                <a:defRPr/>
              </a:pPr>
              <a:t>44</a:t>
            </a:fld>
            <a:endParaRPr lang="en-US" altLang="en-US"/>
          </a:p>
        </p:txBody>
      </p:sp>
    </p:spTree>
    <p:extLst>
      <p:ext uri="{BB962C8B-B14F-4D97-AF65-F5344CB8AC3E}">
        <p14:creationId xmlns:p14="http://schemas.microsoft.com/office/powerpoint/2010/main" val="5055655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02A92-42E9-6C31-DDB9-4E21D0CB5867}"/>
              </a:ext>
            </a:extLst>
          </p:cNvPr>
          <p:cNvSpPr>
            <a:spLocks noGrp="1"/>
          </p:cNvSpPr>
          <p:nvPr>
            <p:ph type="title"/>
          </p:nvPr>
        </p:nvSpPr>
        <p:spPr>
          <a:xfrm>
            <a:off x="457200" y="274638"/>
            <a:ext cx="8229600" cy="868362"/>
          </a:xfrm>
        </p:spPr>
        <p:txBody>
          <a:bodyPr/>
          <a:lstStyle/>
          <a:p>
            <a:r>
              <a:rPr lang="en-US" sz="3600" dirty="0">
                <a:highlight>
                  <a:srgbClr val="FFCDFD"/>
                </a:highlight>
              </a:rPr>
              <a:t>If the patient chooses</a:t>
            </a:r>
          </a:p>
        </p:txBody>
      </p:sp>
      <p:sp>
        <p:nvSpPr>
          <p:cNvPr id="3" name="Content Placeholder 2">
            <a:extLst>
              <a:ext uri="{FF2B5EF4-FFF2-40B4-BE49-F238E27FC236}">
                <a16:creationId xmlns:a16="http://schemas.microsoft.com/office/drawing/2014/main" id="{DB5BEAF9-637E-D78A-134C-413D8F5FCDA4}"/>
              </a:ext>
            </a:extLst>
          </p:cNvPr>
          <p:cNvSpPr>
            <a:spLocks noGrp="1"/>
          </p:cNvSpPr>
          <p:nvPr>
            <p:ph idx="1"/>
          </p:nvPr>
        </p:nvSpPr>
        <p:spPr>
          <a:xfrm>
            <a:off x="464127" y="1066800"/>
            <a:ext cx="8229600" cy="5410200"/>
          </a:xfrm>
        </p:spPr>
        <p:txBody>
          <a:bodyPr/>
          <a:lstStyle/>
          <a:p>
            <a:r>
              <a:rPr lang="en-US" sz="2400" dirty="0"/>
              <a:t>Will the patient choose at random?</a:t>
            </a:r>
          </a:p>
          <a:p>
            <a:pPr lvl="1"/>
            <a:r>
              <a:rPr lang="en-US" sz="2000" dirty="0"/>
              <a:t>Unlikely</a:t>
            </a:r>
          </a:p>
          <a:p>
            <a:r>
              <a:rPr lang="en-US" sz="2400" dirty="0"/>
              <a:t>Common knowledge (in ED community): Sicker patients choose non-VA hospitals</a:t>
            </a:r>
          </a:p>
          <a:p>
            <a:pPr lvl="1"/>
            <a:r>
              <a:rPr lang="en-US" sz="2000" dirty="0"/>
              <a:t>Are they simply wrong?</a:t>
            </a:r>
          </a:p>
          <a:p>
            <a:pPr lvl="1"/>
            <a:r>
              <a:rPr lang="en-US" sz="2000" dirty="0"/>
              <a:t>Or are there differences in hospital quality that the patients know about?</a:t>
            </a:r>
          </a:p>
          <a:p>
            <a:pPr lvl="1"/>
            <a:r>
              <a:rPr lang="en-US" sz="2000" dirty="0"/>
              <a:t>Ambulance drivers know this too.</a:t>
            </a:r>
          </a:p>
          <a:p>
            <a:r>
              <a:rPr lang="en-US" sz="2400" dirty="0"/>
              <a:t>Chan is a hospitalist, not an ED doc</a:t>
            </a:r>
          </a:p>
          <a:p>
            <a:pPr lvl="1"/>
            <a:r>
              <a:rPr lang="en-US" sz="2000" dirty="0"/>
              <a:t>Must not have asked ED docs about his results</a:t>
            </a:r>
          </a:p>
          <a:p>
            <a:pPr lvl="1"/>
            <a:r>
              <a:rPr lang="en-US" sz="2000" dirty="0"/>
              <a:t>Or not believed them when they told him the result was impossible (as several have told me)</a:t>
            </a:r>
          </a:p>
          <a:p>
            <a:pPr lvl="1"/>
            <a:endParaRPr lang="en-US" dirty="0"/>
          </a:p>
        </p:txBody>
      </p:sp>
      <p:sp>
        <p:nvSpPr>
          <p:cNvPr id="4" name="Slide Number Placeholder 3">
            <a:extLst>
              <a:ext uri="{FF2B5EF4-FFF2-40B4-BE49-F238E27FC236}">
                <a16:creationId xmlns:a16="http://schemas.microsoft.com/office/drawing/2014/main" id="{F5458E10-6A4D-6535-E7CA-7839E9003106}"/>
              </a:ext>
            </a:extLst>
          </p:cNvPr>
          <p:cNvSpPr>
            <a:spLocks noGrp="1"/>
          </p:cNvSpPr>
          <p:nvPr>
            <p:ph type="sldNum" sz="quarter" idx="12"/>
          </p:nvPr>
        </p:nvSpPr>
        <p:spPr/>
        <p:txBody>
          <a:bodyPr/>
          <a:lstStyle/>
          <a:p>
            <a:pPr>
              <a:defRPr/>
            </a:pPr>
            <a:fld id="{7C08D410-62C7-4317-90CA-F48D88E5485B}" type="slidenum">
              <a:rPr lang="en-US" altLang="en-US" smtClean="0"/>
              <a:pPr>
                <a:defRPr/>
              </a:pPr>
              <a:t>45</a:t>
            </a:fld>
            <a:endParaRPr lang="en-US" altLang="en-US"/>
          </a:p>
        </p:txBody>
      </p:sp>
    </p:spTree>
    <p:extLst>
      <p:ext uri="{BB962C8B-B14F-4D97-AF65-F5344CB8AC3E}">
        <p14:creationId xmlns:p14="http://schemas.microsoft.com/office/powerpoint/2010/main" val="378104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60D0-9877-68EF-9B07-BC85B4975D96}"/>
              </a:ext>
            </a:extLst>
          </p:cNvPr>
          <p:cNvSpPr>
            <a:spLocks noGrp="1"/>
          </p:cNvSpPr>
          <p:nvPr>
            <p:ph type="title"/>
          </p:nvPr>
        </p:nvSpPr>
        <p:spPr>
          <a:xfrm>
            <a:off x="457200" y="274638"/>
            <a:ext cx="8229600" cy="868362"/>
          </a:xfrm>
          <a:solidFill>
            <a:srgbClr val="FFCDFD"/>
          </a:solidFill>
        </p:spPr>
        <p:txBody>
          <a:bodyPr/>
          <a:lstStyle/>
          <a:p>
            <a:r>
              <a:rPr lang="en-US" dirty="0">
                <a:highlight>
                  <a:srgbClr val="FFCDFD"/>
                </a:highlight>
              </a:rPr>
              <a:t>If arrive by ambulance</a:t>
            </a:r>
          </a:p>
        </p:txBody>
      </p:sp>
      <p:sp>
        <p:nvSpPr>
          <p:cNvPr id="3" name="Content Placeholder 2">
            <a:extLst>
              <a:ext uri="{FF2B5EF4-FFF2-40B4-BE49-F238E27FC236}">
                <a16:creationId xmlns:a16="http://schemas.microsoft.com/office/drawing/2014/main" id="{04387DB3-4A22-015D-1173-13E5D575F49A}"/>
              </a:ext>
            </a:extLst>
          </p:cNvPr>
          <p:cNvSpPr>
            <a:spLocks noGrp="1"/>
          </p:cNvSpPr>
          <p:nvPr>
            <p:ph idx="1"/>
          </p:nvPr>
        </p:nvSpPr>
        <p:spPr>
          <a:xfrm>
            <a:off x="228600" y="1371600"/>
            <a:ext cx="8610600" cy="4525963"/>
          </a:xfrm>
        </p:spPr>
        <p:txBody>
          <a:bodyPr/>
          <a:lstStyle/>
          <a:p>
            <a:r>
              <a:rPr lang="en-US" sz="2800" dirty="0"/>
              <a:t>Can patient tell the driver where to go?</a:t>
            </a:r>
          </a:p>
          <a:p>
            <a:pPr lvl="1"/>
            <a:r>
              <a:rPr lang="en-US" dirty="0"/>
              <a:t>Often yes, depends on local rules</a:t>
            </a:r>
          </a:p>
          <a:p>
            <a:pPr lvl="1"/>
            <a:r>
              <a:rPr lang="en-US" dirty="0"/>
              <a:t>If yes, back to sicker patients choosing non-VA hospitals</a:t>
            </a:r>
          </a:p>
          <a:p>
            <a:r>
              <a:rPr lang="en-US" dirty="0"/>
              <a:t>If the driver decides, how?</a:t>
            </a:r>
          </a:p>
          <a:p>
            <a:pPr lvl="1"/>
            <a:r>
              <a:rPr lang="en-US" sz="2400" dirty="0"/>
              <a:t>Closest hospital</a:t>
            </a:r>
          </a:p>
          <a:p>
            <a:pPr lvl="1"/>
            <a:r>
              <a:rPr lang="en-US" sz="2400" dirty="0"/>
              <a:t>Closest hospital that can handle this patient’s problem?</a:t>
            </a:r>
          </a:p>
          <a:p>
            <a:pPr lvl="1"/>
            <a:r>
              <a:rPr lang="en-US" sz="2400" dirty="0"/>
              <a:t>Better hospital, in driver’s judgment?</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49F7435A-A99B-D172-AB70-BB4CE64CFFAC}"/>
              </a:ext>
            </a:extLst>
          </p:cNvPr>
          <p:cNvSpPr>
            <a:spLocks noGrp="1"/>
          </p:cNvSpPr>
          <p:nvPr>
            <p:ph type="sldNum" sz="quarter" idx="12"/>
          </p:nvPr>
        </p:nvSpPr>
        <p:spPr/>
        <p:txBody>
          <a:bodyPr/>
          <a:lstStyle/>
          <a:p>
            <a:pPr>
              <a:defRPr/>
            </a:pPr>
            <a:fld id="{7C08D410-62C7-4317-90CA-F48D88E5485B}" type="slidenum">
              <a:rPr lang="en-US" altLang="en-US" smtClean="0"/>
              <a:pPr>
                <a:defRPr/>
              </a:pPr>
              <a:t>46</a:t>
            </a:fld>
            <a:endParaRPr lang="en-US" altLang="en-US"/>
          </a:p>
        </p:txBody>
      </p:sp>
    </p:spTree>
    <p:extLst>
      <p:ext uri="{BB962C8B-B14F-4D97-AF65-F5344CB8AC3E}">
        <p14:creationId xmlns:p14="http://schemas.microsoft.com/office/powerpoint/2010/main" val="8480171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4414-0DDA-C6DB-AFBA-7A2E23753F7F}"/>
              </a:ext>
            </a:extLst>
          </p:cNvPr>
          <p:cNvSpPr>
            <a:spLocks noGrp="1"/>
          </p:cNvSpPr>
          <p:nvPr>
            <p:ph type="title"/>
          </p:nvPr>
        </p:nvSpPr>
        <p:spPr>
          <a:xfrm>
            <a:off x="457200" y="274638"/>
            <a:ext cx="8229600" cy="944562"/>
          </a:xfrm>
          <a:solidFill>
            <a:srgbClr val="FFCDFD"/>
          </a:solidFill>
        </p:spPr>
        <p:txBody>
          <a:bodyPr/>
          <a:lstStyle/>
          <a:p>
            <a:r>
              <a:rPr lang="en-US" sz="3600" dirty="0">
                <a:highlight>
                  <a:srgbClr val="FFCDFD"/>
                </a:highlight>
              </a:rPr>
              <a:t>Nothing about this in BMJ</a:t>
            </a:r>
          </a:p>
        </p:txBody>
      </p:sp>
      <p:sp>
        <p:nvSpPr>
          <p:cNvPr id="3" name="Content Placeholder 2">
            <a:extLst>
              <a:ext uri="{FF2B5EF4-FFF2-40B4-BE49-F238E27FC236}">
                <a16:creationId xmlns:a16="http://schemas.microsoft.com/office/drawing/2014/main" id="{B6194F1F-F21E-960E-C89B-5747930F581B}"/>
              </a:ext>
            </a:extLst>
          </p:cNvPr>
          <p:cNvSpPr>
            <a:spLocks noGrp="1"/>
          </p:cNvSpPr>
          <p:nvPr>
            <p:ph idx="1"/>
          </p:nvPr>
        </p:nvSpPr>
        <p:spPr>
          <a:xfrm>
            <a:off x="457200" y="1295400"/>
            <a:ext cx="8229600" cy="4830763"/>
          </a:xfrm>
        </p:spPr>
        <p:txBody>
          <a:bodyPr/>
          <a:lstStyle/>
          <a:p>
            <a:endParaRPr lang="en-US" dirty="0"/>
          </a:p>
        </p:txBody>
      </p:sp>
      <p:sp>
        <p:nvSpPr>
          <p:cNvPr id="4" name="Slide Number Placeholder 3">
            <a:extLst>
              <a:ext uri="{FF2B5EF4-FFF2-40B4-BE49-F238E27FC236}">
                <a16:creationId xmlns:a16="http://schemas.microsoft.com/office/drawing/2014/main" id="{ABF9AC1B-42EE-B59D-EC46-3453C2824C9B}"/>
              </a:ext>
            </a:extLst>
          </p:cNvPr>
          <p:cNvSpPr>
            <a:spLocks noGrp="1"/>
          </p:cNvSpPr>
          <p:nvPr>
            <p:ph type="sldNum" sz="quarter" idx="12"/>
          </p:nvPr>
        </p:nvSpPr>
        <p:spPr/>
        <p:txBody>
          <a:bodyPr/>
          <a:lstStyle/>
          <a:p>
            <a:pPr>
              <a:defRPr/>
            </a:pPr>
            <a:fld id="{7C08D410-62C7-4317-90CA-F48D88E5485B}" type="slidenum">
              <a:rPr lang="en-US" altLang="en-US" smtClean="0"/>
              <a:pPr>
                <a:defRPr/>
              </a:pPr>
              <a:t>47</a:t>
            </a:fld>
            <a:endParaRPr lang="en-US" altLang="en-US"/>
          </a:p>
        </p:txBody>
      </p:sp>
    </p:spTree>
    <p:extLst>
      <p:ext uri="{BB962C8B-B14F-4D97-AF65-F5344CB8AC3E}">
        <p14:creationId xmlns:p14="http://schemas.microsoft.com/office/powerpoint/2010/main" val="9634314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05146-43A3-E111-E6BE-10A43B1E78C7}"/>
              </a:ext>
            </a:extLst>
          </p:cNvPr>
          <p:cNvSpPr>
            <a:spLocks noGrp="1"/>
          </p:cNvSpPr>
          <p:nvPr>
            <p:ph type="title"/>
          </p:nvPr>
        </p:nvSpPr>
        <p:spPr>
          <a:xfrm>
            <a:off x="457200" y="274638"/>
            <a:ext cx="8229600" cy="868362"/>
          </a:xfrm>
          <a:solidFill>
            <a:srgbClr val="FFCDFD"/>
          </a:solidFill>
        </p:spPr>
        <p:txBody>
          <a:bodyPr/>
          <a:lstStyle/>
          <a:p>
            <a:r>
              <a:rPr lang="en-US" sz="3600" dirty="0"/>
              <a:t>Assumed away for AER</a:t>
            </a:r>
          </a:p>
        </p:txBody>
      </p:sp>
      <p:sp>
        <p:nvSpPr>
          <p:cNvPr id="3" name="Content Placeholder 2">
            <a:extLst>
              <a:ext uri="{FF2B5EF4-FFF2-40B4-BE49-F238E27FC236}">
                <a16:creationId xmlns:a16="http://schemas.microsoft.com/office/drawing/2014/main" id="{55B18EC4-D530-1B0B-4491-8B6E76A450D0}"/>
              </a:ext>
            </a:extLst>
          </p:cNvPr>
          <p:cNvSpPr>
            <a:spLocks noGrp="1"/>
          </p:cNvSpPr>
          <p:nvPr>
            <p:ph idx="1"/>
          </p:nvPr>
        </p:nvSpPr>
        <p:spPr>
          <a:xfrm>
            <a:off x="457200" y="1295400"/>
            <a:ext cx="8229600" cy="4830763"/>
          </a:xfrm>
        </p:spPr>
        <p:txBody>
          <a:bodyPr/>
          <a:lstStyle/>
          <a:p>
            <a:r>
              <a:rPr lang="en-US" sz="2400" dirty="0"/>
              <a:t>BMJ:  “the emergency nature of their visit [and arrival by ambulance] . . . reduced the potential for self-selection” into one hospital type or the other</a:t>
            </a:r>
          </a:p>
          <a:p>
            <a:r>
              <a:rPr lang="en-US" sz="2400" dirty="0"/>
              <a:t>AER:  Instrumental variable (IV) analysis</a:t>
            </a:r>
          </a:p>
          <a:p>
            <a:pPr lvl="1"/>
            <a:r>
              <a:rPr lang="en-US" sz="2000" dirty="0"/>
              <a:t>Take ambulance IV from prior paper (Doyle et al.)</a:t>
            </a:r>
          </a:p>
          <a:p>
            <a:pPr lvl="1"/>
            <a:r>
              <a:rPr lang="en-US" sz="2000" dirty="0"/>
              <a:t>Only through condition is assumed</a:t>
            </a:r>
          </a:p>
          <a:p>
            <a:pPr lvl="1"/>
            <a:r>
              <a:rPr lang="en-US" sz="2000" dirty="0"/>
              <a:t>Cannot be proven, but need to argue for plausibility</a:t>
            </a:r>
          </a:p>
          <a:p>
            <a:r>
              <a:rPr lang="en-US" sz="2400" dirty="0"/>
              <a:t>Taken by ambulance</a:t>
            </a:r>
          </a:p>
          <a:p>
            <a:pPr lvl="1"/>
            <a:r>
              <a:rPr lang="en-US" sz="2000" dirty="0"/>
              <a:t>Some ambulance companies take more patients to VA</a:t>
            </a:r>
          </a:p>
          <a:p>
            <a:pPr lvl="1"/>
            <a:r>
              <a:rPr lang="en-US" sz="2000" dirty="0"/>
              <a:t>Assume:  patient does not choose ambulance company</a:t>
            </a:r>
          </a:p>
          <a:p>
            <a:pPr lvl="1"/>
            <a:r>
              <a:rPr lang="en-US" sz="2000" dirty="0"/>
              <a:t>IV is propensity of particular ambulance company to take VA-eligible patients to VA</a:t>
            </a:r>
          </a:p>
          <a:p>
            <a:endParaRPr lang="en-US" dirty="0"/>
          </a:p>
        </p:txBody>
      </p:sp>
      <p:sp>
        <p:nvSpPr>
          <p:cNvPr id="4" name="Slide Number Placeholder 3">
            <a:extLst>
              <a:ext uri="{FF2B5EF4-FFF2-40B4-BE49-F238E27FC236}">
                <a16:creationId xmlns:a16="http://schemas.microsoft.com/office/drawing/2014/main" id="{A397E7F4-FC7B-F4A9-6543-96C3E36E5935}"/>
              </a:ext>
            </a:extLst>
          </p:cNvPr>
          <p:cNvSpPr>
            <a:spLocks noGrp="1"/>
          </p:cNvSpPr>
          <p:nvPr>
            <p:ph type="sldNum" sz="quarter" idx="12"/>
          </p:nvPr>
        </p:nvSpPr>
        <p:spPr/>
        <p:txBody>
          <a:bodyPr/>
          <a:lstStyle/>
          <a:p>
            <a:pPr>
              <a:defRPr/>
            </a:pPr>
            <a:fld id="{7C08D410-62C7-4317-90CA-F48D88E5485B}" type="slidenum">
              <a:rPr lang="en-US" altLang="en-US" smtClean="0"/>
              <a:pPr>
                <a:defRPr/>
              </a:pPr>
              <a:t>48</a:t>
            </a:fld>
            <a:endParaRPr lang="en-US" altLang="en-US"/>
          </a:p>
        </p:txBody>
      </p:sp>
    </p:spTree>
    <p:extLst>
      <p:ext uri="{BB962C8B-B14F-4D97-AF65-F5344CB8AC3E}">
        <p14:creationId xmlns:p14="http://schemas.microsoft.com/office/powerpoint/2010/main" val="1475690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3C5D-368A-60D3-E412-F548C4339B92}"/>
              </a:ext>
            </a:extLst>
          </p:cNvPr>
          <p:cNvSpPr>
            <a:spLocks noGrp="1"/>
          </p:cNvSpPr>
          <p:nvPr>
            <p:ph type="title"/>
          </p:nvPr>
        </p:nvSpPr>
        <p:spPr>
          <a:xfrm>
            <a:off x="457200" y="274638"/>
            <a:ext cx="8229600" cy="868362"/>
          </a:xfrm>
          <a:solidFill>
            <a:srgbClr val="FFCDFD"/>
          </a:solidFill>
        </p:spPr>
        <p:txBody>
          <a:bodyPr/>
          <a:lstStyle/>
          <a:p>
            <a:r>
              <a:rPr lang="en-US" sz="3600" dirty="0"/>
              <a:t>IV estimate driven by outliers</a:t>
            </a:r>
          </a:p>
        </p:txBody>
      </p:sp>
      <p:pic>
        <p:nvPicPr>
          <p:cNvPr id="6" name="Content Placeholder 5">
            <a:extLst>
              <a:ext uri="{FF2B5EF4-FFF2-40B4-BE49-F238E27FC236}">
                <a16:creationId xmlns:a16="http://schemas.microsoft.com/office/drawing/2014/main" id="{68DC7B75-604E-9F74-5993-2347EDA731CC}"/>
              </a:ext>
            </a:extLst>
          </p:cNvPr>
          <p:cNvPicPr>
            <a:picLocks noGrp="1" noChangeAspect="1"/>
          </p:cNvPicPr>
          <p:nvPr>
            <p:ph idx="1"/>
          </p:nvPr>
        </p:nvPicPr>
        <p:blipFill>
          <a:blip r:embed="rId2"/>
          <a:stretch>
            <a:fillRect/>
          </a:stretch>
        </p:blipFill>
        <p:spPr>
          <a:xfrm>
            <a:off x="875553" y="1295400"/>
            <a:ext cx="7392893" cy="4038600"/>
          </a:xfrm>
        </p:spPr>
      </p:pic>
      <p:sp>
        <p:nvSpPr>
          <p:cNvPr id="4" name="Slide Number Placeholder 3">
            <a:extLst>
              <a:ext uri="{FF2B5EF4-FFF2-40B4-BE49-F238E27FC236}">
                <a16:creationId xmlns:a16="http://schemas.microsoft.com/office/drawing/2014/main" id="{5752DEFF-C055-D680-B3F6-2C38012830F2}"/>
              </a:ext>
            </a:extLst>
          </p:cNvPr>
          <p:cNvSpPr>
            <a:spLocks noGrp="1"/>
          </p:cNvSpPr>
          <p:nvPr>
            <p:ph type="sldNum" sz="quarter" idx="12"/>
          </p:nvPr>
        </p:nvSpPr>
        <p:spPr/>
        <p:txBody>
          <a:bodyPr/>
          <a:lstStyle/>
          <a:p>
            <a:pPr>
              <a:defRPr/>
            </a:pPr>
            <a:fld id="{7C08D410-62C7-4317-90CA-F48D88E5485B}" type="slidenum">
              <a:rPr lang="en-US" altLang="en-US" smtClean="0"/>
              <a:pPr>
                <a:defRPr/>
              </a:pPr>
              <a:t>49</a:t>
            </a:fld>
            <a:endParaRPr lang="en-US" altLang="en-US"/>
          </a:p>
        </p:txBody>
      </p:sp>
      <p:sp>
        <p:nvSpPr>
          <p:cNvPr id="7" name="TextBox 6">
            <a:extLst>
              <a:ext uri="{FF2B5EF4-FFF2-40B4-BE49-F238E27FC236}">
                <a16:creationId xmlns:a16="http://schemas.microsoft.com/office/drawing/2014/main" id="{E5DF8877-CE71-6345-419C-42B41CEB0BA0}"/>
              </a:ext>
            </a:extLst>
          </p:cNvPr>
          <p:cNvSpPr txBox="1"/>
          <p:nvPr/>
        </p:nvSpPr>
        <p:spPr>
          <a:xfrm>
            <a:off x="1066800" y="5486400"/>
            <a:ext cx="6858000" cy="830997"/>
          </a:xfrm>
          <a:prstGeom prst="rect">
            <a:avLst/>
          </a:prstGeom>
          <a:noFill/>
        </p:spPr>
        <p:txBody>
          <a:bodyPr wrap="square" rtlCol="0">
            <a:spAutoFit/>
          </a:bodyPr>
          <a:lstStyle/>
          <a:p>
            <a:r>
              <a:rPr lang="en-US" sz="1600" dirty="0"/>
              <a:t>Results driven by bottom and top outliers?</a:t>
            </a:r>
          </a:p>
          <a:p>
            <a:r>
              <a:rPr lang="en-US" sz="1600" dirty="0"/>
              <a:t>Meaningfully negative slope if remove them?</a:t>
            </a:r>
          </a:p>
          <a:p>
            <a:r>
              <a:rPr lang="en-US" sz="1600" dirty="0"/>
              <a:t>For sure, IV results insignificant at 5% [barely significant to begin with]</a:t>
            </a:r>
          </a:p>
        </p:txBody>
      </p:sp>
    </p:spTree>
    <p:extLst>
      <p:ext uri="{BB962C8B-B14F-4D97-AF65-F5344CB8AC3E}">
        <p14:creationId xmlns:p14="http://schemas.microsoft.com/office/powerpoint/2010/main" val="188894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639762"/>
          </a:xfrm>
          <a:solidFill>
            <a:srgbClr val="FFCDFD"/>
          </a:solidFill>
        </p:spPr>
        <p:txBody>
          <a:bodyPr/>
          <a:lstStyle/>
          <a:p>
            <a:pPr eaLnBrk="1" hangingPunct="1"/>
            <a:r>
              <a:rPr lang="en-US" altLang="en-US" sz="3200" dirty="0"/>
              <a:t>Poke fun at myself first</a:t>
            </a:r>
          </a:p>
        </p:txBody>
      </p:sp>
      <p:sp>
        <p:nvSpPr>
          <p:cNvPr id="13315" name="Content Placeholder 2"/>
          <p:cNvSpPr>
            <a:spLocks noGrp="1"/>
          </p:cNvSpPr>
          <p:nvPr>
            <p:ph idx="1"/>
          </p:nvPr>
        </p:nvSpPr>
        <p:spPr>
          <a:xfrm>
            <a:off x="304800" y="1143000"/>
            <a:ext cx="8382000" cy="5334000"/>
          </a:xfrm>
        </p:spPr>
        <p:txBody>
          <a:bodyPr/>
          <a:lstStyle/>
          <a:p>
            <a:pPr eaLnBrk="1" hangingPunct="1"/>
            <a:r>
              <a:rPr lang="en-US" altLang="en-US" sz="2000" dirty="0"/>
              <a:t>Sanjai Bhagat &amp; Bernard Black, </a:t>
            </a:r>
            <a:r>
              <a:rPr lang="en-US" altLang="en-US" sz="2000" i="1" dirty="0"/>
              <a:t>The Non-Correlation Between Board Independence and Long-Term Firm Performance</a:t>
            </a:r>
            <a:r>
              <a:rPr lang="en-US" altLang="en-US" sz="2000" dirty="0"/>
              <a:t>, 27 </a:t>
            </a:r>
            <a:r>
              <a:rPr lang="en-US" altLang="en-US" sz="2000" b="1" dirty="0"/>
              <a:t>Journal of Corporation Law</a:t>
            </a:r>
            <a:r>
              <a:rPr lang="en-US" altLang="en-US" sz="2000" dirty="0"/>
              <a:t> 231-274 (2002) (</a:t>
            </a:r>
            <a:r>
              <a:rPr lang="en-US" altLang="en-US" sz="2000" u="sng" dirty="0">
                <a:hlinkClick r:id="rId3"/>
              </a:rPr>
              <a:t>http://ssrn.com/abstract=133808</a:t>
            </a:r>
            <a:r>
              <a:rPr lang="en-US" altLang="en-US" sz="2000" dirty="0"/>
              <a:t>)</a:t>
            </a:r>
          </a:p>
          <a:p>
            <a:pPr lvl="1" eaLnBrk="1" hangingPunct="1"/>
            <a:r>
              <a:rPr lang="en-US" altLang="en-US" sz="2000" dirty="0"/>
              <a:t>Well cited despite obscure placement . . .</a:t>
            </a:r>
          </a:p>
          <a:p>
            <a:pPr lvl="1" eaLnBrk="1" hangingPunct="1"/>
            <a:r>
              <a:rPr lang="en-US" altLang="en-US" sz="2000" dirty="0"/>
              <a:t>Rejected by all three top finance journals, 2d round each time, for one of two reasons:</a:t>
            </a:r>
          </a:p>
          <a:p>
            <a:pPr lvl="2" eaLnBrk="1" hangingPunct="1"/>
            <a:r>
              <a:rPr lang="en-US" altLang="en-US" sz="2000" dirty="0"/>
              <a:t>Everyone knows board composition </a:t>
            </a:r>
            <a:r>
              <a:rPr lang="en-US" altLang="en-US" sz="2000" b="1" dirty="0"/>
              <a:t>doesn’t matter</a:t>
            </a:r>
            <a:r>
              <a:rPr lang="en-US" altLang="en-US" sz="2000" dirty="0"/>
              <a:t>, so result is not new</a:t>
            </a:r>
          </a:p>
          <a:p>
            <a:pPr lvl="2" eaLnBrk="1" hangingPunct="1"/>
            <a:r>
              <a:rPr lang="en-US" altLang="en-US" sz="2000" dirty="0"/>
              <a:t>Everyone knows board composition </a:t>
            </a:r>
            <a:r>
              <a:rPr lang="en-US" altLang="en-US" sz="2000" b="1" dirty="0"/>
              <a:t>matters</a:t>
            </a:r>
            <a:r>
              <a:rPr lang="en-US" altLang="en-US" sz="2000" dirty="0"/>
              <a:t>, so result must be wrong</a:t>
            </a:r>
          </a:p>
          <a:p>
            <a:pPr lvl="3" eaLnBrk="1" hangingPunct="1"/>
            <a:r>
              <a:rPr lang="en-US" altLang="en-US" sz="1800" dirty="0"/>
              <a:t>Even if the referee can’t figure out why</a:t>
            </a:r>
          </a:p>
          <a:p>
            <a:pPr lvl="2" eaLnBrk="1" hangingPunct="1"/>
            <a:r>
              <a:rPr lang="en-US" altLang="en-US" sz="2000" dirty="0"/>
              <a:t>JF: two reports, one took each view; editor letter on second round, reject “for the reasons cited by the referees”!?</a:t>
            </a:r>
          </a:p>
          <a:p>
            <a:pPr lvl="2" eaLnBrk="1" hangingPunct="1"/>
            <a:r>
              <a:rPr lang="en-US" altLang="en-US" sz="2000" dirty="0"/>
              <a:t>No one saw (in hindsight, glaring) problem with our IV</a:t>
            </a:r>
          </a:p>
          <a:p>
            <a:pPr lvl="1" eaLnBrk="1" hangingPunct="1"/>
            <a:r>
              <a:rPr lang="en-US" altLang="en-US" sz="2200" dirty="0"/>
              <a:t>Got tired of fighting with referees, placed in a law journal.</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B30C52C-576B-4939-B815-BC50F15BA551}" type="slidenum">
              <a:rPr lang="en-US" altLang="en-US" sz="1400"/>
              <a:pPr>
                <a:spcBef>
                  <a:spcPct val="0"/>
                </a:spcBef>
                <a:buFontTx/>
                <a:buNone/>
              </a:pPr>
              <a:t>5</a:t>
            </a:fld>
            <a:endParaRPr lang="en-US" altLang="en-US" sz="1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E718-C396-8F00-38F0-0D4F4AE4D792}"/>
              </a:ext>
            </a:extLst>
          </p:cNvPr>
          <p:cNvSpPr>
            <a:spLocks noGrp="1"/>
          </p:cNvSpPr>
          <p:nvPr>
            <p:ph type="title"/>
          </p:nvPr>
        </p:nvSpPr>
        <p:spPr>
          <a:xfrm>
            <a:off x="457200" y="274638"/>
            <a:ext cx="8229600" cy="639762"/>
          </a:xfrm>
          <a:solidFill>
            <a:srgbClr val="FFCDFD"/>
          </a:solidFill>
        </p:spPr>
        <p:txBody>
          <a:bodyPr/>
          <a:lstStyle/>
          <a:p>
            <a:r>
              <a:rPr lang="en-US" sz="3600" dirty="0"/>
              <a:t>IV Estimate Shrinks as Add Controls</a:t>
            </a:r>
          </a:p>
        </p:txBody>
      </p:sp>
      <p:pic>
        <p:nvPicPr>
          <p:cNvPr id="6" name="Content Placeholder 5">
            <a:extLst>
              <a:ext uri="{FF2B5EF4-FFF2-40B4-BE49-F238E27FC236}">
                <a16:creationId xmlns:a16="http://schemas.microsoft.com/office/drawing/2014/main" id="{17A64554-C690-8287-9870-7C25EBC2E84E}"/>
              </a:ext>
            </a:extLst>
          </p:cNvPr>
          <p:cNvPicPr>
            <a:picLocks noGrp="1" noChangeAspect="1"/>
          </p:cNvPicPr>
          <p:nvPr>
            <p:ph idx="1"/>
          </p:nvPr>
        </p:nvPicPr>
        <p:blipFill>
          <a:blip r:embed="rId2"/>
          <a:stretch>
            <a:fillRect/>
          </a:stretch>
        </p:blipFill>
        <p:spPr>
          <a:xfrm>
            <a:off x="401734" y="1862791"/>
            <a:ext cx="8056466" cy="4583113"/>
          </a:xfrm>
        </p:spPr>
      </p:pic>
      <p:sp>
        <p:nvSpPr>
          <p:cNvPr id="4" name="Slide Number Placeholder 3">
            <a:extLst>
              <a:ext uri="{FF2B5EF4-FFF2-40B4-BE49-F238E27FC236}">
                <a16:creationId xmlns:a16="http://schemas.microsoft.com/office/drawing/2014/main" id="{E011B486-BA05-6470-58D1-79F546604E23}"/>
              </a:ext>
            </a:extLst>
          </p:cNvPr>
          <p:cNvSpPr>
            <a:spLocks noGrp="1"/>
          </p:cNvSpPr>
          <p:nvPr>
            <p:ph type="sldNum" sz="quarter" idx="12"/>
          </p:nvPr>
        </p:nvSpPr>
        <p:spPr/>
        <p:txBody>
          <a:bodyPr/>
          <a:lstStyle/>
          <a:p>
            <a:pPr>
              <a:defRPr/>
            </a:pPr>
            <a:fld id="{7C08D410-62C7-4317-90CA-F48D88E5485B}" type="slidenum">
              <a:rPr lang="en-US" altLang="en-US" smtClean="0"/>
              <a:pPr>
                <a:defRPr/>
              </a:pPr>
              <a:t>50</a:t>
            </a:fld>
            <a:endParaRPr lang="en-US"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C19912-C064-A59D-754D-D14CF1CF761E}"/>
                  </a:ext>
                </a:extLst>
              </p:cNvPr>
              <p:cNvSpPr txBox="1"/>
              <p:nvPr/>
            </p:nvSpPr>
            <p:spPr>
              <a:xfrm>
                <a:off x="685800" y="1219200"/>
                <a:ext cx="7848600" cy="844270"/>
              </a:xfrm>
              <a:prstGeom prst="rect">
                <a:avLst/>
              </a:prstGeom>
              <a:noFill/>
            </p:spPr>
            <p:txBody>
              <a:bodyPr wrap="square" rtlCol="0">
                <a:spAutoFit/>
              </a:bodyPr>
              <a:lstStyle/>
              <a:p>
                <a:r>
                  <a:rPr lang="en-US" sz="1600" dirty="0"/>
                  <a:t>Authors say:  “Reassuringly, both  </a:t>
                </a:r>
                <a14:m>
                  <m:oMath xmlns:m="http://schemas.openxmlformats.org/officeDocument/2006/math">
                    <m:acc>
                      <m:accPr>
                        <m:chr m:val="̂"/>
                        <m:ctrlPr>
                          <a:rPr lang="en-US" sz="1600" i="1" smtClean="0">
                            <a:latin typeface="Cambria Math" panose="02040503050406030204" pitchFamily="18" charset="0"/>
                          </a:rPr>
                        </m:ctrlPr>
                      </m:acc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𝛽</m:t>
                            </m:r>
                          </m:e>
                          <m:sub>
                            <m:r>
                              <a:rPr lang="en-US" sz="1600" b="0" i="1" smtClean="0">
                                <a:latin typeface="Cambria Math" panose="02040503050406030204" pitchFamily="18" charset="0"/>
                              </a:rPr>
                              <m:t>𝑂𝐿𝑆</m:t>
                            </m:r>
                          </m:sub>
                        </m:sSub>
                      </m:e>
                    </m:acc>
                  </m:oMath>
                </a14:m>
                <a:r>
                  <a:rPr lang="en-US" sz="1600" dirty="0"/>
                  <a:t> and </a:t>
                </a:r>
                <a14:m>
                  <m:oMath xmlns:m="http://schemas.openxmlformats.org/officeDocument/2006/math">
                    <m:acc>
                      <m:accPr>
                        <m:chr m:val="̂"/>
                        <m:ctrlPr>
                          <a:rPr lang="en-US" sz="1600" i="1">
                            <a:latin typeface="Cambria Math" panose="02040503050406030204" pitchFamily="18" charset="0"/>
                          </a:rPr>
                        </m:ctrlPr>
                      </m:accPr>
                      <m:e>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b="0" i="1" smtClean="0">
                                <a:latin typeface="Cambria Math" panose="02040503050406030204" pitchFamily="18" charset="0"/>
                              </a:rPr>
                              <m:t>𝐼𝑉</m:t>
                            </m:r>
                          </m:sub>
                        </m:sSub>
                      </m:e>
                    </m:acc>
                  </m:oMath>
                </a14:m>
                <a:r>
                  <a:rPr lang="en-US" sz="1600" dirty="0"/>
                  <a:t> remain stable as we add controls.” (p. 17)</a:t>
                </a:r>
              </a:p>
              <a:p>
                <a:r>
                  <a:rPr lang="en-US" sz="1600" dirty="0"/>
                  <a:t>Do they?</a:t>
                </a:r>
                <a:endParaRPr lang="en-US" dirty="0"/>
              </a:p>
            </p:txBody>
          </p:sp>
        </mc:Choice>
        <mc:Fallback xmlns="">
          <p:sp>
            <p:nvSpPr>
              <p:cNvPr id="7" name="TextBox 6">
                <a:extLst>
                  <a:ext uri="{FF2B5EF4-FFF2-40B4-BE49-F238E27FC236}">
                    <a16:creationId xmlns:a16="http://schemas.microsoft.com/office/drawing/2014/main" id="{C9C19912-C064-A59D-754D-D14CF1CF761E}"/>
                  </a:ext>
                </a:extLst>
              </p:cNvPr>
              <p:cNvSpPr txBox="1">
                <a:spLocks noRot="1" noChangeAspect="1" noMove="1" noResize="1" noEditPoints="1" noAdjustHandles="1" noChangeArrowheads="1" noChangeShapeType="1" noTextEdit="1"/>
              </p:cNvSpPr>
              <p:nvPr/>
            </p:nvSpPr>
            <p:spPr>
              <a:xfrm>
                <a:off x="685800" y="1219200"/>
                <a:ext cx="7848600" cy="844270"/>
              </a:xfrm>
              <a:prstGeom prst="rect">
                <a:avLst/>
              </a:prstGeom>
              <a:blipFill>
                <a:blip r:embed="rId3"/>
                <a:stretch>
                  <a:fillRect l="-466" r="-1166" b="-9420"/>
                </a:stretch>
              </a:blipFill>
            </p:spPr>
            <p:txBody>
              <a:bodyPr/>
              <a:lstStyle/>
              <a:p>
                <a:r>
                  <a:rPr lang="en-US">
                    <a:noFill/>
                  </a:rPr>
                  <a:t> </a:t>
                </a:r>
              </a:p>
            </p:txBody>
          </p:sp>
        </mc:Fallback>
      </mc:AlternateContent>
    </p:spTree>
    <p:extLst>
      <p:ext uri="{BB962C8B-B14F-4D97-AF65-F5344CB8AC3E}">
        <p14:creationId xmlns:p14="http://schemas.microsoft.com/office/powerpoint/2010/main" val="36111979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6565-C815-85BA-5A0E-475D69726125}"/>
              </a:ext>
            </a:extLst>
          </p:cNvPr>
          <p:cNvSpPr>
            <a:spLocks noGrp="1"/>
          </p:cNvSpPr>
          <p:nvPr>
            <p:ph type="title"/>
          </p:nvPr>
        </p:nvSpPr>
        <p:spPr>
          <a:xfrm>
            <a:off x="457200" y="274638"/>
            <a:ext cx="8229600" cy="715962"/>
          </a:xfrm>
          <a:solidFill>
            <a:srgbClr val="FFCDFD"/>
          </a:solidFill>
        </p:spPr>
        <p:txBody>
          <a:bodyPr/>
          <a:lstStyle/>
          <a:p>
            <a:r>
              <a:rPr lang="en-US" sz="3600"/>
              <a:t>Data </a:t>
            </a:r>
            <a:r>
              <a:rPr lang="en-US" sz="3600" dirty="0"/>
              <a:t>limitations</a:t>
            </a:r>
          </a:p>
        </p:txBody>
      </p:sp>
      <p:sp>
        <p:nvSpPr>
          <p:cNvPr id="3" name="Content Placeholder 2">
            <a:extLst>
              <a:ext uri="{FF2B5EF4-FFF2-40B4-BE49-F238E27FC236}">
                <a16:creationId xmlns:a16="http://schemas.microsoft.com/office/drawing/2014/main" id="{03004EF1-4F72-AD77-8391-F6283AD5602C}"/>
              </a:ext>
            </a:extLst>
          </p:cNvPr>
          <p:cNvSpPr>
            <a:spLocks noGrp="1"/>
          </p:cNvSpPr>
          <p:nvPr>
            <p:ph idx="1"/>
          </p:nvPr>
        </p:nvSpPr>
        <p:spPr>
          <a:xfrm>
            <a:off x="457200" y="1219200"/>
            <a:ext cx="8229600" cy="4906963"/>
          </a:xfrm>
        </p:spPr>
        <p:txBody>
          <a:bodyPr/>
          <a:lstStyle/>
          <a:p>
            <a:r>
              <a:rPr lang="en-US" sz="2400" dirty="0"/>
              <a:t>Medicare Part B data for ambulance rides</a:t>
            </a:r>
          </a:p>
          <a:p>
            <a:pPr lvl="1"/>
            <a:r>
              <a:rPr lang="en-US" sz="2000" dirty="0"/>
              <a:t>Linked to mortality records (but not cause of death)</a:t>
            </a:r>
          </a:p>
          <a:p>
            <a:pPr lvl="1"/>
            <a:r>
              <a:rPr lang="en-US" sz="2000" dirty="0"/>
              <a:t>Know past history prior year (outpatient, ED, inpatient)</a:t>
            </a:r>
          </a:p>
          <a:p>
            <a:r>
              <a:rPr lang="en-US" sz="2400" dirty="0"/>
              <a:t>No VA data.  Such as:</a:t>
            </a:r>
          </a:p>
          <a:p>
            <a:pPr lvl="1"/>
            <a:r>
              <a:rPr lang="en-US" sz="2000" dirty="0"/>
              <a:t>Was patient admitted to hospital</a:t>
            </a:r>
          </a:p>
          <a:p>
            <a:pPr lvl="1"/>
            <a:r>
              <a:rPr lang="en-US" sz="2000" dirty="0"/>
              <a:t>ED diagnosis</a:t>
            </a:r>
          </a:p>
          <a:p>
            <a:pPr lvl="1"/>
            <a:r>
              <a:rPr lang="en-US" sz="2000" dirty="0"/>
              <a:t>Hospital diagnosis if admitted</a:t>
            </a:r>
          </a:p>
          <a:p>
            <a:pPr lvl="1"/>
            <a:r>
              <a:rPr lang="en-US" sz="2000" dirty="0"/>
              <a:t>Prior diagnoses</a:t>
            </a:r>
          </a:p>
          <a:p>
            <a:r>
              <a:rPr lang="en-US" sz="2400" dirty="0"/>
              <a:t>So don’t even know how much of effect came from patients admitted from ED</a:t>
            </a:r>
          </a:p>
          <a:p>
            <a:pPr lvl="1"/>
            <a:r>
              <a:rPr lang="en-US" sz="2000" dirty="0"/>
              <a:t>Versus patients sent home (not that sick)</a:t>
            </a:r>
          </a:p>
          <a:p>
            <a:pPr lvl="1"/>
            <a:endParaRPr lang="en-US" dirty="0"/>
          </a:p>
        </p:txBody>
      </p:sp>
      <p:sp>
        <p:nvSpPr>
          <p:cNvPr id="4" name="Slide Number Placeholder 3">
            <a:extLst>
              <a:ext uri="{FF2B5EF4-FFF2-40B4-BE49-F238E27FC236}">
                <a16:creationId xmlns:a16="http://schemas.microsoft.com/office/drawing/2014/main" id="{C4B81C9A-5D3C-B053-7DCE-57EF5A09486C}"/>
              </a:ext>
            </a:extLst>
          </p:cNvPr>
          <p:cNvSpPr>
            <a:spLocks noGrp="1"/>
          </p:cNvSpPr>
          <p:nvPr>
            <p:ph type="sldNum" sz="quarter" idx="12"/>
          </p:nvPr>
        </p:nvSpPr>
        <p:spPr/>
        <p:txBody>
          <a:bodyPr/>
          <a:lstStyle/>
          <a:p>
            <a:pPr>
              <a:defRPr/>
            </a:pPr>
            <a:fld id="{7C08D410-62C7-4317-90CA-F48D88E5485B}" type="slidenum">
              <a:rPr lang="en-US" altLang="en-US" smtClean="0"/>
              <a:pPr>
                <a:defRPr/>
              </a:pPr>
              <a:t>51</a:t>
            </a:fld>
            <a:endParaRPr lang="en-US" altLang="en-US"/>
          </a:p>
        </p:txBody>
      </p:sp>
    </p:spTree>
    <p:extLst>
      <p:ext uri="{BB962C8B-B14F-4D97-AF65-F5344CB8AC3E}">
        <p14:creationId xmlns:p14="http://schemas.microsoft.com/office/powerpoint/2010/main" val="2512794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63D1E-394F-9CDE-0813-7542ABDED2FC}"/>
              </a:ext>
            </a:extLst>
          </p:cNvPr>
          <p:cNvSpPr>
            <a:spLocks noGrp="1"/>
          </p:cNvSpPr>
          <p:nvPr>
            <p:ph type="title"/>
          </p:nvPr>
        </p:nvSpPr>
        <p:spPr>
          <a:xfrm>
            <a:off x="457200" y="274638"/>
            <a:ext cx="8229600" cy="868362"/>
          </a:xfrm>
          <a:solidFill>
            <a:srgbClr val="FFCDFD"/>
          </a:solidFill>
        </p:spPr>
        <p:txBody>
          <a:bodyPr/>
          <a:lstStyle/>
          <a:p>
            <a:r>
              <a:rPr lang="en-US" sz="3600" dirty="0">
                <a:highlight>
                  <a:srgbClr val="FFCDFD"/>
                </a:highlight>
              </a:rPr>
              <a:t>I work with ED docs</a:t>
            </a:r>
          </a:p>
        </p:txBody>
      </p:sp>
      <p:sp>
        <p:nvSpPr>
          <p:cNvPr id="3" name="Content Placeholder 2">
            <a:extLst>
              <a:ext uri="{FF2B5EF4-FFF2-40B4-BE49-F238E27FC236}">
                <a16:creationId xmlns:a16="http://schemas.microsoft.com/office/drawing/2014/main" id="{C804A3F7-4751-B5A5-2460-3D5AE27882A5}"/>
              </a:ext>
            </a:extLst>
          </p:cNvPr>
          <p:cNvSpPr>
            <a:spLocks noGrp="1"/>
          </p:cNvSpPr>
          <p:nvPr>
            <p:ph idx="1"/>
          </p:nvPr>
        </p:nvSpPr>
        <p:spPr>
          <a:xfrm>
            <a:off x="457200" y="1295400"/>
            <a:ext cx="8229600" cy="4830763"/>
          </a:xfrm>
        </p:spPr>
        <p:txBody>
          <a:bodyPr/>
          <a:lstStyle/>
          <a:p>
            <a:r>
              <a:rPr lang="en-US" sz="2800" dirty="0"/>
              <a:t>On a series of projects.</a:t>
            </a:r>
          </a:p>
          <a:p>
            <a:pPr lvl="1"/>
            <a:r>
              <a:rPr lang="en-US" sz="2400" dirty="0"/>
              <a:t>I asked them, “I know the result is impossible, tell me why”?</a:t>
            </a:r>
          </a:p>
          <a:p>
            <a:r>
              <a:rPr lang="en-US" sz="2800" dirty="0"/>
              <a:t>Response:  result is silly</a:t>
            </a:r>
          </a:p>
          <a:p>
            <a:pPr lvl="1"/>
            <a:r>
              <a:rPr lang="en-US" sz="2400" dirty="0"/>
              <a:t>VA hospitals are basic, not fancy</a:t>
            </a:r>
          </a:p>
          <a:p>
            <a:pPr lvl="2"/>
            <a:r>
              <a:rPr lang="en-US" sz="2000" dirty="0"/>
              <a:t>Not trauma center</a:t>
            </a:r>
          </a:p>
          <a:p>
            <a:pPr lvl="2"/>
            <a:r>
              <a:rPr lang="en-US" sz="2000" dirty="0"/>
              <a:t>Not specialty hospital that can handle other serious events (heart attack, stroke)</a:t>
            </a:r>
          </a:p>
          <a:p>
            <a:pPr lvl="1"/>
            <a:r>
              <a:rPr lang="en-US" sz="2400" dirty="0"/>
              <a:t>Patients and ambulance drivers know this</a:t>
            </a:r>
          </a:p>
          <a:p>
            <a:pPr lvl="1"/>
            <a:r>
              <a:rPr lang="en-US" sz="2400" dirty="0"/>
              <a:t>They take sicker patients to tertiary hospitals</a:t>
            </a:r>
          </a:p>
          <a:p>
            <a:pPr lvl="1"/>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0080101-75F7-EBE3-CFB1-8445A526253F}"/>
              </a:ext>
            </a:extLst>
          </p:cNvPr>
          <p:cNvSpPr>
            <a:spLocks noGrp="1"/>
          </p:cNvSpPr>
          <p:nvPr>
            <p:ph type="sldNum" sz="quarter" idx="12"/>
          </p:nvPr>
        </p:nvSpPr>
        <p:spPr/>
        <p:txBody>
          <a:bodyPr/>
          <a:lstStyle/>
          <a:p>
            <a:pPr>
              <a:defRPr/>
            </a:pPr>
            <a:fld id="{7C08D410-62C7-4317-90CA-F48D88E5485B}" type="slidenum">
              <a:rPr lang="en-US" altLang="en-US" smtClean="0"/>
              <a:pPr>
                <a:defRPr/>
              </a:pPr>
              <a:t>52</a:t>
            </a:fld>
            <a:endParaRPr lang="en-US" altLang="en-US"/>
          </a:p>
        </p:txBody>
      </p:sp>
    </p:spTree>
    <p:extLst>
      <p:ext uri="{BB962C8B-B14F-4D97-AF65-F5344CB8AC3E}">
        <p14:creationId xmlns:p14="http://schemas.microsoft.com/office/powerpoint/2010/main" val="20961775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5D045-DAE1-99E0-F474-8B91E6EE0B82}"/>
              </a:ext>
            </a:extLst>
          </p:cNvPr>
          <p:cNvSpPr>
            <a:spLocks noGrp="1"/>
          </p:cNvSpPr>
          <p:nvPr>
            <p:ph type="title"/>
          </p:nvPr>
        </p:nvSpPr>
        <p:spPr>
          <a:xfrm>
            <a:off x="457200" y="274638"/>
            <a:ext cx="8229600" cy="715962"/>
          </a:xfrm>
          <a:solidFill>
            <a:srgbClr val="FFCDFD"/>
          </a:solidFill>
        </p:spPr>
        <p:txBody>
          <a:bodyPr/>
          <a:lstStyle/>
          <a:p>
            <a:r>
              <a:rPr lang="en-US" sz="3600" dirty="0"/>
              <a:t>Planned quasi-replication</a:t>
            </a:r>
          </a:p>
        </p:txBody>
      </p:sp>
      <p:sp>
        <p:nvSpPr>
          <p:cNvPr id="3" name="Content Placeholder 2">
            <a:extLst>
              <a:ext uri="{FF2B5EF4-FFF2-40B4-BE49-F238E27FC236}">
                <a16:creationId xmlns:a16="http://schemas.microsoft.com/office/drawing/2014/main" id="{8228490F-0A7A-56C4-D918-742FA49D0EFE}"/>
              </a:ext>
            </a:extLst>
          </p:cNvPr>
          <p:cNvSpPr>
            <a:spLocks noGrp="1"/>
          </p:cNvSpPr>
          <p:nvPr>
            <p:ph idx="1"/>
          </p:nvPr>
        </p:nvSpPr>
        <p:spPr>
          <a:xfrm>
            <a:off x="457200" y="1219200"/>
            <a:ext cx="8229600" cy="4906963"/>
          </a:xfrm>
        </p:spPr>
        <p:txBody>
          <a:bodyPr/>
          <a:lstStyle/>
          <a:p>
            <a:r>
              <a:rPr lang="en-US" sz="2400" dirty="0"/>
              <a:t>Data from Milwaukee County</a:t>
            </a:r>
          </a:p>
          <a:p>
            <a:pPr lvl="1"/>
            <a:r>
              <a:rPr lang="en-US" sz="2000" dirty="0"/>
              <a:t>20 years of ambulance ride data</a:t>
            </a:r>
          </a:p>
          <a:p>
            <a:pPr lvl="1"/>
            <a:r>
              <a:rPr lang="en-US" sz="2000" dirty="0"/>
              <a:t>Link to VA records (hospital, outpatient)</a:t>
            </a:r>
          </a:p>
          <a:p>
            <a:pPr lvl="1"/>
            <a:r>
              <a:rPr lang="en-US" sz="2000" dirty="0"/>
              <a:t>Link to Medicare records (thus, mortality too)</a:t>
            </a:r>
          </a:p>
          <a:p>
            <a:r>
              <a:rPr lang="en-US" sz="2400" dirty="0"/>
              <a:t>National data: Medicare (like theirs)</a:t>
            </a:r>
          </a:p>
          <a:p>
            <a:pPr lvl="1"/>
            <a:r>
              <a:rPr lang="en-US" sz="2000" dirty="0"/>
              <a:t>Hopefully:  link to national VA data</a:t>
            </a:r>
          </a:p>
          <a:p>
            <a:r>
              <a:rPr lang="en-US" sz="2400" dirty="0"/>
              <a:t>With pre-analysis plan . . .</a:t>
            </a:r>
          </a:p>
          <a:p>
            <a:r>
              <a:rPr lang="en-US" sz="2400" dirty="0"/>
              <a:t>Results to come</a:t>
            </a:r>
          </a:p>
          <a:p>
            <a:pPr lvl="1"/>
            <a:r>
              <a:rPr lang="en-US" sz="2000" dirty="0"/>
              <a:t>An opportunity to blow up a paper in AER by a Nobel-prize </a:t>
            </a:r>
            <a:r>
              <a:rPr lang="en-US" sz="1600" dirty="0"/>
              <a:t>wi</a:t>
            </a:r>
            <a:r>
              <a:rPr lang="en-US" sz="2000" dirty="0"/>
              <a:t>nning economist was too good to pass up</a:t>
            </a:r>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ECCAB2A7-7295-AE43-CCCF-C710F93C4D84}"/>
              </a:ext>
            </a:extLst>
          </p:cNvPr>
          <p:cNvSpPr>
            <a:spLocks noGrp="1"/>
          </p:cNvSpPr>
          <p:nvPr>
            <p:ph type="sldNum" sz="quarter" idx="12"/>
          </p:nvPr>
        </p:nvSpPr>
        <p:spPr/>
        <p:txBody>
          <a:bodyPr/>
          <a:lstStyle/>
          <a:p>
            <a:pPr>
              <a:defRPr/>
            </a:pPr>
            <a:fld id="{7C08D410-62C7-4317-90CA-F48D88E5485B}" type="slidenum">
              <a:rPr lang="en-US" altLang="en-US" smtClean="0"/>
              <a:pPr>
                <a:defRPr/>
              </a:pPr>
              <a:t>53</a:t>
            </a:fld>
            <a:endParaRPr lang="en-US" altLang="en-US"/>
          </a:p>
        </p:txBody>
      </p:sp>
    </p:spTree>
    <p:extLst>
      <p:ext uri="{BB962C8B-B14F-4D97-AF65-F5344CB8AC3E}">
        <p14:creationId xmlns:p14="http://schemas.microsoft.com/office/powerpoint/2010/main" val="2301014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457200" y="274638"/>
            <a:ext cx="8229600" cy="868362"/>
          </a:xfrm>
          <a:solidFill>
            <a:srgbClr val="FFCDFD"/>
          </a:solidFill>
        </p:spPr>
        <p:txBody>
          <a:bodyPr/>
          <a:lstStyle/>
          <a:p>
            <a:r>
              <a:rPr lang="en-US" altLang="en-US" sz="3000" dirty="0"/>
              <a:t>Example 7:  What Effect You Are Estimating?</a:t>
            </a:r>
          </a:p>
        </p:txBody>
      </p:sp>
      <p:sp>
        <p:nvSpPr>
          <p:cNvPr id="81923" name="Content Placeholder 2"/>
          <p:cNvSpPr>
            <a:spLocks noGrp="1"/>
          </p:cNvSpPr>
          <p:nvPr>
            <p:ph idx="1"/>
          </p:nvPr>
        </p:nvSpPr>
        <p:spPr>
          <a:xfrm>
            <a:off x="457200" y="1371600"/>
            <a:ext cx="8229600" cy="4525963"/>
          </a:xfrm>
        </p:spPr>
        <p:txBody>
          <a:bodyPr/>
          <a:lstStyle/>
          <a:p>
            <a:r>
              <a:rPr lang="en-US" altLang="en-US" sz="2400" dirty="0" err="1"/>
              <a:t>Dewenter</a:t>
            </a:r>
            <a:r>
              <a:rPr lang="en-US" altLang="en-US" sz="2400" dirty="0"/>
              <a:t>, Kathryn, Xi Han and Paul </a:t>
            </a:r>
            <a:r>
              <a:rPr lang="en-US" altLang="en-US" sz="2400" dirty="0" err="1"/>
              <a:t>Malatesta</a:t>
            </a:r>
            <a:r>
              <a:rPr lang="en-US" altLang="en-US" sz="2400" dirty="0"/>
              <a:t>, </a:t>
            </a:r>
            <a:r>
              <a:rPr lang="en-US" altLang="en-US" sz="2400" i="1" dirty="0"/>
              <a:t>Firm Values and Sovereign Wealth Fund Investments</a:t>
            </a:r>
            <a:r>
              <a:rPr lang="en-US" altLang="en-US" sz="2400" dirty="0"/>
              <a:t>, 98 Journal of Financial Economics 256-278 (2010)</a:t>
            </a:r>
          </a:p>
          <a:p>
            <a:endParaRPr lang="en-US" altLang="en-US" sz="2400" dirty="0"/>
          </a:p>
          <a:p>
            <a:r>
              <a:rPr lang="en-US" altLang="en-US" sz="2000" b="1" dirty="0"/>
              <a:t>Abstract:</a:t>
            </a:r>
            <a:r>
              <a:rPr lang="en-US" altLang="en-US" sz="2000" dirty="0"/>
              <a:t> We analyze the impact of Sovereign Wealth Fund (SWF) investments on firm values . . . The data show significant positive (negative) returns to announcements of SWF investments (divestments). The returns are non-monotonic, first rising (falling) and then falling (rising) with the share bought (sold) for investments (divestments).</a:t>
            </a:r>
          </a:p>
        </p:txBody>
      </p:sp>
      <p:sp>
        <p:nvSpPr>
          <p:cNvPr id="819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3BDF844-7CF4-44F5-8F09-6213C9901384}" type="slidenum">
              <a:rPr lang="en-US" altLang="en-US" sz="1400"/>
              <a:pPr>
                <a:spcBef>
                  <a:spcPct val="0"/>
                </a:spcBef>
                <a:buFontTx/>
                <a:buNone/>
              </a:pPr>
              <a:t>54</a:t>
            </a:fld>
            <a:endParaRPr lang="en-US" altLang="en-US" sz="1400"/>
          </a:p>
        </p:txBody>
      </p:sp>
    </p:spTree>
    <p:extLst>
      <p:ext uri="{BB962C8B-B14F-4D97-AF65-F5344CB8AC3E}">
        <p14:creationId xmlns:p14="http://schemas.microsoft.com/office/powerpoint/2010/main" val="8225596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457200" y="274638"/>
            <a:ext cx="8229600" cy="639762"/>
          </a:xfrm>
          <a:solidFill>
            <a:srgbClr val="FFCDFD"/>
          </a:solidFill>
        </p:spPr>
        <p:txBody>
          <a:bodyPr/>
          <a:lstStyle/>
          <a:p>
            <a:r>
              <a:rPr lang="en-US" altLang="en-US" sz="3200" dirty="0"/>
              <a:t>(selected) Black comments</a:t>
            </a:r>
          </a:p>
        </p:txBody>
      </p:sp>
      <p:sp>
        <p:nvSpPr>
          <p:cNvPr id="83971" name="Content Placeholder 2"/>
          <p:cNvSpPr>
            <a:spLocks noGrp="1"/>
          </p:cNvSpPr>
          <p:nvPr>
            <p:ph idx="1"/>
          </p:nvPr>
        </p:nvSpPr>
        <p:spPr>
          <a:xfrm>
            <a:off x="457200" y="1066800"/>
            <a:ext cx="8229600" cy="5181600"/>
          </a:xfrm>
        </p:spPr>
        <p:txBody>
          <a:bodyPr/>
          <a:lstStyle/>
          <a:p>
            <a:r>
              <a:rPr lang="en-US" altLang="en-US" sz="2000" dirty="0"/>
              <a:t>From audience at 2009 conference</a:t>
            </a:r>
          </a:p>
          <a:p>
            <a:r>
              <a:rPr lang="en-US" altLang="en-US" sz="2000" dirty="0"/>
              <a:t>As discussant in 2010 (paper hadn’t changed)</a:t>
            </a:r>
          </a:p>
          <a:p>
            <a:r>
              <a:rPr lang="en-US" altLang="en-US" sz="2000" dirty="0"/>
              <a:t>Dataset is 70% Singapore for acquisitions (158/227) and 90% Norway and Singapore for divestitures (43/47).</a:t>
            </a:r>
          </a:p>
          <a:p>
            <a:pPr lvl="1"/>
            <a:r>
              <a:rPr lang="en-US" altLang="en-US" sz="2000" b="1" dirty="0"/>
              <a:t>Acquisitions:</a:t>
            </a:r>
            <a:r>
              <a:rPr lang="en-US" altLang="en-US" sz="2000" dirty="0"/>
              <a:t>  Case study of Singapore, mostly Temasek investment fund.  Small non-corrupt country.</a:t>
            </a:r>
          </a:p>
          <a:p>
            <a:pPr lvl="2"/>
            <a:r>
              <a:rPr lang="en-US" altLang="en-US" sz="1800" dirty="0"/>
              <a:t>Positive 5-year returns driven </a:t>
            </a:r>
            <a:r>
              <a:rPr lang="en-US" altLang="en-US" sz="1800" b="1" dirty="0"/>
              <a:t>entirely</a:t>
            </a:r>
            <a:r>
              <a:rPr lang="en-US" altLang="en-US" sz="1800" dirty="0"/>
              <a:t> by </a:t>
            </a:r>
            <a:r>
              <a:rPr lang="en-US" altLang="en-US" sz="1800" dirty="0" err="1"/>
              <a:t>Temasek</a:t>
            </a:r>
            <a:r>
              <a:rPr lang="en-US" altLang="en-US" sz="1800" dirty="0"/>
              <a:t> investing outside Singapore.  </a:t>
            </a:r>
            <a:r>
              <a:rPr lang="en-US" altLang="en-US" sz="1800" b="1" dirty="0"/>
              <a:t>No</a:t>
            </a:r>
            <a:r>
              <a:rPr lang="en-US" altLang="en-US" sz="1800" dirty="0"/>
              <a:t> reason to think this will generalize to other SWFs.</a:t>
            </a:r>
          </a:p>
          <a:p>
            <a:pPr lvl="1"/>
            <a:r>
              <a:rPr lang="en-US" altLang="en-US" sz="2000" b="1" dirty="0"/>
              <a:t>Divestitures:</a:t>
            </a:r>
            <a:r>
              <a:rPr lang="en-US" altLang="en-US" sz="2000" dirty="0"/>
              <a:t>  Case study of Singapore and Norway:  two small, non-corrupt countries.</a:t>
            </a:r>
          </a:p>
          <a:p>
            <a:pPr lvl="2"/>
            <a:r>
              <a:rPr lang="en-US" altLang="en-US" sz="2000" dirty="0"/>
              <a:t>Zero returns to Norway, negative for Singapore.  Leaves me with </a:t>
            </a:r>
            <a:r>
              <a:rPr lang="en-US" altLang="en-US" sz="2000" b="1" dirty="0"/>
              <a:t>no</a:t>
            </a:r>
            <a:r>
              <a:rPr lang="en-US" altLang="en-US" sz="2000" dirty="0"/>
              <a:t> prediction for country number 3, even if small and non-corrupt</a:t>
            </a:r>
          </a:p>
          <a:p>
            <a:r>
              <a:rPr lang="en-US" altLang="en-US" sz="2400" dirty="0"/>
              <a:t>You have a case study of Singapore and Norway</a:t>
            </a:r>
          </a:p>
        </p:txBody>
      </p:sp>
      <p:sp>
        <p:nvSpPr>
          <p:cNvPr id="839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2247A61-CAA5-4F3E-AEF3-B857C437FD88}" type="slidenum">
              <a:rPr lang="en-US" altLang="en-US" sz="1400"/>
              <a:pPr>
                <a:spcBef>
                  <a:spcPct val="0"/>
                </a:spcBef>
                <a:buFontTx/>
                <a:buNone/>
              </a:pPr>
              <a:t>55</a:t>
            </a:fld>
            <a:endParaRPr lang="en-US" altLang="en-US" sz="1400"/>
          </a:p>
        </p:txBody>
      </p:sp>
    </p:spTree>
    <p:extLst>
      <p:ext uri="{BB962C8B-B14F-4D97-AF65-F5344CB8AC3E}">
        <p14:creationId xmlns:p14="http://schemas.microsoft.com/office/powerpoint/2010/main" val="28980574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457200" y="274638"/>
            <a:ext cx="8229600" cy="868362"/>
          </a:xfrm>
          <a:solidFill>
            <a:srgbClr val="FFCDFD"/>
          </a:solidFill>
        </p:spPr>
        <p:txBody>
          <a:bodyPr/>
          <a:lstStyle/>
          <a:p>
            <a:r>
              <a:rPr lang="en-US" altLang="en-US" sz="3600" dirty="0"/>
              <a:t>Standard error problems too</a:t>
            </a:r>
          </a:p>
        </p:txBody>
      </p:sp>
      <p:sp>
        <p:nvSpPr>
          <p:cNvPr id="86019" name="Content Placeholder 2"/>
          <p:cNvSpPr>
            <a:spLocks noGrp="1"/>
          </p:cNvSpPr>
          <p:nvPr>
            <p:ph idx="1"/>
          </p:nvPr>
        </p:nvSpPr>
        <p:spPr/>
        <p:txBody>
          <a:bodyPr/>
          <a:lstStyle/>
          <a:p>
            <a:r>
              <a:rPr lang="en-US" altLang="en-US" sz="2400" dirty="0"/>
              <a:t>Black comments continued</a:t>
            </a:r>
          </a:p>
          <a:p>
            <a:pPr lvl="1"/>
            <a:r>
              <a:rPr lang="en-US" altLang="en-US" sz="2000" dirty="0"/>
              <a:t>Investments by fund X  are not independent.</a:t>
            </a:r>
          </a:p>
          <a:p>
            <a:pPr lvl="2"/>
            <a:r>
              <a:rPr lang="en-US" altLang="en-US" sz="1600" dirty="0"/>
              <a:t>Effective sample for acquisitions is 4 funds with 10+ acquisitions</a:t>
            </a:r>
          </a:p>
          <a:p>
            <a:pPr lvl="2"/>
            <a:r>
              <a:rPr lang="en-US" altLang="en-US" sz="1600" dirty="0"/>
              <a:t>Effective sample for divestments is 2 funds (Singapore, Norway).  </a:t>
            </a:r>
            <a:endParaRPr lang="en-US" altLang="en-US" sz="2000" dirty="0"/>
          </a:p>
          <a:p>
            <a:pPr lvl="1"/>
            <a:r>
              <a:rPr lang="en-US" altLang="en-US" sz="2200" dirty="0"/>
              <a:t>Already stretching significance, by boldfacing 10% results; norm is 5%.</a:t>
            </a:r>
          </a:p>
          <a:p>
            <a:pPr lvl="1"/>
            <a:r>
              <a:rPr lang="en-US" altLang="en-US" sz="2200" dirty="0"/>
              <a:t>If cluster on SWF (as you should), and then bootstrap your s.e.’s (as you must with so few clusters) little will survive.</a:t>
            </a:r>
          </a:p>
          <a:p>
            <a:endParaRPr lang="en-US" altLang="en-US" dirty="0"/>
          </a:p>
        </p:txBody>
      </p:sp>
      <p:sp>
        <p:nvSpPr>
          <p:cNvPr id="860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91BC7B5-6894-4BC0-AA32-F4BF6CA94471}" type="slidenum">
              <a:rPr lang="en-US" altLang="en-US" sz="1400"/>
              <a:pPr>
                <a:spcBef>
                  <a:spcPct val="0"/>
                </a:spcBef>
                <a:buFontTx/>
                <a:buNone/>
              </a:pPr>
              <a:t>56</a:t>
            </a:fld>
            <a:endParaRPr lang="en-US" altLang="en-US" sz="1400"/>
          </a:p>
        </p:txBody>
      </p:sp>
    </p:spTree>
    <p:extLst>
      <p:ext uri="{BB962C8B-B14F-4D97-AF65-F5344CB8AC3E}">
        <p14:creationId xmlns:p14="http://schemas.microsoft.com/office/powerpoint/2010/main" val="32125150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457200" y="274638"/>
            <a:ext cx="8229600" cy="792162"/>
          </a:xfrm>
          <a:solidFill>
            <a:srgbClr val="FFCDFD"/>
          </a:solidFill>
        </p:spPr>
        <p:txBody>
          <a:bodyPr/>
          <a:lstStyle/>
          <a:p>
            <a:r>
              <a:rPr lang="en-US" altLang="en-US" sz="3200" dirty="0"/>
              <a:t>Authors’ main reply (paraphrased)</a:t>
            </a:r>
          </a:p>
        </p:txBody>
      </p:sp>
      <p:sp>
        <p:nvSpPr>
          <p:cNvPr id="88067" name="Content Placeholder 2"/>
          <p:cNvSpPr>
            <a:spLocks noGrp="1"/>
          </p:cNvSpPr>
          <p:nvPr>
            <p:ph idx="1"/>
          </p:nvPr>
        </p:nvSpPr>
        <p:spPr>
          <a:xfrm>
            <a:off x="457200" y="1295400"/>
            <a:ext cx="8229600" cy="4525963"/>
          </a:xfrm>
        </p:spPr>
        <p:txBody>
          <a:bodyPr/>
          <a:lstStyle/>
          <a:p>
            <a:r>
              <a:rPr lang="en-US" altLang="en-US" sz="2800" dirty="0"/>
              <a:t>Paper was just accepted by </a:t>
            </a:r>
            <a:r>
              <a:rPr lang="en-US" altLang="en-US" sz="2800" i="1" dirty="0"/>
              <a:t>Journal of Financial Economics</a:t>
            </a:r>
          </a:p>
          <a:p>
            <a:pPr lvl="1"/>
            <a:r>
              <a:rPr lang="en-US" altLang="en-US" sz="2400" dirty="0"/>
              <a:t>So we </a:t>
            </a:r>
            <a:r>
              <a:rPr lang="en-US" altLang="en-US" sz="2400" dirty="0" err="1"/>
              <a:t>ain’t</a:t>
            </a:r>
            <a:r>
              <a:rPr lang="en-US" altLang="en-US" sz="2400" dirty="0"/>
              <a:t> </a:t>
            </a:r>
            <a:r>
              <a:rPr lang="en-US" altLang="en-US" sz="2400" dirty="0" err="1"/>
              <a:t>gonna</a:t>
            </a:r>
            <a:r>
              <a:rPr lang="en-US" altLang="en-US" sz="2400" dirty="0"/>
              <a:t> change it now</a:t>
            </a:r>
          </a:p>
          <a:p>
            <a:r>
              <a:rPr lang="en-US" altLang="en-US" sz="2000" dirty="0"/>
              <a:t>My view:  That a referee at a top journal accepted your approach is not a better reason than “everyone does it”</a:t>
            </a:r>
          </a:p>
          <a:p>
            <a:pPr lvl="1"/>
            <a:r>
              <a:rPr lang="en-US" altLang="en-US" sz="1800" dirty="0"/>
              <a:t>Especially when you knew the issues [from my 2009 comments]</a:t>
            </a:r>
          </a:p>
          <a:p>
            <a:r>
              <a:rPr lang="en-US" altLang="en-US" sz="2000" dirty="0"/>
              <a:t>Can understand as “construct validity” problem:</a:t>
            </a:r>
          </a:p>
          <a:p>
            <a:pPr lvl="1"/>
            <a:r>
              <a:rPr lang="en-US" altLang="en-US" sz="1800" dirty="0"/>
              <a:t>Authors assume:  All SWFs are the same</a:t>
            </a:r>
            <a:endParaRPr lang="en-US" altLang="en-US" sz="2000" dirty="0"/>
          </a:p>
        </p:txBody>
      </p:sp>
      <p:sp>
        <p:nvSpPr>
          <p:cNvPr id="880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92EAB42-5DD6-407A-9B5F-5C626B31A4F2}" type="slidenum">
              <a:rPr lang="en-US" altLang="en-US" sz="1400"/>
              <a:pPr>
                <a:spcBef>
                  <a:spcPct val="0"/>
                </a:spcBef>
                <a:buFontTx/>
                <a:buNone/>
              </a:pPr>
              <a:t>57</a:t>
            </a:fld>
            <a:endParaRPr lang="en-US" altLang="en-US" sz="1400"/>
          </a:p>
        </p:txBody>
      </p:sp>
    </p:spTree>
    <p:extLst>
      <p:ext uri="{BB962C8B-B14F-4D97-AF65-F5344CB8AC3E}">
        <p14:creationId xmlns:p14="http://schemas.microsoft.com/office/powerpoint/2010/main" val="1626753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457200" y="274638"/>
            <a:ext cx="8229600" cy="487362"/>
          </a:xfrm>
          <a:solidFill>
            <a:srgbClr val="FFCDFD"/>
          </a:solidFill>
        </p:spPr>
        <p:txBody>
          <a:bodyPr/>
          <a:lstStyle/>
          <a:p>
            <a:r>
              <a:rPr lang="en-US" altLang="en-US" sz="3200" dirty="0" err="1"/>
              <a:t>Wrapup</a:t>
            </a:r>
            <a:endParaRPr lang="en-US" altLang="en-US" sz="3200" dirty="0"/>
          </a:p>
        </p:txBody>
      </p:sp>
      <p:sp>
        <p:nvSpPr>
          <p:cNvPr id="90115" name="Content Placeholder 2"/>
          <p:cNvSpPr>
            <a:spLocks noGrp="1"/>
          </p:cNvSpPr>
          <p:nvPr>
            <p:ph idx="1"/>
          </p:nvPr>
        </p:nvSpPr>
        <p:spPr>
          <a:xfrm>
            <a:off x="457200" y="838200"/>
            <a:ext cx="8229600" cy="5745162"/>
          </a:xfrm>
        </p:spPr>
        <p:txBody>
          <a:bodyPr/>
          <a:lstStyle/>
          <a:p>
            <a:r>
              <a:rPr lang="en-US" altLang="en-US" sz="2400" dirty="0">
                <a:latin typeface="Times New Roman" panose="02020603050405020304" pitchFamily="18" charset="0"/>
                <a:cs typeface="Times New Roman" panose="02020603050405020304" pitchFamily="18" charset="0"/>
              </a:rPr>
              <a:t>Some bad approaches/justifications to research design:</a:t>
            </a:r>
          </a:p>
          <a:p>
            <a:pPr lvl="1"/>
            <a:r>
              <a:rPr lang="en-US" altLang="en-US" sz="2000" dirty="0">
                <a:latin typeface="Times New Roman" panose="02020603050405020304" pitchFamily="18" charset="0"/>
                <a:cs typeface="Times New Roman" panose="02020603050405020304" pitchFamily="18" charset="0"/>
              </a:rPr>
              <a:t>I get stronger results this way</a:t>
            </a:r>
          </a:p>
          <a:p>
            <a:pPr lvl="1"/>
            <a:r>
              <a:rPr lang="en-US" altLang="en-US" sz="2000" dirty="0">
                <a:latin typeface="Times New Roman" panose="02020603050405020304" pitchFamily="18" charset="0"/>
                <a:cs typeface="Times New Roman" panose="02020603050405020304" pitchFamily="18" charset="0"/>
              </a:rPr>
              <a:t>Everyone does it this way</a:t>
            </a:r>
          </a:p>
          <a:p>
            <a:pPr lvl="1"/>
            <a:r>
              <a:rPr lang="en-US" altLang="en-US" sz="2000" dirty="0">
                <a:latin typeface="Times New Roman" panose="02020603050405020304" pitchFamily="18" charset="0"/>
                <a:cs typeface="Times New Roman" panose="02020603050405020304" pitchFamily="18" charset="0"/>
              </a:rPr>
              <a:t>Referee accepted this, what’s your problem?</a:t>
            </a:r>
          </a:p>
          <a:p>
            <a:pPr lvl="1"/>
            <a:r>
              <a:rPr lang="en-US" altLang="en-US" sz="2000" dirty="0">
                <a:latin typeface="Times New Roman" panose="02020603050405020304" pitchFamily="18" charset="0"/>
                <a:cs typeface="Times New Roman" panose="02020603050405020304" pitchFamily="18" charset="0"/>
              </a:rPr>
              <a:t>Don’t (deeply) understand the “science”</a:t>
            </a:r>
          </a:p>
          <a:p>
            <a:pPr lvl="1"/>
            <a:r>
              <a:rPr lang="en-US" altLang="en-US" sz="2000" dirty="0">
                <a:latin typeface="Times New Roman" panose="02020603050405020304" pitchFamily="18" charset="0"/>
                <a:cs typeface="Times New Roman" panose="02020603050405020304" pitchFamily="18" charset="0"/>
              </a:rPr>
              <a:t>Too few robustness checks</a:t>
            </a:r>
          </a:p>
          <a:p>
            <a:pPr lvl="1"/>
            <a:r>
              <a:rPr lang="en-US" altLang="en-US" sz="2000" dirty="0">
                <a:latin typeface="Times New Roman" panose="02020603050405020304" pitchFamily="18" charset="0"/>
                <a:cs typeface="Times New Roman" panose="02020603050405020304" pitchFamily="18" charset="0"/>
              </a:rPr>
              <a:t>Getting standard errors wrong</a:t>
            </a:r>
          </a:p>
          <a:p>
            <a:pPr lvl="1"/>
            <a:r>
              <a:rPr lang="en-US" altLang="en-US" sz="2000" dirty="0">
                <a:latin typeface="Times New Roman" panose="02020603050405020304" pitchFamily="18" charset="0"/>
                <a:cs typeface="Times New Roman" panose="02020603050405020304" pitchFamily="18" charset="0"/>
              </a:rPr>
              <a:t>Missing covariates/covariate imbalance</a:t>
            </a:r>
          </a:p>
          <a:p>
            <a:pPr lvl="1"/>
            <a:r>
              <a:rPr lang="en-US" altLang="en-US" sz="2000" dirty="0">
                <a:latin typeface="Times New Roman" panose="02020603050405020304" pitchFamily="18" charset="0"/>
                <a:cs typeface="Times New Roman" panose="02020603050405020304" pitchFamily="18" charset="0"/>
              </a:rPr>
              <a:t>Implausible magnitude of results:  Chan and also Sommers, Baicker and Long, AIM 2014; Miller, Johnson, Wherry (QJE 2021), Goldin, Lurie, McCubbin (QJE 2021), reanalysis by Kaestner (2016, 2022), blooper 8 if I had time</a:t>
            </a:r>
          </a:p>
          <a:p>
            <a:pPr lvl="1"/>
            <a:r>
              <a:rPr lang="en-US" altLang="en-US" sz="2000" dirty="0">
                <a:latin typeface="Times New Roman" panose="02020603050405020304" pitchFamily="18" charset="0"/>
                <a:cs typeface="Times New Roman" panose="02020603050405020304" pitchFamily="18" charset="0"/>
              </a:rPr>
              <a:t>Define treatment and control groups to support desired outcome [McWilliams, </a:t>
            </a:r>
            <a:r>
              <a:rPr lang="en-US" altLang="en-US" sz="2000" dirty="0" err="1">
                <a:latin typeface="Times New Roman" panose="02020603050405020304" pitchFamily="18" charset="0"/>
                <a:cs typeface="Times New Roman" panose="02020603050405020304" pitchFamily="18" charset="0"/>
              </a:rPr>
              <a:t>Zazlavsky</a:t>
            </a:r>
            <a:r>
              <a:rPr lang="en-US" altLang="en-US" sz="2000" dirty="0">
                <a:latin typeface="Times New Roman" panose="02020603050405020304" pitchFamily="18" charset="0"/>
                <a:cs typeface="Times New Roman" panose="02020603050405020304" pitchFamily="18" charset="0"/>
              </a:rPr>
              <a:t>, Meara, </a:t>
            </a:r>
            <a:r>
              <a:rPr lang="en-US" altLang="en-US" sz="2000" dirty="0" err="1">
                <a:latin typeface="Times New Roman" panose="02020603050405020304" pitchFamily="18" charset="0"/>
                <a:cs typeface="Times New Roman" panose="02020603050405020304" pitchFamily="18" charset="0"/>
              </a:rPr>
              <a:t>Ayanian</a:t>
            </a:r>
            <a:r>
              <a:rPr lang="en-US" altLang="en-US" sz="2000" dirty="0">
                <a:latin typeface="Times New Roman" panose="02020603050405020304" pitchFamily="18" charset="0"/>
                <a:cs typeface="Times New Roman" panose="02020603050405020304" pitchFamily="18" charset="0"/>
              </a:rPr>
              <a:t> (Health Affairs 2004)] [blooper 9 if had time]</a:t>
            </a:r>
          </a:p>
          <a:p>
            <a:r>
              <a:rPr lang="en-US" altLang="en-US" sz="2400" dirty="0">
                <a:latin typeface="Times New Roman" panose="02020603050405020304" pitchFamily="18" charset="0"/>
                <a:cs typeface="Times New Roman" panose="02020603050405020304" pitchFamily="18" charset="0"/>
              </a:rPr>
              <a:t>Good design is hard . . .</a:t>
            </a:r>
          </a:p>
        </p:txBody>
      </p:sp>
      <p:sp>
        <p:nvSpPr>
          <p:cNvPr id="901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05D949B-444C-4EF6-9622-C46C05C68506}" type="slidenum">
              <a:rPr lang="en-US" altLang="en-US" sz="1400"/>
              <a:pPr>
                <a:spcBef>
                  <a:spcPct val="0"/>
                </a:spcBef>
                <a:buFontTx/>
                <a:buNone/>
              </a:pPr>
              <a:t>58</a:t>
            </a:fld>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868362"/>
          </a:xfrm>
          <a:solidFill>
            <a:srgbClr val="FFCDFD"/>
          </a:solidFill>
        </p:spPr>
        <p:txBody>
          <a:bodyPr/>
          <a:lstStyle/>
          <a:p>
            <a:r>
              <a:rPr lang="en-US" altLang="en-US" sz="3600" dirty="0"/>
              <a:t>Core result:  reverse causation</a:t>
            </a:r>
          </a:p>
        </p:txBody>
      </p:sp>
      <p:sp>
        <p:nvSpPr>
          <p:cNvPr id="15363" name="Content Placeholder 2"/>
          <p:cNvSpPr>
            <a:spLocks noGrp="1"/>
          </p:cNvSpPr>
          <p:nvPr>
            <p:ph idx="1"/>
          </p:nvPr>
        </p:nvSpPr>
        <p:spPr>
          <a:xfrm>
            <a:off x="457200" y="1373188"/>
            <a:ext cx="8229600" cy="4979987"/>
          </a:xfrm>
        </p:spPr>
        <p:txBody>
          <a:bodyPr/>
          <a:lstStyle/>
          <a:p>
            <a:pPr lvl="1" eaLnBrk="1" hangingPunct="1"/>
            <a:r>
              <a:rPr lang="en-US" altLang="en-US" sz="2400" b="1" i="1" dirty="0"/>
              <a:t>Core result:</a:t>
            </a:r>
            <a:r>
              <a:rPr lang="en-US" altLang="en-US" sz="2400" dirty="0"/>
              <a:t>  Higher board independence for large US firms predicts </a:t>
            </a:r>
            <a:r>
              <a:rPr lang="en-US" altLang="en-US" sz="2400" b="1" dirty="0"/>
              <a:t>lower</a:t>
            </a:r>
            <a:r>
              <a:rPr lang="en-US" altLang="en-US" sz="2400" dirty="0"/>
              <a:t> firm performance.</a:t>
            </a:r>
          </a:p>
          <a:p>
            <a:pPr lvl="1" eaLnBrk="1" hangingPunct="1"/>
            <a:r>
              <a:rPr lang="en-US" altLang="en-US" sz="2400" b="1" i="1" dirty="0"/>
              <a:t>Which we attribute to reverse causation:</a:t>
            </a:r>
            <a:r>
              <a:rPr lang="en-US" altLang="en-US" sz="2400" dirty="0"/>
              <a:t>  Poor performance </a:t>
            </a:r>
            <a:r>
              <a:rPr lang="en-US" altLang="en-US" sz="2400" dirty="0">
                <a:sym typeface="Wingdings" panose="05000000000000000000" pitchFamily="2" charset="2"/>
              </a:rPr>
              <a:t> </a:t>
            </a:r>
            <a:r>
              <a:rPr lang="en-US" altLang="en-US" sz="2400" dirty="0"/>
              <a:t>firms increase board independence.</a:t>
            </a:r>
          </a:p>
          <a:p>
            <a:pPr lvl="2" eaLnBrk="1" hangingPunct="1"/>
            <a:r>
              <a:rPr lang="en-US" altLang="en-US" sz="2000" dirty="0"/>
              <a:t>Extra independent directors do no good (and might do harm).</a:t>
            </a:r>
          </a:p>
          <a:p>
            <a:pPr lvl="1" eaLnBrk="1" hangingPunct="1"/>
            <a:r>
              <a:rPr lang="en-US" altLang="en-US" sz="2400" dirty="0"/>
              <a:t>Result might be right (I mostly think so)</a:t>
            </a:r>
          </a:p>
          <a:p>
            <a:pPr lvl="2" eaLnBrk="1" hangingPunct="1"/>
            <a:r>
              <a:rPr lang="en-US" altLang="en-US" sz="2000" dirty="0"/>
              <a:t>But see </a:t>
            </a:r>
            <a:r>
              <a:rPr lang="en-US" altLang="en-US" sz="2000" dirty="0" err="1"/>
              <a:t>Wintoki</a:t>
            </a:r>
            <a:r>
              <a:rPr lang="en-US" altLang="en-US" sz="2000" dirty="0"/>
              <a:t>, </a:t>
            </a:r>
            <a:r>
              <a:rPr lang="en-US" altLang="en-US" sz="2000" dirty="0" err="1"/>
              <a:t>Linck</a:t>
            </a:r>
            <a:r>
              <a:rPr lang="en-US" altLang="en-US" sz="2000" dirty="0"/>
              <a:t> and Netter (JFE, 2012):</a:t>
            </a:r>
          </a:p>
          <a:p>
            <a:pPr lvl="3" eaLnBrk="1" hangingPunct="1"/>
            <a:r>
              <a:rPr lang="en-US" altLang="en-US" dirty="0"/>
              <a:t>Same result as ours with pooled OLS</a:t>
            </a:r>
          </a:p>
          <a:p>
            <a:pPr lvl="3" eaLnBrk="1" hangingPunct="1"/>
            <a:r>
              <a:rPr lang="en-US" altLang="en-US" dirty="0"/>
              <a:t>Sign flips with firm fixed effects</a:t>
            </a:r>
          </a:p>
          <a:p>
            <a:pPr lvl="3" eaLnBrk="1" hangingPunct="1"/>
            <a:r>
              <a:rPr lang="en-US" altLang="en-US" dirty="0"/>
              <a:t>All results insignificant w. Arellano-Bond “GMM” instruments (a method I don’t believe)</a:t>
            </a:r>
          </a:p>
          <a:p>
            <a:endParaRPr lang="en-US" altLang="en-US" dirty="0"/>
          </a:p>
        </p:txBody>
      </p:sp>
      <p:sp>
        <p:nvSpPr>
          <p:cNvPr id="153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7330F6D-5AF3-49B7-9F1E-7292CCA85320}" type="slidenum">
              <a:rPr lang="en-US" altLang="en-US" sz="1400"/>
              <a:pPr>
                <a:spcBef>
                  <a:spcPct val="0"/>
                </a:spcBef>
                <a:buFontTx/>
                <a:buNone/>
              </a:pPr>
              <a:t>6</a:t>
            </a:fld>
            <a:endParaRPr lang="en-US"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868362"/>
          </a:xfrm>
          <a:solidFill>
            <a:srgbClr val="FFCDFD"/>
          </a:solidFill>
        </p:spPr>
        <p:txBody>
          <a:bodyPr/>
          <a:lstStyle/>
          <a:p>
            <a:pPr eaLnBrk="1" hangingPunct="1"/>
            <a:r>
              <a:rPr lang="en-US" altLang="en-US" dirty="0"/>
              <a:t>Standard Regression Setup</a:t>
            </a:r>
          </a:p>
        </p:txBody>
      </p:sp>
      <mc:AlternateContent xmlns:mc="http://schemas.openxmlformats.org/markup-compatibility/2006" xmlns:a14="http://schemas.microsoft.com/office/drawing/2010/main">
        <mc:Choice Requires="a14">
          <p:sp>
            <p:nvSpPr>
              <p:cNvPr id="17411" name="Rectangle 3"/>
              <p:cNvSpPr>
                <a:spLocks noGrp="1" noChangeArrowheads="1"/>
              </p:cNvSpPr>
              <p:nvPr>
                <p:ph type="body" idx="1"/>
              </p:nvPr>
            </p:nvSpPr>
            <p:spPr/>
            <p:txBody>
              <a:bodyPr/>
              <a:lstStyle/>
              <a:p>
                <a:pPr eaLnBrk="1" hangingPunct="1">
                  <a:buFontTx/>
                  <a:buNone/>
                </a:pPr>
                <a:r>
                  <a:rPr lang="en-US" altLang="en-US" sz="2400" dirty="0"/>
                  <a:t>Basic multivariable regression equation:</a:t>
                </a:r>
              </a:p>
              <a:p>
                <a:pPr eaLnBrk="1" hangingPunct="1"/>
                <a:endParaRPr lang="en-US" altLang="en-US" sz="2800" dirty="0"/>
              </a:p>
              <a:p>
                <a:pPr eaLnBrk="1" hangingPunct="1"/>
                <a:r>
                  <a:rPr lang="en-US" altLang="en-US" sz="2800" dirty="0"/>
                  <a:t>y = </a:t>
                </a:r>
                <a:r>
                  <a:rPr lang="en-US" altLang="en-US" sz="2400" dirty="0"/>
                  <a:t>dependent variable</a:t>
                </a:r>
              </a:p>
              <a:p>
                <a:pPr eaLnBrk="1" hangingPunct="1"/>
                <a:r>
                  <a:rPr lang="en-US" altLang="en-US" sz="2400" dirty="0"/>
                  <a:t>x = independent variable(s) </a:t>
                </a:r>
              </a:p>
              <a:p>
                <a:pPr eaLnBrk="1" hangingPunct="1"/>
                <a:r>
                  <a:rPr lang="en-US" altLang="en-US" sz="2400" dirty="0"/>
                  <a:t>(</a:t>
                </a:r>
                <a:r>
                  <a:rPr lang="en-US" altLang="en-US" sz="2400" b="1" dirty="0"/>
                  <a:t>bold</a:t>
                </a:r>
                <a:r>
                  <a:rPr lang="en-US" altLang="en-US" sz="2400" dirty="0"/>
                  <a:t> </a:t>
                </a:r>
                <a:r>
                  <a:rPr lang="en-US" altLang="en-US" sz="2400" dirty="0">
                    <a:sym typeface="Wingdings" panose="05000000000000000000" pitchFamily="2" charset="2"/>
                  </a:rPr>
                  <a:t> could be many x's)</a:t>
                </a:r>
                <a:endParaRPr lang="en-US" altLang="en-US" sz="2400" dirty="0"/>
              </a:p>
              <a:p>
                <a:pPr eaLnBrk="1" hangingPunct="1"/>
                <a:r>
                  <a:rPr lang="el-GR" altLang="en-US" sz="2400" dirty="0">
                    <a:cs typeface="Arial" panose="020B0604020202020204" pitchFamily="34" charset="0"/>
                  </a:rPr>
                  <a:t>ε</a:t>
                </a:r>
                <a:r>
                  <a:rPr lang="en-US" altLang="en-US" sz="2400" dirty="0">
                    <a:cs typeface="Arial" panose="020B0604020202020204" pitchFamily="34" charset="0"/>
                  </a:rPr>
                  <a:t> = "error" (part of y </a:t>
                </a:r>
                <a:r>
                  <a:rPr lang="en-US" altLang="en-US" sz="2400" i="1" dirty="0">
                    <a:cs typeface="Arial" panose="020B0604020202020204" pitchFamily="34" charset="0"/>
                  </a:rPr>
                  <a:t>not</a:t>
                </a:r>
                <a:r>
                  <a:rPr lang="en-US" altLang="en-US" sz="2400" dirty="0">
                    <a:cs typeface="Arial" panose="020B0604020202020204" pitchFamily="34" charset="0"/>
                  </a:rPr>
                  <a:t> predicted by regression)</a:t>
                </a:r>
              </a:p>
              <a:p>
                <a:pPr eaLnBrk="1" hangingPunct="1">
                  <a:buFontTx/>
                  <a:buNone/>
                </a:pPr>
                <a:r>
                  <a:rPr lang="en-US" altLang="en-US" sz="2400" dirty="0"/>
                  <a:t>Separate </a:t>
                </a:r>
                <a:r>
                  <a:rPr lang="en-US" altLang="en-US" sz="2400" b="1" dirty="0"/>
                  <a:t>x</a:t>
                </a:r>
                <a:r>
                  <a:rPr lang="en-US" altLang="en-US" sz="2400" dirty="0"/>
                  <a:t> into possibly endogenous variable of principal interest x</a:t>
                </a:r>
                <a:r>
                  <a:rPr lang="en-US" altLang="en-US" sz="2400" baseline="-25000" dirty="0"/>
                  <a:t>1</a:t>
                </a:r>
                <a:r>
                  <a:rPr lang="en-US" altLang="en-US" sz="2400" dirty="0"/>
                  <a:t> and (assumed) exogenous controls </a:t>
                </a:r>
                <a:r>
                  <a:rPr lang="en-US" altLang="en-US" sz="2400" b="1" dirty="0"/>
                  <a:t>x</a:t>
                </a:r>
                <a:r>
                  <a:rPr lang="en-US" altLang="en-US" sz="2400" baseline="-25000" dirty="0"/>
                  <a:t>-1</a:t>
                </a:r>
              </a:p>
              <a:p>
                <a:pPr eaLnBrk="1" hangingPunct="1">
                  <a:buFontTx/>
                  <a:buNone/>
                </a:pPr>
                <a14:m>
                  <m:oMathPara xmlns:m="http://schemas.openxmlformats.org/officeDocument/2006/math">
                    <m:oMathParaPr>
                      <m:jc m:val="centerGroup"/>
                    </m:oMathParaPr>
                    <m:oMath xmlns:m="http://schemas.openxmlformats.org/officeDocument/2006/math">
                      <m:r>
                        <a:rPr lang="en-US" altLang="en-US" sz="2400" b="0" i="1" smtClean="0">
                          <a:latin typeface="Cambria Math" panose="02040503050406030204" pitchFamily="18" charset="0"/>
                        </a:rPr>
                        <m:t>𝑦</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𝑎</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𝑏</m:t>
                      </m:r>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𝑥</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r>
                        <a:rPr lang="en-US" altLang="en-US" sz="2400" b="1" i="1" smtClean="0">
                          <a:latin typeface="Cambria Math" panose="02040503050406030204" pitchFamily="18" charset="0"/>
                        </a:rPr>
                        <m:t>𝒄</m:t>
                      </m:r>
                      <m:r>
                        <a:rPr lang="en-US" altLang="en-US" sz="2400" b="0" i="1" smtClean="0">
                          <a:latin typeface="Cambria Math" panose="02040503050406030204" pitchFamily="18" charset="0"/>
                        </a:rPr>
                        <m:t>∗</m:t>
                      </m:r>
                      <m:sSub>
                        <m:sSubPr>
                          <m:ctrlPr>
                            <a:rPr lang="en-US" altLang="en-US" sz="2400" b="1" i="1" smtClean="0">
                              <a:latin typeface="Cambria Math" panose="02040503050406030204" pitchFamily="18" charset="0"/>
                            </a:rPr>
                          </m:ctrlPr>
                        </m:sSubPr>
                        <m:e>
                          <m:r>
                            <a:rPr lang="en-US" altLang="en-US" sz="2400" b="1" i="1" smtClean="0">
                              <a:latin typeface="Cambria Math" panose="02040503050406030204" pitchFamily="18" charset="0"/>
                            </a:rPr>
                            <m:t>𝒙</m:t>
                          </m:r>
                        </m:e>
                        <m:sub>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𝟏</m:t>
                          </m:r>
                        </m:sub>
                      </m:sSub>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𝜖</m:t>
                      </m:r>
                    </m:oMath>
                  </m:oMathPara>
                </a14:m>
                <a:endParaRPr lang="en-US" altLang="en-US" sz="2400" dirty="0"/>
              </a:p>
              <a:p>
                <a:pPr eaLnBrk="1" hangingPunct="1">
                  <a:buFontTx/>
                  <a:buNone/>
                </a:pPr>
                <a:endParaRPr lang="en-US" altLang="en-US" sz="2400" baseline="-25000" dirty="0"/>
              </a:p>
              <a:p>
                <a:pPr eaLnBrk="1" hangingPunct="1">
                  <a:buFontTx/>
                  <a:buNone/>
                </a:pPr>
                <a:endParaRPr lang="en-US" altLang="en-US" sz="2400" b="1" dirty="0"/>
              </a:p>
              <a:p>
                <a:pPr eaLnBrk="1" hangingPunct="1"/>
                <a:endParaRPr lang="en-US" altLang="en-US" sz="2800" dirty="0"/>
              </a:p>
            </p:txBody>
          </p:sp>
        </mc:Choice>
        <mc:Fallback xmlns="">
          <p:sp>
            <p:nvSpPr>
              <p:cNvPr id="17411" name="Rectangle 3"/>
              <p:cNvSpPr>
                <a:spLocks noGrp="1" noRot="1" noChangeAspect="1" noMove="1" noResize="1" noEditPoints="1" noAdjustHandles="1" noChangeArrowheads="1" noChangeShapeType="1" noTextEdit="1"/>
              </p:cNvSpPr>
              <p:nvPr>
                <p:ph type="body" idx="1"/>
              </p:nvPr>
            </p:nvSpPr>
            <p:spPr>
              <a:blipFill>
                <a:blip r:embed="rId3"/>
                <a:stretch>
                  <a:fillRect l="-1333" t="-943"/>
                </a:stretch>
              </a:blipFill>
            </p:spPr>
            <p:txBody>
              <a:bodyPr/>
              <a:lstStyle/>
              <a:p>
                <a:r>
                  <a:rPr lang="en-US">
                    <a:noFill/>
                  </a:rPr>
                  <a:t> </a:t>
                </a:r>
              </a:p>
            </p:txBody>
          </p:sp>
        </mc:Fallback>
      </mc:AlternateContent>
      <p:sp>
        <p:nvSpPr>
          <p:cNvPr id="17412" name="Rectangle 4"/>
          <p:cNvSpPr>
            <a:spLocks noChangeArrowheads="1"/>
          </p:cNvSpPr>
          <p:nvPr/>
        </p:nvSpPr>
        <p:spPr bwMode="auto">
          <a:xfrm>
            <a:off x="0" y="0"/>
            <a:ext cx="1098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en-US" sz="1200">
                <a:latin typeface="Times New Roman" panose="02020603050405020304" pitchFamily="18" charset="0"/>
                <a:ea typeface="Batang" panose="02030600000101010101" pitchFamily="18" charset="-127"/>
                <a:cs typeface="Times New Roman" panose="02020603050405020304" pitchFamily="18" charset="0"/>
              </a:rPr>
              <a:t>	</a:t>
            </a:r>
            <a:endParaRPr lang="ru-RU" altLang="en-US" sz="1800">
              <a:ea typeface="Batang" panose="02030600000101010101" pitchFamily="18" charset="-127"/>
              <a:cs typeface="Times New Roman" panose="02020603050405020304" pitchFamily="18" charset="0"/>
            </a:endParaRPr>
          </a:p>
        </p:txBody>
      </p:sp>
      <p:graphicFrame>
        <p:nvGraphicFramePr>
          <p:cNvPr id="17413" name="Object 5"/>
          <p:cNvGraphicFramePr>
            <a:graphicFrameLocks noChangeAspect="1"/>
          </p:cNvGraphicFramePr>
          <p:nvPr/>
        </p:nvGraphicFramePr>
        <p:xfrm>
          <a:off x="1981200" y="2057400"/>
          <a:ext cx="4370388" cy="619125"/>
        </p:xfrm>
        <a:graphic>
          <a:graphicData uri="http://schemas.openxmlformats.org/presentationml/2006/ole">
            <mc:AlternateContent xmlns:mc="http://schemas.openxmlformats.org/markup-compatibility/2006">
              <mc:Choice xmlns:v="urn:schemas-microsoft-com:vml" Requires="v">
                <p:oleObj name="Equation" r:id="rId4" imgW="1320227" imgH="190417" progId="Equation.DSMT4">
                  <p:embed/>
                </p:oleObj>
              </mc:Choice>
              <mc:Fallback>
                <p:oleObj name="Equation" r:id="rId4" imgW="1320227" imgH="190417" progId="Equation.DSMT4">
                  <p:embed/>
                  <p:pic>
                    <p:nvPicPr>
                      <p:cNvPr id="1741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057400"/>
                        <a:ext cx="437038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4" name="Rectangle 6"/>
          <p:cNvSpPr>
            <a:spLocks noChangeArrowheads="1"/>
          </p:cNvSpPr>
          <p:nvPr/>
        </p:nvSpPr>
        <p:spPr bwMode="auto">
          <a:xfrm>
            <a:off x="0" y="474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7415" name="Rectangle 7"/>
          <p:cNvSpPr>
            <a:spLocks noChangeArrowheads="1"/>
          </p:cNvSpPr>
          <p:nvPr/>
        </p:nvSpPr>
        <p:spPr bwMode="auto">
          <a:xfrm>
            <a:off x="0" y="0"/>
            <a:ext cx="1098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en-US" sz="1200">
                <a:latin typeface="Times New Roman" panose="02020603050405020304" pitchFamily="18" charset="0"/>
                <a:ea typeface="Batang" panose="02030600000101010101" pitchFamily="18" charset="-127"/>
                <a:cs typeface="Times New Roman" panose="02020603050405020304" pitchFamily="18" charset="0"/>
              </a:rPr>
              <a:t>	</a:t>
            </a:r>
            <a:endParaRPr lang="ru-RU" altLang="en-US" sz="1800">
              <a:ea typeface="Batang" panose="02030600000101010101" pitchFamily="18" charset="-127"/>
              <a:cs typeface="Times New Roman" panose="02020603050405020304" pitchFamily="18" charset="0"/>
            </a:endParaRPr>
          </a:p>
        </p:txBody>
      </p:sp>
      <p:sp>
        <p:nvSpPr>
          <p:cNvPr id="17416" name="Rectangle 8"/>
          <p:cNvSpPr>
            <a:spLocks noChangeArrowheads="1"/>
          </p:cNvSpPr>
          <p:nvPr/>
        </p:nvSpPr>
        <p:spPr bwMode="auto">
          <a:xfrm>
            <a:off x="0" y="474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7418"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B682412-CD11-490E-A482-71681CC53524}" type="slidenum">
              <a:rPr lang="en-US" altLang="en-US" sz="1400"/>
              <a:pPr>
                <a:spcBef>
                  <a:spcPct val="0"/>
                </a:spcBef>
                <a:buFontTx/>
                <a:buNone/>
              </a:pPr>
              <a:t>7</a:t>
            </a:fld>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715962"/>
          </a:xfrm>
          <a:solidFill>
            <a:srgbClr val="FFCDFD"/>
          </a:solidFill>
        </p:spPr>
        <p:txBody>
          <a:bodyPr/>
          <a:lstStyle/>
          <a:p>
            <a:pPr eaLnBrk="1" hangingPunct="1"/>
            <a:r>
              <a:rPr lang="en-US" altLang="en-US" dirty="0"/>
              <a:t>IV response to endogeneity</a:t>
            </a:r>
          </a:p>
        </p:txBody>
      </p:sp>
      <mc:AlternateContent xmlns:mc="http://schemas.openxmlformats.org/markup-compatibility/2006" xmlns:a14="http://schemas.microsoft.com/office/drawing/2010/main">
        <mc:Choice Requires="a14">
          <p:sp>
            <p:nvSpPr>
              <p:cNvPr id="19459" name="Content Placeholder 2"/>
              <p:cNvSpPr>
                <a:spLocks noGrp="1"/>
              </p:cNvSpPr>
              <p:nvPr>
                <p:ph idx="1"/>
              </p:nvPr>
            </p:nvSpPr>
            <p:spPr>
              <a:xfrm>
                <a:off x="457200" y="1295400"/>
                <a:ext cx="8229600" cy="4953000"/>
              </a:xfrm>
            </p:spPr>
            <p:txBody>
              <a:bodyPr/>
              <a:lstStyle/>
              <a:p>
                <a:pPr eaLnBrk="1" hangingPunct="1"/>
                <a:r>
                  <a:rPr lang="en-US" altLang="en-US" sz="2400" dirty="0"/>
                  <a:t>If (unobservable) </a:t>
                </a:r>
                <a:r>
                  <a:rPr lang="en-US" altLang="en-US" sz="2400" dirty="0" err="1"/>
                  <a:t>corr</a:t>
                </a:r>
                <a:r>
                  <a:rPr lang="en-US" altLang="en-US" sz="2400" dirty="0"/>
                  <a:t>(x</a:t>
                </a:r>
                <a:r>
                  <a:rPr lang="en-US" altLang="en-US" sz="2400" baseline="-25000" dirty="0"/>
                  <a:t>1</a:t>
                </a:r>
                <a:r>
                  <a:rPr lang="en-US" altLang="en-US" sz="2400" dirty="0"/>
                  <a:t>,</a:t>
                </a:r>
                <a:r>
                  <a:rPr lang="el-GR" altLang="en-US" sz="2400" dirty="0"/>
                  <a:t>ε</a:t>
                </a:r>
                <a:r>
                  <a:rPr lang="en-US" altLang="en-US" sz="2400" dirty="0"/>
                  <a:t>) ≠ 0, OLS </a:t>
                </a:r>
                <a:r>
                  <a:rPr lang="en-US" altLang="en-US" sz="2400" dirty="0" err="1"/>
                  <a:t>coeff</a:t>
                </a:r>
                <a:r>
                  <a:rPr lang="en-US" altLang="en-US" sz="2400" dirty="0"/>
                  <a:t> </a:t>
                </a:r>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𝛽</m:t>
                        </m:r>
                      </m:e>
                      <m:sub>
                        <m:r>
                          <a:rPr lang="en-US" altLang="en-US" sz="2400" b="0" i="1" smtClean="0">
                            <a:latin typeface="Cambria Math" panose="02040503050406030204" pitchFamily="18" charset="0"/>
                          </a:rPr>
                          <m:t>𝑂𝐿𝑆</m:t>
                        </m:r>
                      </m:sub>
                    </m:sSub>
                    <m:r>
                      <a:rPr lang="en-US" altLang="en-US" sz="2400" b="0" i="1" smtClean="0">
                        <a:latin typeface="Cambria Math" panose="02040503050406030204" pitchFamily="18" charset="0"/>
                      </a:rPr>
                      <m:t> </m:t>
                    </m:r>
                  </m:oMath>
                </a14:m>
                <a:r>
                  <a:rPr lang="en-US" altLang="en-US" sz="2400" dirty="0"/>
                  <a:t>is biased</a:t>
                </a:r>
              </a:p>
              <a:p>
                <a:pPr eaLnBrk="1" hangingPunct="1"/>
                <a:r>
                  <a:rPr lang="en-US" altLang="en-US" sz="2400" dirty="0"/>
                  <a:t>Response, replace x</a:t>
                </a:r>
                <a:r>
                  <a:rPr lang="en-US" altLang="en-US" sz="2400" baseline="-25000" dirty="0"/>
                  <a:t>1</a:t>
                </a:r>
                <a:r>
                  <a:rPr lang="en-US" altLang="en-US" sz="2400" dirty="0"/>
                  <a:t> with exogenous instrument z</a:t>
                </a:r>
              </a:p>
              <a:p>
                <a:pPr eaLnBrk="1" hangingPunct="1"/>
                <a:r>
                  <a:rPr lang="en-US" altLang="en-US" sz="2400" dirty="0"/>
                  <a:t>Conventional statement in econometrics texts.  Need:</a:t>
                </a:r>
              </a:p>
              <a:p>
                <a:pPr lvl="1" eaLnBrk="1" hangingPunct="1"/>
                <a:r>
                  <a:rPr lang="en-US" altLang="en-US" sz="2400" dirty="0" err="1"/>
                  <a:t>corr</a:t>
                </a:r>
                <a:r>
                  <a:rPr lang="en-US" altLang="en-US" sz="2400" dirty="0"/>
                  <a:t>(z, x</a:t>
                </a:r>
                <a:r>
                  <a:rPr lang="en-US" altLang="en-US" sz="2400" baseline="-25000" dirty="0"/>
                  <a:t>1</a:t>
                </a:r>
                <a:r>
                  <a:rPr lang="en-US" altLang="en-US" sz="2400" dirty="0"/>
                  <a:t>) sufficiently strong (rule of thumb to avoid weak instrument issues:  F &gt; 10)</a:t>
                </a:r>
              </a:p>
              <a:p>
                <a:pPr lvl="1" eaLnBrk="1" hangingPunct="1"/>
                <a:r>
                  <a:rPr lang="en-US" altLang="en-US" sz="2400" dirty="0"/>
                  <a:t>(unobservable) </a:t>
                </a:r>
                <a:r>
                  <a:rPr lang="en-US" altLang="en-US" sz="2400" dirty="0" err="1"/>
                  <a:t>corr</a:t>
                </a:r>
                <a:r>
                  <a:rPr lang="en-US" altLang="en-US" sz="2400" dirty="0"/>
                  <a:t>(z, </a:t>
                </a:r>
                <a:r>
                  <a:rPr lang="el-GR" altLang="en-US" sz="2400" dirty="0"/>
                  <a:t>ε</a:t>
                </a:r>
                <a:r>
                  <a:rPr lang="en-US" altLang="en-US" sz="2400" dirty="0"/>
                  <a:t>) = 0</a:t>
                </a:r>
              </a:p>
              <a:p>
                <a:pPr eaLnBrk="1" hangingPunct="1"/>
                <a:r>
                  <a:rPr lang="en-US" altLang="en-US" sz="2400" dirty="0"/>
                  <a:t>If so, IV estimate is unbiased, can infer causation.  With no covariates, get Wald estimate:</a:t>
                </a:r>
              </a:p>
              <a:p>
                <a:pPr lvl="1" eaLnBrk="1" hangingPunct="1"/>
                <a:endParaRPr lang="en-US" altLang="en-US" sz="2000" dirty="0"/>
              </a:p>
              <a:p>
                <a:pPr eaLnBrk="1" hangingPunct="1"/>
                <a:endParaRPr lang="en-US" altLang="en-US" sz="2400" dirty="0"/>
              </a:p>
            </p:txBody>
          </p:sp>
        </mc:Choice>
        <mc:Fallback xmlns="">
          <p:sp>
            <p:nvSpPr>
              <p:cNvPr id="19459" name="Content Placeholder 2"/>
              <p:cNvSpPr>
                <a:spLocks noGrp="1" noRot="1" noChangeAspect="1" noMove="1" noResize="1" noEditPoints="1" noAdjustHandles="1" noChangeArrowheads="1" noChangeShapeType="1" noTextEdit="1"/>
              </p:cNvSpPr>
              <p:nvPr>
                <p:ph idx="1"/>
              </p:nvPr>
            </p:nvSpPr>
            <p:spPr>
              <a:xfrm>
                <a:off x="457200" y="1295400"/>
                <a:ext cx="8229600" cy="4953000"/>
              </a:xfrm>
              <a:blipFill rotWithShape="0">
                <a:blip r:embed="rId4"/>
                <a:stretch>
                  <a:fillRect l="-963" t="-862"/>
                </a:stretch>
              </a:blipFill>
            </p:spPr>
            <p:txBody>
              <a:bodyPr/>
              <a:lstStyle/>
              <a:p>
                <a:r>
                  <a:rPr lang="en-US">
                    <a:noFill/>
                  </a:rPr>
                  <a:t> </a:t>
                </a:r>
              </a:p>
            </p:txBody>
          </p:sp>
        </mc:Fallback>
      </mc:AlternateContent>
      <p:graphicFrame>
        <p:nvGraphicFramePr>
          <p:cNvPr id="19460" name="Object 2"/>
          <p:cNvGraphicFramePr>
            <a:graphicFrameLocks noChangeAspect="1"/>
          </p:cNvGraphicFramePr>
          <p:nvPr>
            <p:extLst>
              <p:ext uri="{D42A27DB-BD31-4B8C-83A1-F6EECF244321}">
                <p14:modId xmlns:p14="http://schemas.microsoft.com/office/powerpoint/2010/main" val="1182308676"/>
              </p:ext>
            </p:extLst>
          </p:nvPr>
        </p:nvGraphicFramePr>
        <p:xfrm>
          <a:off x="1209675" y="4721225"/>
          <a:ext cx="6721475" cy="1524000"/>
        </p:xfrm>
        <a:graphic>
          <a:graphicData uri="http://schemas.openxmlformats.org/presentationml/2006/ole">
            <mc:AlternateContent xmlns:mc="http://schemas.openxmlformats.org/markup-compatibility/2006">
              <mc:Choice xmlns:v="urn:schemas-microsoft-com:vml" Requires="v">
                <p:oleObj name="Equation" r:id="rId5" imgW="2463480" imgH="660240" progId="Equation.DSMT4">
                  <p:embed/>
                </p:oleObj>
              </mc:Choice>
              <mc:Fallback>
                <p:oleObj name="Equation" r:id="rId5" imgW="2463480" imgH="660240" progId="Equation.DSMT4">
                  <p:embed/>
                  <p:pic>
                    <p:nvPicPr>
                      <p:cNvPr id="19460" name="Object 2"/>
                      <p:cNvPicPr>
                        <a:picLocks noChangeAspect="1" noChangeArrowheads="1"/>
                      </p:cNvPicPr>
                      <p:nvPr/>
                    </p:nvPicPr>
                    <p:blipFill>
                      <a:blip r:embed="rId6"/>
                      <a:srcRect/>
                      <a:stretch>
                        <a:fillRect/>
                      </a:stretch>
                    </p:blipFill>
                    <p:spPr bwMode="auto">
                      <a:xfrm>
                        <a:off x="1209675" y="4721225"/>
                        <a:ext cx="67214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9AF3F87-A2BC-4ECD-B05A-40D002E72A64}" type="slidenum">
              <a:rPr lang="en-US" altLang="en-US" sz="1400"/>
              <a:pPr>
                <a:spcBef>
                  <a:spcPct val="0"/>
                </a:spcBef>
                <a:buFontTx/>
                <a:buNone/>
              </a:pPr>
              <a:t>8</a:t>
            </a:fld>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715962"/>
          </a:xfrm>
          <a:solidFill>
            <a:srgbClr val="FFCDFD"/>
          </a:solidFill>
        </p:spPr>
        <p:txBody>
          <a:bodyPr/>
          <a:lstStyle/>
          <a:p>
            <a:pPr eaLnBrk="1" hangingPunct="1"/>
            <a:r>
              <a:rPr lang="en-US" altLang="en-US" sz="3200" dirty="0"/>
              <a:t>Board composition and firm value</a:t>
            </a:r>
          </a:p>
        </p:txBody>
      </p:sp>
      <p:graphicFrame>
        <p:nvGraphicFramePr>
          <p:cNvPr id="14376" name="Group 40"/>
          <p:cNvGraphicFramePr>
            <a:graphicFrameLocks noGrp="1"/>
          </p:cNvGraphicFramePr>
          <p:nvPr>
            <p:ph idx="1"/>
            <p:extLst>
              <p:ext uri="{D42A27DB-BD31-4B8C-83A1-F6EECF244321}">
                <p14:modId xmlns:p14="http://schemas.microsoft.com/office/powerpoint/2010/main" val="705358856"/>
              </p:ext>
            </p:extLst>
          </p:nvPr>
        </p:nvGraphicFramePr>
        <p:xfrm>
          <a:off x="457200" y="1752601"/>
          <a:ext cx="8153400" cy="2910859"/>
        </p:xfrm>
        <a:graphic>
          <a:graphicData uri="http://schemas.openxmlformats.org/drawingml/2006/table">
            <a:tbl>
              <a:tblPr/>
              <a:tblGrid>
                <a:gridCol w="2038350">
                  <a:extLst>
                    <a:ext uri="{9D8B030D-6E8A-4147-A177-3AD203B41FA5}">
                      <a16:colId xmlns:a16="http://schemas.microsoft.com/office/drawing/2014/main" val="20000"/>
                    </a:ext>
                  </a:extLst>
                </a:gridCol>
                <a:gridCol w="215265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5333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Measured in early 1991</a:t>
                      </a:r>
                    </a:p>
                  </a:txBody>
                  <a:tcPr marL="45720" marR="45720" marT="45725" marB="4572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493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400" b="1" i="0" u="none" strike="noStrike" cap="none" normalizeH="0" baseline="0">
                          <a:ln>
                            <a:noFill/>
                          </a:ln>
                          <a:solidFill>
                            <a:schemeClr val="tx1"/>
                          </a:solidFill>
                          <a:effectLst/>
                          <a:latin typeface="Arial" pitchFamily="34" charset="0"/>
                          <a:ea typeface="굴림" charset="-127"/>
                        </a:rPr>
                        <a:t>Dependent variable</a:t>
                      </a:r>
                      <a:endParaRPr kumimoji="0" lang="en-US" sz="2400" b="0" i="0" u="none" strike="noStrike" cap="none" normalizeH="0" baseline="0">
                        <a:ln>
                          <a:noFill/>
                        </a:ln>
                        <a:solidFill>
                          <a:schemeClr val="tx1"/>
                        </a:solidFill>
                        <a:effectLst/>
                        <a:latin typeface="Arial" pitchFamily="34"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Arial" pitchFamily="34" charset="0"/>
                        </a:rPr>
                        <a:t>INDEP</a:t>
                      </a:r>
                      <a:r>
                        <a:rPr kumimoji="0" lang="en-US" sz="2400" b="0" i="0" u="none" strike="noStrike" cap="none" normalizeH="0" baseline="0" dirty="0">
                          <a:ln>
                            <a:noFill/>
                          </a:ln>
                          <a:solidFill>
                            <a:schemeClr val="tx1"/>
                          </a:solidFill>
                          <a:effectLst/>
                          <a:latin typeface="Arial" pitchFamily="34" charset="0"/>
                        </a:rPr>
                        <a:t> (measure of board </a:t>
                      </a:r>
                      <a:r>
                        <a:rPr kumimoji="0" lang="en-US" sz="2400" b="0" i="0" u="none" strike="noStrike" cap="none" normalizeH="0" baseline="0" dirty="0" err="1">
                          <a:ln>
                            <a:noFill/>
                          </a:ln>
                          <a:solidFill>
                            <a:schemeClr val="tx1"/>
                          </a:solidFill>
                          <a:effectLst/>
                          <a:latin typeface="Arial" pitchFamily="34" charset="0"/>
                        </a:rPr>
                        <a:t>indep</a:t>
                      </a:r>
                      <a:r>
                        <a:rPr kumimoji="0" lang="en-US" sz="2400" b="0" i="0" u="none" strike="noStrike" cap="none" normalizeH="0" baseline="0" dirty="0">
                          <a:ln>
                            <a:noFill/>
                          </a:ln>
                          <a:solidFill>
                            <a:schemeClr val="tx1"/>
                          </a:solidFill>
                          <a:effectLst/>
                          <a:latin typeface="Arial" pitchFamily="34"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Board size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No of 5% outside holders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844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tx1"/>
                          </a:solidFill>
                          <a:effectLst/>
                          <a:latin typeface="Arial" pitchFamily="34" charset="0"/>
                        </a:rPr>
                        <a:t>mean Tobin's q, year ends </a:t>
                      </a:r>
                      <a:r>
                        <a:rPr kumimoji="0" lang="en-US" sz="2400" b="0" i="0" u="none" strike="noStrike" cap="none" normalizeH="0" baseline="0" dirty="0">
                          <a:ln>
                            <a:noFill/>
                          </a:ln>
                          <a:solidFill>
                            <a:schemeClr val="tx1"/>
                          </a:solidFill>
                          <a:effectLst/>
                          <a:latin typeface="Arial" pitchFamily="34" charset="0"/>
                        </a:rPr>
                        <a:t>1</a:t>
                      </a:r>
                      <a:r>
                        <a:rPr kumimoji="0" lang="en-US" sz="2400" b="0" i="1" u="none" strike="noStrike" cap="none" normalizeH="0" baseline="0" dirty="0">
                          <a:ln>
                            <a:noFill/>
                          </a:ln>
                          <a:solidFill>
                            <a:schemeClr val="tx1"/>
                          </a:solidFill>
                          <a:effectLst/>
                          <a:latin typeface="Arial" pitchFamily="34" charset="0"/>
                        </a:rPr>
                        <a:t>9</a:t>
                      </a:r>
                      <a:r>
                        <a:rPr kumimoji="0" lang="en-US" sz="2400" b="0" i="0" u="none" strike="noStrike" cap="none" normalizeH="0" baseline="0" dirty="0">
                          <a:ln>
                            <a:noFill/>
                          </a:ln>
                          <a:solidFill>
                            <a:schemeClr val="tx1"/>
                          </a:solidFill>
                          <a:effectLst/>
                          <a:latin typeface="Arial" pitchFamily="34" charset="0"/>
                        </a:rPr>
                        <a:t>91-1993</a:t>
                      </a:r>
                    </a:p>
                  </a:txBody>
                  <a:tcPr marL="45720" marR="45720"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pitchFamily="34" charset="0"/>
                        </a:rPr>
                        <a:t>-.22</a:t>
                      </a:r>
                      <a:endParaRPr kumimoji="0" lang="en-US" altLang="ko-KR" sz="2400" b="1" i="0" u="none" strike="noStrike" cap="none" normalizeH="0" baseline="0" dirty="0">
                        <a:ln>
                          <a:noFill/>
                        </a:ln>
                        <a:solidFill>
                          <a:schemeClr val="tx1"/>
                        </a:solidFill>
                        <a:effectLst/>
                        <a:latin typeface="Arial" pitchFamily="34" charset="0"/>
                        <a:ea typeface="굴림" charset="-127"/>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400" b="1" i="0" u="none" strike="noStrike" cap="none" normalizeH="0" baseline="0" dirty="0">
                          <a:ln>
                            <a:noFill/>
                          </a:ln>
                          <a:solidFill>
                            <a:schemeClr val="tx1"/>
                          </a:solidFill>
                          <a:effectLst/>
                          <a:latin typeface="Arial" pitchFamily="34" charset="0"/>
                          <a:ea typeface="굴림" charset="-127"/>
                        </a:rPr>
                        <a:t>(t=2.09)</a:t>
                      </a:r>
                      <a:r>
                        <a:rPr kumimoji="0" lang="en-US" altLang="ko-KR" sz="2400" b="0" i="0" u="none" strike="noStrike" cap="none" normalizeH="0" baseline="0" dirty="0">
                          <a:ln>
                            <a:noFill/>
                          </a:ln>
                          <a:solidFill>
                            <a:schemeClr val="tx1"/>
                          </a:solidFill>
                          <a:effectLst/>
                          <a:latin typeface="Arial" pitchFamily="34" charset="0"/>
                          <a:ea typeface="굴림" charset="-127"/>
                        </a:rPr>
                        <a:t>**</a:t>
                      </a:r>
                      <a:endParaRPr kumimoji="0" lang="en-US" sz="2400" b="0" i="0" u="none" strike="noStrike" cap="none" normalizeH="0" baseline="0" dirty="0">
                        <a:ln>
                          <a:noFill/>
                        </a:ln>
                        <a:solidFill>
                          <a:schemeClr val="tx1"/>
                        </a:solidFill>
                        <a:effectLst/>
                        <a:latin typeface="Arial" pitchFamily="34" charset="0"/>
                      </a:endParaRPr>
                    </a:p>
                  </a:txBody>
                  <a:tcPr marL="45720" marR="45720" marT="45725" marB="4572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-.018</a:t>
                      </a:r>
                      <a:endParaRPr kumimoji="0" lang="en-US" altLang="ko-KR" sz="2400" b="0" i="0" u="none" strike="noStrike" cap="none" normalizeH="0" baseline="0" dirty="0">
                        <a:ln>
                          <a:noFill/>
                        </a:ln>
                        <a:solidFill>
                          <a:schemeClr val="tx1"/>
                        </a:solidFill>
                        <a:effectLst/>
                        <a:latin typeface="Arial" pitchFamily="34" charset="0"/>
                        <a:ea typeface="굴림" charset="-127"/>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400" b="0" i="0" u="none" strike="noStrike" cap="none" normalizeH="0" baseline="0" dirty="0">
                          <a:ln>
                            <a:noFill/>
                          </a:ln>
                          <a:solidFill>
                            <a:schemeClr val="tx1"/>
                          </a:solidFill>
                          <a:effectLst/>
                          <a:latin typeface="Arial" pitchFamily="34" charset="0"/>
                          <a:ea typeface="굴림" charset="-127"/>
                        </a:rPr>
                        <a:t>(t=1.81)*</a:t>
                      </a:r>
                      <a:endParaRPr kumimoji="0" lang="en-US" sz="2400" b="0" i="0" u="none" strike="noStrike" cap="none" normalizeH="0" baseline="0" dirty="0">
                        <a:ln>
                          <a:noFill/>
                        </a:ln>
                        <a:solidFill>
                          <a:schemeClr val="tx1"/>
                        </a:solidFill>
                        <a:effectLst/>
                        <a:latin typeface="Arial" pitchFamily="34" charset="0"/>
                      </a:endParaRPr>
                    </a:p>
                  </a:txBody>
                  <a:tcPr marL="45720" marR="45720" marT="45725" marB="4572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pitchFamily="34" charset="0"/>
                        </a:rPr>
                        <a:t>-.067</a:t>
                      </a:r>
                      <a:endParaRPr kumimoji="0" lang="en-US" altLang="ko-KR" sz="2400" b="1" i="0" u="none" strike="noStrike" cap="none" normalizeH="0" baseline="0" dirty="0">
                        <a:ln>
                          <a:noFill/>
                        </a:ln>
                        <a:solidFill>
                          <a:schemeClr val="tx1"/>
                        </a:solidFill>
                        <a:effectLst/>
                        <a:latin typeface="Arial" pitchFamily="34" charset="0"/>
                        <a:ea typeface="굴림" charset="-127"/>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400" b="1" i="0" u="none" strike="noStrike" cap="none" normalizeH="0" baseline="0" dirty="0">
                          <a:ln>
                            <a:noFill/>
                          </a:ln>
                          <a:solidFill>
                            <a:schemeClr val="tx1"/>
                          </a:solidFill>
                          <a:effectLst/>
                          <a:latin typeface="Arial" pitchFamily="34" charset="0"/>
                          <a:ea typeface="굴림" charset="-127"/>
                        </a:rPr>
                        <a:t>(t=2.92)*</a:t>
                      </a:r>
                      <a:r>
                        <a:rPr kumimoji="0" lang="en-US" altLang="ko-KR" sz="2400" b="0" i="0" u="none" strike="noStrike" cap="none" normalizeH="0" baseline="0" dirty="0">
                          <a:ln>
                            <a:noFill/>
                          </a:ln>
                          <a:solidFill>
                            <a:schemeClr val="tx1"/>
                          </a:solidFill>
                          <a:effectLst/>
                          <a:latin typeface="Arial" pitchFamily="34" charset="0"/>
                          <a:ea typeface="굴림" charset="-127"/>
                        </a:rPr>
                        <a:t>**</a:t>
                      </a:r>
                      <a:endParaRPr kumimoji="0" lang="en-US" sz="2400" b="0" i="0" u="none" strike="noStrike" cap="none" normalizeH="0" baseline="0" dirty="0">
                        <a:ln>
                          <a:noFill/>
                        </a:ln>
                        <a:solidFill>
                          <a:schemeClr val="tx1"/>
                        </a:solidFill>
                        <a:effectLst/>
                        <a:latin typeface="Arial" pitchFamily="34" charset="0"/>
                      </a:endParaRPr>
                    </a:p>
                  </a:txBody>
                  <a:tcPr marL="45720" marR="45720" marT="45725" marB="4572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1527" name="Text Box 20"/>
          <p:cNvSpPr txBox="1">
            <a:spLocks noChangeArrowheads="1"/>
          </p:cNvSpPr>
          <p:nvPr/>
        </p:nvSpPr>
        <p:spPr bwMode="auto">
          <a:xfrm>
            <a:off x="533400" y="1152525"/>
            <a:ext cx="4721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ctr" hangingPunct="1">
              <a:spcBef>
                <a:spcPct val="0"/>
              </a:spcBef>
              <a:buFontTx/>
              <a:buNone/>
            </a:pPr>
            <a:r>
              <a:rPr lang="en-US" altLang="en-US" sz="2800" dirty="0"/>
              <a:t>From Bhagat &amp; Black (2002)</a:t>
            </a:r>
          </a:p>
        </p:txBody>
      </p:sp>
      <p:sp>
        <p:nvSpPr>
          <p:cNvPr id="21528" name="Text Box 21"/>
          <p:cNvSpPr txBox="1">
            <a:spLocks noChangeArrowheads="1"/>
          </p:cNvSpPr>
          <p:nvPr/>
        </p:nvSpPr>
        <p:spPr bwMode="auto">
          <a:xfrm>
            <a:off x="487919" y="4735979"/>
            <a:ext cx="713208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ctr" hangingPunct="1">
              <a:spcBef>
                <a:spcPct val="0"/>
              </a:spcBef>
              <a:buFontTx/>
              <a:buNone/>
            </a:pPr>
            <a:r>
              <a:rPr lang="en-US" altLang="en-US" sz="2400" dirty="0"/>
              <a:t>Tobin’s q = (market value of firm)/(book value)</a:t>
            </a:r>
          </a:p>
          <a:p>
            <a:pPr lvl="1" eaLnBrk="1" fontAlgn="ctr" hangingPunct="1">
              <a:spcBef>
                <a:spcPct val="0"/>
              </a:spcBef>
              <a:buFontTx/>
              <a:buNone/>
            </a:pPr>
            <a:r>
              <a:rPr lang="en-US" altLang="en-US" sz="2000" dirty="0"/>
              <a:t> [common measure of firm value]</a:t>
            </a:r>
          </a:p>
          <a:p>
            <a:pPr eaLnBrk="1" fontAlgn="ctr" hangingPunct="1">
              <a:spcBef>
                <a:spcPct val="0"/>
              </a:spcBef>
              <a:buFontTx/>
              <a:buNone/>
            </a:pPr>
            <a:r>
              <a:rPr lang="en-US" altLang="en-US" sz="2400" dirty="0"/>
              <a:t>Higher independence </a:t>
            </a:r>
            <a:r>
              <a:rPr lang="en-US" altLang="en-US" sz="2400" dirty="0">
                <a:sym typeface="Wingdings" panose="05000000000000000000" pitchFamily="2" charset="2"/>
              </a:rPr>
              <a:t> </a:t>
            </a:r>
            <a:r>
              <a:rPr lang="en-US" altLang="en-US" sz="2400" dirty="0"/>
              <a:t>lower </a:t>
            </a:r>
            <a:r>
              <a:rPr lang="en-US" altLang="en-US" sz="2400" b="1" dirty="0"/>
              <a:t>future</a:t>
            </a:r>
            <a:r>
              <a:rPr lang="en-US" altLang="en-US" sz="2400" dirty="0"/>
              <a:t> Tobin's q</a:t>
            </a:r>
          </a:p>
          <a:p>
            <a:pPr eaLnBrk="1" fontAlgn="ctr" hangingPunct="1">
              <a:spcBef>
                <a:spcPct val="0"/>
              </a:spcBef>
              <a:buFontTx/>
              <a:buNone/>
            </a:pPr>
            <a:r>
              <a:rPr lang="en-US" altLang="en-US" sz="2400" dirty="0"/>
              <a:t>This is “Granger causation”, which is </a:t>
            </a:r>
            <a:r>
              <a:rPr lang="en-US" altLang="en-US" sz="2400" b="1" i="1" dirty="0"/>
              <a:t>not</a:t>
            </a:r>
            <a:r>
              <a:rPr lang="en-US" altLang="en-US" sz="2400" dirty="0"/>
              <a:t> causation</a:t>
            </a:r>
          </a:p>
          <a:p>
            <a:pPr eaLnBrk="1" fontAlgn="ctr" hangingPunct="1">
              <a:spcBef>
                <a:spcPct val="0"/>
              </a:spcBef>
              <a:buFontTx/>
              <a:buNone/>
            </a:pPr>
            <a:r>
              <a:rPr lang="en-US" altLang="en-US" sz="2400" dirty="0"/>
              <a:t>Can we tell a non-causal story?</a:t>
            </a:r>
          </a:p>
        </p:txBody>
      </p:sp>
      <p:sp>
        <p:nvSpPr>
          <p:cNvPr id="21529" name="Slide Number Placeholder 2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533C3CC-A3C3-4821-A6D2-358B831FDB24}" type="slidenum">
              <a:rPr lang="en-US" altLang="en-US" sz="1400"/>
              <a:pPr>
                <a:spcBef>
                  <a:spcPct val="0"/>
                </a:spcBef>
                <a:buFontTx/>
                <a:buNone/>
              </a:pPr>
              <a:t>9</a:t>
            </a:fld>
            <a:endParaRPr lang="en-US" altLang="en-US" sz="140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ctr"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ctr"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0e9e844-2a76-4b49-889d-fbe8a82ff327">
      <Terms xmlns="http://schemas.microsoft.com/office/infopath/2007/PartnerControls"/>
    </lcf76f155ced4ddcb4097134ff3c332f>
    <TaxCatchAll xmlns="efce84db-8738-4c7b-9bdc-65b9500871f6" xsi:nil="true"/>
    <DateandTime xmlns="10e9e844-2a76-4b49-889d-fbe8a82ff32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EA195A2F492B84AA2EA394A8DD96E22" ma:contentTypeVersion="18" ma:contentTypeDescription="Create a new document." ma:contentTypeScope="" ma:versionID="ed32cf888c89372dd78345134d00254b">
  <xsd:schema xmlns:xsd="http://www.w3.org/2001/XMLSchema" xmlns:xs="http://www.w3.org/2001/XMLSchema" xmlns:p="http://schemas.microsoft.com/office/2006/metadata/properties" xmlns:ns2="5494a297-7bc7-4f39-82e4-8ace62f0c9d5" xmlns:ns3="10e9e844-2a76-4b49-889d-fbe8a82ff327" xmlns:ns4="efce84db-8738-4c7b-9bdc-65b9500871f6" targetNamespace="http://schemas.microsoft.com/office/2006/metadata/properties" ma:root="true" ma:fieldsID="b79a648232949551a79a695f1585ccf5" ns2:_="" ns3:_="" ns4:_="">
    <xsd:import namespace="5494a297-7bc7-4f39-82e4-8ace62f0c9d5"/>
    <xsd:import namespace="10e9e844-2a76-4b49-889d-fbe8a82ff327"/>
    <xsd:import namespace="efce84db-8738-4c7b-9bdc-65b9500871f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lcf76f155ced4ddcb4097134ff3c332f" minOccurs="0"/>
                <xsd:element ref="ns4:TaxCatchAll" minOccurs="0"/>
                <xsd:element ref="ns3:MediaServiceOCR" minOccurs="0"/>
                <xsd:element ref="ns3:MediaServiceGenerationTime" minOccurs="0"/>
                <xsd:element ref="ns3:MediaServiceEventHashCode" minOccurs="0"/>
                <xsd:element ref="ns3:MediaServiceLocation" minOccurs="0"/>
                <xsd:element ref="ns3:MediaServiceObjectDetectorVersions" minOccurs="0"/>
                <xsd:element ref="ns3:MediaServiceSearchProperties" minOccurs="0"/>
                <xsd:element ref="ns3:Dateand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94a297-7bc7-4f39-82e4-8ace62f0c9d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0e9e844-2a76-4b49-889d-fbe8a82ff32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c2d55d72-5afa-45f9-90b6-e0708aeee9a0"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DateandTime" ma:index="25" nillable="true" ma:displayName="Date and Time" ma:format="DateTime" ma:internalName="DateandTim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ce84db-8738-4c7b-9bdc-65b9500871f6"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7b3c0dad-f1b6-49ed-a922-d8373354b632}" ma:internalName="TaxCatchAll" ma:showField="CatchAllData" ma:web="5494a297-7bc7-4f39-82e4-8ace62f0c9d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787721-5DC3-4B2E-8FE6-9172DEF4BDAC}">
  <ds:schemaRefs>
    <ds:schemaRef ds:uri="http://schemas.microsoft.com/sharepoint/v3/contenttype/forms"/>
  </ds:schemaRefs>
</ds:datastoreItem>
</file>

<file path=customXml/itemProps2.xml><?xml version="1.0" encoding="utf-8"?>
<ds:datastoreItem xmlns:ds="http://schemas.openxmlformats.org/officeDocument/2006/customXml" ds:itemID="{BA1B31AE-EF04-4C76-82E1-26F87C18FC0A}">
  <ds:schemaRefs>
    <ds:schemaRef ds:uri="http://schemas.microsoft.com/office/2006/metadata/properties"/>
    <ds:schemaRef ds:uri="http://purl.org/dc/dcmitype/"/>
    <ds:schemaRef ds:uri="http://schemas.microsoft.com/office/2006/documentManagement/types"/>
    <ds:schemaRef ds:uri="5494a297-7bc7-4f39-82e4-8ace62f0c9d5"/>
    <ds:schemaRef ds:uri="http://www.w3.org/XML/1998/namespace"/>
    <ds:schemaRef ds:uri="efce84db-8738-4c7b-9bdc-65b9500871f6"/>
    <ds:schemaRef ds:uri="http://purl.org/dc/elements/1.1/"/>
    <ds:schemaRef ds:uri="http://purl.org/dc/terms/"/>
    <ds:schemaRef ds:uri="http://schemas.microsoft.com/office/infopath/2007/PartnerControls"/>
    <ds:schemaRef ds:uri="http://schemas.openxmlformats.org/package/2006/metadata/core-properties"/>
    <ds:schemaRef ds:uri="10e9e844-2a76-4b49-889d-fbe8a82ff327"/>
  </ds:schemaRefs>
</ds:datastoreItem>
</file>

<file path=customXml/itemProps3.xml><?xml version="1.0" encoding="utf-8"?>
<ds:datastoreItem xmlns:ds="http://schemas.openxmlformats.org/officeDocument/2006/customXml" ds:itemID="{10F28FD8-6C8D-4F7A-9834-379281DB6BEC}"/>
</file>

<file path=docProps/app.xml><?xml version="1.0" encoding="utf-8"?>
<Properties xmlns="http://schemas.openxmlformats.org/officeDocument/2006/extended-properties" xmlns:vt="http://schemas.openxmlformats.org/officeDocument/2006/docPropsVTypes">
  <TotalTime>10987</TotalTime>
  <Words>5526</Words>
  <Application>Microsoft Office PowerPoint</Application>
  <PresentationFormat>On-screen Show (4:3)</PresentationFormat>
  <Paragraphs>733</Paragraphs>
  <Slides>58</Slides>
  <Notes>40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6" baseType="lpstr">
      <vt:lpstr>Batang</vt:lpstr>
      <vt:lpstr>Arial</vt:lpstr>
      <vt:lpstr>Calibri</vt:lpstr>
      <vt:lpstr>Cambria Math</vt:lpstr>
      <vt:lpstr>Times New Roman</vt:lpstr>
      <vt:lpstr>Wingdings</vt:lpstr>
      <vt:lpstr>Default Design</vt:lpstr>
      <vt:lpstr>Equation</vt:lpstr>
      <vt:lpstr>Bloopers:  How Smart People Get Causal Inference Wrong</vt:lpstr>
      <vt:lpstr>Goals</vt:lpstr>
      <vt:lpstr>Papers I’ll discuss (time permitting)</vt:lpstr>
      <vt:lpstr>Downloads and citations (at 2024.08.01)</vt:lpstr>
      <vt:lpstr>Poke fun at myself first</vt:lpstr>
      <vt:lpstr>Core result:  reverse causation</vt:lpstr>
      <vt:lpstr>Standard Regression Setup</vt:lpstr>
      <vt:lpstr>IV response to endogeneity</vt:lpstr>
      <vt:lpstr>Board composition and firm value</vt:lpstr>
      <vt:lpstr>IV for board independence</vt:lpstr>
      <vt:lpstr>Requirements for Valid Causal Instrument</vt:lpstr>
      <vt:lpstr>Black and Bhagat:  Silly instrument</vt:lpstr>
      <vt:lpstr>Example 2:  Wrong “Science”</vt:lpstr>
      <vt:lpstr>Mostly a methods paper</vt:lpstr>
      <vt:lpstr>Donohue-Ho sample of state reforms</vt:lpstr>
      <vt:lpstr>Are these all “apples”</vt:lpstr>
      <vt:lpstr>SUTVA (Stable Unit Treatment Value Assumption)</vt:lpstr>
      <vt:lpstr>Next problem:  lagged treatment effect</vt:lpstr>
      <vt:lpstr>Evidence from Third Med Mal Reform Wave</vt:lpstr>
      <vt:lpstr>Done right, strong DiD results</vt:lpstr>
      <vt:lpstr>And: randomization inference won’t work!</vt:lpstr>
      <vt:lpstr>Example 3:  Omitted variable bias and clustering</vt:lpstr>
      <vt:lpstr>Followup study</vt:lpstr>
      <vt:lpstr>CBO followup (2006)</vt:lpstr>
      <vt:lpstr>Getting standard errors right</vt:lpstr>
      <vt:lpstr>Paik Black Hyman Quasi-replication</vt:lpstr>
      <vt:lpstr>Concerns with any “natural” experiment</vt:lpstr>
      <vt:lpstr>From Paik Black &amp; Hyman quasi-replication</vt:lpstr>
      <vt:lpstr>Some worry signs for small-n DiD</vt:lpstr>
      <vt:lpstr>Example 4:  Wrong Standard Errors</vt:lpstr>
      <vt:lpstr>Fama-MacBeth regressions</vt:lpstr>
      <vt:lpstr>Selected GIM results</vt:lpstr>
      <vt:lpstr>Why did Authors Make an Obvious Error?</vt:lpstr>
      <vt:lpstr>Peterson on standard errors</vt:lpstr>
      <vt:lpstr>Example 5:  Instrument for what?</vt:lpstr>
      <vt:lpstr>Do the dual instruments work?</vt:lpstr>
      <vt:lpstr>Through What Channel?</vt:lpstr>
      <vt:lpstr>AJR (2001) and Only Through</vt:lpstr>
      <vt:lpstr>Good Proxy for Institutions?</vt:lpstr>
      <vt:lpstr>Another channel:  Settler Human Capital</vt:lpstr>
      <vt:lpstr>And a data problem too</vt:lpstr>
      <vt:lpstr>What Can We Learn from 2005 paper?</vt:lpstr>
      <vt:lpstr>Example 6: Is Assignment Random?</vt:lpstr>
      <vt:lpstr>Causal inference (identification) assumption</vt:lpstr>
      <vt:lpstr>If the patient chooses</vt:lpstr>
      <vt:lpstr>If arrive by ambulance</vt:lpstr>
      <vt:lpstr>Nothing about this in BMJ</vt:lpstr>
      <vt:lpstr>Assumed away for AER</vt:lpstr>
      <vt:lpstr>IV estimate driven by outliers</vt:lpstr>
      <vt:lpstr>IV Estimate Shrinks as Add Controls</vt:lpstr>
      <vt:lpstr>Data limitations</vt:lpstr>
      <vt:lpstr>I work with ED docs</vt:lpstr>
      <vt:lpstr>Planned quasi-replication</vt:lpstr>
      <vt:lpstr>Example 7:  What Effect You Are Estimating?</vt:lpstr>
      <vt:lpstr>(selected) Black comments</vt:lpstr>
      <vt:lpstr>Standard error problems too</vt:lpstr>
      <vt:lpstr>Authors’ main reply (paraphrased)</vt:lpstr>
      <vt:lpstr>Wrapup</vt:lpstr>
    </vt:vector>
  </TitlesOfParts>
  <Company>University of Texas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Instrumental Variables: A simpleminded introduction</dc:title>
  <dc:creator>Bernie Black</dc:creator>
  <cp:lastModifiedBy>Bernard Black</cp:lastModifiedBy>
  <cp:revision>362</cp:revision>
  <cp:lastPrinted>2024-08-01T16:02:12Z</cp:lastPrinted>
  <dcterms:created xsi:type="dcterms:W3CDTF">2007-11-03T17:15:16Z</dcterms:created>
  <dcterms:modified xsi:type="dcterms:W3CDTF">2024-08-01T16:45:25Z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0x0101006EA195A2F492B84AA2EA394A8DD96E22</vt:lpwstr>
  </property>
  <property fmtid="{D5CDD505-2E9C-101B-9397-08002B2CF9AE}" pid="3" name="MediaServiceImageTags">
    <vt:lpwstr/>
  </property>
</Properties>
</file>