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7" r:id="rId3"/>
    <p:sldId id="258" r:id="rId4"/>
    <p:sldId id="276" r:id="rId5"/>
    <p:sldId id="263" r:id="rId6"/>
    <p:sldId id="261" r:id="rId7"/>
    <p:sldId id="262" r:id="rId8"/>
    <p:sldId id="259" r:id="rId9"/>
    <p:sldId id="260" r:id="rId10"/>
    <p:sldId id="266" r:id="rId11"/>
    <p:sldId id="267" r:id="rId12"/>
    <p:sldId id="264" r:id="rId13"/>
    <p:sldId id="274" r:id="rId14"/>
    <p:sldId id="273" r:id="rId15"/>
    <p:sldId id="265" r:id="rId16"/>
    <p:sldId id="268" r:id="rId17"/>
    <p:sldId id="272" r:id="rId18"/>
    <p:sldId id="275" r:id="rId19"/>
    <p:sldId id="269" r:id="rId20"/>
    <p:sldId id="270"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99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4D3BFC-773F-4441-A795-8FA3D0177B89}"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85F42-2A6F-4A2C-A54E-EE6F08C908DF}" type="slidenum">
              <a:rPr lang="en-US" smtClean="0"/>
              <a:t>‹#›</a:t>
            </a:fld>
            <a:endParaRPr lang="en-US"/>
          </a:p>
        </p:txBody>
      </p:sp>
    </p:spTree>
    <p:extLst>
      <p:ext uri="{BB962C8B-B14F-4D97-AF65-F5344CB8AC3E}">
        <p14:creationId xmlns:p14="http://schemas.microsoft.com/office/powerpoint/2010/main" val="1014909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D3BFC-773F-4441-A795-8FA3D0177B89}"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85F42-2A6F-4A2C-A54E-EE6F08C908DF}" type="slidenum">
              <a:rPr lang="en-US" smtClean="0"/>
              <a:t>‹#›</a:t>
            </a:fld>
            <a:endParaRPr lang="en-US"/>
          </a:p>
        </p:txBody>
      </p:sp>
    </p:spTree>
    <p:extLst>
      <p:ext uri="{BB962C8B-B14F-4D97-AF65-F5344CB8AC3E}">
        <p14:creationId xmlns:p14="http://schemas.microsoft.com/office/powerpoint/2010/main" val="402184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D3BFC-773F-4441-A795-8FA3D0177B89}"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85F42-2A6F-4A2C-A54E-EE6F08C908DF}" type="slidenum">
              <a:rPr lang="en-US" smtClean="0"/>
              <a:t>‹#›</a:t>
            </a:fld>
            <a:endParaRPr lang="en-US"/>
          </a:p>
        </p:txBody>
      </p:sp>
    </p:spTree>
    <p:extLst>
      <p:ext uri="{BB962C8B-B14F-4D97-AF65-F5344CB8AC3E}">
        <p14:creationId xmlns:p14="http://schemas.microsoft.com/office/powerpoint/2010/main" val="1041802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D3BFC-773F-4441-A795-8FA3D0177B89}"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85F42-2A6F-4A2C-A54E-EE6F08C908DF}" type="slidenum">
              <a:rPr lang="en-US" smtClean="0"/>
              <a:t>‹#›</a:t>
            </a:fld>
            <a:endParaRPr lang="en-US"/>
          </a:p>
        </p:txBody>
      </p:sp>
    </p:spTree>
    <p:extLst>
      <p:ext uri="{BB962C8B-B14F-4D97-AF65-F5344CB8AC3E}">
        <p14:creationId xmlns:p14="http://schemas.microsoft.com/office/powerpoint/2010/main" val="1660250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4D3BFC-773F-4441-A795-8FA3D0177B89}"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85F42-2A6F-4A2C-A54E-EE6F08C908DF}" type="slidenum">
              <a:rPr lang="en-US" smtClean="0"/>
              <a:t>‹#›</a:t>
            </a:fld>
            <a:endParaRPr lang="en-US"/>
          </a:p>
        </p:txBody>
      </p:sp>
    </p:spTree>
    <p:extLst>
      <p:ext uri="{BB962C8B-B14F-4D97-AF65-F5344CB8AC3E}">
        <p14:creationId xmlns:p14="http://schemas.microsoft.com/office/powerpoint/2010/main" val="3091940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4D3BFC-773F-4441-A795-8FA3D0177B89}"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85F42-2A6F-4A2C-A54E-EE6F08C908DF}" type="slidenum">
              <a:rPr lang="en-US" smtClean="0"/>
              <a:t>‹#›</a:t>
            </a:fld>
            <a:endParaRPr lang="en-US"/>
          </a:p>
        </p:txBody>
      </p:sp>
    </p:spTree>
    <p:extLst>
      <p:ext uri="{BB962C8B-B14F-4D97-AF65-F5344CB8AC3E}">
        <p14:creationId xmlns:p14="http://schemas.microsoft.com/office/powerpoint/2010/main" val="586549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4D3BFC-773F-4441-A795-8FA3D0177B89}" type="datetimeFigureOut">
              <a:rPr lang="en-US" smtClean="0"/>
              <a:t>8/4/2021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E85F42-2A6F-4A2C-A54E-EE6F08C908DF}" type="slidenum">
              <a:rPr lang="en-US" smtClean="0"/>
              <a:t>‹#›</a:t>
            </a:fld>
            <a:endParaRPr lang="en-US"/>
          </a:p>
        </p:txBody>
      </p:sp>
    </p:spTree>
    <p:extLst>
      <p:ext uri="{BB962C8B-B14F-4D97-AF65-F5344CB8AC3E}">
        <p14:creationId xmlns:p14="http://schemas.microsoft.com/office/powerpoint/2010/main" val="2040458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4D3BFC-773F-4441-A795-8FA3D0177B89}" type="datetimeFigureOut">
              <a:rPr lang="en-US" smtClean="0"/>
              <a:t>8/4/2021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E85F42-2A6F-4A2C-A54E-EE6F08C908DF}" type="slidenum">
              <a:rPr lang="en-US" smtClean="0"/>
              <a:t>‹#›</a:t>
            </a:fld>
            <a:endParaRPr lang="en-US"/>
          </a:p>
        </p:txBody>
      </p:sp>
    </p:spTree>
    <p:extLst>
      <p:ext uri="{BB962C8B-B14F-4D97-AF65-F5344CB8AC3E}">
        <p14:creationId xmlns:p14="http://schemas.microsoft.com/office/powerpoint/2010/main" val="299933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D3BFC-773F-4441-A795-8FA3D0177B89}" type="datetimeFigureOut">
              <a:rPr lang="en-US" smtClean="0"/>
              <a:t>8/4/2021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E85F42-2A6F-4A2C-A54E-EE6F08C908DF}" type="slidenum">
              <a:rPr lang="en-US" smtClean="0"/>
              <a:t>‹#›</a:t>
            </a:fld>
            <a:endParaRPr lang="en-US"/>
          </a:p>
        </p:txBody>
      </p:sp>
    </p:spTree>
    <p:extLst>
      <p:ext uri="{BB962C8B-B14F-4D97-AF65-F5344CB8AC3E}">
        <p14:creationId xmlns:p14="http://schemas.microsoft.com/office/powerpoint/2010/main" val="1774155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4D3BFC-773F-4441-A795-8FA3D0177B89}"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85F42-2A6F-4A2C-A54E-EE6F08C908DF}" type="slidenum">
              <a:rPr lang="en-US" smtClean="0"/>
              <a:t>‹#›</a:t>
            </a:fld>
            <a:endParaRPr lang="en-US"/>
          </a:p>
        </p:txBody>
      </p:sp>
    </p:spTree>
    <p:extLst>
      <p:ext uri="{BB962C8B-B14F-4D97-AF65-F5344CB8AC3E}">
        <p14:creationId xmlns:p14="http://schemas.microsoft.com/office/powerpoint/2010/main" val="2084275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4D3BFC-773F-4441-A795-8FA3D0177B89}"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85F42-2A6F-4A2C-A54E-EE6F08C908DF}" type="slidenum">
              <a:rPr lang="en-US" smtClean="0"/>
              <a:t>‹#›</a:t>
            </a:fld>
            <a:endParaRPr lang="en-US"/>
          </a:p>
        </p:txBody>
      </p:sp>
    </p:spTree>
    <p:extLst>
      <p:ext uri="{BB962C8B-B14F-4D97-AF65-F5344CB8AC3E}">
        <p14:creationId xmlns:p14="http://schemas.microsoft.com/office/powerpoint/2010/main" val="1609846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D3BFC-773F-4441-A795-8FA3D0177B89}" type="datetimeFigureOut">
              <a:rPr lang="en-US" smtClean="0"/>
              <a:t>8/4/2021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E85F42-2A6F-4A2C-A54E-EE6F08C908DF}" type="slidenum">
              <a:rPr lang="en-US" smtClean="0"/>
              <a:t>‹#›</a:t>
            </a:fld>
            <a:endParaRPr lang="en-US"/>
          </a:p>
        </p:txBody>
      </p:sp>
    </p:spTree>
    <p:extLst>
      <p:ext uri="{BB962C8B-B14F-4D97-AF65-F5344CB8AC3E}">
        <p14:creationId xmlns:p14="http://schemas.microsoft.com/office/powerpoint/2010/main" val="3379375385"/>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339437"/>
            <a:ext cx="5807235" cy="2041193"/>
          </a:xfrm>
        </p:spPr>
        <p:txBody>
          <a:bodyPr>
            <a:noAutofit/>
          </a:bodyPr>
          <a:lstStyle/>
          <a:p>
            <a:pPr marL="182880"/>
            <a:r>
              <a:rPr lang="en-US" sz="2800" b="1" dirty="0">
                <a:solidFill>
                  <a:schemeClr val="tx2">
                    <a:lumMod val="75000"/>
                  </a:schemeClr>
                </a:solidFill>
                <a:latin typeface="Calibri" panose="020F0502020204030204" pitchFamily="34" charset="0"/>
                <a:ea typeface="DejaVu Sans Condensed" panose="020B0606030804020204" pitchFamily="34" charset="0"/>
                <a:cs typeface="Calibri" panose="020F0502020204030204" pitchFamily="34" charset="0"/>
              </a:rPr>
              <a:t>DESIGN AND ANALYSIS OF </a:t>
            </a:r>
            <a:r>
              <a:rPr lang="en-US" sz="2800" b="1" dirty="0" smtClean="0">
                <a:solidFill>
                  <a:schemeClr val="tx2">
                    <a:lumMod val="75000"/>
                  </a:schemeClr>
                </a:solidFill>
                <a:latin typeface="Calibri" panose="020F0502020204030204" pitchFamily="34" charset="0"/>
                <a:ea typeface="DejaVu Sans Condensed" panose="020B0606030804020204" pitchFamily="34" charset="0"/>
                <a:cs typeface="Calibri" panose="020F0502020204030204" pitchFamily="34" charset="0"/>
              </a:rPr>
              <a:t>ALGORITHMS LABORATORY </a:t>
            </a:r>
            <a:br>
              <a:rPr lang="en-US" sz="2800" b="1" dirty="0" smtClean="0">
                <a:solidFill>
                  <a:schemeClr val="tx2">
                    <a:lumMod val="75000"/>
                  </a:schemeClr>
                </a:solidFill>
                <a:latin typeface="Calibri" panose="020F0502020204030204" pitchFamily="34" charset="0"/>
                <a:ea typeface="DejaVu Sans Condensed" panose="020B0606030804020204" pitchFamily="34" charset="0"/>
                <a:cs typeface="Calibri" panose="020F0502020204030204" pitchFamily="34" charset="0"/>
              </a:rPr>
            </a:br>
            <a:r>
              <a:rPr lang="en-US" sz="2800" b="1" dirty="0" smtClean="0">
                <a:solidFill>
                  <a:schemeClr val="tx2">
                    <a:lumMod val="75000"/>
                  </a:schemeClr>
                </a:solidFill>
                <a:latin typeface="Calibri" panose="020F0502020204030204" pitchFamily="34" charset="0"/>
                <a:ea typeface="DejaVu Sans Condensed" panose="020B0606030804020204" pitchFamily="34" charset="0"/>
                <a:cs typeface="Calibri" panose="020F0502020204030204" pitchFamily="34" charset="0"/>
              </a:rPr>
              <a:t>WITH </a:t>
            </a:r>
            <a:r>
              <a:rPr lang="en-US" sz="2800" b="1" dirty="0">
                <a:solidFill>
                  <a:schemeClr val="tx2">
                    <a:lumMod val="75000"/>
                  </a:schemeClr>
                </a:solidFill>
                <a:latin typeface="Calibri" panose="020F0502020204030204" pitchFamily="34" charset="0"/>
                <a:ea typeface="DejaVu Sans Condensed" panose="020B0606030804020204" pitchFamily="34" charset="0"/>
                <a:cs typeface="Calibri" panose="020F0502020204030204" pitchFamily="34" charset="0"/>
              </a:rPr>
              <a:t>MINI PROJECT [</a:t>
            </a:r>
            <a:r>
              <a:rPr lang="en-US" sz="2800" b="1" dirty="0" smtClean="0">
                <a:solidFill>
                  <a:schemeClr val="tx2">
                    <a:lumMod val="75000"/>
                  </a:schemeClr>
                </a:solidFill>
                <a:latin typeface="Calibri" panose="020F0502020204030204" pitchFamily="34" charset="0"/>
                <a:ea typeface="DejaVu Sans Condensed" panose="020B0606030804020204" pitchFamily="34" charset="0"/>
                <a:cs typeface="Calibri" panose="020F0502020204030204" pitchFamily="34" charset="0"/>
              </a:rPr>
              <a:t>19IS4DLADA]</a:t>
            </a:r>
            <a:endParaRPr lang="en-US" sz="2800" b="1" dirty="0">
              <a:solidFill>
                <a:schemeClr val="tx2">
                  <a:lumMod val="75000"/>
                </a:schemeClr>
              </a:solidFill>
              <a:effectLst/>
              <a:latin typeface="Calibri" panose="020F0502020204030204" pitchFamily="34" charset="0"/>
              <a:ea typeface="DejaVu Sans Condensed" panose="020B0606030804020204" pitchFamily="34" charset="0"/>
              <a:cs typeface="Calibri" panose="020F0502020204030204" pitchFamily="34" charset="0"/>
            </a:endParaRPr>
          </a:p>
        </p:txBody>
      </p:sp>
      <p:sp>
        <p:nvSpPr>
          <p:cNvPr id="5" name="TextBox 4"/>
          <p:cNvSpPr txBox="1"/>
          <p:nvPr/>
        </p:nvSpPr>
        <p:spPr>
          <a:xfrm>
            <a:off x="914400" y="2307796"/>
            <a:ext cx="7620000" cy="2062103"/>
          </a:xfrm>
          <a:prstGeom prst="rect">
            <a:avLst/>
          </a:prstGeom>
          <a:noFill/>
        </p:spPr>
        <p:txBody>
          <a:bodyPr wrap="square" rtlCol="0">
            <a:spAutoFit/>
          </a:bodyPr>
          <a:lstStyle/>
          <a:p>
            <a:pPr algn="ctr"/>
            <a:r>
              <a:rPr lang="en-US" sz="3600" dirty="0" smtClean="0">
                <a:solidFill>
                  <a:schemeClr val="tx2">
                    <a:lumMod val="75000"/>
                  </a:schemeClr>
                </a:solidFill>
                <a:latin typeface="Calibri" panose="020F0502020204030204" pitchFamily="34" charset="0"/>
                <a:cs typeface="Calibri" panose="020F0502020204030204" pitchFamily="34" charset="0"/>
              </a:rPr>
              <a:t>PROFIT ORIENTED TRANSPORTATION USING PRIM’S AND FLOYD WARSHALL ALGORITHM</a:t>
            </a:r>
          </a:p>
          <a:p>
            <a:pPr algn="ctr"/>
            <a:r>
              <a:rPr lang="en-US" sz="2000" dirty="0">
                <a:solidFill>
                  <a:schemeClr val="tx2">
                    <a:lumMod val="75000"/>
                  </a:schemeClr>
                </a:solidFill>
                <a:latin typeface="Calibri" panose="020F0502020204030204" pitchFamily="34" charset="0"/>
                <a:cs typeface="Calibri" panose="020F0502020204030204" pitchFamily="34" charset="0"/>
              </a:rPr>
              <a:t> </a:t>
            </a:r>
            <a:r>
              <a:rPr lang="en-US" sz="2000" dirty="0" smtClean="0">
                <a:solidFill>
                  <a:schemeClr val="tx2">
                    <a:lumMod val="75000"/>
                  </a:schemeClr>
                </a:solidFill>
                <a:latin typeface="Calibri" panose="020F0502020204030204" pitchFamily="34" charset="0"/>
                <a:cs typeface="Calibri" panose="020F0502020204030204" pitchFamily="34" charset="0"/>
              </a:rPr>
              <a:t>                                                                                                                </a:t>
            </a:r>
          </a:p>
        </p:txBody>
      </p:sp>
      <p:sp>
        <p:nvSpPr>
          <p:cNvPr id="6" name="TextBox 5"/>
          <p:cNvSpPr txBox="1"/>
          <p:nvPr/>
        </p:nvSpPr>
        <p:spPr>
          <a:xfrm>
            <a:off x="381000" y="5433842"/>
            <a:ext cx="2667000" cy="584775"/>
          </a:xfrm>
          <a:prstGeom prst="rect">
            <a:avLst/>
          </a:prstGeom>
          <a:noFill/>
        </p:spPr>
        <p:txBody>
          <a:bodyPr wrap="square" rtlCol="0">
            <a:spAutoFit/>
          </a:bodyPr>
          <a:lstStyle/>
          <a:p>
            <a:pPr algn="ctr"/>
            <a:r>
              <a:rPr lang="en-US" sz="1600" dirty="0" smtClean="0">
                <a:solidFill>
                  <a:schemeClr val="tx2">
                    <a:lumMod val="75000"/>
                  </a:schemeClr>
                </a:solidFill>
                <a:latin typeface="Calibri" panose="020F0502020204030204" pitchFamily="34" charset="0"/>
                <a:cs typeface="Calibri" panose="020F0502020204030204" pitchFamily="34" charset="0"/>
              </a:rPr>
              <a:t>REINAL ANTONIO CARLO 1DS19IS077</a:t>
            </a:r>
            <a:endParaRPr lang="en-US" sz="1600" dirty="0">
              <a:solidFill>
                <a:schemeClr val="tx2">
                  <a:lumMod val="75000"/>
                </a:schemeClr>
              </a:solidFill>
              <a:latin typeface="Calibri" panose="020F0502020204030204" pitchFamily="34" charset="0"/>
              <a:cs typeface="Calibri" panose="020F0502020204030204" pitchFamily="34" charset="0"/>
            </a:endParaRPr>
          </a:p>
        </p:txBody>
      </p:sp>
      <p:sp>
        <p:nvSpPr>
          <p:cNvPr id="7" name="TextBox 6"/>
          <p:cNvSpPr txBox="1"/>
          <p:nvPr/>
        </p:nvSpPr>
        <p:spPr>
          <a:xfrm>
            <a:off x="2450517" y="5485561"/>
            <a:ext cx="2667000" cy="584775"/>
          </a:xfrm>
          <a:prstGeom prst="rect">
            <a:avLst/>
          </a:prstGeom>
          <a:noFill/>
        </p:spPr>
        <p:txBody>
          <a:bodyPr wrap="square" rtlCol="0">
            <a:spAutoFit/>
          </a:bodyPr>
          <a:lstStyle/>
          <a:p>
            <a:pPr algn="ctr"/>
            <a:r>
              <a:rPr lang="en-US" sz="1600" dirty="0" smtClean="0">
                <a:solidFill>
                  <a:schemeClr val="tx2">
                    <a:lumMod val="75000"/>
                  </a:schemeClr>
                </a:solidFill>
                <a:latin typeface="Calibri" panose="020F0502020204030204" pitchFamily="34" charset="0"/>
                <a:cs typeface="Calibri" panose="020F0502020204030204" pitchFamily="34" charset="0"/>
              </a:rPr>
              <a:t>SAI RAM V</a:t>
            </a:r>
          </a:p>
          <a:p>
            <a:pPr algn="ctr"/>
            <a:r>
              <a:rPr lang="en-US" sz="1600" dirty="0" smtClean="0">
                <a:solidFill>
                  <a:schemeClr val="tx2">
                    <a:lumMod val="75000"/>
                  </a:schemeClr>
                </a:solidFill>
                <a:latin typeface="Calibri" panose="020F0502020204030204" pitchFamily="34" charset="0"/>
                <a:cs typeface="Calibri" panose="020F0502020204030204" pitchFamily="34" charset="0"/>
              </a:rPr>
              <a:t>1DS19IS082</a:t>
            </a:r>
            <a:endParaRPr lang="en-US" sz="1600" dirty="0">
              <a:solidFill>
                <a:schemeClr val="tx2">
                  <a:lumMod val="75000"/>
                </a:schemeClr>
              </a:solidFill>
              <a:latin typeface="Calibri" panose="020F0502020204030204" pitchFamily="34" charset="0"/>
              <a:cs typeface="Calibri" panose="020F0502020204030204" pitchFamily="34" charset="0"/>
            </a:endParaRPr>
          </a:p>
        </p:txBody>
      </p:sp>
      <p:sp>
        <p:nvSpPr>
          <p:cNvPr id="8" name="TextBox 7"/>
          <p:cNvSpPr txBox="1"/>
          <p:nvPr/>
        </p:nvSpPr>
        <p:spPr>
          <a:xfrm>
            <a:off x="4516582" y="5486164"/>
            <a:ext cx="2514600" cy="584775"/>
          </a:xfrm>
          <a:prstGeom prst="rect">
            <a:avLst/>
          </a:prstGeom>
          <a:noFill/>
        </p:spPr>
        <p:txBody>
          <a:bodyPr wrap="square" rtlCol="0">
            <a:spAutoFit/>
          </a:bodyPr>
          <a:lstStyle/>
          <a:p>
            <a:pPr algn="ctr"/>
            <a:r>
              <a:rPr lang="en-US" sz="1600" dirty="0" smtClean="0">
                <a:solidFill>
                  <a:schemeClr val="tx2">
                    <a:lumMod val="75000"/>
                  </a:schemeClr>
                </a:solidFill>
                <a:latin typeface="Calibri" panose="020F0502020204030204" pitchFamily="34" charset="0"/>
                <a:cs typeface="Calibri" panose="020F0502020204030204" pitchFamily="34" charset="0"/>
              </a:rPr>
              <a:t>SAI SUMANTH M</a:t>
            </a:r>
          </a:p>
          <a:p>
            <a:pPr algn="ctr"/>
            <a:r>
              <a:rPr lang="en-US" sz="1600" dirty="0" smtClean="0">
                <a:solidFill>
                  <a:schemeClr val="tx2">
                    <a:lumMod val="75000"/>
                  </a:schemeClr>
                </a:solidFill>
                <a:latin typeface="Calibri" panose="020F0502020204030204" pitchFamily="34" charset="0"/>
                <a:cs typeface="Calibri" panose="020F0502020204030204" pitchFamily="34" charset="0"/>
              </a:rPr>
              <a:t>1DS19IS083</a:t>
            </a:r>
            <a:endParaRPr lang="en-US" sz="1600" dirty="0">
              <a:solidFill>
                <a:schemeClr val="tx2">
                  <a:lumMod val="75000"/>
                </a:schemeClr>
              </a:solidFill>
              <a:latin typeface="Calibri" panose="020F0502020204030204" pitchFamily="34" charset="0"/>
              <a:cs typeface="Calibri" panose="020F0502020204030204" pitchFamily="3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87" y="533400"/>
            <a:ext cx="1420250" cy="1724589"/>
          </a:xfrm>
          <a:prstGeom prst="rect">
            <a:avLst/>
          </a:prstGeom>
        </p:spPr>
      </p:pic>
      <p:sp>
        <p:nvSpPr>
          <p:cNvPr id="9" name="TextBox 8"/>
          <p:cNvSpPr txBox="1"/>
          <p:nvPr/>
        </p:nvSpPr>
        <p:spPr>
          <a:xfrm>
            <a:off x="6774873" y="5485325"/>
            <a:ext cx="2362200" cy="584775"/>
          </a:xfrm>
          <a:prstGeom prst="rect">
            <a:avLst/>
          </a:prstGeom>
          <a:noFill/>
        </p:spPr>
        <p:txBody>
          <a:bodyPr wrap="square" rtlCol="0">
            <a:spAutoFit/>
          </a:bodyPr>
          <a:lstStyle/>
          <a:p>
            <a:pPr algn="ctr"/>
            <a:r>
              <a:rPr lang="en-US" sz="1600" dirty="0" smtClean="0">
                <a:solidFill>
                  <a:schemeClr val="tx2">
                    <a:lumMod val="75000"/>
                  </a:schemeClr>
                </a:solidFill>
                <a:latin typeface="Calibri" panose="020F0502020204030204" pitchFamily="34" charset="0"/>
                <a:cs typeface="Calibri" panose="020F0502020204030204" pitchFamily="34" charset="0"/>
              </a:rPr>
              <a:t>SAMARTH BS</a:t>
            </a:r>
          </a:p>
          <a:p>
            <a:pPr algn="ctr"/>
            <a:r>
              <a:rPr lang="en-US" sz="1600" dirty="0" smtClean="0">
                <a:solidFill>
                  <a:schemeClr val="tx2">
                    <a:lumMod val="75000"/>
                  </a:schemeClr>
                </a:solidFill>
                <a:latin typeface="Calibri" panose="020F0502020204030204" pitchFamily="34" charset="0"/>
                <a:cs typeface="Calibri" panose="020F0502020204030204" pitchFamily="34" charset="0"/>
              </a:rPr>
              <a:t>1DS19IS084</a:t>
            </a:r>
            <a:endParaRPr lang="en-US" sz="1600" dirty="0">
              <a:solidFill>
                <a:schemeClr val="tx2">
                  <a:lumMod val="75000"/>
                </a:schemeClr>
              </a:solidFill>
              <a:latin typeface="Calibri" panose="020F0502020204030204" pitchFamily="34" charset="0"/>
              <a:cs typeface="Calibri" panose="020F0502020204030204" pitchFamily="34" charset="0"/>
            </a:endParaRPr>
          </a:p>
        </p:txBody>
      </p:sp>
      <p:sp>
        <p:nvSpPr>
          <p:cNvPr id="10" name="TextBox 9"/>
          <p:cNvSpPr txBox="1"/>
          <p:nvPr/>
        </p:nvSpPr>
        <p:spPr>
          <a:xfrm>
            <a:off x="3298017" y="6341304"/>
            <a:ext cx="2683035" cy="369332"/>
          </a:xfrm>
          <a:prstGeom prst="rect">
            <a:avLst/>
          </a:prstGeom>
          <a:noFill/>
        </p:spPr>
        <p:txBody>
          <a:bodyPr wrap="square" rtlCol="0">
            <a:spAutoFit/>
          </a:bodyPr>
          <a:lstStyle/>
          <a:p>
            <a:r>
              <a:rPr lang="en-US" dirty="0" smtClean="0">
                <a:solidFill>
                  <a:schemeClr val="tx2">
                    <a:lumMod val="75000"/>
                  </a:schemeClr>
                </a:solidFill>
                <a:cs typeface="Calibri" panose="020F0502020204030204" pitchFamily="34" charset="0"/>
              </a:rPr>
              <a:t>DEPARTMENT OF ISE,DSCE</a:t>
            </a:r>
            <a:endParaRPr lang="en-US" dirty="0">
              <a:solidFill>
                <a:schemeClr val="tx2">
                  <a:lumMod val="75000"/>
                </a:schemeClr>
              </a:solidFill>
              <a:cs typeface="Calibri" panose="020F0502020204030204" pitchFamily="34" charset="0"/>
            </a:endParaRPr>
          </a:p>
        </p:txBody>
      </p:sp>
      <p:sp>
        <p:nvSpPr>
          <p:cNvPr id="11" name="Half Frame 10"/>
          <p:cNvSpPr/>
          <p:nvPr/>
        </p:nvSpPr>
        <p:spPr>
          <a:xfrm>
            <a:off x="-6927" y="0"/>
            <a:ext cx="2057400" cy="6858000"/>
          </a:xfrm>
          <a:prstGeom prst="halfFrame">
            <a:avLst>
              <a:gd name="adj1" fmla="val 24579"/>
              <a:gd name="adj2" fmla="val 29293"/>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solidFill>
                <a:schemeClr val="tx2">
                  <a:lumMod val="75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1909" y="540327"/>
            <a:ext cx="2895600" cy="1517072"/>
          </a:xfrm>
          <a:prstGeom prst="rect">
            <a:avLst/>
          </a:prstGeom>
        </p:spPr>
      </p:pic>
      <p:sp>
        <p:nvSpPr>
          <p:cNvPr id="13" name="Half Frame 12"/>
          <p:cNvSpPr/>
          <p:nvPr/>
        </p:nvSpPr>
        <p:spPr>
          <a:xfrm flipH="1">
            <a:off x="7010400" y="13855"/>
            <a:ext cx="2133600" cy="685800"/>
          </a:xfrm>
          <a:prstGeom prst="halfFrame">
            <a:avLst>
              <a:gd name="adj1" fmla="val 0"/>
              <a:gd name="adj2" fmla="val 311111"/>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6393873" y="3955289"/>
            <a:ext cx="2743200" cy="1200329"/>
          </a:xfrm>
          <a:prstGeom prst="rect">
            <a:avLst/>
          </a:prstGeom>
          <a:noFill/>
        </p:spPr>
        <p:txBody>
          <a:bodyPr wrap="square" rtlCol="0">
            <a:spAutoFit/>
          </a:bodyPr>
          <a:lstStyle/>
          <a:p>
            <a:pPr algn="ctr"/>
            <a:r>
              <a:rPr lang="en-US" dirty="0">
                <a:solidFill>
                  <a:schemeClr val="tx2">
                    <a:lumMod val="75000"/>
                  </a:schemeClr>
                </a:solidFill>
              </a:rPr>
              <a:t>LAB </a:t>
            </a:r>
            <a:r>
              <a:rPr lang="en-US" dirty="0" smtClean="0">
                <a:solidFill>
                  <a:schemeClr val="tx2">
                    <a:lumMod val="75000"/>
                  </a:schemeClr>
                </a:solidFill>
              </a:rPr>
              <a:t>IN-CHARGE</a:t>
            </a:r>
            <a:endParaRPr lang="en-US" dirty="0">
              <a:solidFill>
                <a:schemeClr val="tx2">
                  <a:lumMod val="75000"/>
                </a:schemeClr>
              </a:solidFill>
            </a:endParaRPr>
          </a:p>
          <a:p>
            <a:pPr algn="ctr"/>
            <a:r>
              <a:rPr lang="en-US" dirty="0">
                <a:solidFill>
                  <a:schemeClr val="tx2">
                    <a:lumMod val="75000"/>
                  </a:schemeClr>
                </a:solidFill>
              </a:rPr>
              <a:t>Mrs. Bindu Bhargavi </a:t>
            </a:r>
            <a:r>
              <a:rPr lang="en-US" dirty="0" smtClean="0">
                <a:solidFill>
                  <a:schemeClr val="tx2">
                    <a:lumMod val="75000"/>
                  </a:schemeClr>
                </a:solidFill>
              </a:rPr>
              <a:t>S M </a:t>
            </a:r>
            <a:endParaRPr lang="en-US" dirty="0">
              <a:solidFill>
                <a:schemeClr val="tx2">
                  <a:lumMod val="75000"/>
                </a:schemeClr>
              </a:solidFill>
            </a:endParaRPr>
          </a:p>
          <a:p>
            <a:pPr algn="ctr"/>
            <a:r>
              <a:rPr lang="en-US" dirty="0">
                <a:solidFill>
                  <a:schemeClr val="tx2">
                    <a:lumMod val="75000"/>
                  </a:schemeClr>
                </a:solidFill>
              </a:rPr>
              <a:t>Mrs. Shilpa Shree </a:t>
            </a:r>
            <a:r>
              <a:rPr lang="en-US" dirty="0" smtClean="0">
                <a:solidFill>
                  <a:schemeClr val="tx2">
                    <a:lumMod val="75000"/>
                  </a:schemeClr>
                </a:solidFill>
              </a:rPr>
              <a:t>S</a:t>
            </a:r>
            <a:endParaRPr lang="en-US" dirty="0">
              <a:solidFill>
                <a:schemeClr val="tx2">
                  <a:lumMod val="75000"/>
                </a:schemeClr>
              </a:solidFill>
            </a:endParaRPr>
          </a:p>
          <a:p>
            <a:pPr algn="ctr"/>
            <a:r>
              <a:rPr lang="en-US" dirty="0">
                <a:solidFill>
                  <a:schemeClr val="tx2">
                    <a:lumMod val="75000"/>
                  </a:schemeClr>
                </a:solidFill>
              </a:rPr>
              <a:t>Mrs. Sreevidya B S</a:t>
            </a:r>
          </a:p>
        </p:txBody>
      </p:sp>
    </p:spTree>
    <p:extLst>
      <p:ext uri="{BB962C8B-B14F-4D97-AF65-F5344CB8AC3E}">
        <p14:creationId xmlns:p14="http://schemas.microsoft.com/office/powerpoint/2010/main" val="2365203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2" y="-27708"/>
            <a:ext cx="8229600" cy="1143000"/>
          </a:xfrm>
        </p:spPr>
        <p:txBody>
          <a:bodyPr>
            <a:normAutofit/>
          </a:bodyPr>
          <a:lstStyle/>
          <a:p>
            <a:pPr algn="l"/>
            <a:r>
              <a:rPr lang="en-US" dirty="0"/>
              <a:t>Implementation</a:t>
            </a:r>
          </a:p>
        </p:txBody>
      </p:sp>
      <p:sp>
        <p:nvSpPr>
          <p:cNvPr id="4" name="Rectangle 3"/>
          <p:cNvSpPr/>
          <p:nvPr/>
        </p:nvSpPr>
        <p:spPr>
          <a:xfrm>
            <a:off x="1219200" y="997528"/>
            <a:ext cx="79248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0782" y="997528"/>
            <a:ext cx="1066800" cy="1524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149928"/>
            <a:ext cx="7239000" cy="5403272"/>
          </a:xfrm>
        </p:spPr>
      </p:pic>
    </p:spTree>
    <p:extLst>
      <p:ext uri="{BB962C8B-B14F-4D97-AF65-F5344CB8AC3E}">
        <p14:creationId xmlns:p14="http://schemas.microsoft.com/office/powerpoint/2010/main" val="3372809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2" y="0"/>
            <a:ext cx="8229600" cy="1143000"/>
          </a:xfrm>
        </p:spPr>
        <p:txBody>
          <a:bodyPr/>
          <a:lstStyle/>
          <a:p>
            <a:pPr algn="l"/>
            <a:r>
              <a:rPr lang="en-US" dirty="0"/>
              <a:t>Implementation</a:t>
            </a:r>
          </a:p>
        </p:txBody>
      </p:sp>
      <p:sp>
        <p:nvSpPr>
          <p:cNvPr id="4" name="Rectangle 3"/>
          <p:cNvSpPr/>
          <p:nvPr/>
        </p:nvSpPr>
        <p:spPr>
          <a:xfrm>
            <a:off x="1219200" y="997528"/>
            <a:ext cx="79248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0782" y="997528"/>
            <a:ext cx="1066800" cy="1524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364" y="1371600"/>
            <a:ext cx="6968836" cy="5105400"/>
          </a:xfrm>
          <a:prstGeom prst="rect">
            <a:avLst/>
          </a:prstGeom>
        </p:spPr>
      </p:pic>
    </p:spTree>
    <p:extLst>
      <p:ext uri="{BB962C8B-B14F-4D97-AF65-F5344CB8AC3E}">
        <p14:creationId xmlns:p14="http://schemas.microsoft.com/office/powerpoint/2010/main" val="3951948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909" y="27709"/>
            <a:ext cx="8229600" cy="1143000"/>
          </a:xfrm>
        </p:spPr>
        <p:txBody>
          <a:bodyPr>
            <a:normAutofit/>
          </a:bodyPr>
          <a:lstStyle/>
          <a:p>
            <a:pPr algn="l"/>
            <a:r>
              <a:rPr lang="en-US" dirty="0"/>
              <a:t>Implementation</a:t>
            </a:r>
          </a:p>
        </p:txBody>
      </p:sp>
      <p:sp>
        <p:nvSpPr>
          <p:cNvPr id="3" name="Content Placeholder 2"/>
          <p:cNvSpPr>
            <a:spLocks noGrp="1"/>
          </p:cNvSpPr>
          <p:nvPr>
            <p:ph idx="1"/>
          </p:nvPr>
        </p:nvSpPr>
        <p:spPr>
          <a:xfrm>
            <a:off x="554182" y="1371600"/>
            <a:ext cx="8229600" cy="4267200"/>
          </a:xfrm>
        </p:spPr>
        <p:txBody>
          <a:bodyPr>
            <a:normAutofit fontScale="25000" lnSpcReduction="20000"/>
          </a:bodyPr>
          <a:lstStyle/>
          <a:p>
            <a:pPr marL="0" indent="0">
              <a:buNone/>
            </a:pPr>
            <a:r>
              <a:rPr lang="en-US" sz="9600" dirty="0"/>
              <a:t>For a graph with N vertices:</a:t>
            </a:r>
          </a:p>
          <a:p>
            <a:r>
              <a:rPr lang="en-US" sz="9600" dirty="0"/>
              <a:t>Initialize the shortest paths between any 2 vertices with Infinity.</a:t>
            </a:r>
          </a:p>
          <a:p>
            <a:r>
              <a:rPr lang="en-US" sz="9600" dirty="0" smtClean="0"/>
              <a:t>Find all pair </a:t>
            </a:r>
            <a:r>
              <a:rPr lang="en-US" sz="9600" dirty="0"/>
              <a:t>shortest </a:t>
            </a:r>
            <a:r>
              <a:rPr lang="en-US" sz="9600" dirty="0" smtClean="0"/>
              <a:t>paths that use</a:t>
            </a:r>
            <a:r>
              <a:rPr lang="en-US" sz="9600" dirty="0"/>
              <a:t> 0 intermediate</a:t>
            </a:r>
            <a:r>
              <a:rPr lang="en-US" sz="9600" dirty="0" smtClean="0"/>
              <a:t> vertices</a:t>
            </a:r>
            <a:r>
              <a:rPr lang="en-US" sz="9600" dirty="0"/>
              <a:t>, then find the shortest paths that use 1 intermediate vertex and so on.. until using all N vertices as intermediate nodes.</a:t>
            </a:r>
          </a:p>
          <a:p>
            <a:r>
              <a:rPr lang="en-US" sz="9600" dirty="0"/>
              <a:t>Minimize the shortest paths between any 2 pairs in the previous operation</a:t>
            </a:r>
            <a:r>
              <a:rPr lang="en-US" sz="9600" dirty="0" smtClean="0"/>
              <a:t>.</a:t>
            </a:r>
          </a:p>
          <a:p>
            <a:r>
              <a:rPr lang="en-US" sz="9600" dirty="0"/>
              <a:t>For any 2 vertices (i,j) , one should actually minimize the distances between this pair using the first K nodes, so the shortest path will be: </a:t>
            </a:r>
            <a:r>
              <a:rPr lang="en-US" sz="9600" dirty="0" smtClean="0"/>
              <a:t>min(cost[i</a:t>
            </a:r>
            <a:r>
              <a:rPr lang="en-US" sz="9600" dirty="0"/>
              <a:t>][k</a:t>
            </a:r>
            <a:r>
              <a:rPr lang="en-US" sz="9600" dirty="0" smtClean="0"/>
              <a:t>]+cost[k</a:t>
            </a:r>
            <a:r>
              <a:rPr lang="en-US" sz="9600" dirty="0"/>
              <a:t>][j</a:t>
            </a:r>
            <a:r>
              <a:rPr lang="en-US" sz="9600" dirty="0" smtClean="0"/>
              <a:t>],cost[i</a:t>
            </a:r>
            <a:r>
              <a:rPr lang="en-US" sz="9600" dirty="0"/>
              <a:t>][j</a:t>
            </a:r>
            <a:r>
              <a:rPr lang="en-US" sz="9600" dirty="0" smtClean="0"/>
              <a:t>]).</a:t>
            </a:r>
          </a:p>
          <a:p>
            <a:pPr marL="0" indent="0">
              <a:buNone/>
            </a:pPr>
            <a:r>
              <a:rPr lang="en-US" sz="9600" dirty="0"/>
              <a:t>cost[k][j] </a:t>
            </a:r>
            <a:r>
              <a:rPr lang="en-US" sz="9600" dirty="0" smtClean="0"/>
              <a:t>represents </a:t>
            </a:r>
            <a:r>
              <a:rPr lang="en-US" sz="9600" dirty="0"/>
              <a:t>the shortest path that only uses the first K vertices, </a:t>
            </a:r>
            <a:r>
              <a:rPr lang="en-US" sz="9600" dirty="0" smtClean="0"/>
              <a:t>cost[k</a:t>
            </a:r>
            <a:r>
              <a:rPr lang="en-US" sz="9600" dirty="0"/>
              <a:t>][j] represents the shortest path between the pair k,j. As the shortest path will be a concatenation of the shortest path from i to k, then from k to j.</a:t>
            </a:r>
          </a:p>
          <a:p>
            <a:endParaRPr lang="en-US" sz="9600" dirty="0"/>
          </a:p>
          <a:p>
            <a:pPr marL="0" indent="0">
              <a:buNone/>
            </a:pPr>
            <a:endParaRPr lang="en-US" dirty="0"/>
          </a:p>
        </p:txBody>
      </p:sp>
      <p:sp>
        <p:nvSpPr>
          <p:cNvPr id="4" name="Rectangle 3"/>
          <p:cNvSpPr/>
          <p:nvPr/>
        </p:nvSpPr>
        <p:spPr>
          <a:xfrm>
            <a:off x="1226127" y="1066800"/>
            <a:ext cx="79248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0782" y="1066800"/>
            <a:ext cx="1066800" cy="1524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154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4182"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Implementation</a:t>
            </a:r>
          </a:p>
        </p:txBody>
      </p:sp>
      <p:sp>
        <p:nvSpPr>
          <p:cNvPr id="5" name="Rectangle 4"/>
          <p:cNvSpPr/>
          <p:nvPr/>
        </p:nvSpPr>
        <p:spPr>
          <a:xfrm>
            <a:off x="1219200" y="997528"/>
            <a:ext cx="79248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782" y="997528"/>
            <a:ext cx="1066800" cy="1524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182" y="1371600"/>
            <a:ext cx="8056418" cy="4953000"/>
          </a:xfrm>
          <a:prstGeom prst="rect">
            <a:avLst/>
          </a:prstGeom>
        </p:spPr>
      </p:pic>
    </p:spTree>
    <p:extLst>
      <p:ext uri="{BB962C8B-B14F-4D97-AF65-F5344CB8AC3E}">
        <p14:creationId xmlns:p14="http://schemas.microsoft.com/office/powerpoint/2010/main" val="157536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4182"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Implementation</a:t>
            </a:r>
          </a:p>
        </p:txBody>
      </p:sp>
      <p:sp>
        <p:nvSpPr>
          <p:cNvPr id="5" name="Rectangle 4"/>
          <p:cNvSpPr/>
          <p:nvPr/>
        </p:nvSpPr>
        <p:spPr>
          <a:xfrm>
            <a:off x="1219200" y="997528"/>
            <a:ext cx="79248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782" y="997528"/>
            <a:ext cx="1066800" cy="1524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582" y="1214437"/>
            <a:ext cx="6989618" cy="5110163"/>
          </a:xfrm>
          <a:prstGeom prst="rect">
            <a:avLst/>
          </a:prstGeom>
        </p:spPr>
      </p:pic>
    </p:spTree>
    <p:extLst>
      <p:ext uri="{BB962C8B-B14F-4D97-AF65-F5344CB8AC3E}">
        <p14:creationId xmlns:p14="http://schemas.microsoft.com/office/powerpoint/2010/main" val="16879274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45" y="0"/>
            <a:ext cx="8229600" cy="1143000"/>
          </a:xfrm>
        </p:spPr>
        <p:txBody>
          <a:bodyPr/>
          <a:lstStyle/>
          <a:p>
            <a:pPr algn="l"/>
            <a:r>
              <a:rPr lang="en-US" dirty="0" smtClean="0"/>
              <a:t>Implementation</a:t>
            </a:r>
            <a:endParaRPr lang="en-US" dirty="0"/>
          </a:p>
        </p:txBody>
      </p:sp>
      <p:sp>
        <p:nvSpPr>
          <p:cNvPr id="4" name="Rectangle 3"/>
          <p:cNvSpPr/>
          <p:nvPr/>
        </p:nvSpPr>
        <p:spPr>
          <a:xfrm>
            <a:off x="1219200" y="997528"/>
            <a:ext cx="79248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0782" y="997528"/>
            <a:ext cx="1066800" cy="1524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53290" y="1149928"/>
            <a:ext cx="8382000" cy="6247864"/>
          </a:xfrm>
          <a:prstGeom prst="rect">
            <a:avLst/>
          </a:prstGeom>
          <a:noFill/>
        </p:spPr>
        <p:txBody>
          <a:bodyPr wrap="square" rtlCol="0">
            <a:spAutoFit/>
          </a:bodyPr>
          <a:lstStyle/>
          <a:p>
            <a:pPr marL="342900" indent="-342900">
              <a:buFont typeface="Arial" panose="020B0604020202020204" pitchFamily="34" charset="0"/>
              <a:buChar char="•"/>
            </a:pPr>
            <a:r>
              <a:rPr lang="en-US" sz="3200" dirty="0"/>
              <a:t>Prim’s Algorithm </a:t>
            </a:r>
            <a:r>
              <a:rPr lang="en-US" sz="3200" dirty="0" smtClean="0"/>
              <a:t>uses Greedy </a:t>
            </a:r>
            <a:r>
              <a:rPr lang="en-US" sz="3200" dirty="0"/>
              <a:t>approach to find the minimum </a:t>
            </a:r>
            <a:r>
              <a:rPr lang="en-US" sz="3200" dirty="0" smtClean="0"/>
              <a:t>spanning  tree. </a:t>
            </a:r>
          </a:p>
          <a:p>
            <a:pPr marL="342900" indent="-342900">
              <a:buFont typeface="Arial" panose="020B0604020202020204" pitchFamily="34" charset="0"/>
              <a:buChar char="•"/>
            </a:pPr>
            <a:r>
              <a:rPr lang="en-US" sz="3200" dirty="0" smtClean="0"/>
              <a:t>Prim's </a:t>
            </a:r>
            <a:r>
              <a:rPr lang="en-US" sz="3200" dirty="0"/>
              <a:t>algorithm finds the subset of edges that includes every vertex of the graph such that the sum of the weights of the edges can be minimized</a:t>
            </a:r>
            <a:r>
              <a:rPr lang="en-US" sz="3200" dirty="0" smtClean="0"/>
              <a:t>.</a:t>
            </a:r>
          </a:p>
          <a:p>
            <a:pPr marL="342900" indent="-342900">
              <a:buFont typeface="Arial" panose="020B0604020202020204" pitchFamily="34" charset="0"/>
              <a:buChar char="•"/>
            </a:pPr>
            <a:r>
              <a:rPr lang="en-US" sz="3200" dirty="0"/>
              <a:t>Prim's algorithm starts with the single node and explore all the adjacent nodes with all the connecting edges at every step. </a:t>
            </a:r>
            <a:endParaRPr lang="en-US" sz="3200" dirty="0" smtClean="0"/>
          </a:p>
          <a:p>
            <a:pPr marL="342900" indent="-342900">
              <a:buFont typeface="Arial" panose="020B0604020202020204" pitchFamily="34" charset="0"/>
              <a:buChar char="•"/>
            </a:pPr>
            <a:r>
              <a:rPr lang="en-US" sz="3200" dirty="0" smtClean="0"/>
              <a:t>The </a:t>
            </a:r>
            <a:r>
              <a:rPr lang="en-US" sz="3200" dirty="0"/>
              <a:t>edges with the minimal weights causing no cycles in the graph </a:t>
            </a:r>
            <a:r>
              <a:rPr lang="en-US" sz="3200" dirty="0" smtClean="0"/>
              <a:t>gets </a:t>
            </a:r>
            <a:r>
              <a:rPr lang="en-US" sz="3200" dirty="0"/>
              <a:t>selected.</a:t>
            </a:r>
            <a:endParaRPr lang="en-US" sz="3200" dirty="0" smtClean="0"/>
          </a:p>
          <a:p>
            <a:endParaRPr lang="en-US" sz="2400" dirty="0"/>
          </a:p>
          <a:p>
            <a:endParaRPr lang="en-US" sz="2400" dirty="0"/>
          </a:p>
        </p:txBody>
      </p:sp>
    </p:spTree>
    <p:extLst>
      <p:ext uri="{BB962C8B-B14F-4D97-AF65-F5344CB8AC3E}">
        <p14:creationId xmlns:p14="http://schemas.microsoft.com/office/powerpoint/2010/main" val="3353878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546" y="0"/>
            <a:ext cx="8229600" cy="1143000"/>
          </a:xfrm>
        </p:spPr>
        <p:txBody>
          <a:bodyPr/>
          <a:lstStyle/>
          <a:p>
            <a:pPr algn="l"/>
            <a:r>
              <a:rPr lang="en-US" dirty="0"/>
              <a:t>Implementation</a:t>
            </a:r>
          </a:p>
        </p:txBody>
      </p:sp>
      <p:sp>
        <p:nvSpPr>
          <p:cNvPr id="3" name="Content Placeholder 2"/>
          <p:cNvSpPr>
            <a:spLocks noGrp="1"/>
          </p:cNvSpPr>
          <p:nvPr>
            <p:ph idx="1"/>
          </p:nvPr>
        </p:nvSpPr>
        <p:spPr>
          <a:xfrm>
            <a:off x="554182" y="1371600"/>
            <a:ext cx="8229600" cy="5029200"/>
          </a:xfrm>
        </p:spPr>
        <p:txBody>
          <a:bodyPr>
            <a:normAutofit fontScale="77500" lnSpcReduction="20000"/>
          </a:bodyPr>
          <a:lstStyle/>
          <a:p>
            <a:r>
              <a:rPr lang="en-US" dirty="0" smtClean="0"/>
              <a:t>Lets select first 5 vertex from the graph. </a:t>
            </a:r>
          </a:p>
          <a:p>
            <a:r>
              <a:rPr lang="en-US" dirty="0" smtClean="0"/>
              <a:t>In </a:t>
            </a:r>
            <a:r>
              <a:rPr lang="en-US" dirty="0"/>
              <a:t>Prim’s Algorithm, we will start with an arbitrary node </a:t>
            </a:r>
            <a:r>
              <a:rPr lang="en-US" dirty="0" smtClean="0"/>
              <a:t>(here it is A).In </a:t>
            </a:r>
            <a:r>
              <a:rPr lang="en-US" dirty="0"/>
              <a:t>each iteration we will mark a new vertex that is adjacent </a:t>
            </a:r>
            <a:r>
              <a:rPr lang="en-US" dirty="0" smtClean="0"/>
              <a:t>to </a:t>
            </a:r>
            <a:r>
              <a:rPr lang="en-US" dirty="0"/>
              <a:t>A</a:t>
            </a:r>
            <a:r>
              <a:rPr lang="en-US" dirty="0" smtClean="0"/>
              <a:t>. </a:t>
            </a:r>
          </a:p>
          <a:p>
            <a:r>
              <a:rPr lang="en-US" dirty="0" smtClean="0"/>
              <a:t>As </a:t>
            </a:r>
            <a:r>
              <a:rPr lang="en-US" dirty="0"/>
              <a:t>a greedy algorithm, Prim’s algorithm will select the cheapest edge and mark the vertex. So we will simply choose the </a:t>
            </a:r>
            <a:r>
              <a:rPr lang="en-US" dirty="0" smtClean="0"/>
              <a:t>edge B </a:t>
            </a:r>
            <a:r>
              <a:rPr lang="en-US" dirty="0"/>
              <a:t>with weight </a:t>
            </a:r>
            <a:r>
              <a:rPr lang="en-US" dirty="0" smtClean="0"/>
              <a:t>10 over C with weight 25 .</a:t>
            </a:r>
          </a:p>
          <a:p>
            <a:r>
              <a:rPr lang="en-US" dirty="0" smtClean="0"/>
              <a:t> </a:t>
            </a:r>
            <a:r>
              <a:rPr lang="en-US" dirty="0"/>
              <a:t>In the next iteration we have </a:t>
            </a:r>
            <a:r>
              <a:rPr lang="en-US" dirty="0" smtClean="0"/>
              <a:t>only one option. So, </a:t>
            </a:r>
            <a:r>
              <a:rPr lang="en-US" dirty="0"/>
              <a:t>we will select the </a:t>
            </a:r>
            <a:r>
              <a:rPr lang="en-US" dirty="0" smtClean="0"/>
              <a:t>edge C </a:t>
            </a:r>
            <a:r>
              <a:rPr lang="en-US" dirty="0"/>
              <a:t>with weight </a:t>
            </a:r>
            <a:r>
              <a:rPr lang="en-US" dirty="0" smtClean="0"/>
              <a:t>24. </a:t>
            </a:r>
          </a:p>
          <a:p>
            <a:r>
              <a:rPr lang="en-US" dirty="0" smtClean="0"/>
              <a:t>Again we </a:t>
            </a:r>
            <a:r>
              <a:rPr lang="en-US" dirty="0"/>
              <a:t>have </a:t>
            </a:r>
            <a:r>
              <a:rPr lang="en-US" dirty="0" smtClean="0"/>
              <a:t>only one option, that is edge </a:t>
            </a:r>
            <a:r>
              <a:rPr lang="en-US" dirty="0"/>
              <a:t>with weight </a:t>
            </a:r>
            <a:r>
              <a:rPr lang="en-US" dirty="0" smtClean="0"/>
              <a:t>12.</a:t>
            </a:r>
          </a:p>
          <a:p>
            <a:r>
              <a:rPr lang="en-US" dirty="0" smtClean="0"/>
              <a:t> </a:t>
            </a:r>
            <a:r>
              <a:rPr lang="en-US" dirty="0"/>
              <a:t>Now </a:t>
            </a:r>
            <a:r>
              <a:rPr lang="en-US" dirty="0" smtClean="0"/>
              <a:t>again we </a:t>
            </a:r>
            <a:r>
              <a:rPr lang="en-US" dirty="0"/>
              <a:t>have only one </a:t>
            </a:r>
            <a:r>
              <a:rPr lang="en-US" dirty="0" smtClean="0"/>
              <a:t>option, </a:t>
            </a:r>
            <a:r>
              <a:rPr lang="en-US" dirty="0"/>
              <a:t>that is edge with weight </a:t>
            </a:r>
            <a:r>
              <a:rPr lang="en-US" dirty="0" smtClean="0"/>
              <a:t>6, So we will select </a:t>
            </a:r>
            <a:r>
              <a:rPr lang="en-US" dirty="0"/>
              <a:t>the edge with weight </a:t>
            </a:r>
            <a:r>
              <a:rPr lang="en-US" dirty="0" smtClean="0"/>
              <a:t>6. </a:t>
            </a:r>
          </a:p>
          <a:p>
            <a:r>
              <a:rPr lang="en-US" dirty="0" smtClean="0"/>
              <a:t>We end </a:t>
            </a:r>
            <a:r>
              <a:rPr lang="en-US" dirty="0"/>
              <a:t>up with the minimum spanning tree of total cost </a:t>
            </a:r>
            <a:r>
              <a:rPr lang="en-US" dirty="0" smtClean="0"/>
              <a:t>52 (=10+24+12+6).</a:t>
            </a:r>
            <a:endParaRPr lang="en-US" dirty="0"/>
          </a:p>
        </p:txBody>
      </p:sp>
      <p:sp>
        <p:nvSpPr>
          <p:cNvPr id="4" name="Rectangle 3"/>
          <p:cNvSpPr/>
          <p:nvPr/>
        </p:nvSpPr>
        <p:spPr>
          <a:xfrm>
            <a:off x="1219200" y="997528"/>
            <a:ext cx="79248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0782" y="997528"/>
            <a:ext cx="1066800" cy="1524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9538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4182"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Implementation</a:t>
            </a:r>
          </a:p>
        </p:txBody>
      </p:sp>
      <p:sp>
        <p:nvSpPr>
          <p:cNvPr id="5" name="Rectangle 4"/>
          <p:cNvSpPr/>
          <p:nvPr/>
        </p:nvSpPr>
        <p:spPr>
          <a:xfrm>
            <a:off x="1219200" y="997528"/>
            <a:ext cx="79248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782" y="997528"/>
            <a:ext cx="1066800" cy="1524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447800"/>
            <a:ext cx="6629400" cy="4571999"/>
          </a:xfrm>
          <a:prstGeom prst="rect">
            <a:avLst/>
          </a:prstGeom>
        </p:spPr>
      </p:pic>
    </p:spTree>
    <p:extLst>
      <p:ext uri="{BB962C8B-B14F-4D97-AF65-F5344CB8AC3E}">
        <p14:creationId xmlns:p14="http://schemas.microsoft.com/office/powerpoint/2010/main" val="555654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4182"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Implementation</a:t>
            </a:r>
          </a:p>
        </p:txBody>
      </p:sp>
      <p:sp>
        <p:nvSpPr>
          <p:cNvPr id="5" name="Rectangle 4"/>
          <p:cNvSpPr/>
          <p:nvPr/>
        </p:nvSpPr>
        <p:spPr>
          <a:xfrm>
            <a:off x="1219200" y="997528"/>
            <a:ext cx="79248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782" y="997528"/>
            <a:ext cx="1066800" cy="1524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073" y="1336964"/>
            <a:ext cx="7827818" cy="5257800"/>
          </a:xfrm>
          <a:prstGeom prst="rect">
            <a:avLst/>
          </a:prstGeom>
        </p:spPr>
      </p:pic>
    </p:spTree>
    <p:extLst>
      <p:ext uri="{BB962C8B-B14F-4D97-AF65-F5344CB8AC3E}">
        <p14:creationId xmlns:p14="http://schemas.microsoft.com/office/powerpoint/2010/main" val="3594024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Time </a:t>
            </a:r>
            <a:r>
              <a:rPr lang="en-US" dirty="0" smtClean="0"/>
              <a:t>complexity</a:t>
            </a:r>
            <a:endParaRPr lang="en-US" dirty="0"/>
          </a:p>
        </p:txBody>
      </p:sp>
      <p:sp>
        <p:nvSpPr>
          <p:cNvPr id="3" name="Content Placeholder 2"/>
          <p:cNvSpPr>
            <a:spLocks noGrp="1"/>
          </p:cNvSpPr>
          <p:nvPr>
            <p:ph idx="1"/>
          </p:nvPr>
        </p:nvSpPr>
        <p:spPr>
          <a:xfrm>
            <a:off x="381000" y="1905000"/>
            <a:ext cx="8229600" cy="4525963"/>
          </a:xfrm>
        </p:spPr>
        <p:txBody>
          <a:bodyPr>
            <a:normAutofit/>
          </a:bodyPr>
          <a:lstStyle/>
          <a:p>
            <a:r>
              <a:rPr lang="en-US" dirty="0" smtClean="0"/>
              <a:t>Time </a:t>
            </a:r>
            <a:r>
              <a:rPr lang="en-US" dirty="0"/>
              <a:t>Complexity of the F</a:t>
            </a:r>
            <a:r>
              <a:rPr lang="en-US" dirty="0" smtClean="0"/>
              <a:t>loyd Warshall algorithm </a:t>
            </a:r>
            <a:r>
              <a:rPr lang="en-US" dirty="0"/>
              <a:t>is  </a:t>
            </a:r>
            <a:r>
              <a:rPr lang="en-US" b="1" dirty="0"/>
              <a:t>O(n</a:t>
            </a:r>
            <a:r>
              <a:rPr lang="en-US" b="1" baseline="30000" dirty="0"/>
              <a:t>3</a:t>
            </a:r>
            <a:r>
              <a:rPr lang="en-US" b="1" dirty="0" smtClean="0"/>
              <a:t>)</a:t>
            </a:r>
            <a:endParaRPr lang="en-US" dirty="0"/>
          </a:p>
          <a:p>
            <a:pPr marL="0" indent="0" fontAlgn="base">
              <a:buNone/>
            </a:pPr>
            <a:r>
              <a:rPr lang="en-US" dirty="0"/>
              <a:t> </a:t>
            </a:r>
            <a:r>
              <a:rPr lang="en-US" dirty="0" smtClean="0"/>
              <a:t>                 </a:t>
            </a:r>
          </a:p>
          <a:p>
            <a:r>
              <a:rPr lang="en-US" dirty="0"/>
              <a:t>Time Complexity of the prim’s </a:t>
            </a:r>
            <a:r>
              <a:rPr lang="en-US" dirty="0" smtClean="0"/>
              <a:t>algorithm for adjacency matrix is </a:t>
            </a:r>
            <a:r>
              <a:rPr lang="en-US" b="1" dirty="0" smtClean="0"/>
              <a:t>O(n</a:t>
            </a:r>
            <a:r>
              <a:rPr lang="en-US" b="1" baseline="30000" dirty="0" smtClean="0"/>
              <a:t>2</a:t>
            </a:r>
            <a:r>
              <a:rPr lang="en-US" b="1" dirty="0"/>
              <a:t>)</a:t>
            </a:r>
            <a:endParaRPr lang="en-US" dirty="0"/>
          </a:p>
          <a:p>
            <a:pPr marL="0" indent="0" fontAlgn="base">
              <a:buNone/>
            </a:pPr>
            <a:r>
              <a:rPr lang="en-US" dirty="0"/>
              <a:t> </a:t>
            </a:r>
          </a:p>
        </p:txBody>
      </p:sp>
      <p:sp>
        <p:nvSpPr>
          <p:cNvPr id="4" name="Rectangle 3"/>
          <p:cNvSpPr/>
          <p:nvPr/>
        </p:nvSpPr>
        <p:spPr>
          <a:xfrm>
            <a:off x="1219200" y="1447800"/>
            <a:ext cx="79248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0782" y="1447800"/>
            <a:ext cx="1066800" cy="1524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9355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Contents</a:t>
            </a:r>
            <a:endParaRPr lang="en-US" sz="4000" dirty="0"/>
          </a:p>
        </p:txBody>
      </p:sp>
      <p:sp>
        <p:nvSpPr>
          <p:cNvPr id="3" name="Content Placeholder 2"/>
          <p:cNvSpPr>
            <a:spLocks noGrp="1"/>
          </p:cNvSpPr>
          <p:nvPr>
            <p:ph idx="1"/>
          </p:nvPr>
        </p:nvSpPr>
        <p:spPr>
          <a:xfrm>
            <a:off x="457200" y="1295400"/>
            <a:ext cx="8229600" cy="4830763"/>
          </a:xfrm>
        </p:spPr>
        <p:txBody>
          <a:bodyPr>
            <a:normAutofit lnSpcReduction="10000"/>
          </a:bodyPr>
          <a:lstStyle/>
          <a:p>
            <a:endParaRPr lang="en-US" dirty="0" smtClean="0"/>
          </a:p>
          <a:p>
            <a:r>
              <a:rPr lang="en-US" dirty="0" smtClean="0"/>
              <a:t>Introduction</a:t>
            </a:r>
          </a:p>
          <a:p>
            <a:r>
              <a:rPr lang="en-US" dirty="0" smtClean="0"/>
              <a:t>System Requirements</a:t>
            </a:r>
          </a:p>
          <a:p>
            <a:r>
              <a:rPr lang="en-US" dirty="0"/>
              <a:t>Problem </a:t>
            </a:r>
            <a:r>
              <a:rPr lang="en-US" dirty="0" smtClean="0"/>
              <a:t>statement</a:t>
            </a:r>
          </a:p>
          <a:p>
            <a:r>
              <a:rPr lang="en-US" dirty="0"/>
              <a:t>Floyd Warshall </a:t>
            </a:r>
            <a:r>
              <a:rPr lang="en-US" dirty="0" smtClean="0"/>
              <a:t>Algorithm</a:t>
            </a:r>
          </a:p>
          <a:p>
            <a:r>
              <a:rPr lang="en-US" dirty="0" smtClean="0"/>
              <a:t>Prim’s Algorithm</a:t>
            </a:r>
          </a:p>
          <a:p>
            <a:r>
              <a:rPr lang="en-US" dirty="0" smtClean="0"/>
              <a:t>Implementation</a:t>
            </a:r>
          </a:p>
          <a:p>
            <a:r>
              <a:rPr lang="en-US" dirty="0" smtClean="0"/>
              <a:t>Time complexity</a:t>
            </a:r>
          </a:p>
          <a:p>
            <a:r>
              <a:rPr lang="en-US" dirty="0" smtClean="0"/>
              <a:t>Conclusion</a:t>
            </a:r>
          </a:p>
          <a:p>
            <a:endParaRPr lang="en-US" dirty="0"/>
          </a:p>
        </p:txBody>
      </p:sp>
      <p:sp>
        <p:nvSpPr>
          <p:cNvPr id="7" name="Rectangle 6"/>
          <p:cNvSpPr/>
          <p:nvPr/>
        </p:nvSpPr>
        <p:spPr>
          <a:xfrm>
            <a:off x="1219200" y="1447800"/>
            <a:ext cx="79248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782" y="1447800"/>
            <a:ext cx="1066800" cy="1524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67420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Conclusion</a:t>
            </a:r>
            <a:endParaRPr lang="en-US" dirty="0"/>
          </a:p>
        </p:txBody>
      </p:sp>
      <p:sp>
        <p:nvSpPr>
          <p:cNvPr id="3" name="Content Placeholder 2"/>
          <p:cNvSpPr>
            <a:spLocks noGrp="1"/>
          </p:cNvSpPr>
          <p:nvPr>
            <p:ph idx="1"/>
          </p:nvPr>
        </p:nvSpPr>
        <p:spPr>
          <a:xfrm>
            <a:off x="457200" y="1828800"/>
            <a:ext cx="8229600" cy="4525963"/>
          </a:xfrm>
        </p:spPr>
        <p:txBody>
          <a:bodyPr/>
          <a:lstStyle/>
          <a:p>
            <a:pPr marL="0" indent="0">
              <a:buNone/>
            </a:pPr>
            <a:r>
              <a:rPr lang="en-US" dirty="0" smtClean="0"/>
              <a:t>This project is all about profit oriented transportation where user can find out which is the best possible way to travel all the places as well as one place to another. This is helpful for tourists. They can find out what is minimum distance to travel, which is cheapest way to travel, which is fastest way to travel. </a:t>
            </a:r>
            <a:endParaRPr lang="en-US" dirty="0"/>
          </a:p>
        </p:txBody>
      </p:sp>
      <p:sp>
        <p:nvSpPr>
          <p:cNvPr id="4" name="Rectangle 3"/>
          <p:cNvSpPr/>
          <p:nvPr/>
        </p:nvSpPr>
        <p:spPr>
          <a:xfrm>
            <a:off x="1219200" y="1447800"/>
            <a:ext cx="79248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0782" y="1447800"/>
            <a:ext cx="1066800" cy="1524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68569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6299" y="3048000"/>
            <a:ext cx="7391400" cy="1371600"/>
          </a:xfrm>
        </p:spPr>
        <p:txBody>
          <a:bodyPr>
            <a:noAutofit/>
          </a:bodyPr>
          <a:lstStyle/>
          <a:p>
            <a:pPr marL="0" indent="0" algn="ctr">
              <a:buNone/>
            </a:pPr>
            <a:r>
              <a:rPr lang="en-US" sz="5400" b="1" dirty="0" smtClean="0">
                <a:solidFill>
                  <a:schemeClr val="tx2">
                    <a:lumMod val="75000"/>
                  </a:schemeClr>
                </a:solidFill>
                <a:latin typeface="Calibri" panose="020F0502020204030204" pitchFamily="34" charset="0"/>
                <a:ea typeface="DejaVu Sans Condensed" panose="020B0606030804020204" pitchFamily="34" charset="0"/>
                <a:cs typeface="Calibri" panose="020F0502020204030204" pitchFamily="34" charset="0"/>
              </a:rPr>
              <a:t>Thank you</a:t>
            </a:r>
            <a:endParaRPr lang="en-US" sz="5400" dirty="0"/>
          </a:p>
        </p:txBody>
      </p:sp>
      <p:sp>
        <p:nvSpPr>
          <p:cNvPr id="10" name="Rectangle 9"/>
          <p:cNvSpPr/>
          <p:nvPr/>
        </p:nvSpPr>
        <p:spPr>
          <a:xfrm>
            <a:off x="1219200" y="1447800"/>
            <a:ext cx="79248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782" y="1447800"/>
            <a:ext cx="1066800" cy="1524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alf Frame 11"/>
          <p:cNvSpPr/>
          <p:nvPr/>
        </p:nvSpPr>
        <p:spPr>
          <a:xfrm rot="10800000">
            <a:off x="0" y="3352800"/>
            <a:ext cx="9143998" cy="3505200"/>
          </a:xfrm>
          <a:prstGeom prst="halfFrame">
            <a:avLst>
              <a:gd name="adj1" fmla="val 29614"/>
              <a:gd name="adj2" fmla="val 33333"/>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62784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Introduction</a:t>
            </a:r>
            <a:endParaRPr lang="en-US" dirty="0"/>
          </a:p>
        </p:txBody>
      </p:sp>
      <p:sp>
        <p:nvSpPr>
          <p:cNvPr id="3" name="Content Placeholder 2"/>
          <p:cNvSpPr>
            <a:spLocks noGrp="1"/>
          </p:cNvSpPr>
          <p:nvPr>
            <p:ph idx="1"/>
          </p:nvPr>
        </p:nvSpPr>
        <p:spPr>
          <a:xfrm>
            <a:off x="457200" y="1905000"/>
            <a:ext cx="8229600" cy="4525963"/>
          </a:xfrm>
        </p:spPr>
        <p:txBody>
          <a:bodyPr>
            <a:normAutofit fontScale="92500" lnSpcReduction="10000"/>
          </a:bodyPr>
          <a:lstStyle/>
          <a:p>
            <a:pPr algn="just"/>
            <a:r>
              <a:rPr lang="en-US" dirty="0"/>
              <a:t>Meeting the needs of middle class people </a:t>
            </a:r>
            <a:endParaRPr lang="en-US" dirty="0" smtClean="0"/>
          </a:p>
          <a:p>
            <a:pPr algn="just"/>
            <a:r>
              <a:rPr lang="en-US" dirty="0"/>
              <a:t>M</a:t>
            </a:r>
            <a:r>
              <a:rPr lang="en-US" dirty="0" smtClean="0"/>
              <a:t>inimum </a:t>
            </a:r>
            <a:r>
              <a:rPr lang="en-US" dirty="0"/>
              <a:t>distance they need to travel one place to another </a:t>
            </a:r>
          </a:p>
          <a:p>
            <a:pPr algn="just"/>
            <a:r>
              <a:rPr lang="en-US" dirty="0" smtClean="0"/>
              <a:t>Minimum </a:t>
            </a:r>
            <a:r>
              <a:rPr lang="en-US" dirty="0"/>
              <a:t>distance they need to travel all the places. </a:t>
            </a:r>
            <a:endParaRPr lang="en-US" dirty="0" smtClean="0"/>
          </a:p>
          <a:p>
            <a:pPr algn="just"/>
            <a:r>
              <a:rPr lang="en-US" dirty="0"/>
              <a:t>S</a:t>
            </a:r>
            <a:r>
              <a:rPr lang="en-US" dirty="0" smtClean="0"/>
              <a:t>pending </a:t>
            </a:r>
            <a:r>
              <a:rPr lang="en-US" dirty="0"/>
              <a:t>fewer amount of time and money. </a:t>
            </a:r>
            <a:endParaRPr lang="en-US" dirty="0" smtClean="0"/>
          </a:p>
          <a:p>
            <a:pPr algn="just"/>
            <a:r>
              <a:rPr lang="en-US" dirty="0"/>
              <a:t>M</a:t>
            </a:r>
            <a:r>
              <a:rPr lang="en-US" dirty="0" smtClean="0"/>
              <a:t>inimum </a:t>
            </a:r>
            <a:r>
              <a:rPr lang="en-US" dirty="0"/>
              <a:t>travel expense and minimum time to travel by multiple means of transport. </a:t>
            </a:r>
            <a:endParaRPr lang="en-US" dirty="0" smtClean="0"/>
          </a:p>
          <a:p>
            <a:pPr algn="just"/>
            <a:r>
              <a:rPr lang="en-US" dirty="0" smtClean="0"/>
              <a:t>Most </a:t>
            </a:r>
            <a:r>
              <a:rPr lang="en-US" dirty="0"/>
              <a:t>profitable transportation.</a:t>
            </a:r>
          </a:p>
        </p:txBody>
      </p:sp>
      <p:sp>
        <p:nvSpPr>
          <p:cNvPr id="4" name="Rectangle 3"/>
          <p:cNvSpPr/>
          <p:nvPr/>
        </p:nvSpPr>
        <p:spPr>
          <a:xfrm>
            <a:off x="1219200" y="1447800"/>
            <a:ext cx="79248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0782" y="1447800"/>
            <a:ext cx="1066800" cy="1524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8507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System Requirements</a:t>
            </a:r>
            <a:endParaRPr lang="en-US" dirty="0"/>
          </a:p>
        </p:txBody>
      </p:sp>
      <p:sp>
        <p:nvSpPr>
          <p:cNvPr id="3" name="Content Placeholder 2"/>
          <p:cNvSpPr>
            <a:spLocks noGrp="1"/>
          </p:cNvSpPr>
          <p:nvPr>
            <p:ph idx="1"/>
          </p:nvPr>
        </p:nvSpPr>
        <p:spPr>
          <a:xfrm>
            <a:off x="381000" y="1752600"/>
            <a:ext cx="8382000" cy="4648200"/>
          </a:xfrm>
        </p:spPr>
        <p:txBody>
          <a:bodyPr>
            <a:normAutofit fontScale="70000" lnSpcReduction="20000"/>
          </a:bodyPr>
          <a:lstStyle/>
          <a:p>
            <a:pPr marL="0" indent="0">
              <a:buNone/>
            </a:pPr>
            <a:r>
              <a:rPr lang="en-US" b="1" dirty="0" smtClean="0"/>
              <a:t>Hardware </a:t>
            </a:r>
            <a:r>
              <a:rPr lang="en-US" b="1" dirty="0"/>
              <a:t>Requirements</a:t>
            </a:r>
            <a:endParaRPr lang="en-US" dirty="0"/>
          </a:p>
          <a:p>
            <a:pPr lvl="0"/>
            <a:r>
              <a:rPr lang="en-US" dirty="0"/>
              <a:t>Intel (or AMD equivalent) i5 or better processor, 7th generation or newer</a:t>
            </a:r>
          </a:p>
          <a:p>
            <a:pPr lvl="0"/>
            <a:r>
              <a:rPr lang="en-US" dirty="0"/>
              <a:t>Minimum 1GHz CPU with four or more cores (Recommended 2GHz or more)</a:t>
            </a:r>
          </a:p>
          <a:p>
            <a:pPr lvl="0"/>
            <a:r>
              <a:rPr lang="en-US" dirty="0"/>
              <a:t>Minimum 1 GB RAM (Recommended 4 GB or above)</a:t>
            </a:r>
          </a:p>
          <a:p>
            <a:pPr lvl="0"/>
            <a:r>
              <a:rPr lang="en-US" dirty="0"/>
              <a:t>Minimum 32 GB hard drive Recommended 64 GB or </a:t>
            </a:r>
            <a:r>
              <a:rPr lang="en-US" dirty="0" smtClean="0"/>
              <a:t>more</a:t>
            </a:r>
            <a:r>
              <a:rPr lang="en-US" dirty="0"/>
              <a:t> </a:t>
            </a:r>
            <a:endParaRPr lang="en-US" dirty="0" smtClean="0"/>
          </a:p>
          <a:p>
            <a:pPr lvl="0"/>
            <a:endParaRPr lang="en-US" dirty="0"/>
          </a:p>
          <a:p>
            <a:pPr marL="0" indent="0">
              <a:buNone/>
            </a:pPr>
            <a:r>
              <a:rPr lang="en-US" b="1" dirty="0" smtClean="0"/>
              <a:t>Software </a:t>
            </a:r>
            <a:r>
              <a:rPr lang="en-US" b="1" dirty="0"/>
              <a:t>Requirements</a:t>
            </a:r>
            <a:endParaRPr lang="en-US" dirty="0"/>
          </a:p>
          <a:p>
            <a:pPr lvl="0"/>
            <a:r>
              <a:rPr lang="en-US" dirty="0"/>
              <a:t>Code editor where you write the source code of your program</a:t>
            </a:r>
          </a:p>
          <a:p>
            <a:pPr lvl="0"/>
            <a:r>
              <a:rPr lang="en-US" dirty="0"/>
              <a:t>Integrated Development Environment (IDE) to edit and compile the c program. The best IDE’s for c programming are visual studio code, Code::Blocks, Dev-C++, Geany.</a:t>
            </a:r>
          </a:p>
          <a:p>
            <a:pPr lvl="0"/>
            <a:r>
              <a:rPr lang="en-US" dirty="0"/>
              <a:t>Windows or any compatible Operating system</a:t>
            </a:r>
          </a:p>
        </p:txBody>
      </p:sp>
      <p:sp>
        <p:nvSpPr>
          <p:cNvPr id="4" name="Rectangle 3"/>
          <p:cNvSpPr/>
          <p:nvPr/>
        </p:nvSpPr>
        <p:spPr>
          <a:xfrm>
            <a:off x="1219200" y="1447800"/>
            <a:ext cx="79248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0782" y="1447800"/>
            <a:ext cx="1066800" cy="1524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318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Problem statement</a:t>
            </a:r>
          </a:p>
        </p:txBody>
      </p:sp>
      <p:sp>
        <p:nvSpPr>
          <p:cNvPr id="3" name="Content Placeholder 2"/>
          <p:cNvSpPr>
            <a:spLocks noGrp="1"/>
          </p:cNvSpPr>
          <p:nvPr>
            <p:ph idx="1"/>
          </p:nvPr>
        </p:nvSpPr>
        <p:spPr>
          <a:xfrm>
            <a:off x="457200" y="1752600"/>
            <a:ext cx="8229600" cy="4525963"/>
          </a:xfrm>
        </p:spPr>
        <p:txBody>
          <a:bodyPr>
            <a:normAutofit/>
          </a:bodyPr>
          <a:lstStyle/>
          <a:p>
            <a:r>
              <a:rPr lang="en-US" dirty="0"/>
              <a:t>To find minimum distance to travel from source to destination using floyd’s </a:t>
            </a:r>
            <a:r>
              <a:rPr lang="en-US" dirty="0" smtClean="0"/>
              <a:t>algorithm</a:t>
            </a:r>
            <a:endParaRPr lang="en-US" dirty="0" smtClean="0"/>
          </a:p>
          <a:p>
            <a:r>
              <a:rPr lang="en-US" dirty="0" smtClean="0"/>
              <a:t>To </a:t>
            </a:r>
            <a:r>
              <a:rPr lang="en-US" dirty="0" smtClean="0"/>
              <a:t>find minimum distance to travel all the places using prim’s algorithm</a:t>
            </a:r>
          </a:p>
          <a:p>
            <a:r>
              <a:rPr lang="en-US" dirty="0" smtClean="0"/>
              <a:t>To </a:t>
            </a:r>
            <a:r>
              <a:rPr lang="en-US" dirty="0" smtClean="0"/>
              <a:t>find minimum travel expense</a:t>
            </a:r>
          </a:p>
          <a:p>
            <a:r>
              <a:rPr lang="en-US" dirty="0" smtClean="0"/>
              <a:t>To find estimated time of travel</a:t>
            </a:r>
          </a:p>
          <a:p>
            <a:r>
              <a:rPr lang="en-US" dirty="0" smtClean="0"/>
              <a:t>To find the most profitable transportation</a:t>
            </a:r>
            <a:endParaRPr lang="en-US" dirty="0"/>
          </a:p>
        </p:txBody>
      </p:sp>
      <p:sp>
        <p:nvSpPr>
          <p:cNvPr id="4" name="Rectangle 3"/>
          <p:cNvSpPr/>
          <p:nvPr/>
        </p:nvSpPr>
        <p:spPr>
          <a:xfrm>
            <a:off x="1219200" y="1447800"/>
            <a:ext cx="79248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0782" y="1447800"/>
            <a:ext cx="1066800" cy="1524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8909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Floyd</a:t>
            </a:r>
            <a:r>
              <a:rPr lang="en-US" dirty="0"/>
              <a:t> </a:t>
            </a:r>
            <a:r>
              <a:rPr lang="en-US" dirty="0" smtClean="0"/>
              <a:t>Warshall Algorithm</a:t>
            </a:r>
            <a:endParaRPr lang="en-US" dirty="0"/>
          </a:p>
        </p:txBody>
      </p:sp>
      <p:sp>
        <p:nvSpPr>
          <p:cNvPr id="3" name="Content Placeholder 2"/>
          <p:cNvSpPr>
            <a:spLocks noGrp="1"/>
          </p:cNvSpPr>
          <p:nvPr>
            <p:ph idx="1"/>
          </p:nvPr>
        </p:nvSpPr>
        <p:spPr>
          <a:xfrm>
            <a:off x="457200" y="1752600"/>
            <a:ext cx="8229600" cy="4525963"/>
          </a:xfrm>
        </p:spPr>
        <p:txBody>
          <a:bodyPr>
            <a:normAutofit/>
          </a:bodyPr>
          <a:lstStyle/>
          <a:p>
            <a:r>
              <a:rPr lang="en-US" dirty="0" smtClean="0"/>
              <a:t>Dynamic </a:t>
            </a:r>
            <a:r>
              <a:rPr lang="en-US" dirty="0" smtClean="0"/>
              <a:t>programming. </a:t>
            </a:r>
          </a:p>
          <a:p>
            <a:r>
              <a:rPr lang="en-US" dirty="0"/>
              <a:t>S</a:t>
            </a:r>
            <a:r>
              <a:rPr lang="en-US" dirty="0" smtClean="0"/>
              <a:t>olving </a:t>
            </a:r>
            <a:r>
              <a:rPr lang="en-US" dirty="0"/>
              <a:t>the All Pairs Shortest Path problem. </a:t>
            </a:r>
            <a:endParaRPr lang="en-US" dirty="0" smtClean="0"/>
          </a:p>
          <a:p>
            <a:r>
              <a:rPr lang="en-US" dirty="0"/>
              <a:t>S</a:t>
            </a:r>
            <a:r>
              <a:rPr lang="en-US" dirty="0" smtClean="0"/>
              <a:t>hortest </a:t>
            </a:r>
            <a:r>
              <a:rPr lang="en-US" dirty="0"/>
              <a:t>distances between every pair of vertices in a given edge weighted directed </a:t>
            </a:r>
            <a:r>
              <a:rPr lang="en-US" dirty="0" smtClean="0"/>
              <a:t>Graph. </a:t>
            </a:r>
            <a:endParaRPr lang="en-US" dirty="0"/>
          </a:p>
        </p:txBody>
      </p:sp>
      <p:sp>
        <p:nvSpPr>
          <p:cNvPr id="4" name="Rectangle 3"/>
          <p:cNvSpPr/>
          <p:nvPr/>
        </p:nvSpPr>
        <p:spPr>
          <a:xfrm>
            <a:off x="1219200" y="1447800"/>
            <a:ext cx="79248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0782" y="1447800"/>
            <a:ext cx="1066800" cy="1524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832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Floyd</a:t>
            </a:r>
            <a:r>
              <a:rPr lang="en-US" dirty="0"/>
              <a:t> </a:t>
            </a:r>
            <a:r>
              <a:rPr lang="en-US" dirty="0" smtClean="0"/>
              <a:t>Warshall </a:t>
            </a:r>
            <a:r>
              <a:rPr lang="en-US" dirty="0"/>
              <a:t>Algorithm</a:t>
            </a:r>
          </a:p>
        </p:txBody>
      </p:sp>
      <p:sp>
        <p:nvSpPr>
          <p:cNvPr id="5" name="Rectangle 4"/>
          <p:cNvSpPr/>
          <p:nvPr/>
        </p:nvSpPr>
        <p:spPr>
          <a:xfrm>
            <a:off x="1219200" y="1447800"/>
            <a:ext cx="79248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782" y="1447800"/>
            <a:ext cx="1066800" cy="1524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1000" y="1752600"/>
            <a:ext cx="8229600" cy="4906963"/>
          </a:xfrm>
        </p:spPr>
        <p:txBody>
          <a:bodyPr>
            <a:normAutofit fontScale="77500" lnSpcReduction="20000"/>
          </a:bodyPr>
          <a:lstStyle/>
          <a:p>
            <a:pPr marL="0" indent="0">
              <a:buNone/>
            </a:pPr>
            <a:r>
              <a:rPr lang="en-US" dirty="0" smtClean="0"/>
              <a:t>Pseudocode: </a:t>
            </a:r>
          </a:p>
          <a:p>
            <a:pPr marL="0" indent="0">
              <a:buNone/>
            </a:pPr>
            <a:r>
              <a:rPr lang="en-US" dirty="0" smtClean="0"/>
              <a:t>for </a:t>
            </a:r>
            <a:r>
              <a:rPr lang="en-US" dirty="0"/>
              <a:t>i = 1 to N</a:t>
            </a:r>
          </a:p>
          <a:p>
            <a:pPr marL="0" indent="0">
              <a:buNone/>
            </a:pPr>
            <a:r>
              <a:rPr lang="en-US" dirty="0"/>
              <a:t>     </a:t>
            </a:r>
            <a:r>
              <a:rPr lang="en-US" dirty="0" smtClean="0"/>
              <a:t>for </a:t>
            </a:r>
            <a:r>
              <a:rPr lang="en-US" dirty="0"/>
              <a:t>j = 1 to N</a:t>
            </a:r>
          </a:p>
          <a:p>
            <a:pPr marL="0" indent="0">
              <a:buNone/>
            </a:pPr>
            <a:r>
              <a:rPr lang="en-US" dirty="0"/>
              <a:t>         </a:t>
            </a:r>
            <a:r>
              <a:rPr lang="en-US" dirty="0" smtClean="0"/>
              <a:t> </a:t>
            </a:r>
            <a:r>
              <a:rPr lang="en-US" dirty="0"/>
              <a:t>if there is an edge from i to j</a:t>
            </a:r>
          </a:p>
          <a:p>
            <a:pPr marL="0" indent="0">
              <a:buNone/>
            </a:pPr>
            <a:r>
              <a:rPr lang="en-US" dirty="0"/>
              <a:t>          </a:t>
            </a:r>
            <a:r>
              <a:rPr lang="en-US" dirty="0" err="1" smtClean="0"/>
              <a:t>dist</a:t>
            </a:r>
            <a:r>
              <a:rPr lang="en-US" dirty="0" smtClean="0"/>
              <a:t>[0</a:t>
            </a:r>
            <a:r>
              <a:rPr lang="en-US" dirty="0"/>
              <a:t>][i][j] = the length of the edge from i to j</a:t>
            </a:r>
          </a:p>
          <a:p>
            <a:pPr marL="0" indent="0">
              <a:buNone/>
            </a:pPr>
            <a:r>
              <a:rPr lang="en-US" dirty="0"/>
              <a:t>     </a:t>
            </a:r>
            <a:r>
              <a:rPr lang="en-US" dirty="0" smtClean="0"/>
              <a:t>else</a:t>
            </a:r>
            <a:endParaRPr lang="en-US" dirty="0"/>
          </a:p>
          <a:p>
            <a:pPr marL="0" indent="0">
              <a:buNone/>
            </a:pPr>
            <a:r>
              <a:rPr lang="en-US" dirty="0"/>
              <a:t>          </a:t>
            </a:r>
            <a:r>
              <a:rPr lang="en-US" dirty="0" err="1" smtClean="0"/>
              <a:t>dist</a:t>
            </a:r>
            <a:r>
              <a:rPr lang="en-US" dirty="0" smtClean="0"/>
              <a:t>[0</a:t>
            </a:r>
            <a:r>
              <a:rPr lang="en-US" dirty="0"/>
              <a:t>][i][j] = INFINITY</a:t>
            </a:r>
          </a:p>
          <a:p>
            <a:pPr marL="0" indent="0">
              <a:buNone/>
            </a:pPr>
            <a:r>
              <a:rPr lang="en-US" dirty="0"/>
              <a:t>  </a:t>
            </a:r>
          </a:p>
          <a:p>
            <a:pPr marL="0" indent="0">
              <a:buNone/>
            </a:pPr>
            <a:r>
              <a:rPr lang="en-US" dirty="0"/>
              <a:t>  </a:t>
            </a:r>
            <a:r>
              <a:rPr lang="en-US" dirty="0" smtClean="0"/>
              <a:t>for </a:t>
            </a:r>
            <a:r>
              <a:rPr lang="en-US" dirty="0"/>
              <a:t>k = 1 to N</a:t>
            </a:r>
          </a:p>
          <a:p>
            <a:pPr marL="0" indent="0">
              <a:buNone/>
            </a:pPr>
            <a:r>
              <a:rPr lang="en-US" dirty="0"/>
              <a:t>      </a:t>
            </a:r>
            <a:r>
              <a:rPr lang="en-US" dirty="0" smtClean="0"/>
              <a:t>for </a:t>
            </a:r>
            <a:r>
              <a:rPr lang="en-US" dirty="0"/>
              <a:t>i = 1 to N</a:t>
            </a:r>
          </a:p>
          <a:p>
            <a:pPr marL="0" indent="0">
              <a:buNone/>
            </a:pPr>
            <a:r>
              <a:rPr lang="en-US" dirty="0"/>
              <a:t>          </a:t>
            </a:r>
            <a:r>
              <a:rPr lang="en-US" dirty="0" smtClean="0"/>
              <a:t>for </a:t>
            </a:r>
            <a:r>
              <a:rPr lang="en-US" dirty="0"/>
              <a:t>j = 1 to N</a:t>
            </a:r>
          </a:p>
          <a:p>
            <a:pPr marL="0" indent="0">
              <a:buNone/>
            </a:pPr>
            <a:r>
              <a:rPr lang="en-US" dirty="0"/>
              <a:t>   </a:t>
            </a:r>
            <a:r>
              <a:rPr lang="en-US" dirty="0" err="1" smtClean="0"/>
              <a:t>dist</a:t>
            </a:r>
            <a:r>
              <a:rPr lang="en-US" dirty="0" smtClean="0"/>
              <a:t>[k</a:t>
            </a:r>
            <a:r>
              <a:rPr lang="en-US" dirty="0"/>
              <a:t>][i][j] = min(</a:t>
            </a:r>
            <a:r>
              <a:rPr lang="en-US" dirty="0" err="1"/>
              <a:t>dist</a:t>
            </a:r>
            <a:r>
              <a:rPr lang="en-US" dirty="0"/>
              <a:t>[k-1][i][j], </a:t>
            </a:r>
            <a:r>
              <a:rPr lang="en-US" dirty="0" err="1"/>
              <a:t>dist</a:t>
            </a:r>
            <a:r>
              <a:rPr lang="en-US" dirty="0"/>
              <a:t>[k-1][i][k] + </a:t>
            </a:r>
            <a:r>
              <a:rPr lang="en-US" dirty="0" err="1"/>
              <a:t>dist</a:t>
            </a:r>
            <a:r>
              <a:rPr lang="en-US" dirty="0"/>
              <a:t>[k-1][k][j])</a:t>
            </a:r>
          </a:p>
        </p:txBody>
      </p:sp>
    </p:spTree>
    <p:extLst>
      <p:ext uri="{BB962C8B-B14F-4D97-AF65-F5344CB8AC3E}">
        <p14:creationId xmlns:p14="http://schemas.microsoft.com/office/powerpoint/2010/main" val="534797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Prim’s Algorithm</a:t>
            </a:r>
            <a:endParaRPr lang="en-US" dirty="0"/>
          </a:p>
        </p:txBody>
      </p:sp>
      <p:sp>
        <p:nvSpPr>
          <p:cNvPr id="3" name="Content Placeholder 2"/>
          <p:cNvSpPr>
            <a:spLocks noGrp="1"/>
          </p:cNvSpPr>
          <p:nvPr>
            <p:ph idx="1"/>
          </p:nvPr>
        </p:nvSpPr>
        <p:spPr>
          <a:xfrm>
            <a:off x="381000" y="1752600"/>
            <a:ext cx="8229600" cy="4525963"/>
          </a:xfrm>
        </p:spPr>
        <p:txBody>
          <a:bodyPr>
            <a:normAutofit fontScale="92500"/>
          </a:bodyPr>
          <a:lstStyle/>
          <a:p>
            <a:r>
              <a:rPr lang="en-US" dirty="0"/>
              <a:t>F</a:t>
            </a:r>
            <a:r>
              <a:rPr lang="en-US" dirty="0" smtClean="0"/>
              <a:t>ind </a:t>
            </a:r>
            <a:r>
              <a:rPr lang="en-US" dirty="0"/>
              <a:t>the minimum spanning tree from a graph. </a:t>
            </a:r>
            <a:endParaRPr lang="en-US" dirty="0" smtClean="0"/>
          </a:p>
          <a:p>
            <a:r>
              <a:rPr lang="en-US" dirty="0" smtClean="0"/>
              <a:t>Finds </a:t>
            </a:r>
            <a:r>
              <a:rPr lang="en-US" dirty="0"/>
              <a:t>the subset of edges that includes every vertex of the graph such that the sum of the weights of the edges can be minimized</a:t>
            </a:r>
            <a:r>
              <a:rPr lang="en-US" dirty="0" smtClean="0"/>
              <a:t>.</a:t>
            </a:r>
            <a:r>
              <a:rPr lang="en-US" dirty="0"/>
              <a:t> </a:t>
            </a:r>
            <a:endParaRPr lang="en-US" dirty="0" smtClean="0"/>
          </a:p>
          <a:p>
            <a:r>
              <a:rPr lang="en-US" dirty="0"/>
              <a:t>S</a:t>
            </a:r>
            <a:r>
              <a:rPr lang="en-US" dirty="0" smtClean="0"/>
              <a:t>tarts </a:t>
            </a:r>
            <a:r>
              <a:rPr lang="en-US" dirty="0"/>
              <a:t>with the single node and explore all the adjacent nodes with all the connecting edges at every step. </a:t>
            </a:r>
            <a:endParaRPr lang="en-US" dirty="0" smtClean="0"/>
          </a:p>
          <a:p>
            <a:r>
              <a:rPr lang="en-US" dirty="0" smtClean="0"/>
              <a:t>The </a:t>
            </a:r>
            <a:r>
              <a:rPr lang="en-US" dirty="0"/>
              <a:t>edges with the minimal weights causing no cycles in the graph got selected.</a:t>
            </a:r>
          </a:p>
        </p:txBody>
      </p:sp>
      <p:sp>
        <p:nvSpPr>
          <p:cNvPr id="4" name="Rectangle 3"/>
          <p:cNvSpPr/>
          <p:nvPr/>
        </p:nvSpPr>
        <p:spPr>
          <a:xfrm>
            <a:off x="1219200" y="1447800"/>
            <a:ext cx="79248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0782" y="1447800"/>
            <a:ext cx="1066800" cy="1524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6670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Prim’s Algorithm </a:t>
            </a:r>
            <a:endParaRPr lang="en-US" dirty="0"/>
          </a:p>
        </p:txBody>
      </p:sp>
      <p:sp>
        <p:nvSpPr>
          <p:cNvPr id="4" name="Rectangle 3"/>
          <p:cNvSpPr/>
          <p:nvPr/>
        </p:nvSpPr>
        <p:spPr>
          <a:xfrm>
            <a:off x="1219200" y="1447800"/>
            <a:ext cx="79248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0782" y="1447800"/>
            <a:ext cx="1066800" cy="1524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p:cNvSpPr>
            <a:spLocks noGrp="1"/>
          </p:cNvSpPr>
          <p:nvPr>
            <p:ph idx="1"/>
          </p:nvPr>
        </p:nvSpPr>
        <p:spPr>
          <a:xfrm>
            <a:off x="457200" y="1752600"/>
            <a:ext cx="8229600" cy="3581400"/>
          </a:xfrm>
        </p:spPr>
        <p:txBody>
          <a:bodyPr>
            <a:noAutofit/>
          </a:bodyPr>
          <a:lstStyle/>
          <a:p>
            <a:pPr marL="0" indent="0">
              <a:buNone/>
            </a:pPr>
            <a:r>
              <a:rPr lang="en-US" sz="2400" dirty="0" smtClean="0"/>
              <a:t>Pseudocode:</a:t>
            </a:r>
          </a:p>
          <a:p>
            <a:pPr marL="0" indent="0">
              <a:buNone/>
            </a:pPr>
            <a:r>
              <a:rPr lang="en-US" sz="2000" dirty="0" smtClean="0"/>
              <a:t> </a:t>
            </a:r>
            <a:r>
              <a:rPr lang="en-IN" sz="2000" dirty="0"/>
              <a:t>Prim(G)</a:t>
            </a:r>
            <a:endParaRPr lang="en-US" sz="2000" dirty="0"/>
          </a:p>
          <a:p>
            <a:pPr marL="0" indent="0">
              <a:buNone/>
            </a:pPr>
            <a:r>
              <a:rPr lang="en-IN" sz="2000" dirty="0"/>
              <a:t>//Prim's algorithm for constructing a minimum spanning tree</a:t>
            </a:r>
            <a:endParaRPr lang="en-US" sz="2000" dirty="0"/>
          </a:p>
          <a:p>
            <a:pPr marL="0" indent="0">
              <a:buNone/>
            </a:pPr>
            <a:r>
              <a:rPr lang="en-IN" sz="2000" dirty="0"/>
              <a:t>//Input: A weighted connected graph G = (V, E)</a:t>
            </a:r>
            <a:endParaRPr lang="en-US" sz="2000" dirty="0"/>
          </a:p>
          <a:p>
            <a:pPr marL="0" indent="0">
              <a:buNone/>
            </a:pPr>
            <a:r>
              <a:rPr lang="en-IN" sz="2000" dirty="0"/>
              <a:t>//Output: E</a:t>
            </a:r>
            <a:r>
              <a:rPr lang="en-IN" sz="2000" baseline="-25000" dirty="0"/>
              <a:t>T</a:t>
            </a:r>
            <a:r>
              <a:rPr lang="en-IN" sz="2000" dirty="0"/>
              <a:t>, the set of edges composing a minimum spanning tree of G</a:t>
            </a:r>
            <a:endParaRPr lang="en-US" sz="2000" dirty="0"/>
          </a:p>
          <a:p>
            <a:pPr marL="0" indent="0">
              <a:buNone/>
            </a:pPr>
            <a:r>
              <a:rPr lang="en-IN" sz="2000" dirty="0"/>
              <a:t>V</a:t>
            </a:r>
            <a:r>
              <a:rPr lang="en-IN" sz="2000" baseline="-25000" dirty="0"/>
              <a:t>T</a:t>
            </a:r>
            <a:r>
              <a:rPr lang="en-IN" sz="2000" dirty="0"/>
              <a:t>&lt;-{V</a:t>
            </a:r>
            <a:r>
              <a:rPr lang="en-IN" sz="2000" baseline="-25000" dirty="0"/>
              <a:t>0</a:t>
            </a:r>
            <a:r>
              <a:rPr lang="en-IN" sz="2000" dirty="0"/>
              <a:t>}//the set of tree vertices can be initialized with any vertex</a:t>
            </a:r>
            <a:endParaRPr lang="en-US" sz="2000" dirty="0"/>
          </a:p>
          <a:p>
            <a:pPr marL="0" indent="0">
              <a:buNone/>
            </a:pPr>
            <a:r>
              <a:rPr lang="en-IN" sz="2000" dirty="0"/>
              <a:t>E</a:t>
            </a:r>
            <a:r>
              <a:rPr lang="en-IN" sz="2000" baseline="-25000" dirty="0"/>
              <a:t>T</a:t>
            </a:r>
            <a:r>
              <a:rPr lang="en-IN" sz="2000" dirty="0"/>
              <a:t>&lt;-ø</a:t>
            </a:r>
            <a:endParaRPr lang="en-US" sz="2000" dirty="0"/>
          </a:p>
          <a:p>
            <a:pPr marL="0" indent="0">
              <a:buNone/>
            </a:pPr>
            <a:r>
              <a:rPr lang="en-IN" sz="2000" b="1" dirty="0"/>
              <a:t>for</a:t>
            </a:r>
            <a:r>
              <a:rPr lang="en-IN" sz="2000" dirty="0"/>
              <a:t> i &lt;-1 to |V|-1 </a:t>
            </a:r>
            <a:r>
              <a:rPr lang="en-IN" sz="2000" b="1" dirty="0"/>
              <a:t>do</a:t>
            </a:r>
            <a:endParaRPr lang="en-US" sz="2000" dirty="0"/>
          </a:p>
          <a:p>
            <a:pPr marL="0" indent="0">
              <a:buNone/>
            </a:pPr>
            <a:r>
              <a:rPr lang="en-IN" sz="2000" dirty="0"/>
              <a:t>find a minimum-weight edge e* = (v*, u*) among all the edges (v, u)</a:t>
            </a:r>
            <a:endParaRPr lang="en-US" sz="2000" dirty="0"/>
          </a:p>
          <a:p>
            <a:pPr marL="0" indent="0">
              <a:buNone/>
            </a:pPr>
            <a:r>
              <a:rPr lang="en-IN" sz="2000" dirty="0"/>
              <a:t>such that v is in V</a:t>
            </a:r>
            <a:r>
              <a:rPr lang="en-IN" sz="2000" baseline="-25000" dirty="0"/>
              <a:t>T</a:t>
            </a:r>
            <a:r>
              <a:rPr lang="en-IN" sz="2000" dirty="0"/>
              <a:t> and u is in V - V</a:t>
            </a:r>
            <a:r>
              <a:rPr lang="en-IN" sz="2000" baseline="-25000" dirty="0"/>
              <a:t>T</a:t>
            </a:r>
            <a:endParaRPr lang="en-US" sz="2000" dirty="0"/>
          </a:p>
          <a:p>
            <a:pPr marL="0" indent="0">
              <a:buNone/>
            </a:pPr>
            <a:r>
              <a:rPr lang="en-IN" sz="2000" dirty="0"/>
              <a:t>V</a:t>
            </a:r>
            <a:r>
              <a:rPr lang="en-IN" sz="2000" baseline="-25000" dirty="0"/>
              <a:t>T</a:t>
            </a:r>
            <a:r>
              <a:rPr lang="en-IN" sz="2000" dirty="0"/>
              <a:t> &lt;- V</a:t>
            </a:r>
            <a:r>
              <a:rPr lang="en-IN" sz="2000" baseline="-25000" dirty="0"/>
              <a:t>T</a:t>
            </a:r>
            <a:r>
              <a:rPr lang="en-IN" sz="2000" dirty="0"/>
              <a:t> U {u*)</a:t>
            </a:r>
            <a:endParaRPr lang="en-US" sz="2000" dirty="0"/>
          </a:p>
          <a:p>
            <a:pPr marL="0" indent="0">
              <a:buNone/>
            </a:pPr>
            <a:r>
              <a:rPr lang="en-IN" sz="2000" dirty="0"/>
              <a:t>E</a:t>
            </a:r>
            <a:r>
              <a:rPr lang="en-IN" sz="2000" baseline="-25000" dirty="0"/>
              <a:t>T</a:t>
            </a:r>
            <a:r>
              <a:rPr lang="en-IN" sz="2000" dirty="0"/>
              <a:t> &lt;- E</a:t>
            </a:r>
            <a:r>
              <a:rPr lang="en-IN" sz="2000" baseline="-25000" dirty="0"/>
              <a:t>T</a:t>
            </a:r>
            <a:r>
              <a:rPr lang="en-IN" sz="2000" dirty="0"/>
              <a:t> U (e*)</a:t>
            </a:r>
            <a:endParaRPr lang="en-US" sz="2000" dirty="0"/>
          </a:p>
          <a:p>
            <a:pPr marL="0" indent="0">
              <a:buNone/>
            </a:pPr>
            <a:r>
              <a:rPr lang="en-IN" sz="2000" b="1" dirty="0"/>
              <a:t>return </a:t>
            </a:r>
            <a:r>
              <a:rPr lang="en-IN" sz="2000" dirty="0"/>
              <a:t>E</a:t>
            </a:r>
            <a:r>
              <a:rPr lang="en-IN" sz="2000" baseline="-25000" dirty="0"/>
              <a:t>T</a:t>
            </a:r>
            <a:endParaRPr lang="en-US" sz="2000" dirty="0"/>
          </a:p>
          <a:p>
            <a:pPr marL="0" indent="0">
              <a:buNone/>
            </a:pPr>
            <a:r>
              <a:rPr lang="en-US" sz="2400" dirty="0" smtClean="0"/>
              <a:t>         </a:t>
            </a:r>
            <a:endParaRPr lang="en-US" sz="2400" dirty="0"/>
          </a:p>
        </p:txBody>
      </p:sp>
    </p:spTree>
    <p:extLst>
      <p:ext uri="{BB962C8B-B14F-4D97-AF65-F5344CB8AC3E}">
        <p14:creationId xmlns:p14="http://schemas.microsoft.com/office/powerpoint/2010/main" val="739228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14116</TotalTime>
  <Words>820</Words>
  <Application>Microsoft Office PowerPoint</Application>
  <PresentationFormat>On-screen Show (4:3)</PresentationFormat>
  <Paragraphs>120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DESIGN AND ANALYSIS OF ALGORITHMS LABORATORY  WITH MINI PROJECT [19IS4DLADA]</vt:lpstr>
      <vt:lpstr>Contents</vt:lpstr>
      <vt:lpstr>Introduction</vt:lpstr>
      <vt:lpstr>System Requirements</vt:lpstr>
      <vt:lpstr>Problem statement</vt:lpstr>
      <vt:lpstr>Floyd Warshall Algorithm</vt:lpstr>
      <vt:lpstr>Floyd Warshall Algorithm</vt:lpstr>
      <vt:lpstr>Prim’s Algorithm</vt:lpstr>
      <vt:lpstr>Prim’s Algorithm </vt:lpstr>
      <vt:lpstr>Implementation</vt:lpstr>
      <vt:lpstr>Implementation</vt:lpstr>
      <vt:lpstr>Implementation</vt:lpstr>
      <vt:lpstr>PowerPoint Presentation</vt:lpstr>
      <vt:lpstr>PowerPoint Presentation</vt:lpstr>
      <vt:lpstr>Implementation</vt:lpstr>
      <vt:lpstr>Implementation</vt:lpstr>
      <vt:lpstr>PowerPoint Presentation</vt:lpstr>
      <vt:lpstr>PowerPoint Presentation</vt:lpstr>
      <vt:lpstr>Time complexity</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DAYANANDA SAGAR COLLEGE OF ENGINEERING</dc:title>
  <dc:creator>Reinal Carlo</dc:creator>
  <cp:lastModifiedBy>Reinal Carlo</cp:lastModifiedBy>
  <cp:revision>93</cp:revision>
  <dcterms:created xsi:type="dcterms:W3CDTF">2021-06-25T07:02:25Z</dcterms:created>
  <dcterms:modified xsi:type="dcterms:W3CDTF">2021-08-04T15:27:31Z</dcterms:modified>
</cp:coreProperties>
</file>