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4" r:id="rId7"/>
    <p:sldId id="261" r:id="rId8"/>
    <p:sldId id="262" r:id="rId9"/>
    <p:sldId id="263" r:id="rId10"/>
    <p:sldId id="266"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C5C65-BB40-49AE-925F-116C13E1CFD7}" type="datetimeFigureOut">
              <a:rPr lang="en-US" smtClean="0"/>
              <a:t>12/7/2014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D79A3-ECDB-4E8E-B415-CAD376ECCB03}" type="slidenum">
              <a:rPr lang="en-US" smtClean="0"/>
              <a:t>‹#›</a:t>
            </a:fld>
            <a:endParaRPr lang="en-US"/>
          </a:p>
        </p:txBody>
      </p:sp>
    </p:spTree>
    <p:extLst>
      <p:ext uri="{BB962C8B-B14F-4D97-AF65-F5344CB8AC3E}">
        <p14:creationId xmlns:p14="http://schemas.microsoft.com/office/powerpoint/2010/main" val="2279596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BD79A3-ECDB-4E8E-B415-CAD376ECCB03}" type="slidenum">
              <a:rPr lang="en-US" smtClean="0"/>
              <a:t>3</a:t>
            </a:fld>
            <a:endParaRPr lang="en-US"/>
          </a:p>
        </p:txBody>
      </p:sp>
    </p:spTree>
    <p:extLst>
      <p:ext uri="{BB962C8B-B14F-4D97-AF65-F5344CB8AC3E}">
        <p14:creationId xmlns:p14="http://schemas.microsoft.com/office/powerpoint/2010/main" val="2702866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72F1B1-A875-495D-A3B4-28D723F09E6A}"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ED735-7D38-444E-BD98-933BF630D5B6}" type="slidenum">
              <a:rPr lang="en-US" smtClean="0"/>
              <a:t>‹#›</a:t>
            </a:fld>
            <a:endParaRPr lang="en-US"/>
          </a:p>
        </p:txBody>
      </p:sp>
    </p:spTree>
    <p:extLst>
      <p:ext uri="{BB962C8B-B14F-4D97-AF65-F5344CB8AC3E}">
        <p14:creationId xmlns:p14="http://schemas.microsoft.com/office/powerpoint/2010/main" val="346630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72F1B1-A875-495D-A3B4-28D723F09E6A}"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ED735-7D38-444E-BD98-933BF630D5B6}" type="slidenum">
              <a:rPr lang="en-US" smtClean="0"/>
              <a:t>‹#›</a:t>
            </a:fld>
            <a:endParaRPr lang="en-US"/>
          </a:p>
        </p:txBody>
      </p:sp>
    </p:spTree>
    <p:extLst>
      <p:ext uri="{BB962C8B-B14F-4D97-AF65-F5344CB8AC3E}">
        <p14:creationId xmlns:p14="http://schemas.microsoft.com/office/powerpoint/2010/main" val="2350642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72F1B1-A875-495D-A3B4-28D723F09E6A}"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ED735-7D38-444E-BD98-933BF630D5B6}" type="slidenum">
              <a:rPr lang="en-US" smtClean="0"/>
              <a:t>‹#›</a:t>
            </a:fld>
            <a:endParaRPr lang="en-US"/>
          </a:p>
        </p:txBody>
      </p:sp>
    </p:spTree>
    <p:extLst>
      <p:ext uri="{BB962C8B-B14F-4D97-AF65-F5344CB8AC3E}">
        <p14:creationId xmlns:p14="http://schemas.microsoft.com/office/powerpoint/2010/main" val="3171922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72F1B1-A875-495D-A3B4-28D723F09E6A}"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ED735-7D38-444E-BD98-933BF630D5B6}" type="slidenum">
              <a:rPr lang="en-US" smtClean="0"/>
              <a:t>‹#›</a:t>
            </a:fld>
            <a:endParaRPr lang="en-US"/>
          </a:p>
        </p:txBody>
      </p:sp>
    </p:spTree>
    <p:extLst>
      <p:ext uri="{BB962C8B-B14F-4D97-AF65-F5344CB8AC3E}">
        <p14:creationId xmlns:p14="http://schemas.microsoft.com/office/powerpoint/2010/main" val="267574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72F1B1-A875-495D-A3B4-28D723F09E6A}"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ED735-7D38-444E-BD98-933BF630D5B6}" type="slidenum">
              <a:rPr lang="en-US" smtClean="0"/>
              <a:t>‹#›</a:t>
            </a:fld>
            <a:endParaRPr lang="en-US"/>
          </a:p>
        </p:txBody>
      </p:sp>
    </p:spTree>
    <p:extLst>
      <p:ext uri="{BB962C8B-B14F-4D97-AF65-F5344CB8AC3E}">
        <p14:creationId xmlns:p14="http://schemas.microsoft.com/office/powerpoint/2010/main" val="2733155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72F1B1-A875-495D-A3B4-28D723F09E6A}"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ED735-7D38-444E-BD98-933BF630D5B6}" type="slidenum">
              <a:rPr lang="en-US" smtClean="0"/>
              <a:t>‹#›</a:t>
            </a:fld>
            <a:endParaRPr lang="en-US"/>
          </a:p>
        </p:txBody>
      </p:sp>
    </p:spTree>
    <p:extLst>
      <p:ext uri="{BB962C8B-B14F-4D97-AF65-F5344CB8AC3E}">
        <p14:creationId xmlns:p14="http://schemas.microsoft.com/office/powerpoint/2010/main" val="1417010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72F1B1-A875-495D-A3B4-28D723F09E6A}" type="datetimeFigureOut">
              <a:rPr lang="en-US" smtClean="0"/>
              <a:t>12/7/2014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1ED735-7D38-444E-BD98-933BF630D5B6}" type="slidenum">
              <a:rPr lang="en-US" smtClean="0"/>
              <a:t>‹#›</a:t>
            </a:fld>
            <a:endParaRPr lang="en-US"/>
          </a:p>
        </p:txBody>
      </p:sp>
    </p:spTree>
    <p:extLst>
      <p:ext uri="{BB962C8B-B14F-4D97-AF65-F5344CB8AC3E}">
        <p14:creationId xmlns:p14="http://schemas.microsoft.com/office/powerpoint/2010/main" val="280027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72F1B1-A875-495D-A3B4-28D723F09E6A}" type="datetimeFigureOut">
              <a:rPr lang="en-US" smtClean="0"/>
              <a:t>12/7/2014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1ED735-7D38-444E-BD98-933BF630D5B6}" type="slidenum">
              <a:rPr lang="en-US" smtClean="0"/>
              <a:t>‹#›</a:t>
            </a:fld>
            <a:endParaRPr lang="en-US"/>
          </a:p>
        </p:txBody>
      </p:sp>
    </p:spTree>
    <p:extLst>
      <p:ext uri="{BB962C8B-B14F-4D97-AF65-F5344CB8AC3E}">
        <p14:creationId xmlns:p14="http://schemas.microsoft.com/office/powerpoint/2010/main" val="15979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2F1B1-A875-495D-A3B4-28D723F09E6A}" type="datetimeFigureOut">
              <a:rPr lang="en-US" smtClean="0"/>
              <a:t>12/7/2014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1ED735-7D38-444E-BD98-933BF630D5B6}" type="slidenum">
              <a:rPr lang="en-US" smtClean="0"/>
              <a:t>‹#›</a:t>
            </a:fld>
            <a:endParaRPr lang="en-US"/>
          </a:p>
        </p:txBody>
      </p:sp>
    </p:spTree>
    <p:extLst>
      <p:ext uri="{BB962C8B-B14F-4D97-AF65-F5344CB8AC3E}">
        <p14:creationId xmlns:p14="http://schemas.microsoft.com/office/powerpoint/2010/main" val="316039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72F1B1-A875-495D-A3B4-28D723F09E6A}"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ED735-7D38-444E-BD98-933BF630D5B6}" type="slidenum">
              <a:rPr lang="en-US" smtClean="0"/>
              <a:t>‹#›</a:t>
            </a:fld>
            <a:endParaRPr lang="en-US"/>
          </a:p>
        </p:txBody>
      </p:sp>
    </p:spTree>
    <p:extLst>
      <p:ext uri="{BB962C8B-B14F-4D97-AF65-F5344CB8AC3E}">
        <p14:creationId xmlns:p14="http://schemas.microsoft.com/office/powerpoint/2010/main" val="1256677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72F1B1-A875-495D-A3B4-28D723F09E6A}"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ED735-7D38-444E-BD98-933BF630D5B6}" type="slidenum">
              <a:rPr lang="en-US" smtClean="0"/>
              <a:t>‹#›</a:t>
            </a:fld>
            <a:endParaRPr lang="en-US"/>
          </a:p>
        </p:txBody>
      </p:sp>
    </p:spTree>
    <p:extLst>
      <p:ext uri="{BB962C8B-B14F-4D97-AF65-F5344CB8AC3E}">
        <p14:creationId xmlns:p14="http://schemas.microsoft.com/office/powerpoint/2010/main" val="27349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alpha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2F1B1-A875-495D-A3B4-28D723F09E6A}" type="datetimeFigureOut">
              <a:rPr lang="en-US" smtClean="0"/>
              <a:t>12/7/2014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ED735-7D38-444E-BD98-933BF630D5B6}" type="slidenum">
              <a:rPr lang="en-US" smtClean="0"/>
              <a:t>‹#›</a:t>
            </a:fld>
            <a:endParaRPr lang="en-US"/>
          </a:p>
        </p:txBody>
      </p:sp>
    </p:spTree>
    <p:extLst>
      <p:ext uri="{BB962C8B-B14F-4D97-AF65-F5344CB8AC3E}">
        <p14:creationId xmlns:p14="http://schemas.microsoft.com/office/powerpoint/2010/main" val="10429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7882" y="257577"/>
            <a:ext cx="11320529" cy="1481071"/>
          </a:xfrm>
          <a:prstGeom prst="rect">
            <a:avLst/>
          </a:prstGeom>
        </p:spPr>
      </p:pic>
      <p:sp>
        <p:nvSpPr>
          <p:cNvPr id="5" name="Rectangle 4"/>
          <p:cNvSpPr/>
          <p:nvPr/>
        </p:nvSpPr>
        <p:spPr>
          <a:xfrm>
            <a:off x="4481877" y="2764052"/>
            <a:ext cx="2760178" cy="461665"/>
          </a:xfrm>
          <a:prstGeom prst="rect">
            <a:avLst/>
          </a:prstGeom>
          <a:no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In collaboration with</a:t>
            </a:r>
            <a:endParaRPr lang="en-US" sz="2400" dirty="0">
              <a:ln w="0"/>
              <a:effectLst>
                <a:outerShdw blurRad="38100" dist="19050" dir="2700000" algn="tl" rotWithShape="0">
                  <a:schemeClr val="dk1">
                    <a:alpha val="40000"/>
                  </a:schemeClr>
                </a:outerShdw>
              </a:effectLst>
            </a:endParaRPr>
          </a:p>
        </p:txBody>
      </p:sp>
      <p:sp>
        <p:nvSpPr>
          <p:cNvPr id="6" name="Rectangle 5"/>
          <p:cNvSpPr/>
          <p:nvPr/>
        </p:nvSpPr>
        <p:spPr>
          <a:xfrm>
            <a:off x="5006668" y="1868166"/>
            <a:ext cx="1710596" cy="461665"/>
          </a:xfrm>
          <a:prstGeom prst="rect">
            <a:avLst/>
          </a:prstGeom>
          <a:no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A project 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2252831" y="2172869"/>
            <a:ext cx="7690630"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Medical Devices Inventory management</a:t>
            </a:r>
            <a:endParaRPr lang="en-US" sz="36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3"/>
          <a:stretch>
            <a:fillRect/>
          </a:stretch>
        </p:blipFill>
        <p:spPr>
          <a:xfrm>
            <a:off x="4597758" y="3253421"/>
            <a:ext cx="2644297" cy="1920769"/>
          </a:xfrm>
          <a:prstGeom prst="rect">
            <a:avLst/>
          </a:prstGeom>
        </p:spPr>
      </p:pic>
      <p:sp>
        <p:nvSpPr>
          <p:cNvPr id="9" name="Rectangle 8"/>
          <p:cNvSpPr/>
          <p:nvPr/>
        </p:nvSpPr>
        <p:spPr>
          <a:xfrm>
            <a:off x="4481877" y="5341468"/>
            <a:ext cx="3049233" cy="461665"/>
          </a:xfrm>
          <a:prstGeom prst="rect">
            <a:avLst/>
          </a:prstGeom>
          <a:no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Under the guidance of </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628046" y="5970411"/>
            <a:ext cx="2583720"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Prof. </a:t>
            </a:r>
            <a:r>
              <a:rPr lang="en-US" sz="2800" b="0" cap="none" spc="0" dirty="0" err="1" smtClean="0">
                <a:ln w="0"/>
                <a:solidFill>
                  <a:schemeClr val="tx1"/>
                </a:solidFill>
                <a:effectLst>
                  <a:outerShdw blurRad="38100" dist="19050" dir="2700000" algn="tl" rotWithShape="0">
                    <a:schemeClr val="dk1">
                      <a:alpha val="40000"/>
                    </a:schemeClr>
                  </a:outerShdw>
                </a:effectLst>
              </a:rPr>
              <a:t>Kal</a:t>
            </a:r>
            <a:r>
              <a:rPr lang="en-US" sz="2800" b="0" cap="none" spc="0" dirty="0" smtClean="0">
                <a:ln w="0"/>
                <a:solidFill>
                  <a:schemeClr val="tx1"/>
                </a:solidFill>
                <a:effectLst>
                  <a:outerShdw blurRad="38100" dist="19050" dir="2700000" algn="tl" rotWithShape="0">
                    <a:schemeClr val="dk1">
                      <a:alpha val="40000"/>
                    </a:schemeClr>
                  </a:outerShdw>
                </a:effectLst>
              </a:rPr>
              <a:t> </a:t>
            </a:r>
            <a:r>
              <a:rPr lang="en-US" sz="2800" b="0" cap="none" spc="0" dirty="0" err="1" smtClean="0">
                <a:ln w="0"/>
                <a:solidFill>
                  <a:schemeClr val="tx1"/>
                </a:solidFill>
                <a:effectLst>
                  <a:outerShdw blurRad="38100" dist="19050" dir="2700000" algn="tl" rotWithShape="0">
                    <a:schemeClr val="dk1">
                      <a:alpha val="40000"/>
                    </a:schemeClr>
                  </a:outerShdw>
                </a:effectLst>
              </a:rPr>
              <a:t>Bugrara</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76307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71226" y="0"/>
            <a:ext cx="2305823"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Key Features</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14068" y="899384"/>
            <a:ext cx="12315680"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Organization Manager is able to schedule devices on the basis of date , time and inventory choice</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stretch>
            <a:fillRect/>
          </a:stretch>
        </p:blipFill>
        <p:spPr>
          <a:xfrm>
            <a:off x="1069145" y="1675658"/>
            <a:ext cx="10241280" cy="5182342"/>
          </a:xfrm>
          <a:prstGeom prst="rect">
            <a:avLst/>
          </a:prstGeom>
        </p:spPr>
      </p:pic>
    </p:spTree>
    <p:extLst>
      <p:ext uri="{BB962C8B-B14F-4D97-AF65-F5344CB8AC3E}">
        <p14:creationId xmlns:p14="http://schemas.microsoft.com/office/powerpoint/2010/main" val="3825148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1467" y="2409825"/>
            <a:ext cx="10381957" cy="4448175"/>
          </a:xfrm>
          <a:prstGeom prst="rect">
            <a:avLst/>
          </a:prstGeom>
        </p:spPr>
      </p:pic>
      <p:sp>
        <p:nvSpPr>
          <p:cNvPr id="3" name="Rectangle 2"/>
          <p:cNvSpPr/>
          <p:nvPr/>
        </p:nvSpPr>
        <p:spPr>
          <a:xfrm>
            <a:off x="4890347" y="-159425"/>
            <a:ext cx="2833340" cy="707886"/>
          </a:xfrm>
          <a:prstGeom prst="rect">
            <a:avLst/>
          </a:prstGeom>
          <a:noFill/>
        </p:spPr>
        <p:txBody>
          <a:bodyPr wrap="non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Key Features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638796" y="1486287"/>
            <a:ext cx="10745635" cy="369332"/>
          </a:xfrm>
          <a:prstGeom prst="rect">
            <a:avLst/>
          </a:prstGeom>
          <a:noFill/>
        </p:spPr>
        <p:txBody>
          <a:bodyPr wrap="non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Organization Manager is able to see usage using chart. So he can decide on future purchases for the organization</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60893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91396" y="163510"/>
            <a:ext cx="2305824" cy="584775"/>
          </a:xfrm>
          <a:prstGeom prst="rect">
            <a:avLst/>
          </a:prstGeom>
        </p:spPr>
        <p:txBody>
          <a:bodyPr wrap="none">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Key Features</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2469500" y="721349"/>
            <a:ext cx="6549615" cy="338554"/>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rPr>
              <a:t>Warehouse Manager can send a device for Maintenance on the basis of the </a:t>
            </a:r>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stretch>
            <a:fillRect/>
          </a:stretch>
        </p:blipFill>
        <p:spPr>
          <a:xfrm>
            <a:off x="1087247" y="1119967"/>
            <a:ext cx="7805259" cy="2425826"/>
          </a:xfrm>
          <a:prstGeom prst="rect">
            <a:avLst/>
          </a:prstGeom>
        </p:spPr>
      </p:pic>
      <p:sp>
        <p:nvSpPr>
          <p:cNvPr id="6" name="Rectangle 5"/>
          <p:cNvSpPr/>
          <p:nvPr/>
        </p:nvSpPr>
        <p:spPr>
          <a:xfrm>
            <a:off x="9592114" y="1552879"/>
            <a:ext cx="1379545"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On Usage</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3"/>
          <a:stretch>
            <a:fillRect/>
          </a:stretch>
        </p:blipFill>
        <p:spPr>
          <a:xfrm>
            <a:off x="1213855" y="3857411"/>
            <a:ext cx="7805259" cy="2796607"/>
          </a:xfrm>
          <a:prstGeom prst="rect">
            <a:avLst/>
          </a:prstGeom>
        </p:spPr>
      </p:pic>
      <p:sp>
        <p:nvSpPr>
          <p:cNvPr id="8" name="Rectangle 7"/>
          <p:cNvSpPr/>
          <p:nvPr/>
        </p:nvSpPr>
        <p:spPr>
          <a:xfrm>
            <a:off x="9076976" y="4794049"/>
            <a:ext cx="240982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On Date Schedule</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63355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6873" y="2086819"/>
            <a:ext cx="8356209" cy="3162300"/>
          </a:xfrm>
          <a:prstGeom prst="rect">
            <a:avLst/>
          </a:prstGeom>
        </p:spPr>
      </p:pic>
      <p:sp>
        <p:nvSpPr>
          <p:cNvPr id="3" name="Rectangle 2"/>
          <p:cNvSpPr/>
          <p:nvPr/>
        </p:nvSpPr>
        <p:spPr>
          <a:xfrm>
            <a:off x="4478854" y="121306"/>
            <a:ext cx="2305824" cy="584775"/>
          </a:xfrm>
          <a:prstGeom prst="rect">
            <a:avLst/>
          </a:prstGeom>
        </p:spPr>
        <p:txBody>
          <a:bodyPr wrap="none">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Key Features</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1858770" y="1152603"/>
            <a:ext cx="8024312" cy="830997"/>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The warehouse manager can actually transfer the devices from</a:t>
            </a:r>
          </a:p>
          <a:p>
            <a:pPr algn="ctr"/>
            <a:r>
              <a:rPr lang="en-US" sz="2400" dirty="0" smtClean="0">
                <a:ln w="0"/>
                <a:effectLst>
                  <a:outerShdw blurRad="38100" dist="19050" dir="2700000" algn="tl" rotWithShape="0">
                    <a:schemeClr val="dk1">
                      <a:alpha val="40000"/>
                    </a:schemeClr>
                  </a:outerShdw>
                </a:effectLst>
              </a:rPr>
              <a:t>1 hospital to another</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44515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21622" y="270456"/>
            <a:ext cx="3419975" cy="584775"/>
          </a:xfrm>
          <a:prstGeom prst="rect">
            <a:avLst/>
          </a:prstGeom>
          <a:noFill/>
        </p:spPr>
        <p:txBody>
          <a:bodyPr wrap="none" lIns="91440" tIns="45720" rIns="91440" bIns="45720">
            <a:spAutoFit/>
          </a:bodyPr>
          <a:lstStyle/>
          <a:p>
            <a:pPr algn="ctr"/>
            <a:r>
              <a:rPr lang="en-US" sz="3200" b="0" cap="none" spc="0" dirty="0" smtClean="0">
                <a:ln w="0"/>
                <a:solidFill>
                  <a:schemeClr val="accent1">
                    <a:lumMod val="75000"/>
                  </a:schemeClr>
                </a:solidFill>
                <a:effectLst>
                  <a:outerShdw blurRad="38100" dist="19050" dir="2700000" algn="tl" rotWithShape="0">
                    <a:schemeClr val="dk1">
                      <a:alpha val="40000"/>
                    </a:schemeClr>
                  </a:outerShdw>
                </a:effectLst>
              </a:rPr>
              <a:t>Problem Statement</a:t>
            </a:r>
            <a:endParaRPr lang="en-US" sz="3200" b="0" cap="none" spc="0" dirty="0">
              <a:ln w="0"/>
              <a:solidFill>
                <a:schemeClr val="accent1">
                  <a:lumMod val="75000"/>
                </a:schemeClr>
              </a:solidFill>
              <a:effectLst>
                <a:outerShdw blurRad="38100" dist="19050" dir="2700000" algn="tl" rotWithShape="0">
                  <a:schemeClr val="dk1">
                    <a:alpha val="40000"/>
                  </a:schemeClr>
                </a:outerShdw>
              </a:effectLst>
            </a:endParaRPr>
          </a:p>
        </p:txBody>
      </p:sp>
      <p:sp>
        <p:nvSpPr>
          <p:cNvPr id="5" name="Rectangle 4"/>
          <p:cNvSpPr/>
          <p:nvPr/>
        </p:nvSpPr>
        <p:spPr>
          <a:xfrm>
            <a:off x="296214" y="1004552"/>
            <a:ext cx="11037194" cy="2862322"/>
          </a:xfrm>
          <a:prstGeom prst="rect">
            <a:avLst/>
          </a:prstGeom>
        </p:spPr>
        <p:txBody>
          <a:bodyPr wrap="square">
            <a:spAutoFit/>
          </a:bodyPr>
          <a:lstStyle/>
          <a:p>
            <a:endParaRPr lang="en-US" sz="2000" b="1" dirty="0" smtClean="0">
              <a:solidFill>
                <a:schemeClr val="tx1">
                  <a:lumMod val="95000"/>
                  <a:lumOff val="5000"/>
                </a:schemeClr>
              </a:solidFill>
              <a:cs typeface="Arial" panose="020B0604020202020204" pitchFamily="34" charset="0"/>
            </a:endParaRPr>
          </a:p>
          <a:p>
            <a:pPr marL="285750" indent="-285750">
              <a:buFont typeface="Wingdings" panose="05000000000000000000" pitchFamily="2" charset="2"/>
              <a:buChar char="v"/>
            </a:pPr>
            <a:r>
              <a:rPr lang="en-US" sz="2000" b="1" dirty="0" smtClean="0">
                <a:solidFill>
                  <a:schemeClr val="tx1">
                    <a:lumMod val="95000"/>
                    <a:lumOff val="5000"/>
                  </a:schemeClr>
                </a:solidFill>
                <a:cs typeface="Arial" panose="020B0604020202020204" pitchFamily="34" charset="0"/>
              </a:rPr>
              <a:t>PHS is interested in an effective way of utilizing their expensive medical equipment. They want to share expensive equipment across its network of service providers (e.g., hospitals). Thus, eliminate the need to stock expensive equipment that won’t be used often.</a:t>
            </a:r>
          </a:p>
          <a:p>
            <a:endParaRPr lang="en-US" sz="2000" b="1" dirty="0" smtClean="0">
              <a:solidFill>
                <a:schemeClr val="tx1">
                  <a:lumMod val="95000"/>
                  <a:lumOff val="5000"/>
                </a:schemeClr>
              </a:solidFill>
              <a:cs typeface="Arial" panose="020B0604020202020204" pitchFamily="34" charset="0"/>
            </a:endParaRPr>
          </a:p>
          <a:p>
            <a:pPr marL="285750" indent="-285750">
              <a:buFont typeface="Wingdings" panose="05000000000000000000" pitchFamily="2" charset="2"/>
              <a:buChar char="v"/>
            </a:pPr>
            <a:r>
              <a:rPr lang="en-US" sz="2000" b="1" dirty="0" smtClean="0">
                <a:solidFill>
                  <a:schemeClr val="tx1">
                    <a:lumMod val="95000"/>
                    <a:lumOff val="5000"/>
                  </a:schemeClr>
                </a:solidFill>
                <a:cs typeface="Arial" panose="020B0604020202020204" pitchFamily="34" charset="0"/>
              </a:rPr>
              <a:t>Good management of device utilization has impact on the clinical operations such as surgeries which have heavy dependence on the availability of medical devices. Good management of device inventory means efficient utilization of the operating rooms as well as efficient use of clinician time and staff time</a:t>
            </a:r>
            <a:r>
              <a:rPr lang="en-US" dirty="0" smtClean="0">
                <a:solidFill>
                  <a:schemeClr val="tx1">
                    <a:lumMod val="95000"/>
                    <a:lumOff val="5000"/>
                  </a:schemeClr>
                </a:solidFill>
                <a:latin typeface="Arial" panose="020B0604020202020204" pitchFamily="34" charset="0"/>
                <a:cs typeface="Arial" panose="020B0604020202020204" pitchFamily="34" charset="0"/>
              </a:rPr>
              <a:t>.</a:t>
            </a:r>
            <a:endParaRPr lang="en-US"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4686098" y="3631135"/>
            <a:ext cx="2257425" cy="3095625"/>
          </a:xfrm>
          <a:prstGeom prst="rect">
            <a:avLst/>
          </a:prstGeom>
        </p:spPr>
      </p:pic>
      <p:sp>
        <p:nvSpPr>
          <p:cNvPr id="9" name="Rounded Rectangle 8"/>
          <p:cNvSpPr/>
          <p:nvPr/>
        </p:nvSpPr>
        <p:spPr>
          <a:xfrm>
            <a:off x="6542868" y="3446469"/>
            <a:ext cx="3481192" cy="7956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cap="none" spc="0" dirty="0" smtClean="0">
                <a:ln w="0"/>
                <a:solidFill>
                  <a:schemeClr val="accent2">
                    <a:lumMod val="75000"/>
                  </a:schemeClr>
                </a:solidFill>
                <a:effectLst/>
              </a:rPr>
              <a:t>???How should I schedule my devices</a:t>
            </a:r>
          </a:p>
          <a:p>
            <a:pPr algn="ctr"/>
            <a:r>
              <a:rPr lang="en-US" b="0" cap="none" spc="0" dirty="0" smtClean="0">
                <a:ln w="0"/>
                <a:solidFill>
                  <a:schemeClr val="accent2">
                    <a:lumMod val="75000"/>
                  </a:schemeClr>
                </a:solidFill>
                <a:effectLst/>
              </a:rPr>
              <a:t> to use them effectively???</a:t>
            </a:r>
            <a:endParaRPr lang="en-US" b="0" cap="none" spc="0" dirty="0">
              <a:ln w="0"/>
              <a:solidFill>
                <a:schemeClr val="accent2">
                  <a:lumMod val="75000"/>
                </a:schemeClr>
              </a:solidFill>
              <a:effectLst/>
            </a:endParaRPr>
          </a:p>
        </p:txBody>
      </p:sp>
      <p:sp>
        <p:nvSpPr>
          <p:cNvPr id="10" name="Bent-Up Arrow 9"/>
          <p:cNvSpPr/>
          <p:nvPr/>
        </p:nvSpPr>
        <p:spPr>
          <a:xfrm>
            <a:off x="6467005" y="4242121"/>
            <a:ext cx="476518" cy="234922"/>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4956841" y="3596026"/>
            <a:ext cx="553357" cy="369332"/>
          </a:xfrm>
          <a:prstGeom prst="rect">
            <a:avLst/>
          </a:prstGeom>
          <a:noFill/>
        </p:spPr>
        <p:txBody>
          <a:bodyPr wrap="none" lIns="91440" tIns="45720" rIns="91440" bIns="45720">
            <a:spAutoFit/>
          </a:bodyPr>
          <a:lstStyle/>
          <a:p>
            <a:pPr algn="ctr"/>
            <a:r>
              <a:rPr lang="en-US" b="0" cap="none" spc="0" dirty="0" smtClean="0">
                <a:ln w="0"/>
                <a:solidFill>
                  <a:srgbClr val="002060"/>
                </a:solidFill>
                <a:effectLst>
                  <a:outerShdw blurRad="38100" dist="19050" dir="2700000" algn="tl" rotWithShape="0">
                    <a:schemeClr val="dk1">
                      <a:alpha val="40000"/>
                    </a:schemeClr>
                  </a:outerShdw>
                </a:effectLst>
              </a:rPr>
              <a:t>PHS</a:t>
            </a:r>
            <a:endParaRPr lang="en-US" b="0" cap="none" spc="0" dirty="0">
              <a:ln w="0"/>
              <a:solidFill>
                <a:srgbClr val="00206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38495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9020" y="133983"/>
            <a:ext cx="3124573" cy="523220"/>
          </a:xfrm>
          <a:prstGeom prst="rect">
            <a:avLst/>
          </a:prstGeom>
          <a:noFill/>
        </p:spPr>
        <p:txBody>
          <a:bodyPr wrap="none" lIns="91440" tIns="45720" rIns="91440" bIns="45720">
            <a:spAutoFit/>
          </a:bodyPr>
          <a:lstStyle/>
          <a:p>
            <a:pPr algn="ctr"/>
            <a:r>
              <a:rPr lang="en-US" sz="2800" b="0" cap="none" spc="0" dirty="0" smtClean="0">
                <a:ln w="0"/>
                <a:solidFill>
                  <a:schemeClr val="accent1">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Proposed Solution</a:t>
            </a:r>
            <a:endParaRPr lang="en-US" sz="2800" b="0" cap="none" spc="0" dirty="0">
              <a:ln w="0"/>
              <a:solidFill>
                <a:schemeClr val="accent1">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Rectangle 5"/>
          <p:cNvSpPr/>
          <p:nvPr/>
        </p:nvSpPr>
        <p:spPr>
          <a:xfrm>
            <a:off x="437881" y="1081825"/>
            <a:ext cx="11552349" cy="3139321"/>
          </a:xfrm>
          <a:prstGeom prst="rect">
            <a:avLst/>
          </a:prstGeom>
        </p:spPr>
        <p:txBody>
          <a:bodyPr wrap="square">
            <a:spAutoFit/>
          </a:bodyPr>
          <a:lstStyle/>
          <a:p>
            <a:pPr marL="285750" indent="-285750">
              <a:buFont typeface="Wingdings" panose="05000000000000000000" pitchFamily="2" charset="2"/>
              <a:buChar char="v"/>
            </a:pPr>
            <a:r>
              <a:rPr lang="en-US" b="1" dirty="0" smtClean="0">
                <a:cs typeface="Arial" panose="020B0604020202020204" pitchFamily="34" charset="0"/>
              </a:rPr>
              <a:t>Effective utilization can be achieved with the help of centrally managing the scheduling of the devices.</a:t>
            </a:r>
          </a:p>
          <a:p>
            <a:endParaRPr lang="en-US" b="1" dirty="0" smtClean="0">
              <a:cs typeface="Arial" panose="020B0604020202020204" pitchFamily="34" charset="0"/>
            </a:endParaRPr>
          </a:p>
          <a:p>
            <a:pPr marL="285750" indent="-285750">
              <a:buFont typeface="Wingdings" panose="05000000000000000000" pitchFamily="2" charset="2"/>
              <a:buChar char="v"/>
            </a:pPr>
            <a:r>
              <a:rPr lang="en-US" b="1" dirty="0" smtClean="0">
                <a:cs typeface="Arial" panose="020B0604020202020204" pitchFamily="34" charset="0"/>
              </a:rPr>
              <a:t>A designated person will always keep a track of devices. All the requests for the devices will be directed</a:t>
            </a:r>
          </a:p>
          <a:p>
            <a:r>
              <a:rPr lang="en-US" b="1" dirty="0">
                <a:cs typeface="Arial" panose="020B0604020202020204" pitchFamily="34" charset="0"/>
              </a:rPr>
              <a:t> </a:t>
            </a:r>
            <a:r>
              <a:rPr lang="en-US" b="1" dirty="0" smtClean="0">
                <a:cs typeface="Arial" panose="020B0604020202020204" pitchFamily="34" charset="0"/>
              </a:rPr>
              <a:t>   to him.</a:t>
            </a:r>
          </a:p>
          <a:p>
            <a:endParaRPr lang="en-US" b="1" dirty="0" smtClean="0">
              <a:cs typeface="Arial" panose="020B0604020202020204" pitchFamily="34" charset="0"/>
            </a:endParaRPr>
          </a:p>
          <a:p>
            <a:pPr marL="285750" indent="-285750">
              <a:buFont typeface="Wingdings" panose="05000000000000000000" pitchFamily="2" charset="2"/>
              <a:buChar char="v"/>
            </a:pPr>
            <a:r>
              <a:rPr lang="en-US" b="1" dirty="0" smtClean="0">
                <a:cs typeface="Arial" panose="020B0604020202020204" pitchFamily="34" charset="0"/>
              </a:rPr>
              <a:t> He will be able to schedule the device for a particular date and particular slot of that day depending on the requests of the organizations.</a:t>
            </a:r>
          </a:p>
          <a:p>
            <a:pPr marL="285750" indent="-285750">
              <a:buFont typeface="Wingdings" panose="05000000000000000000" pitchFamily="2" charset="2"/>
              <a:buChar char="v"/>
            </a:pPr>
            <a:endParaRPr lang="en-US" b="1" dirty="0" smtClean="0">
              <a:cs typeface="Arial" panose="020B0604020202020204" pitchFamily="34" charset="0"/>
            </a:endParaRPr>
          </a:p>
          <a:p>
            <a:pPr marL="285750" indent="-285750">
              <a:buFont typeface="Wingdings" panose="05000000000000000000" pitchFamily="2" charset="2"/>
              <a:buChar char="v"/>
            </a:pPr>
            <a:r>
              <a:rPr lang="en-US" b="1" dirty="0">
                <a:cs typeface="Arial" panose="020B0604020202020204" pitchFamily="34" charset="0"/>
              </a:rPr>
              <a:t>I</a:t>
            </a:r>
            <a:r>
              <a:rPr lang="en-US" b="1" dirty="0" smtClean="0">
                <a:cs typeface="Arial" panose="020B0604020202020204" pitchFamily="34" charset="0"/>
              </a:rPr>
              <a:t>f a particular device is not present in the organization he should be able to order the </a:t>
            </a:r>
          </a:p>
          <a:p>
            <a:r>
              <a:rPr lang="en-US" b="1" dirty="0" smtClean="0">
                <a:cs typeface="Arial" panose="020B0604020202020204" pitchFamily="34" charset="0"/>
              </a:rPr>
              <a:t>     same by following the proper hierarchy.</a:t>
            </a:r>
          </a:p>
          <a:p>
            <a:endParaRPr lang="en-US" b="1" dirty="0"/>
          </a:p>
        </p:txBody>
      </p:sp>
      <p:pic>
        <p:nvPicPr>
          <p:cNvPr id="8" name="Picture 7"/>
          <p:cNvPicPr>
            <a:picLocks noChangeAspect="1"/>
          </p:cNvPicPr>
          <p:nvPr/>
        </p:nvPicPr>
        <p:blipFill>
          <a:blip r:embed="rId3"/>
          <a:stretch>
            <a:fillRect/>
          </a:stretch>
        </p:blipFill>
        <p:spPr>
          <a:xfrm>
            <a:off x="7413593" y="3764815"/>
            <a:ext cx="2974445" cy="2967065"/>
          </a:xfrm>
          <a:prstGeom prst="rect">
            <a:avLst/>
          </a:prstGeom>
        </p:spPr>
      </p:pic>
      <p:pic>
        <p:nvPicPr>
          <p:cNvPr id="9" name="Picture 8"/>
          <p:cNvPicPr>
            <a:picLocks noChangeAspect="1"/>
          </p:cNvPicPr>
          <p:nvPr/>
        </p:nvPicPr>
        <p:blipFill>
          <a:blip r:embed="rId4"/>
          <a:stretch>
            <a:fillRect/>
          </a:stretch>
        </p:blipFill>
        <p:spPr>
          <a:xfrm>
            <a:off x="632680" y="3882690"/>
            <a:ext cx="1955775" cy="2712608"/>
          </a:xfrm>
          <a:prstGeom prst="rect">
            <a:avLst/>
          </a:prstGeom>
        </p:spPr>
      </p:pic>
      <p:sp>
        <p:nvSpPr>
          <p:cNvPr id="10" name="Oval 9"/>
          <p:cNvSpPr/>
          <p:nvPr/>
        </p:nvSpPr>
        <p:spPr>
          <a:xfrm>
            <a:off x="2236763" y="3925731"/>
            <a:ext cx="3123027" cy="3516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Scheduling is the key!</a:t>
            </a:r>
            <a:endParaRPr lang="en-US" dirty="0"/>
          </a:p>
        </p:txBody>
      </p:sp>
    </p:spTree>
    <p:extLst>
      <p:ext uri="{BB962C8B-B14F-4D97-AF65-F5344CB8AC3E}">
        <p14:creationId xmlns:p14="http://schemas.microsoft.com/office/powerpoint/2010/main" val="1290332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1579" y="196000"/>
            <a:ext cx="2208169"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Scope of Project</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787791" y="872197"/>
            <a:ext cx="10902461" cy="4801314"/>
          </a:xfrm>
          <a:prstGeom prst="rect">
            <a:avLst/>
          </a:prstGeom>
        </p:spPr>
        <p:txBody>
          <a:bodyPr wrap="square">
            <a:spAutoFit/>
          </a:bodyPr>
          <a:lstStyle/>
          <a:p>
            <a:pPr marL="285750" indent="-285750">
              <a:buFont typeface="Wingdings" panose="05000000000000000000" pitchFamily="2" charset="2"/>
              <a:buChar char="v"/>
            </a:pPr>
            <a:r>
              <a:rPr lang="en-US" sz="2400" dirty="0" smtClean="0"/>
              <a:t>The system in the project is scalable to multiple networks. But internetwork communication is not yet tested.</a:t>
            </a:r>
          </a:p>
          <a:p>
            <a:endParaRPr lang="en-US" sz="2400" dirty="0" smtClean="0"/>
          </a:p>
          <a:p>
            <a:pPr marL="285750" indent="-285750">
              <a:buFont typeface="Wingdings" panose="05000000000000000000" pitchFamily="2" charset="2"/>
              <a:buChar char="v"/>
            </a:pPr>
            <a:r>
              <a:rPr lang="en-US" sz="2400" dirty="0" smtClean="0"/>
              <a:t>Inventory management of equipment's is supported.</a:t>
            </a:r>
          </a:p>
          <a:p>
            <a:endParaRPr lang="en-US" sz="2400" dirty="0" smtClean="0"/>
          </a:p>
          <a:p>
            <a:pPr marL="285750" indent="-285750">
              <a:buFont typeface="Wingdings" panose="05000000000000000000" pitchFamily="2" charset="2"/>
              <a:buChar char="v"/>
            </a:pPr>
            <a:r>
              <a:rPr lang="en-US" sz="2400" dirty="0" smtClean="0"/>
              <a:t>Scheduling of room ,surgery and device is possible.</a:t>
            </a:r>
          </a:p>
          <a:p>
            <a:endParaRPr lang="en-US" sz="2400" dirty="0" smtClean="0"/>
          </a:p>
          <a:p>
            <a:pPr marL="285750" indent="-285750">
              <a:buFont typeface="Wingdings" panose="05000000000000000000" pitchFamily="2" charset="2"/>
              <a:buChar char="v"/>
            </a:pPr>
            <a:r>
              <a:rPr lang="en-US" sz="2400" dirty="0" smtClean="0"/>
              <a:t>Detailed report on usage of device inventory. Also can be seen graphically.</a:t>
            </a:r>
          </a:p>
          <a:p>
            <a:endParaRPr lang="en-US" sz="2400" dirty="0" smtClean="0"/>
          </a:p>
          <a:p>
            <a:pPr marL="285750" indent="-285750">
              <a:buFont typeface="Wingdings" panose="05000000000000000000" pitchFamily="2" charset="2"/>
              <a:buChar char="v"/>
            </a:pPr>
            <a:r>
              <a:rPr lang="en-US" sz="2400" dirty="0" smtClean="0"/>
              <a:t>Maintenance of the inventory items based on the usage and by scheduling date.</a:t>
            </a:r>
          </a:p>
          <a:p>
            <a:endParaRPr lang="en-US" sz="2400" dirty="0" smtClean="0"/>
          </a:p>
          <a:p>
            <a:pPr marL="285750" indent="-285750">
              <a:buFont typeface="Wingdings" panose="05000000000000000000" pitchFamily="2" charset="2"/>
              <a:buChar char="v"/>
            </a:pPr>
            <a:r>
              <a:rPr lang="en-US" sz="2400" dirty="0" smtClean="0"/>
              <a:t>DB4o database support.</a:t>
            </a:r>
          </a:p>
          <a:p>
            <a:endParaRPr lang="en-US" dirty="0"/>
          </a:p>
        </p:txBody>
      </p:sp>
    </p:spTree>
    <p:extLst>
      <p:ext uri="{BB962C8B-B14F-4D97-AF65-F5344CB8AC3E}">
        <p14:creationId xmlns:p14="http://schemas.microsoft.com/office/powerpoint/2010/main" val="70399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2019" y="125662"/>
            <a:ext cx="2060179" cy="523220"/>
          </a:xfrm>
          <a:prstGeom prst="rect">
            <a:avLst/>
          </a:prstGeom>
          <a:noFill/>
        </p:spPr>
        <p:txBody>
          <a:bodyPr wrap="none" lIns="91440" tIns="45720" rIns="91440" bIns="45720">
            <a:spAutoFit/>
          </a:bodyPr>
          <a:lstStyle/>
          <a:p>
            <a:pPr algn="ctr"/>
            <a:r>
              <a:rPr lang="en-US" sz="2800" b="0" cap="none" spc="0" dirty="0" smtClean="0">
                <a:ln w="0"/>
                <a:solidFill>
                  <a:schemeClr val="accent1">
                    <a:lumMod val="75000"/>
                  </a:schemeClr>
                </a:solidFill>
                <a:effectLst>
                  <a:outerShdw blurRad="38100" dist="19050" dir="2700000" algn="tl" rotWithShape="0">
                    <a:schemeClr val="dk1">
                      <a:alpha val="40000"/>
                    </a:schemeClr>
                  </a:outerShdw>
                </a:effectLst>
              </a:rPr>
              <a:t>Assumptions</a:t>
            </a:r>
            <a:endParaRPr lang="en-US" sz="2800" b="0" cap="none" spc="0" dirty="0">
              <a:ln w="0"/>
              <a:solidFill>
                <a:schemeClr val="accent1">
                  <a:lumMod val="75000"/>
                </a:schemeClr>
              </a:solidFill>
              <a:effectLst>
                <a:outerShdw blurRad="38100" dist="19050" dir="2700000" algn="tl" rotWithShape="0">
                  <a:schemeClr val="dk1">
                    <a:alpha val="40000"/>
                  </a:schemeClr>
                </a:outerShdw>
              </a:effectLst>
            </a:endParaRPr>
          </a:p>
        </p:txBody>
      </p:sp>
      <p:sp>
        <p:nvSpPr>
          <p:cNvPr id="3" name="Rectangle 2"/>
          <p:cNvSpPr/>
          <p:nvPr/>
        </p:nvSpPr>
        <p:spPr>
          <a:xfrm>
            <a:off x="732327" y="845829"/>
            <a:ext cx="10621108" cy="3046988"/>
          </a:xfrm>
          <a:prstGeom prst="rect">
            <a:avLst/>
          </a:prstGeom>
        </p:spPr>
        <p:txBody>
          <a:bodyPr wrap="square">
            <a:spAutoFit/>
          </a:bodyPr>
          <a:lstStyle/>
          <a:p>
            <a:pPr marL="342900" indent="-342900">
              <a:buFont typeface="Wingdings" panose="05000000000000000000" pitchFamily="2" charset="2"/>
              <a:buChar char="v"/>
            </a:pPr>
            <a:r>
              <a:rPr lang="en-US" sz="2400" dirty="0" smtClean="0">
                <a:solidFill>
                  <a:schemeClr val="bg2">
                    <a:lumMod val="10000"/>
                  </a:schemeClr>
                </a:solidFill>
              </a:rPr>
              <a:t>I have only considered the area around </a:t>
            </a:r>
            <a:r>
              <a:rPr lang="en-US" sz="2400" dirty="0">
                <a:solidFill>
                  <a:schemeClr val="bg2">
                    <a:lumMod val="10000"/>
                  </a:schemeClr>
                </a:solidFill>
              </a:rPr>
              <a:t>B</a:t>
            </a:r>
            <a:r>
              <a:rPr lang="en-US" sz="2400" dirty="0" smtClean="0">
                <a:solidFill>
                  <a:schemeClr val="bg2">
                    <a:lumMod val="10000"/>
                  </a:schemeClr>
                </a:solidFill>
              </a:rPr>
              <a:t>oston in Massachusetts, so time required for actual transfer of devices is not taken into consideration.</a:t>
            </a:r>
          </a:p>
          <a:p>
            <a:endParaRPr lang="en-US" sz="2400" dirty="0" smtClean="0">
              <a:solidFill>
                <a:schemeClr val="bg2">
                  <a:lumMod val="10000"/>
                </a:schemeClr>
              </a:solidFill>
            </a:endParaRPr>
          </a:p>
          <a:p>
            <a:pPr marL="342900" indent="-342900">
              <a:buFont typeface="Wingdings" panose="05000000000000000000" pitchFamily="2" charset="2"/>
              <a:buChar char="v"/>
            </a:pPr>
            <a:r>
              <a:rPr lang="en-US" sz="2400" dirty="0" smtClean="0">
                <a:solidFill>
                  <a:schemeClr val="bg2">
                    <a:lumMod val="10000"/>
                  </a:schemeClr>
                </a:solidFill>
              </a:rPr>
              <a:t>At a time only 1 supplier catalog can be accessed.</a:t>
            </a:r>
          </a:p>
          <a:p>
            <a:endParaRPr lang="en-US" sz="2400" dirty="0" smtClean="0">
              <a:solidFill>
                <a:schemeClr val="bg2">
                  <a:lumMod val="10000"/>
                </a:schemeClr>
              </a:solidFill>
            </a:endParaRPr>
          </a:p>
          <a:p>
            <a:pPr marL="342900" indent="-342900">
              <a:buFont typeface="Wingdings" panose="05000000000000000000" pitchFamily="2" charset="2"/>
              <a:buChar char="v"/>
            </a:pPr>
            <a:r>
              <a:rPr lang="en-US" sz="2400" dirty="0" smtClean="0">
                <a:solidFill>
                  <a:schemeClr val="bg2">
                    <a:lumMod val="10000"/>
                  </a:schemeClr>
                </a:solidFill>
              </a:rPr>
              <a:t>Maintenance of the devices requires at least 1 whole day.</a:t>
            </a:r>
          </a:p>
          <a:p>
            <a:endParaRPr lang="en-US" sz="2400" dirty="0" smtClean="0">
              <a:solidFill>
                <a:schemeClr val="bg2">
                  <a:lumMod val="10000"/>
                </a:schemeClr>
              </a:solidFill>
            </a:endParaRPr>
          </a:p>
          <a:p>
            <a:pPr marL="342900" indent="-342900">
              <a:buFont typeface="Wingdings" panose="05000000000000000000" pitchFamily="2" charset="2"/>
              <a:buChar char="v"/>
            </a:pPr>
            <a:r>
              <a:rPr lang="en-US" sz="2400" dirty="0" smtClean="0">
                <a:solidFill>
                  <a:schemeClr val="bg2">
                    <a:lumMod val="10000"/>
                  </a:schemeClr>
                </a:solidFill>
              </a:rPr>
              <a:t>Every operation takes minimum 4 hours.(Slots are designed as per this time)</a:t>
            </a:r>
            <a:endParaRPr lang="en-US" sz="2400" dirty="0">
              <a:solidFill>
                <a:schemeClr val="bg2">
                  <a:lumMod val="10000"/>
                </a:schemeClr>
              </a:solidFill>
            </a:endParaRPr>
          </a:p>
        </p:txBody>
      </p:sp>
      <p:pic>
        <p:nvPicPr>
          <p:cNvPr id="4" name="Picture 3"/>
          <p:cNvPicPr>
            <a:picLocks noChangeAspect="1"/>
          </p:cNvPicPr>
          <p:nvPr/>
        </p:nvPicPr>
        <p:blipFill>
          <a:blip r:embed="rId2"/>
          <a:stretch>
            <a:fillRect/>
          </a:stretch>
        </p:blipFill>
        <p:spPr>
          <a:xfrm>
            <a:off x="4171364" y="3892817"/>
            <a:ext cx="2676454" cy="2684145"/>
          </a:xfrm>
          <a:prstGeom prst="rect">
            <a:avLst/>
          </a:prstGeom>
        </p:spPr>
      </p:pic>
    </p:spTree>
    <p:extLst>
      <p:ext uri="{BB962C8B-B14F-4D97-AF65-F5344CB8AC3E}">
        <p14:creationId xmlns:p14="http://schemas.microsoft.com/office/powerpoint/2010/main" val="1830247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81201" y="-99422"/>
            <a:ext cx="5654690"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Actual Project flow </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stretch>
            <a:fillRect/>
          </a:stretch>
        </p:blipFill>
        <p:spPr>
          <a:xfrm>
            <a:off x="647114" y="1252025"/>
            <a:ext cx="10452295" cy="5373858"/>
          </a:xfrm>
          <a:prstGeom prst="rect">
            <a:avLst/>
          </a:prstGeom>
        </p:spPr>
      </p:pic>
    </p:spTree>
    <p:extLst>
      <p:ext uri="{BB962C8B-B14F-4D97-AF65-F5344CB8AC3E}">
        <p14:creationId xmlns:p14="http://schemas.microsoft.com/office/powerpoint/2010/main" val="1943864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0093" y="0"/>
            <a:ext cx="1845377" cy="584775"/>
          </a:xfrm>
          <a:prstGeom prst="rect">
            <a:avLst/>
          </a:prstGeom>
          <a:noFill/>
        </p:spPr>
        <p:txBody>
          <a:bodyPr wrap="none" lIns="91440" tIns="45720" rIns="91440" bIns="45720">
            <a:spAutoFit/>
          </a:bodyPr>
          <a:lstStyle/>
          <a:p>
            <a:pPr algn="ctr"/>
            <a:r>
              <a:rPr lang="en-US" sz="3200" b="0" cap="none" spc="0" dirty="0" smtClean="0">
                <a:ln w="0"/>
                <a:solidFill>
                  <a:schemeClr val="accent1">
                    <a:lumMod val="75000"/>
                  </a:schemeClr>
                </a:solidFill>
                <a:effectLst>
                  <a:outerShdw blurRad="38100" dist="19050" dir="2700000" algn="tl" rotWithShape="0">
                    <a:schemeClr val="dk1">
                      <a:alpha val="40000"/>
                    </a:schemeClr>
                  </a:outerShdw>
                </a:effectLst>
              </a:rPr>
              <a:t>Use Cases</a:t>
            </a:r>
            <a:endParaRPr lang="en-US" sz="3200" b="0" cap="none" spc="0" dirty="0">
              <a:ln w="0"/>
              <a:solidFill>
                <a:schemeClr val="accent1">
                  <a:lumMod val="75000"/>
                </a:schemeClr>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stretch>
            <a:fillRect/>
          </a:stretch>
        </p:blipFill>
        <p:spPr>
          <a:xfrm>
            <a:off x="2222694" y="1863970"/>
            <a:ext cx="8004517" cy="4600135"/>
          </a:xfrm>
          <a:prstGeom prst="rect">
            <a:avLst/>
          </a:prstGeom>
        </p:spPr>
      </p:pic>
      <p:sp>
        <p:nvSpPr>
          <p:cNvPr id="4" name="Rectangle 3"/>
          <p:cNvSpPr/>
          <p:nvPr/>
        </p:nvSpPr>
        <p:spPr>
          <a:xfrm>
            <a:off x="3954988" y="1159710"/>
            <a:ext cx="3775585"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1. Organization Manager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04884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36872" y="2461846"/>
            <a:ext cx="7455877" cy="3724203"/>
          </a:xfrm>
          <a:prstGeom prst="rect">
            <a:avLst/>
          </a:prstGeom>
        </p:spPr>
      </p:pic>
      <p:sp>
        <p:nvSpPr>
          <p:cNvPr id="3" name="Rectangle 2"/>
          <p:cNvSpPr/>
          <p:nvPr/>
        </p:nvSpPr>
        <p:spPr>
          <a:xfrm>
            <a:off x="4445392" y="1237957"/>
            <a:ext cx="2575502" cy="523220"/>
          </a:xfrm>
          <a:prstGeom prst="rect">
            <a:avLst/>
          </a:prstGeom>
        </p:spPr>
        <p:txBody>
          <a:bodyPr wrap="square">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2. Care Team</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5107893" y="383400"/>
            <a:ext cx="1638590" cy="523220"/>
          </a:xfrm>
          <a:prstGeom prst="rect">
            <a:avLst/>
          </a:prstGeom>
        </p:spPr>
        <p:txBody>
          <a:bodyPr wrap="none">
            <a:spAutoFit/>
          </a:bodyPr>
          <a:lstStyle/>
          <a:p>
            <a:pPr algn="ctr"/>
            <a:r>
              <a:rPr lang="en-US" sz="2800" b="0" cap="none" spc="0" dirty="0" smtClean="0">
                <a:ln w="0"/>
                <a:solidFill>
                  <a:schemeClr val="accent1">
                    <a:lumMod val="75000"/>
                  </a:schemeClr>
                </a:solidFill>
                <a:effectLst>
                  <a:outerShdw blurRad="38100" dist="19050" dir="2700000" algn="tl" rotWithShape="0">
                    <a:schemeClr val="dk1">
                      <a:alpha val="40000"/>
                    </a:schemeClr>
                  </a:outerShdw>
                </a:effectLst>
              </a:rPr>
              <a:t>Use Cases</a:t>
            </a:r>
            <a:endParaRPr lang="en-US" sz="2800" b="0" cap="none" spc="0" dirty="0">
              <a:ln w="0"/>
              <a:solidFill>
                <a:schemeClr val="accent1">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49655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7805" y="1387398"/>
            <a:ext cx="3593356" cy="523220"/>
          </a:xfrm>
          <a:prstGeom prst="rect">
            <a:avLst/>
          </a:prstGeom>
        </p:spPr>
        <p:txBody>
          <a:bodyPr wrap="none">
            <a:spAutoFit/>
          </a:bodyPr>
          <a:lstStyle/>
          <a:p>
            <a:pPr algn="ctr"/>
            <a:r>
              <a:rPr lang="en-US" sz="2800" dirty="0">
                <a:ln w="0"/>
                <a:effectLst>
                  <a:outerShdw blurRad="38100" dist="19050" dir="2700000" algn="tl" rotWithShape="0">
                    <a:schemeClr val="dk1">
                      <a:alpha val="40000"/>
                    </a:schemeClr>
                  </a:outerShdw>
                </a:effectLst>
              </a:rPr>
              <a:t>3</a:t>
            </a:r>
            <a:r>
              <a:rPr lang="en-US" sz="2800" b="0" cap="none" spc="0" dirty="0" smtClean="0">
                <a:ln w="0"/>
                <a:solidFill>
                  <a:schemeClr val="tx1"/>
                </a:solidFill>
                <a:effectLst>
                  <a:outerShdw blurRad="38100" dist="19050" dir="2700000" algn="tl" rotWithShape="0">
                    <a:schemeClr val="dk1">
                      <a:alpha val="40000"/>
                    </a:schemeClr>
                  </a:outerShdw>
                </a:effectLst>
              </a:rPr>
              <a:t>. Warehouse Manager</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stretch>
            <a:fillRect/>
          </a:stretch>
        </p:blipFill>
        <p:spPr>
          <a:xfrm>
            <a:off x="2335238" y="2208628"/>
            <a:ext cx="7371470" cy="4346917"/>
          </a:xfrm>
          <a:prstGeom prst="rect">
            <a:avLst/>
          </a:prstGeom>
        </p:spPr>
      </p:pic>
      <p:sp>
        <p:nvSpPr>
          <p:cNvPr id="4" name="Rectangle 3"/>
          <p:cNvSpPr/>
          <p:nvPr/>
        </p:nvSpPr>
        <p:spPr>
          <a:xfrm>
            <a:off x="4547810" y="163509"/>
            <a:ext cx="2055371" cy="646331"/>
          </a:xfrm>
          <a:prstGeom prst="rect">
            <a:avLst/>
          </a:prstGeom>
        </p:spPr>
        <p:txBody>
          <a:bodyPr wrap="none">
            <a:spAutoFit/>
          </a:bodyPr>
          <a:lstStyle/>
          <a:p>
            <a:pPr algn="ctr"/>
            <a:r>
              <a:rPr lang="en-US" sz="3600" b="0" cap="none" spc="0" dirty="0" smtClean="0">
                <a:ln w="0"/>
                <a:solidFill>
                  <a:schemeClr val="accent1">
                    <a:lumMod val="75000"/>
                  </a:schemeClr>
                </a:solidFill>
                <a:effectLst>
                  <a:outerShdw blurRad="38100" dist="19050" dir="2700000" algn="tl" rotWithShape="0">
                    <a:schemeClr val="dk1">
                      <a:alpha val="40000"/>
                    </a:schemeClr>
                  </a:outerShdw>
                </a:effectLst>
              </a:rPr>
              <a:t>Use Cases</a:t>
            </a:r>
            <a:endParaRPr lang="en-US" sz="3600" b="0" cap="none" spc="0" dirty="0">
              <a:ln w="0"/>
              <a:solidFill>
                <a:schemeClr val="accent1">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34887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181</TotalTime>
  <Words>461</Words>
  <Application>Microsoft Office PowerPoint</Application>
  <PresentationFormat>Widescreen</PresentationFormat>
  <Paragraphs>63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29</cp:revision>
  <dcterms:created xsi:type="dcterms:W3CDTF">2014-12-07T21:49:26Z</dcterms:created>
  <dcterms:modified xsi:type="dcterms:W3CDTF">2014-12-08T00:50:58Z</dcterms:modified>
</cp:coreProperties>
</file>