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4FE21-930F-48D6-A5EF-2F4A3B1FFCB1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D65424-A762-4EAF-809E-660D08D74649}">
      <dgm:prSet/>
      <dgm:spPr/>
      <dgm:t>
        <a:bodyPr/>
        <a:lstStyle/>
        <a:p>
          <a:r>
            <a:rPr lang="en-US" dirty="0"/>
            <a:t>Project Overview: Analyzing patterns in European football leagues.</a:t>
          </a:r>
        </a:p>
      </dgm:t>
    </dgm:pt>
    <dgm:pt modelId="{F47F1C1C-835D-4B85-8A8D-DCF7AD0248F7}" type="parTrans" cxnId="{D3684378-99BD-4906-8704-149F732D2212}">
      <dgm:prSet/>
      <dgm:spPr/>
      <dgm:t>
        <a:bodyPr/>
        <a:lstStyle/>
        <a:p>
          <a:endParaRPr lang="en-US"/>
        </a:p>
      </dgm:t>
    </dgm:pt>
    <dgm:pt modelId="{42788045-5B3D-400F-B246-7A915B45A453}" type="sibTrans" cxnId="{D3684378-99BD-4906-8704-149F732D2212}">
      <dgm:prSet/>
      <dgm:spPr/>
      <dgm:t>
        <a:bodyPr/>
        <a:lstStyle/>
        <a:p>
          <a:endParaRPr lang="en-US"/>
        </a:p>
      </dgm:t>
    </dgm:pt>
    <dgm:pt modelId="{2F4F4A7C-61BF-49E9-8973-1AB5ABBCB3A2}">
      <dgm:prSet/>
      <dgm:spPr/>
      <dgm:t>
        <a:bodyPr/>
        <a:lstStyle/>
        <a:p>
          <a:r>
            <a:rPr lang="en-US" dirty="0"/>
            <a:t>Leagues Covered: LaLiga, Serie A, Bundesliga, Premier League, Ligue 1.</a:t>
          </a:r>
        </a:p>
      </dgm:t>
    </dgm:pt>
    <dgm:pt modelId="{BD90350B-3115-43BB-8861-BDBC709992B9}" type="parTrans" cxnId="{F7C5DC20-47DC-49F9-8B98-79C2F94CD64C}">
      <dgm:prSet/>
      <dgm:spPr/>
      <dgm:t>
        <a:bodyPr/>
        <a:lstStyle/>
        <a:p>
          <a:endParaRPr lang="en-US"/>
        </a:p>
      </dgm:t>
    </dgm:pt>
    <dgm:pt modelId="{E37E5591-FF35-43C5-8CCA-25C9E36895AB}" type="sibTrans" cxnId="{F7C5DC20-47DC-49F9-8B98-79C2F94CD64C}">
      <dgm:prSet/>
      <dgm:spPr/>
      <dgm:t>
        <a:bodyPr/>
        <a:lstStyle/>
        <a:p>
          <a:endParaRPr lang="en-US"/>
        </a:p>
      </dgm:t>
    </dgm:pt>
    <dgm:pt modelId="{0EB2831D-F55C-4AD0-B44C-13790A864E1F}">
      <dgm:prSet/>
      <dgm:spPr/>
      <dgm:t>
        <a:bodyPr/>
        <a:lstStyle/>
        <a:p>
          <a:r>
            <a:rPr lang="en-US"/>
            <a:t>Objective: Uncover trends and patterns in each league.</a:t>
          </a:r>
        </a:p>
      </dgm:t>
    </dgm:pt>
    <dgm:pt modelId="{9CF8C228-18E0-47F0-9FF8-7440EB24422D}" type="parTrans" cxnId="{C2EE8ED9-7533-40E0-98AE-12D5913D6727}">
      <dgm:prSet/>
      <dgm:spPr/>
      <dgm:t>
        <a:bodyPr/>
        <a:lstStyle/>
        <a:p>
          <a:endParaRPr lang="en-US"/>
        </a:p>
      </dgm:t>
    </dgm:pt>
    <dgm:pt modelId="{91D70857-59F2-4C3D-A2F8-AA75B7CAC6E6}" type="sibTrans" cxnId="{C2EE8ED9-7533-40E0-98AE-12D5913D6727}">
      <dgm:prSet/>
      <dgm:spPr/>
      <dgm:t>
        <a:bodyPr/>
        <a:lstStyle/>
        <a:p>
          <a:endParaRPr lang="en-US"/>
        </a:p>
      </dgm:t>
    </dgm:pt>
    <dgm:pt modelId="{DE760216-0D90-4394-8CF1-EEE8F1075C8F}" type="pres">
      <dgm:prSet presAssocID="{74E4FE21-930F-48D6-A5EF-2F4A3B1FFCB1}" presName="vert0" presStyleCnt="0">
        <dgm:presLayoutVars>
          <dgm:dir/>
          <dgm:animOne val="branch"/>
          <dgm:animLvl val="lvl"/>
        </dgm:presLayoutVars>
      </dgm:prSet>
      <dgm:spPr/>
    </dgm:pt>
    <dgm:pt modelId="{1AD0BA01-0873-4651-9644-6CD45D8956BC}" type="pres">
      <dgm:prSet presAssocID="{04D65424-A762-4EAF-809E-660D08D74649}" presName="thickLine" presStyleLbl="alignNode1" presStyleIdx="0" presStyleCnt="3"/>
      <dgm:spPr/>
    </dgm:pt>
    <dgm:pt modelId="{5F3A933B-3D13-4051-A067-2B8E9CEDBDF9}" type="pres">
      <dgm:prSet presAssocID="{04D65424-A762-4EAF-809E-660D08D74649}" presName="horz1" presStyleCnt="0"/>
      <dgm:spPr/>
    </dgm:pt>
    <dgm:pt modelId="{D8E14508-EFDA-4E7A-9FC4-C1B9EA59B84E}" type="pres">
      <dgm:prSet presAssocID="{04D65424-A762-4EAF-809E-660D08D74649}" presName="tx1" presStyleLbl="revTx" presStyleIdx="0" presStyleCnt="3"/>
      <dgm:spPr/>
    </dgm:pt>
    <dgm:pt modelId="{99BCBDF0-06FD-4506-ACC9-1E91BC799B5C}" type="pres">
      <dgm:prSet presAssocID="{04D65424-A762-4EAF-809E-660D08D74649}" presName="vert1" presStyleCnt="0"/>
      <dgm:spPr/>
    </dgm:pt>
    <dgm:pt modelId="{6DCA028D-0B1A-433A-80DB-2BD1D17AD4C9}" type="pres">
      <dgm:prSet presAssocID="{2F4F4A7C-61BF-49E9-8973-1AB5ABBCB3A2}" presName="thickLine" presStyleLbl="alignNode1" presStyleIdx="1" presStyleCnt="3"/>
      <dgm:spPr/>
    </dgm:pt>
    <dgm:pt modelId="{EDC4A50C-F2D2-4005-961F-4E7307C79436}" type="pres">
      <dgm:prSet presAssocID="{2F4F4A7C-61BF-49E9-8973-1AB5ABBCB3A2}" presName="horz1" presStyleCnt="0"/>
      <dgm:spPr/>
    </dgm:pt>
    <dgm:pt modelId="{CDF80541-C2BA-4EA0-92F0-535A70FC13B1}" type="pres">
      <dgm:prSet presAssocID="{2F4F4A7C-61BF-49E9-8973-1AB5ABBCB3A2}" presName="tx1" presStyleLbl="revTx" presStyleIdx="1" presStyleCnt="3"/>
      <dgm:spPr/>
    </dgm:pt>
    <dgm:pt modelId="{FB6D3D44-8D08-4428-85F7-207EF13823DB}" type="pres">
      <dgm:prSet presAssocID="{2F4F4A7C-61BF-49E9-8973-1AB5ABBCB3A2}" presName="vert1" presStyleCnt="0"/>
      <dgm:spPr/>
    </dgm:pt>
    <dgm:pt modelId="{9B8FD651-2143-4C57-A747-42EE4BB1893C}" type="pres">
      <dgm:prSet presAssocID="{0EB2831D-F55C-4AD0-B44C-13790A864E1F}" presName="thickLine" presStyleLbl="alignNode1" presStyleIdx="2" presStyleCnt="3"/>
      <dgm:spPr/>
    </dgm:pt>
    <dgm:pt modelId="{5536D9D3-D516-4AB7-A6C7-CFE55073A5D0}" type="pres">
      <dgm:prSet presAssocID="{0EB2831D-F55C-4AD0-B44C-13790A864E1F}" presName="horz1" presStyleCnt="0"/>
      <dgm:spPr/>
    </dgm:pt>
    <dgm:pt modelId="{2B7DB65A-5217-4D5D-97D6-47D495A5C58A}" type="pres">
      <dgm:prSet presAssocID="{0EB2831D-F55C-4AD0-B44C-13790A864E1F}" presName="tx1" presStyleLbl="revTx" presStyleIdx="2" presStyleCnt="3"/>
      <dgm:spPr/>
    </dgm:pt>
    <dgm:pt modelId="{B95CB2D5-A3A0-4B06-8435-0F6E54F798D0}" type="pres">
      <dgm:prSet presAssocID="{0EB2831D-F55C-4AD0-B44C-13790A864E1F}" presName="vert1" presStyleCnt="0"/>
      <dgm:spPr/>
    </dgm:pt>
  </dgm:ptLst>
  <dgm:cxnLst>
    <dgm:cxn modelId="{F7C5DC20-47DC-49F9-8B98-79C2F94CD64C}" srcId="{74E4FE21-930F-48D6-A5EF-2F4A3B1FFCB1}" destId="{2F4F4A7C-61BF-49E9-8973-1AB5ABBCB3A2}" srcOrd="1" destOrd="0" parTransId="{BD90350B-3115-43BB-8861-BDBC709992B9}" sibTransId="{E37E5591-FF35-43C5-8CCA-25C9E36895AB}"/>
    <dgm:cxn modelId="{5560213D-1CE3-4173-83C5-17D82952F689}" type="presOf" srcId="{74E4FE21-930F-48D6-A5EF-2F4A3B1FFCB1}" destId="{DE760216-0D90-4394-8CF1-EEE8F1075C8F}" srcOrd="0" destOrd="0" presId="urn:microsoft.com/office/officeart/2008/layout/LinedList"/>
    <dgm:cxn modelId="{EC2ED963-C1C9-4E47-9A9D-9BA76E55652C}" type="presOf" srcId="{04D65424-A762-4EAF-809E-660D08D74649}" destId="{D8E14508-EFDA-4E7A-9FC4-C1B9EA59B84E}" srcOrd="0" destOrd="0" presId="urn:microsoft.com/office/officeart/2008/layout/LinedList"/>
    <dgm:cxn modelId="{D3684378-99BD-4906-8704-149F732D2212}" srcId="{74E4FE21-930F-48D6-A5EF-2F4A3B1FFCB1}" destId="{04D65424-A762-4EAF-809E-660D08D74649}" srcOrd="0" destOrd="0" parTransId="{F47F1C1C-835D-4B85-8A8D-DCF7AD0248F7}" sibTransId="{42788045-5B3D-400F-B246-7A915B45A453}"/>
    <dgm:cxn modelId="{C2EE8ED9-7533-40E0-98AE-12D5913D6727}" srcId="{74E4FE21-930F-48D6-A5EF-2F4A3B1FFCB1}" destId="{0EB2831D-F55C-4AD0-B44C-13790A864E1F}" srcOrd="2" destOrd="0" parTransId="{9CF8C228-18E0-47F0-9FF8-7440EB24422D}" sibTransId="{91D70857-59F2-4C3D-A2F8-AA75B7CAC6E6}"/>
    <dgm:cxn modelId="{50CD62DC-990B-4B89-B4BB-3FD39848C023}" type="presOf" srcId="{2F4F4A7C-61BF-49E9-8973-1AB5ABBCB3A2}" destId="{CDF80541-C2BA-4EA0-92F0-535A70FC13B1}" srcOrd="0" destOrd="0" presId="urn:microsoft.com/office/officeart/2008/layout/LinedList"/>
    <dgm:cxn modelId="{BAF4F9F2-3AE9-4409-B258-DD4A5151EF71}" type="presOf" srcId="{0EB2831D-F55C-4AD0-B44C-13790A864E1F}" destId="{2B7DB65A-5217-4D5D-97D6-47D495A5C58A}" srcOrd="0" destOrd="0" presId="urn:microsoft.com/office/officeart/2008/layout/LinedList"/>
    <dgm:cxn modelId="{1A42C08E-63D8-43CB-84BC-4CC9D5D6AB53}" type="presParOf" srcId="{DE760216-0D90-4394-8CF1-EEE8F1075C8F}" destId="{1AD0BA01-0873-4651-9644-6CD45D8956BC}" srcOrd="0" destOrd="0" presId="urn:microsoft.com/office/officeart/2008/layout/LinedList"/>
    <dgm:cxn modelId="{55B3AE22-6027-4B1A-AEB3-634C906E45C0}" type="presParOf" srcId="{DE760216-0D90-4394-8CF1-EEE8F1075C8F}" destId="{5F3A933B-3D13-4051-A067-2B8E9CEDBDF9}" srcOrd="1" destOrd="0" presId="urn:microsoft.com/office/officeart/2008/layout/LinedList"/>
    <dgm:cxn modelId="{9A96AB80-AD8A-4C1C-A932-5B8E5BEA9176}" type="presParOf" srcId="{5F3A933B-3D13-4051-A067-2B8E9CEDBDF9}" destId="{D8E14508-EFDA-4E7A-9FC4-C1B9EA59B84E}" srcOrd="0" destOrd="0" presId="urn:microsoft.com/office/officeart/2008/layout/LinedList"/>
    <dgm:cxn modelId="{1D6720C6-097C-460A-B8BE-ACCC1C3AD4DC}" type="presParOf" srcId="{5F3A933B-3D13-4051-A067-2B8E9CEDBDF9}" destId="{99BCBDF0-06FD-4506-ACC9-1E91BC799B5C}" srcOrd="1" destOrd="0" presId="urn:microsoft.com/office/officeart/2008/layout/LinedList"/>
    <dgm:cxn modelId="{D41B178F-6DF7-4922-B26B-9451C60E8961}" type="presParOf" srcId="{DE760216-0D90-4394-8CF1-EEE8F1075C8F}" destId="{6DCA028D-0B1A-433A-80DB-2BD1D17AD4C9}" srcOrd="2" destOrd="0" presId="urn:microsoft.com/office/officeart/2008/layout/LinedList"/>
    <dgm:cxn modelId="{C851A814-7979-4F07-957F-950BCCE638B4}" type="presParOf" srcId="{DE760216-0D90-4394-8CF1-EEE8F1075C8F}" destId="{EDC4A50C-F2D2-4005-961F-4E7307C79436}" srcOrd="3" destOrd="0" presId="urn:microsoft.com/office/officeart/2008/layout/LinedList"/>
    <dgm:cxn modelId="{9B65591E-54EC-4239-913E-7D0AEB0AFCD7}" type="presParOf" srcId="{EDC4A50C-F2D2-4005-961F-4E7307C79436}" destId="{CDF80541-C2BA-4EA0-92F0-535A70FC13B1}" srcOrd="0" destOrd="0" presId="urn:microsoft.com/office/officeart/2008/layout/LinedList"/>
    <dgm:cxn modelId="{94D42AD8-2454-4188-ADAB-438C1A3E5449}" type="presParOf" srcId="{EDC4A50C-F2D2-4005-961F-4E7307C79436}" destId="{FB6D3D44-8D08-4428-85F7-207EF13823DB}" srcOrd="1" destOrd="0" presId="urn:microsoft.com/office/officeart/2008/layout/LinedList"/>
    <dgm:cxn modelId="{9EEB13C7-37F0-48A9-A9A5-45177754B836}" type="presParOf" srcId="{DE760216-0D90-4394-8CF1-EEE8F1075C8F}" destId="{9B8FD651-2143-4C57-A747-42EE4BB1893C}" srcOrd="4" destOrd="0" presId="urn:microsoft.com/office/officeart/2008/layout/LinedList"/>
    <dgm:cxn modelId="{9FF559F7-8C72-4C37-BD68-6F87EA68BA38}" type="presParOf" srcId="{DE760216-0D90-4394-8CF1-EEE8F1075C8F}" destId="{5536D9D3-D516-4AB7-A6C7-CFE55073A5D0}" srcOrd="5" destOrd="0" presId="urn:microsoft.com/office/officeart/2008/layout/LinedList"/>
    <dgm:cxn modelId="{06549E1A-AF69-49AB-A7CF-AF1401177261}" type="presParOf" srcId="{5536D9D3-D516-4AB7-A6C7-CFE55073A5D0}" destId="{2B7DB65A-5217-4D5D-97D6-47D495A5C58A}" srcOrd="0" destOrd="0" presId="urn:microsoft.com/office/officeart/2008/layout/LinedList"/>
    <dgm:cxn modelId="{7D69DF5F-132C-49A4-964C-65E3A2AF226A}" type="presParOf" srcId="{5536D9D3-D516-4AB7-A6C7-CFE55073A5D0}" destId="{B95CB2D5-A3A0-4B06-8435-0F6E54F798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0BA01-0873-4651-9644-6CD45D8956BC}">
      <dsp:nvSpPr>
        <dsp:cNvPr id="0" name=""/>
        <dsp:cNvSpPr/>
      </dsp:nvSpPr>
      <dsp:spPr>
        <a:xfrm>
          <a:off x="0" y="1516"/>
          <a:ext cx="622399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E14508-EFDA-4E7A-9FC4-C1B9EA59B84E}">
      <dsp:nvSpPr>
        <dsp:cNvPr id="0" name=""/>
        <dsp:cNvSpPr/>
      </dsp:nvSpPr>
      <dsp:spPr>
        <a:xfrm>
          <a:off x="0" y="1516"/>
          <a:ext cx="6223996" cy="103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Project Overview: Analyzing patterns in European football leagues.</a:t>
          </a:r>
        </a:p>
      </dsp:txBody>
      <dsp:txXfrm>
        <a:off x="0" y="1516"/>
        <a:ext cx="6223996" cy="1034314"/>
      </dsp:txXfrm>
    </dsp:sp>
    <dsp:sp modelId="{6DCA028D-0B1A-433A-80DB-2BD1D17AD4C9}">
      <dsp:nvSpPr>
        <dsp:cNvPr id="0" name=""/>
        <dsp:cNvSpPr/>
      </dsp:nvSpPr>
      <dsp:spPr>
        <a:xfrm>
          <a:off x="0" y="1035831"/>
          <a:ext cx="622399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F80541-C2BA-4EA0-92F0-535A70FC13B1}">
      <dsp:nvSpPr>
        <dsp:cNvPr id="0" name=""/>
        <dsp:cNvSpPr/>
      </dsp:nvSpPr>
      <dsp:spPr>
        <a:xfrm>
          <a:off x="0" y="1035831"/>
          <a:ext cx="6223996" cy="103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Leagues Covered: LaLiga, Serie A, Bundesliga, Premier League, Ligue 1.</a:t>
          </a:r>
        </a:p>
      </dsp:txBody>
      <dsp:txXfrm>
        <a:off x="0" y="1035831"/>
        <a:ext cx="6223996" cy="1034314"/>
      </dsp:txXfrm>
    </dsp:sp>
    <dsp:sp modelId="{9B8FD651-2143-4C57-A747-42EE4BB1893C}">
      <dsp:nvSpPr>
        <dsp:cNvPr id="0" name=""/>
        <dsp:cNvSpPr/>
      </dsp:nvSpPr>
      <dsp:spPr>
        <a:xfrm>
          <a:off x="0" y="2070146"/>
          <a:ext cx="622399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7DB65A-5217-4D5D-97D6-47D495A5C58A}">
      <dsp:nvSpPr>
        <dsp:cNvPr id="0" name=""/>
        <dsp:cNvSpPr/>
      </dsp:nvSpPr>
      <dsp:spPr>
        <a:xfrm>
          <a:off x="0" y="2070146"/>
          <a:ext cx="6223996" cy="103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Objective: Uncover trends and patterns in each league.</a:t>
          </a:r>
        </a:p>
      </dsp:txBody>
      <dsp:txXfrm>
        <a:off x="0" y="2070146"/>
        <a:ext cx="6223996" cy="103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7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3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5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CC1FBA-66BE-437A-BCBC-ED8178A68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538A1-C45B-8C2B-372A-4E673E0CC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3955718"/>
            <a:ext cx="5510372" cy="2339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 dirty="0">
                <a:solidFill>
                  <a:schemeClr val="tx1"/>
                </a:solidFill>
              </a:rPr>
              <a:t>Analysis of Europe's Top Five Football Leagues</a:t>
            </a:r>
          </a:p>
        </p:txBody>
      </p:sp>
      <p:pic>
        <p:nvPicPr>
          <p:cNvPr id="4" name="Picture 3" descr="Foosball football players">
            <a:extLst>
              <a:ext uri="{FF2B5EF4-FFF2-40B4-BE49-F238E27FC236}">
                <a16:creationId xmlns:a16="http://schemas.microsoft.com/office/drawing/2014/main" id="{E58773FE-CFF6-381E-2971-8FD8D1DE1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6701" b="31006"/>
          <a:stretch/>
        </p:blipFill>
        <p:spPr>
          <a:xfrm>
            <a:off x="20" y="1"/>
            <a:ext cx="12191980" cy="3428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9BA74B-ECB4-4E0C-ADC9-17655FFE1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0522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6654A19-E0DF-BBB8-65DF-B5EF70A8A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3878825"/>
            <a:ext cx="3830218" cy="2430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/>
              <a:t>Group 8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Chaitanya Mupparaju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Gaurav Yadav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Shruti Rao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0484D-EC5A-4FD4-69D6-53989442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 dirty="0"/>
              <a:t>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3856-00EC-AB3B-E31F-C261A5EC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r>
              <a:rPr lang="en-US" dirty="0"/>
              <a:t>Kaggle dataset</a:t>
            </a:r>
          </a:p>
          <a:p>
            <a:r>
              <a:rPr lang="en-US" dirty="0"/>
              <a:t>Structured data – </a:t>
            </a:r>
            <a:r>
              <a:rPr lang="en-US" dirty="0" err="1"/>
              <a:t>SQLlite</a:t>
            </a:r>
            <a:r>
              <a:rPr lang="en-US" dirty="0"/>
              <a:t> </a:t>
            </a:r>
          </a:p>
          <a:p>
            <a:r>
              <a:rPr lang="en-US" dirty="0"/>
              <a:t>7 different Tables</a:t>
            </a:r>
          </a:p>
          <a:p>
            <a:r>
              <a:rPr lang="en-US" dirty="0"/>
              <a:t>2008-2015</a:t>
            </a:r>
          </a:p>
        </p:txBody>
      </p:sp>
      <p:pic>
        <p:nvPicPr>
          <p:cNvPr id="7" name="Picture 6" descr="A group of football players on a field&#10;&#10;Description automatically generated">
            <a:extLst>
              <a:ext uri="{FF2B5EF4-FFF2-40B4-BE49-F238E27FC236}">
                <a16:creationId xmlns:a16="http://schemas.microsoft.com/office/drawing/2014/main" id="{60F60A21-98DE-0C28-78C6-690A71E0A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6" r="12606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4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846A4-EEB0-EF9A-3DF5-514CA68C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 dirty="0"/>
              <a:t>Project Overview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748C443-38A7-7CED-B6EF-C3D63AD95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5"/>
          <a:stretch/>
        </p:blipFill>
        <p:spPr>
          <a:xfrm>
            <a:off x="7686986" y="10"/>
            <a:ext cx="4505015" cy="6857990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292DC90-0732-4CEC-FE1F-49049FD2C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514597"/>
              </p:ext>
            </p:extLst>
          </p:nvPr>
        </p:nvGraphicFramePr>
        <p:xfrm>
          <a:off x="1097280" y="3180522"/>
          <a:ext cx="6223996" cy="310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76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2BBAC-A6EB-E12A-7128-B28A0B6A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3700" dirty="0"/>
              <a:t>Ligue 1: PSG's Transformation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F5C6-69EB-3828-A5EB-8F3E3FF2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QSI acquired PSG in 2011</a:t>
            </a:r>
          </a:p>
          <a:p>
            <a:r>
              <a:rPr lang="en-US" dirty="0"/>
              <a:t>Win rate increased from 40% to 68%</a:t>
            </a:r>
          </a:p>
          <a:p>
            <a:r>
              <a:rPr lang="en-US" dirty="0"/>
              <a:t>Average goals scored increased</a:t>
            </a:r>
          </a:p>
          <a:p>
            <a:r>
              <a:rPr lang="en-US" dirty="0"/>
              <a:t>Average goals conceded decreased.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F56AE9-C235-D5DA-F276-4791ABC04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4" r="22186" b="2"/>
          <a:stretch/>
        </p:blipFill>
        <p:spPr bwMode="auto">
          <a:xfrm>
            <a:off x="5524500" y="10"/>
            <a:ext cx="66675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9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Rectangle 4119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group of sports logos&#10;&#10;Description automatically generated">
            <a:extLst>
              <a:ext uri="{FF2B5EF4-FFF2-40B4-BE49-F238E27FC236}">
                <a16:creationId xmlns:a16="http://schemas.microsoft.com/office/drawing/2014/main" id="{59FF6C22-3EF0-4AF1-9AA8-F72FC58E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5FE6C-B8B0-3E2C-490B-4128122D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10084271" cy="18204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LaLiga: The Predictability of Dominance</a:t>
            </a:r>
          </a:p>
        </p:txBody>
      </p:sp>
      <p:cxnSp>
        <p:nvCxnSpPr>
          <p:cNvPr id="4124" name="Straight Connector 412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AE00734-C786-9812-2BC6-4E521D1E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097" y="4023359"/>
            <a:ext cx="6165669" cy="238074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Defined an entropy function.</a:t>
            </a:r>
          </a:p>
          <a:p>
            <a:r>
              <a:rPr lang="en-US" dirty="0">
                <a:solidFill>
                  <a:srgbClr val="FFFFFF"/>
                </a:solidFill>
              </a:rPr>
              <a:t>Over the period of 8 seasons, </a:t>
            </a:r>
            <a:r>
              <a:rPr lang="en-US" dirty="0" err="1">
                <a:solidFill>
                  <a:srgbClr val="FFFFFF"/>
                </a:solidFill>
              </a:rPr>
              <a:t>Laliga</a:t>
            </a:r>
            <a:r>
              <a:rPr lang="en-US" dirty="0">
                <a:solidFill>
                  <a:srgbClr val="FFFFFF"/>
                </a:solidFill>
              </a:rPr>
              <a:t> is the most predictable in 6 seasons.</a:t>
            </a:r>
          </a:p>
          <a:p>
            <a:r>
              <a:rPr lang="en-US" dirty="0">
                <a:solidFill>
                  <a:srgbClr val="FFFFFF"/>
                </a:solidFill>
              </a:rPr>
              <a:t>Barcelona and Real Madrid are the 2 teams that are high on the predictability matrix. </a:t>
            </a:r>
          </a:p>
        </p:txBody>
      </p:sp>
    </p:spTree>
    <p:extLst>
      <p:ext uri="{BB962C8B-B14F-4D97-AF65-F5344CB8AC3E}">
        <p14:creationId xmlns:p14="http://schemas.microsoft.com/office/powerpoint/2010/main" val="21674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B51387-DF62-4500-88D6-AEF5409C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mural of a person holding binoculars&#10;&#10;Description automatically generated">
            <a:extLst>
              <a:ext uri="{FF2B5EF4-FFF2-40B4-BE49-F238E27FC236}">
                <a16:creationId xmlns:a16="http://schemas.microsoft.com/office/drawing/2014/main" id="{C18DBE07-19D6-8CBD-4CED-FBDA9C1038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A99C1-BA3F-5469-8368-5CA0CF6C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6110"/>
            <a:ext cx="5625342" cy="46300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Bundesliga : Dortmund’s Decline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32F3-4BA5-35CC-7DE7-AD5EC499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297" y="2483507"/>
            <a:ext cx="5701937" cy="52790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Goal Scoring Decrease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From 80 goals in 2011-12 to 47 goals in 2014-15.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Goals Conceded Increase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From 25 goals conceded in 2011-12 to 42 goals in 2014-15.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Injury Impact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Significant, affecting key players.</a:t>
            </a:r>
          </a:p>
        </p:txBody>
      </p:sp>
    </p:spTree>
    <p:extLst>
      <p:ext uri="{BB962C8B-B14F-4D97-AF65-F5344CB8AC3E}">
        <p14:creationId xmlns:p14="http://schemas.microsoft.com/office/powerpoint/2010/main" val="59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73CA3-89A6-2C99-D97A-39EE3621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3700" dirty="0"/>
              <a:t>Premier League: The Ferguson Effect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5985-9655-63F6-F7F0-FF53D4AC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r>
              <a:rPr lang="en-US"/>
              <a:t>Scored 25 % less goals after the ferguson left.</a:t>
            </a:r>
          </a:p>
          <a:p>
            <a:r>
              <a:rPr lang="en-US"/>
              <a:t>Further decline to a 43% in 2015/16</a:t>
            </a:r>
          </a:p>
          <a:p>
            <a:r>
              <a:rPr lang="en-US"/>
              <a:t>Losses have doubled from 13.2% to 26.3%</a:t>
            </a:r>
          </a:p>
          <a:p>
            <a:endParaRPr lang="en-US"/>
          </a:p>
        </p:txBody>
      </p:sp>
      <p:pic>
        <p:nvPicPr>
          <p:cNvPr id="5122" name="Picture 2" descr="Sir Alex Ferguson with the Champions League trophy in 2008">
            <a:extLst>
              <a:ext uri="{FF2B5EF4-FFF2-40B4-BE49-F238E27FC236}">
                <a16:creationId xmlns:a16="http://schemas.microsoft.com/office/drawing/2014/main" id="{27ADB7F1-1BE0-7D4B-2D02-E008FAF78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57"/>
          <a:stretch/>
        </p:blipFill>
        <p:spPr bwMode="auto">
          <a:xfrm>
            <a:off x="5524500" y="10"/>
            <a:ext cx="66675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7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91D1D-5B96-8736-B16F-504155B5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3700" dirty="0"/>
              <a:t>Serie A: Defensive Strength as a Key to Victory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1D50-536A-238D-1156-32714125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4" y="3257006"/>
            <a:ext cx="4901703" cy="2966043"/>
          </a:xfrm>
        </p:spPr>
        <p:txBody>
          <a:bodyPr>
            <a:normAutofit/>
          </a:bodyPr>
          <a:lstStyle/>
          <a:p>
            <a:r>
              <a:rPr lang="en-US" dirty="0"/>
              <a:t>Teams with the most clean sheets winning the league  7</a:t>
            </a:r>
          </a:p>
          <a:p>
            <a:r>
              <a:rPr lang="en-US" dirty="0"/>
              <a:t>Teams with the most clean sheets not winning the league 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A1961D-D7F3-483A-9CFD-72494822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413" y="1678577"/>
            <a:ext cx="7314770" cy="4846036"/>
          </a:xfrm>
          <a:prstGeom prst="rect">
            <a:avLst/>
          </a:prstGeom>
          <a:blipFill>
            <a:blip r:embed="rId3">
              <a:alphaModFix amt="38000"/>
            </a:blip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98087262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0F1F3"/>
      </a:lt2>
      <a:accent1>
        <a:srgbClr val="D7942D"/>
      </a:accent1>
      <a:accent2>
        <a:srgbClr val="CF3F1D"/>
      </a:accent2>
      <a:accent3>
        <a:srgbClr val="E12F57"/>
      </a:accent3>
      <a:accent4>
        <a:srgbClr val="CF1D90"/>
      </a:accent4>
      <a:accent5>
        <a:srgbClr val="D62FE1"/>
      </a:accent5>
      <a:accent6>
        <a:srgbClr val="7D22D0"/>
      </a:accent6>
      <a:hlink>
        <a:srgbClr val="3F72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243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Söhne</vt:lpstr>
      <vt:lpstr>BjornVTI</vt:lpstr>
      <vt:lpstr>Analysis of Europe's Top Five Football Leagues</vt:lpstr>
      <vt:lpstr>Dataset</vt:lpstr>
      <vt:lpstr>Project Overview</vt:lpstr>
      <vt:lpstr>Ligue 1: PSG's Transformation</vt:lpstr>
      <vt:lpstr>LaLiga: The Predictability of Dominance</vt:lpstr>
      <vt:lpstr>Bundesliga : Dortmund’s Decline</vt:lpstr>
      <vt:lpstr>Premier League: The Ferguson Effect</vt:lpstr>
      <vt:lpstr>Serie A: Defensive Strength as a Key to Victory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Europe's Top Five Football Leagues</dc:title>
  <dc:creator>Chaitanya Krishna</dc:creator>
  <cp:lastModifiedBy>Chaitanya Krishna</cp:lastModifiedBy>
  <cp:revision>7</cp:revision>
  <dcterms:created xsi:type="dcterms:W3CDTF">2023-12-10T22:54:57Z</dcterms:created>
  <dcterms:modified xsi:type="dcterms:W3CDTF">2023-12-12T22:29:38Z</dcterms:modified>
</cp:coreProperties>
</file>