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92601B-673C-4F62-81D0-9B28314DB714}">
  <a:tblStyle styleId="{C192601B-673C-4F62-81D0-9B28314DB7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31D823F-0B93-4721-8586-6AB28DA666D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Roboto-bold.fntdata"/><Relationship Id="rId23" Type="http://schemas.openxmlformats.org/officeDocument/2006/relationships/slide" Target="slides/slide17.xml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19.xml"/><Relationship Id="rId47" Type="http://schemas.openxmlformats.org/officeDocument/2006/relationships/font" Target="fonts/Robot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7e878957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7e878957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f50a64a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f50a64a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3a49527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3a49527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090756a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9090756a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a49527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3a49527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3a34d80d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3a34d80d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3a34d80d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3a34d80d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3a34d80d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3a34d80d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3a34d80d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3a34d80d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3a34d80d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3a34d80d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7e878957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7e878957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5ea266e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35ea266e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3a4952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3a4952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3a49527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3a49527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3a49527b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3a49527b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a49527b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3a49527b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3a49527b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3a49527b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3a49527b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3a49527b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3a49527b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3a49527b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3a49527b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3a49527b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a49527b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3a49527b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3a49527b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3a49527b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3ace16969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3ace16969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3ace1696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3ace1696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3ace16969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3ace16969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3ace16969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3ace16969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3ace16969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3ace16969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3ace16969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3ace16969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3ace16969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3ace16969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35ea266e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35ea266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5ea266e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5ea266e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1a7215e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1a7215e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1a7215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1a7215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1a7216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641a7216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1a7215e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1a7215e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50" y="4354225"/>
            <a:ext cx="1453075" cy="7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2085750" y="4710675"/>
            <a:ext cx="49725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Department of Computer Engineering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43350" y="526350"/>
            <a:ext cx="7857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Breast Cancer Diagnosis by exploiting data exploration Techniques.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8088" y="52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Analysis Of The Literature Survey:</a:t>
            </a:r>
            <a:endParaRPr b="1" sz="2400"/>
          </a:p>
        </p:txBody>
      </p:sp>
      <p:sp>
        <p:nvSpPr>
          <p:cNvPr id="104" name="Google Shape;104;p22"/>
          <p:cNvSpPr txBox="1"/>
          <p:nvPr/>
        </p:nvSpPr>
        <p:spPr>
          <a:xfrm>
            <a:off x="318100" y="1471800"/>
            <a:ext cx="8157900" cy="2199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1.Different techniques can be used for classification.</a:t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2.It is observed that Preprocessing generally gives better results</a:t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3.Dimensionality reduction is needed.</a:t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490250" y="450150"/>
            <a:ext cx="8043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Proposed System</a:t>
            </a:r>
            <a:endParaRPr b="1" sz="4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4294967295" type="title"/>
          </p:nvPr>
        </p:nvSpPr>
        <p:spPr>
          <a:xfrm>
            <a:off x="296550" y="212175"/>
            <a:ext cx="69864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Proposed System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15" name="Google Shape;115;p24"/>
          <p:cNvSpPr txBox="1"/>
          <p:nvPr>
            <p:ph idx="4294967295" type="body"/>
          </p:nvPr>
        </p:nvSpPr>
        <p:spPr>
          <a:xfrm>
            <a:off x="372475" y="897975"/>
            <a:ext cx="81189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 Preprocess data using: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1.Principal Component Analysis(PCA)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2.Linear Discriminant Analysis(LDA)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3.Normalization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4.Standardization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0" y="840725"/>
            <a:ext cx="8491675" cy="35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/>
        </p:nvSpPr>
        <p:spPr>
          <a:xfrm>
            <a:off x="5012500" y="1785925"/>
            <a:ext cx="9048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WBCD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5"/>
          <p:cNvSpPr txBox="1"/>
          <p:nvPr/>
        </p:nvSpPr>
        <p:spPr>
          <a:xfrm>
            <a:off x="177750" y="0"/>
            <a:ext cx="52356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oboto"/>
                <a:ea typeface="Roboto"/>
                <a:cs typeface="Roboto"/>
                <a:sym typeface="Roboto"/>
              </a:rPr>
              <a:t>System Architecture</a:t>
            </a:r>
            <a:endParaRPr b="1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Design and Methodology</a:t>
            </a:r>
            <a:endParaRPr b="1" sz="4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Encoding</a:t>
            </a:r>
            <a:endParaRPr/>
          </a:p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Label encoding refers to process of converting labels into numeric form to make it machine readable.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To convert this kind of categorical text data into model-understandable numerical data, we use the Label Encoder</a:t>
            </a:r>
            <a:endParaRPr sz="1400"/>
          </a:p>
        </p:txBody>
      </p:sp>
      <p:graphicFrame>
        <p:nvGraphicFramePr>
          <p:cNvPr id="134" name="Google Shape;134;p27"/>
          <p:cNvGraphicFramePr/>
          <p:nvPr/>
        </p:nvGraphicFramePr>
        <p:xfrm>
          <a:off x="952500" y="183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{C192601B-673C-4F62-81D0-9B28314DB714}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Diagnosis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Diagnosis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Malignant</a:t>
                      </a:r>
                      <a:endParaRPr sz="1200">
                        <a:solidFill>
                          <a:srgbClr val="434343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0</a:t>
                      </a:r>
                      <a:endParaRPr sz="1200">
                        <a:solidFill>
                          <a:srgbClr val="434343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Benign</a:t>
                      </a:r>
                      <a:endParaRPr sz="1200">
                        <a:solidFill>
                          <a:srgbClr val="434343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1</a:t>
                      </a:r>
                      <a:endParaRPr sz="1200">
                        <a:solidFill>
                          <a:srgbClr val="434343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Normalisation</a:t>
            </a:r>
            <a:endParaRPr/>
          </a:p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en" sz="1400">
                <a:solidFill>
                  <a:srgbClr val="666666"/>
                </a:solidFill>
              </a:rPr>
              <a:t>Need</a:t>
            </a:r>
            <a:r>
              <a:rPr lang="en" sz="1400">
                <a:solidFill>
                  <a:srgbClr val="666666"/>
                </a:solidFill>
              </a:rPr>
              <a:t>: To convert numeric values in a column to a common scale without distorting differences in the range of values.</a:t>
            </a:r>
            <a:endParaRPr sz="1400">
              <a:solidFill>
                <a:srgbClr val="666666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We have used the  minmax scalar.</a:t>
            </a:r>
            <a:endParaRPr sz="1400">
              <a:solidFill>
                <a:srgbClr val="666666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Formula for min max scaler:</a:t>
            </a:r>
            <a:endParaRPr sz="1400">
              <a:solidFill>
                <a:srgbClr val="666666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X-min/(max-min), where min is minimum value and max is maximum value in column</a:t>
            </a:r>
            <a:endParaRPr sz="1400">
              <a:solidFill>
                <a:srgbClr val="666666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Standardization</a:t>
            </a:r>
            <a:endParaRPr/>
          </a:p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Convert attributes with Gaussian distribution and with varying mean and standard deviation to standard Gaussian distribution with mean of 0 and standard deviation of 1.</a:t>
            </a:r>
            <a:endParaRPr sz="1400">
              <a:solidFill>
                <a:srgbClr val="666666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we have used standard scalar </a:t>
            </a:r>
            <a:endParaRPr sz="1400">
              <a:solidFill>
                <a:srgbClr val="666666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iberation Serif"/>
              <a:buChar char="●"/>
            </a:pPr>
            <a:r>
              <a:rPr lang="en" sz="1400">
                <a:solidFill>
                  <a:srgbClr val="666666"/>
                </a:solidFill>
              </a:rPr>
              <a:t>Formula for this is x-mean/standard deviation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iberation Serif"/>
              <a:buChar char="●"/>
            </a:pPr>
            <a:r>
              <a:rPr b="1" lang="en" sz="1400">
                <a:solidFill>
                  <a:srgbClr val="666666"/>
                </a:solidFill>
              </a:rPr>
              <a:t>Need: </a:t>
            </a:r>
            <a:r>
              <a:rPr lang="en" sz="1400">
                <a:solidFill>
                  <a:srgbClr val="666666"/>
                </a:solidFill>
              </a:rPr>
              <a:t>Useful for comparing data which would not be otherwise comparable. 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LDA</a:t>
            </a:r>
            <a:endParaRPr b="1" sz="3000"/>
          </a:p>
        </p:txBody>
      </p:sp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00" y="1137575"/>
            <a:ext cx="7387900" cy="35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PCA</a:t>
            </a:r>
            <a:endParaRPr b="1" sz="3000"/>
          </a:p>
        </p:txBody>
      </p:sp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450" y="1048925"/>
            <a:ext cx="6516351" cy="32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544350" y="526350"/>
            <a:ext cx="8055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800"/>
              <a:t>Team members:</a:t>
            </a:r>
            <a:endParaRPr b="1"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1.Prathiksha Poojary-116A1059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2.Shruti Rao-116A1066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3.Jigar Somaiya-116A1033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Guided by:</a:t>
            </a:r>
            <a:endParaRPr b="1" sz="3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Prof. Pranita Mahajan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227125" y="11536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>
                <a:highlight>
                  <a:srgbClr val="FFFFFF"/>
                </a:highlight>
              </a:rPr>
              <a:t>K-Nearest Neighbours (kNN)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Naive Bayes (NB)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Support Vector Machine (SVM)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Decision Tree (DT)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</a:t>
            </a: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Random Forest (RF)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/>
        </p:nvSpPr>
        <p:spPr>
          <a:xfrm>
            <a:off x="332875" y="326850"/>
            <a:ext cx="8010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Applying classification algorithms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32"/>
          <p:cNvSpPr txBox="1"/>
          <p:nvPr>
            <p:ph idx="4294967295" type="body"/>
          </p:nvPr>
        </p:nvSpPr>
        <p:spPr>
          <a:xfrm>
            <a:off x="4660925" y="115365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Logistic Regression (LR)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7.</a:t>
            </a: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Multilayer Perceptron (MLP)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8.</a:t>
            </a: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Stochastic Gradient Descent (SGD)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9.</a:t>
            </a:r>
            <a:r>
              <a:rPr lang="en" sz="1100">
                <a:solidFill>
                  <a:srgbClr val="66666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Adaboost</a:t>
            </a:r>
            <a:r>
              <a:rPr lang="en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Results and Discussions</a:t>
            </a:r>
            <a:endParaRPr b="1" sz="4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460950" y="13192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Imported the wbcd </a:t>
            </a:r>
            <a:r>
              <a:rPr b="1" lang="en" sz="1700"/>
              <a:t>dataset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Train-Test split</a:t>
            </a:r>
            <a:r>
              <a:rPr lang="en" sz="1700"/>
              <a:t>: test size=0.2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Performed </a:t>
            </a:r>
            <a:r>
              <a:rPr b="1" lang="en" sz="1700"/>
              <a:t>Label Encoding</a:t>
            </a:r>
            <a:r>
              <a:rPr lang="en" sz="1700"/>
              <a:t> on it: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Malignant-0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Benign-1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Applied the various ML Algorithms with and without the different preprocessing algorithms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Compared the various computations to find out whether Preprocessing improves the accuracy</a:t>
            </a:r>
            <a:endParaRPr sz="17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211700" y="19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dataset</a:t>
            </a:r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0" cy="40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Train-test split</a:t>
            </a:r>
            <a:endParaRPr/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1350"/>
            <a:ext cx="8486775" cy="19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Encoding</a:t>
            </a:r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2525"/>
            <a:ext cx="7959324" cy="30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165175" y="8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Algorithms:</a:t>
            </a:r>
            <a:endParaRPr/>
          </a:p>
        </p:txBody>
      </p:sp>
      <p:sp>
        <p:nvSpPr>
          <p:cNvPr id="200" name="Google Shape;200;p38"/>
          <p:cNvSpPr txBox="1"/>
          <p:nvPr/>
        </p:nvSpPr>
        <p:spPr>
          <a:xfrm>
            <a:off x="225025" y="660050"/>
            <a:ext cx="8400900" cy="4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each algorithm,we computed the results for the following: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Algorithm without any preprocessing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Algorithm with normalization of the data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Algorithm with standardization of the data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Algorithm with normalization and Standardization of data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Algorithm with PCA: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AutoNum type="arabicParenR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PCA (components-&gt; 8,9,15)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AutoNum type="arabicParenR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PCA with normalization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AutoNum type="arabicParenR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PCA with standardization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AutoNum type="arabicParenR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PCA with normalization &amp; standardization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6.Algorithm with LDA: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1)LDA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2)LDA with normalization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3)LDA with standardization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4)LDA with normalization and standardization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for the analysis of output:</a:t>
            </a:r>
            <a:endParaRPr/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Accuracy: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400"/>
              <a:t>ratio of correctly predicted observation to the total observations</a:t>
            </a:r>
            <a:endParaRPr sz="1400"/>
          </a:p>
          <a:p>
            <a:pPr indent="-3429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Precision: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ratio of correctly predicted positive observations to the total predicted positive observations.</a:t>
            </a:r>
            <a:endParaRPr sz="1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Recall: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 sz="1400"/>
              <a:t>ratio of correctly predicted positive observations to the all observations in actual class</a:t>
            </a:r>
            <a:endParaRPr sz="1400"/>
          </a:p>
          <a:p>
            <a:pPr indent="-342900" lvl="0" marL="45720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F1-score: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F1 Score is the weighted average of Precision and Recall. Therefore, this score takes both false positives and false negatives into account.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40"/>
          <p:cNvGraphicFramePr/>
          <p:nvPr/>
        </p:nvGraphicFramePr>
        <p:xfrm>
          <a:off x="277713" y="-4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{C31D823F-0B93-4721-8586-6AB28DA666D8}</a:tableStyleId>
              </a:tblPr>
              <a:tblGrid>
                <a:gridCol w="815350"/>
                <a:gridCol w="2391675"/>
                <a:gridCol w="2418875"/>
                <a:gridCol w="2853700"/>
              </a:tblGrid>
              <a:tr h="44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Sr. no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Algorithm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Performing Pre-processing algo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Without Pre-processing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1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Decision Tree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LDA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PCA with norm &amp; std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Accuracy-95.6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Precision-96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Recall-96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 score-96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Accuracy-91.2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Precision-91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Recall-92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 score-91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41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LDA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PCA with norm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Accuracy-97.3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Precision-97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Recall-97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 score-97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Accuracy-92.98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Precision-93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Recall-91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 score-92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1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Multi-layer Perceptron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PCA with norm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Accuracy-99.1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Precision-99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Recall-99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 score-99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Accuracy-86.8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Precision-86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Recall-85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 score-85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p41"/>
          <p:cNvGraphicFramePr/>
          <p:nvPr/>
        </p:nvGraphicFramePr>
        <p:xfrm>
          <a:off x="1848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{C31D823F-0B93-4721-8586-6AB28DA666D8}</a:tableStyleId>
              </a:tblPr>
              <a:tblGrid>
                <a:gridCol w="843675"/>
                <a:gridCol w="2474800"/>
                <a:gridCol w="2502925"/>
                <a:gridCol w="2952875"/>
              </a:tblGrid>
              <a:tr h="3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Sr. no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Algorithm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Performing Pre-processing algo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Without Pre-processing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4</a:t>
                      </a: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.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</a:rPr>
                        <a:t>Stochastic Gradient Descent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</a:rPr>
                        <a:t>PCA with norm &amp; std</a:t>
                      </a: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 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</a:rPr>
                        <a:t>LDA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Accuracy-96.49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Precision-97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Recall-97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F1 score-97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Accuracy-71.92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Precision-83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Recall-72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 score-71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5</a:t>
                      </a: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.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</a:rPr>
                        <a:t>Support Vector Machine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</a:rPr>
                        <a:t>Standardization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Accuracy-98.24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Precision-98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Recall-98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F1 score-98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Accuracy-58.77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Precision-35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Recall-59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 score-44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6</a:t>
                      </a: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.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</a:rPr>
                        <a:t>Random Forest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</a:rPr>
                        <a:t>Standardization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</a:rPr>
                        <a:t>Normalization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Accuracy-98.24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Precision-98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Recall-98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F1 score-98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Accuracy-98.24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Precision-98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Recall-98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 score-98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90950" y="53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16350" y="1465050"/>
            <a:ext cx="82698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 create a model for improving accuracy of classification of malignant and benign tumor by exploiting the various techniques for data preprocessing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 compare the various </a:t>
            </a:r>
            <a:r>
              <a:rPr lang="en" sz="2200"/>
              <a:t>preprocessing</a:t>
            </a:r>
            <a:r>
              <a:rPr lang="en" sz="2200"/>
              <a:t> algorithms for various classification algorithms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42"/>
          <p:cNvGraphicFramePr/>
          <p:nvPr/>
        </p:nvGraphicFramePr>
        <p:xfrm>
          <a:off x="1848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{C31D823F-0B93-4721-8586-6AB28DA666D8}</a:tableStyleId>
              </a:tblPr>
              <a:tblGrid>
                <a:gridCol w="843675"/>
                <a:gridCol w="2474800"/>
                <a:gridCol w="2502925"/>
                <a:gridCol w="2952875"/>
              </a:tblGrid>
              <a:tr h="3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Sr. no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Algorithm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Performing Pre-processing algo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Without Pre-processing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7</a:t>
                      </a: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.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</a:rPr>
                        <a:t>Adaboost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</a:rPr>
                        <a:t>Standardization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</a:rPr>
                        <a:t>PCA with norm and std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Accuracy-97.37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Precision-97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Recall-97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F1 score-97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Accuracy-95.6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Precision-96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Recall-95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 score-95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8</a:t>
                      </a: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.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</a:rPr>
                        <a:t>KNN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</a:rPr>
                        <a:t>LDA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Accuracy-97.36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Precision-97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Recall-97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F1 score-97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Accuracy-91.22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Precision-91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Recall-91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 score-91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9</a:t>
                      </a: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.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</a:rPr>
                        <a:t>Naive Bayes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</a:rPr>
                        <a:t>LDA 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Accuracy-96.49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Precision-97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Recall-96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F1 score-96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Accuracy-92.98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Precision-93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Recall-93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 score-93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Conclusion and Future Scope</a:t>
            </a:r>
            <a:endParaRPr b="1" sz="43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460950" y="1130325"/>
            <a:ext cx="8222100" cy="30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been observed that,most of the algorithms give better results with preprocessing rather than without.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algorithms with the exception of Random Forest give better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dataset,</a:t>
            </a:r>
            <a:r>
              <a:rPr b="1" lang="en"/>
              <a:t>Multi-Layer perceptron</a:t>
            </a:r>
            <a:r>
              <a:rPr lang="en"/>
              <a:t> algorithm gives an accuracy of </a:t>
            </a:r>
            <a:r>
              <a:rPr b="1" lang="en"/>
              <a:t>99.1%</a:t>
            </a:r>
            <a:r>
              <a:rPr lang="en"/>
              <a:t> when the data is </a:t>
            </a:r>
            <a:r>
              <a:rPr lang="en" u="sng"/>
              <a:t>normalized </a:t>
            </a:r>
            <a:r>
              <a:rPr lang="en"/>
              <a:t>and </a:t>
            </a:r>
            <a:r>
              <a:rPr lang="en" u="sng"/>
              <a:t>PCA</a:t>
            </a:r>
            <a:r>
              <a:rPr b="1" lang="en"/>
              <a:t> </a:t>
            </a:r>
            <a:r>
              <a:rPr lang="en"/>
              <a:t>is applied on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</a:t>
            </a:r>
            <a:r>
              <a:rPr b="1" lang="en"/>
              <a:t>Decision tree,</a:t>
            </a:r>
            <a:r>
              <a:rPr lang="en"/>
              <a:t>which gives the least results after preprocessing,has an accuracy of </a:t>
            </a:r>
            <a:r>
              <a:rPr b="1" lang="en"/>
              <a:t>95.6%</a:t>
            </a:r>
            <a:r>
              <a:rPr lang="en"/>
              <a:t> when the data is preprocessed with either </a:t>
            </a:r>
            <a:r>
              <a:rPr lang="en" u="sng"/>
              <a:t>LDA </a:t>
            </a:r>
            <a:r>
              <a:rPr lang="en"/>
              <a:t>or </a:t>
            </a:r>
            <a:r>
              <a:rPr lang="en" u="sng"/>
              <a:t>PCA with normalization</a:t>
            </a:r>
            <a:endParaRPr u="sng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Scope</a:t>
            </a:r>
            <a:endParaRPr b="1"/>
          </a:p>
        </p:txBody>
      </p:sp>
      <p:sp>
        <p:nvSpPr>
          <p:cNvPr id="238" name="Google Shape;23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further expand the research by including more Preprocessing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test the preprocessing algorithms on more Machine Learning algorithms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850" y="0"/>
            <a:ext cx="58221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/>
              <a:t>Accuracy with and without Preprocessing</a:t>
            </a:r>
            <a:endParaRPr b="1" sz="2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>
            <p:ph type="title"/>
          </p:nvPr>
        </p:nvSpPr>
        <p:spPr>
          <a:xfrm>
            <a:off x="87500" y="5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250" name="Google Shape;250;p47"/>
          <p:cNvSpPr txBox="1"/>
          <p:nvPr/>
        </p:nvSpPr>
        <p:spPr>
          <a:xfrm>
            <a:off x="279750" y="736475"/>
            <a:ext cx="8584500" cy="3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1]E.  Bayrak,  P.  Kırcı  and  T.  Ensari,  ”Comparison  of  Machine  LearningMethods for Breast Cancer Diagnosis - IEEE Conference Publication”, Iee-explore.ieee.org, 2019.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[2]S.  Sharma,  A.  Aggarwal  and  T.  Choudhury,  ”Breast  Cancer  DetectionUsing Machine Learning Algorithms - IEEE Conference Publication”, Ieeex-plore.ieee.org, 2019.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[3]M. Amrane, S. Oukid, I. Gagaoua and T. Ensar ̇I, ”Breast cancer classifica-tion using machine learning,” 2018 Electric Electronics, Computer Science,Biomedical  Engineerings’  Meeting  (EBBT),  Istanbul,  2018,  pp.   1-4.   doi:10.1109/EBBT.2018.8391453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[4]A.  Bharat,  N.  Pooja  and  R.  A.  Reddy,  ”Using  Machine  Learning  algo-rithms for breast cancer risk prediction and diagnosis,”3rd International Con-ference on Circuits, Control, Communication and Computing (I4C), Banga-lore, India, 2018, pp.  1-4.doi:  10.1109/CIMCA.2018.8739696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[5]Singh, S.  Thakral, Shivani, ”Using Data Mining Tools for Breast CancerPrediction and Analysis.”,2018,CCAA,1-4 10.1109/.2018.8777713.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/>
        </p:nvSpPr>
        <p:spPr>
          <a:xfrm>
            <a:off x="178600" y="131175"/>
            <a:ext cx="86796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[6]P. Mekha and N. Teeyasuksaet, ”Deep Learning Algorithms for Predict-ing Breast Cancer Based on Tumor Cells,” ,Joint International Conferenceon Digital Arts,  Media and Technology with ECTI Northern Section Con-ference  on  Electrical,  Electronics,  Computer  and  Telecommunications  En-gineering  (ECTI  DAMT-NCON),  Nan,  Thailand,  2019,  pp.   343-346.   doi:10.1109/ECTI-NCON.2019.8692297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[7]M.  M.  Islam,  H.  Iqbal,  M.  R.  Haque  and  M.  K.  Hasan,  ”Prediction  ofbreast cancer using support vector machine and K-Nearest neighbors,”,2017IEEE Region 10 Humanitarian Technology Conference (R10-HTC), Dhaka,2017, pp.  226-229.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[8]H. AttyaLafta, N. KdhimAyoob and A. A. Hussein, ”Breast cancer diag-nosis  using  genetic  algorithm  for  training  feed  forward  back  propagation,”2017  Annual  Conference  on  New  Trends  in  Information   CommunicationsTechnology Applications (NTICT), Baghdad, 2017, pp.  144-149.16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[9]Alickovic, Emina  Subasi, Abdulhamit.”Breast cancer diagnosis using GAfeature selection and Rotation Fores”, Neural Computing and Applications,2015.10.1007/s00521-015-2103-9.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[10]Khuriwal, N. and Mishra, N.,”Breast Cancer Diagnosis Using Deep Learn-ing Algorithm” - IEEE Conference Publication,2019.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/>
        </p:nvSpPr>
        <p:spPr>
          <a:xfrm>
            <a:off x="198900" y="302575"/>
            <a:ext cx="8746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[11]Agarap,  Abien Fred,” On Breast Cancer Detection:  An Application ofMachine Learning Algorithms on the Wisconsin Diagnostic Dataset”.  Inter-national  Conference  on  Machine  Learning  and  Soft  Computing (ICMLSC)2018, At Phu Quoc Island, Viet Nam 10.1145/3184066.3184080.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[12]Wolberg,  W.H.,    Mangasarian,  O.L.  ”Multisurface  method  of  patternseparation for medical diagnosis applied to breast cytology.”, In Proceedingsof the National Academy of Sciences,1990, 87, 9193–9196.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[13]Zhang, J.”Selecting typical instances in instance-based learning.”, In Pro-ceedings of the Ninth International Machine Learning Conference ,1992,(pp.470–479).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[14]”Breast cancer”, World Health Organization, 2019.[15]”WHO — WHO position paper on mammography screening”, Who.int,2019.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[16]”Breast cancer - Diagnosis and treatment - Mayo Clinic”, Mayoclinic.org,2019.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[17]Dua,  D.  and  Graff,  C.,UCI  Machine  Learning  Repository,  Irvine,  CA:University of California, School of Information and Computer Science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0"/>
          <p:cNvSpPr txBox="1"/>
          <p:nvPr/>
        </p:nvSpPr>
        <p:spPr>
          <a:xfrm>
            <a:off x="1196475" y="2076650"/>
            <a:ext cx="70965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THANKYOU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Need of the topic: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91175" y="1296325"/>
            <a:ext cx="8171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</a:t>
            </a:r>
            <a:r>
              <a:rPr lang="en"/>
              <a:t>Breast Cancer is the most common female cancer worldwide. All most 25% of all cancers with an estimated 1.67 million new cancer cases diagnosed in 2012.[14]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2)The life time risk of developing breast cancer in women is approximately 1/8 in USA, 1/ 12 in Europe, 1/40 in Asia [WHO 2008].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3)In a lot of cases, due to false-negative diagnosis,the tumor worsens or may lead to death.So to prevent this,there is a need for systems that can diagnose cancer with more accuracy[14]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4)Detection in early stages is important as the disease is curable if detected in early stages.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Literature Survey</a:t>
            </a:r>
            <a:endParaRPr b="1" sz="4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8"/>
          <p:cNvGraphicFramePr/>
          <p:nvPr/>
        </p:nvGraphicFramePr>
        <p:xfrm>
          <a:off x="-33462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{C192601B-673C-4F62-81D0-9B28314DB714}</a:tableStyleId>
              </a:tblPr>
              <a:tblGrid>
                <a:gridCol w="569775"/>
                <a:gridCol w="2539900"/>
                <a:gridCol w="1256175"/>
                <a:gridCol w="2679700"/>
                <a:gridCol w="2165375"/>
              </a:tblGrid>
              <a:tr h="7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Sr.no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TITLE OF THE PAPER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CONFERENCE/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YEAR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PURPOSE/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KEY FINDINGS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GAPS/ISSUES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3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Comparison of different Machine Learning methods for Breast Cancer diagnosis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By Ebru Bayrak,Tolga Ensari[1]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Dataset-WBCD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EBBT,2019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Comparison of SVM and ANN based on accuracy,Precision,recall,ROC Area.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Finding: SVM gives better accuracy as compared to ANN.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136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Breast Cancer detection using Machine Learning Algorithms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By Shubham Sharma,Archit Agarwal &amp; Tanupriya Choudhary[2]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Dataset-WBCD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2018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Comparison between Random Forest,KNN,Naive Bayes.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Findings: KNN gives the highest accuracy,followed by Random Forest.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Naive Bayes gives lowest accuracy due to comparatively smaller dataset size.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53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Breast Cancer Classification using Machine Learning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By Meriem Amrane,Saliha Oukid,Ikram Gagaoua,Tolga Ensari[3]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Dataset-WBCD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2018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Comparison between Naive Bayes and KNN and evaluation of accuracy using cross validation.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Finding: KNN Gives Highest accuracy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KNN gives less acuuracy when dataset is large due to increase in time complexity.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9"/>
          <p:cNvGraphicFramePr/>
          <p:nvPr/>
        </p:nvGraphicFramePr>
        <p:xfrm>
          <a:off x="46050" y="56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{C192601B-673C-4F62-81D0-9B28314DB714}</a:tableStyleId>
              </a:tblPr>
              <a:tblGrid>
                <a:gridCol w="556375"/>
                <a:gridCol w="3492300"/>
                <a:gridCol w="1163075"/>
                <a:gridCol w="2922750"/>
                <a:gridCol w="9174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SR NO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TITLE OF THE PAPER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CONFERENCE/YEAR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PURPOSE/ KEY FINDINGS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GAPS/ ISSUES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8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000"/>
                        <a:t>Using Machine Learning algorithms for breast cancer risk prediction and diagnosis - By Anusha Bharat , Pooja N and R Anishka Reddy[4]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000"/>
                        <a:t>Dataset-WBCD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" sz="1000"/>
                        <a:t>ICCCCC,2018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Purpose- Compare different ML algorithms (Naive Bayes,KNN,SVM,CART etc.)for Cancer diagnosis.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Findings- Best accuracy showed by KNN. SVM gives accurate results when input is standardized.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preprocessing of data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3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000"/>
                        <a:t>Using Data Mining Tools for Breast Cancer Prediction and Analysis                              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000"/>
                        <a:t>-By Dr S N Singh and Shivani Thakral[5]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Dataset-WBCD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ICCCA,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" sz="1000"/>
                        <a:t>2018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Purpose- Use different data mining tools for breast cancer diagnosis.(Naive Bayes,CART)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Findings- Naive bayes and simple CART work better than their alternatives.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Simple CART takes lot of execution time.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Deep Learning Algorithms for Predicting Breast Cancer Based on Tumor Cells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-By Panuwat Mekha and Nutnicha Teeyasuksaet[6]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Dataset-WBCD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" sz="1000"/>
                        <a:t>ICDAMT &amp; ECTI, 2019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Purpose-to diagnose breast cancer using deep learning methods.(tanh,maxout,rectifier activation functions.)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/>
                        <a:t>Findings- deep learning methods work better than ML methods.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Different techniques gave different benefits.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20"/>
          <p:cNvGraphicFramePr/>
          <p:nvPr/>
        </p:nvGraphicFramePr>
        <p:xfrm>
          <a:off x="13" y="-40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{C192601B-673C-4F62-81D0-9B28314DB714}</a:tableStyleId>
              </a:tblPr>
              <a:tblGrid>
                <a:gridCol w="406875"/>
                <a:gridCol w="2653775"/>
                <a:gridCol w="1151300"/>
                <a:gridCol w="2570375"/>
                <a:gridCol w="2361675"/>
              </a:tblGrid>
              <a:tr h="66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Sr.no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TITLE OF THE PAPER</a:t>
                      </a:r>
                      <a:endParaRPr b="1"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CONFERENCE/YEAR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PURPOSE/</a:t>
                      </a:r>
                      <a:endParaRPr b="1"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KEY FINDINGS</a:t>
                      </a:r>
                      <a:endParaRPr b="1"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GAPS/ISSUES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6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Prediction of Breast Cancer using Support Vector Machine and K-Nearest Neighbour.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-By Md.Milan Islam,Hasim Iqbal,Md.Rezwanal Haque,Kamrul Hassan.[7]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Dataset-WBCD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IEEE HTC ,2017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Used SVM and KNN to predict breast cancer.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Findings:SVM gives better performance in all parameters.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false discovery rate is comparatively high in K-NN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rather than SVM.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14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Breast Cancer Diagnosis Using Genetic Algorithm for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Training Feed Forward Back Propagation.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-By Prof.Dr. Hussein AttyaLafta,Noor KdhimAyoob,Asraa Abdullah Hussein.[8]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Dataset-WBCD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NTICT'2017.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 </a:t>
                      </a:r>
                      <a:r>
                        <a:rPr lang="en" sz="1000"/>
                        <a:t>is used as a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mechanism to get the ideal weights for FFBPNN.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Findings:When GA was use,it gave better results than classic FFBPNN.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Preprocessing techniques have not been applied on algorithms without GA.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61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Breast cancer diagnosis using GA feature selection and rotation forest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-By Emina ALikovic &amp; Abdulhamit Subasi[9]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Dataset-WBCD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Natural Computing Applications Forum,2015.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 feature selection and different data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mining techniques, namely Logistic Regression,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Forest,Rotation forest etc.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Findings: algorithms with GA were better.(Rotation forest gave the best accuracy)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Preprocessing techniques have not been applied on algorithms without GA.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21"/>
          <p:cNvGraphicFramePr/>
          <p:nvPr/>
        </p:nvGraphicFramePr>
        <p:xfrm>
          <a:off x="-73862" y="-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{C192601B-673C-4F62-81D0-9B28314DB714}</a:tableStyleId>
              </a:tblPr>
              <a:tblGrid>
                <a:gridCol w="879075"/>
                <a:gridCol w="2680750"/>
                <a:gridCol w="1751150"/>
                <a:gridCol w="1555450"/>
                <a:gridCol w="2277575"/>
              </a:tblGrid>
              <a:tr h="6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SR.NO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 OF THE PAPER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CONFERENCE/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PURPOSE/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FINDINGS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GAPS/ISSUES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76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Breast Cancer Diagnosis Using Deep Learning Algorithm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-by Naresh Khuriwal and Dr.Nidhi Mishra.[10]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Dataset-Wisconsin Breast Cancer Dataset(WBCD)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ICACCCN / 2018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Purpose-to diagnose breast cancer using CNN.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Findings: CNN (with appr. Preprocessing techniques) gives very high accuracy.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Only used PCA model.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81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 Breast Cancer Detection: An Application of Machine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 Algorithms on the Wisconsin Diagnostic Dataset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-by Abien Fred[11]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Dataset-WBCD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ICMLSC /2018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/>
                        <a:t>Dataset-Wisconsin Breast Cancer Dataset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Purpose-to diagnose breast cancer using Machine Learning.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Findings:SVM algorithm was used.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Inadequate preprocessing of the data.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