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2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39DE2D-D210-483A-B1AA-BC7D5619569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37C240D6-4230-4DE4-8841-A73C7336B635}">
      <dgm:prSet/>
      <dgm:spPr/>
      <dgm:t>
        <a:bodyPr/>
        <a:lstStyle/>
        <a:p>
          <a:r>
            <a:rPr lang="en-US"/>
            <a:t>WE HAVE BASICALY DEVELOPED THIS WEBSITE “COVID HEALTHCARE WEBSITE” TO OVERRIDE THE PROBLEMS PREVALING IN THIS PRACTICING MANUAL SYSTEM OF CORONA DURING THIS HARD TIME OF PANDEMIC.</a:t>
          </a:r>
        </a:p>
      </dgm:t>
    </dgm:pt>
    <dgm:pt modelId="{FCD4E05F-E037-43C8-A9F3-30689F2AD7A1}" type="parTrans" cxnId="{19A45265-301A-4B50-B1F6-C811B8ACF32E}">
      <dgm:prSet/>
      <dgm:spPr/>
      <dgm:t>
        <a:bodyPr/>
        <a:lstStyle/>
        <a:p>
          <a:endParaRPr lang="en-US"/>
        </a:p>
      </dgm:t>
    </dgm:pt>
    <dgm:pt modelId="{6ADAB9C1-D833-4AC6-97B6-DF7A2D21457A}" type="sibTrans" cxnId="{19A45265-301A-4B50-B1F6-C811B8ACF32E}">
      <dgm:prSet/>
      <dgm:spPr/>
      <dgm:t>
        <a:bodyPr/>
        <a:lstStyle/>
        <a:p>
          <a:endParaRPr lang="en-US"/>
        </a:p>
      </dgm:t>
    </dgm:pt>
    <dgm:pt modelId="{E355E6E4-40D5-44CD-8CD2-09542B8B2698}">
      <dgm:prSet/>
      <dgm:spPr/>
      <dgm:t>
        <a:bodyPr/>
        <a:lstStyle/>
        <a:p>
          <a:r>
            <a:rPr lang="en-US"/>
            <a:t>THIS IS TOTALLY SIMPLE SITE WITH SIMPLE FORMAT SO NO FORMAL KNOWLEDGE IS NEEDED FOR SURFING THIS WEBSITE AND HAS USER FRIENDLY OUTPUT AND FONTS.</a:t>
          </a:r>
        </a:p>
      </dgm:t>
    </dgm:pt>
    <dgm:pt modelId="{80F87F7D-8421-4216-AB46-1A49D2D36507}" type="parTrans" cxnId="{1EDD832D-BAA8-4B85-A788-857611E91D0B}">
      <dgm:prSet/>
      <dgm:spPr/>
      <dgm:t>
        <a:bodyPr/>
        <a:lstStyle/>
        <a:p>
          <a:endParaRPr lang="en-US"/>
        </a:p>
      </dgm:t>
    </dgm:pt>
    <dgm:pt modelId="{55F0FA5E-6852-4DAA-B6E7-157143EE9BA8}" type="sibTrans" cxnId="{1EDD832D-BAA8-4B85-A788-857611E91D0B}">
      <dgm:prSet/>
      <dgm:spPr/>
      <dgm:t>
        <a:bodyPr/>
        <a:lstStyle/>
        <a:p>
          <a:endParaRPr lang="en-US"/>
        </a:p>
      </dgm:t>
    </dgm:pt>
    <dgm:pt modelId="{59DF00CF-9B8F-4B77-8A85-545EA2F8BC9E}">
      <dgm:prSet/>
      <dgm:spPr/>
      <dgm:t>
        <a:bodyPr/>
        <a:lstStyle/>
        <a:p>
          <a:r>
            <a:rPr lang="en-US" dirty="0"/>
            <a:t>AND IT WILL BE REALLY HELPFUL IN HARD TIME OF NEEDY PEOPLE AND HE/SHE CAN SAVE LOTS OF TIME.</a:t>
          </a:r>
        </a:p>
      </dgm:t>
    </dgm:pt>
    <dgm:pt modelId="{0D0586FB-8E5F-4C41-9BB8-A083B2422E90}" type="parTrans" cxnId="{745A865C-6565-4833-9B15-3E604274E12D}">
      <dgm:prSet/>
      <dgm:spPr/>
      <dgm:t>
        <a:bodyPr/>
        <a:lstStyle/>
        <a:p>
          <a:endParaRPr lang="en-US"/>
        </a:p>
      </dgm:t>
    </dgm:pt>
    <dgm:pt modelId="{FE41FCBF-1B2C-4F4A-B4EA-4536AFA4856B}" type="sibTrans" cxnId="{745A865C-6565-4833-9B15-3E604274E12D}">
      <dgm:prSet/>
      <dgm:spPr/>
      <dgm:t>
        <a:bodyPr/>
        <a:lstStyle/>
        <a:p>
          <a:endParaRPr lang="en-US"/>
        </a:p>
      </dgm:t>
    </dgm:pt>
    <dgm:pt modelId="{62CBBC17-137E-4146-976C-B9C7C99258F1}" type="pres">
      <dgm:prSet presAssocID="{0839DE2D-D210-483A-B1AA-BC7D56195698}" presName="linear" presStyleCnt="0">
        <dgm:presLayoutVars>
          <dgm:animLvl val="lvl"/>
          <dgm:resizeHandles val="exact"/>
        </dgm:presLayoutVars>
      </dgm:prSet>
      <dgm:spPr/>
    </dgm:pt>
    <dgm:pt modelId="{00DAD1E8-F1A0-4201-8D26-5995D96E5452}" type="pres">
      <dgm:prSet presAssocID="{37C240D6-4230-4DE4-8841-A73C7336B635}" presName="parentText" presStyleLbl="node1" presStyleIdx="0" presStyleCnt="3">
        <dgm:presLayoutVars>
          <dgm:chMax val="0"/>
          <dgm:bulletEnabled val="1"/>
        </dgm:presLayoutVars>
      </dgm:prSet>
      <dgm:spPr/>
    </dgm:pt>
    <dgm:pt modelId="{A8DE6389-678B-4E7C-B1F9-163204FD0D2F}" type="pres">
      <dgm:prSet presAssocID="{6ADAB9C1-D833-4AC6-97B6-DF7A2D21457A}" presName="spacer" presStyleCnt="0"/>
      <dgm:spPr/>
    </dgm:pt>
    <dgm:pt modelId="{3ACD7CC3-B7E0-4AAC-9619-8FD3F800B58A}" type="pres">
      <dgm:prSet presAssocID="{E355E6E4-40D5-44CD-8CD2-09542B8B2698}" presName="parentText" presStyleLbl="node1" presStyleIdx="1" presStyleCnt="3">
        <dgm:presLayoutVars>
          <dgm:chMax val="0"/>
          <dgm:bulletEnabled val="1"/>
        </dgm:presLayoutVars>
      </dgm:prSet>
      <dgm:spPr/>
    </dgm:pt>
    <dgm:pt modelId="{4A2A1709-0DBB-4786-AD22-747E39D3FA9E}" type="pres">
      <dgm:prSet presAssocID="{55F0FA5E-6852-4DAA-B6E7-157143EE9BA8}" presName="spacer" presStyleCnt="0"/>
      <dgm:spPr/>
    </dgm:pt>
    <dgm:pt modelId="{3311E493-40EE-413E-BA9C-629830D0E625}" type="pres">
      <dgm:prSet presAssocID="{59DF00CF-9B8F-4B77-8A85-545EA2F8BC9E}" presName="parentText" presStyleLbl="node1" presStyleIdx="2" presStyleCnt="3" custLinFactNeighborX="46">
        <dgm:presLayoutVars>
          <dgm:chMax val="0"/>
          <dgm:bulletEnabled val="1"/>
        </dgm:presLayoutVars>
      </dgm:prSet>
      <dgm:spPr/>
    </dgm:pt>
  </dgm:ptLst>
  <dgm:cxnLst>
    <dgm:cxn modelId="{B6C5D127-35D5-47A3-B23B-0A7247619EC6}" type="presOf" srcId="{0839DE2D-D210-483A-B1AA-BC7D56195698}" destId="{62CBBC17-137E-4146-976C-B9C7C99258F1}" srcOrd="0" destOrd="0" presId="urn:microsoft.com/office/officeart/2005/8/layout/vList2"/>
    <dgm:cxn modelId="{1EDD832D-BAA8-4B85-A788-857611E91D0B}" srcId="{0839DE2D-D210-483A-B1AA-BC7D56195698}" destId="{E355E6E4-40D5-44CD-8CD2-09542B8B2698}" srcOrd="1" destOrd="0" parTransId="{80F87F7D-8421-4216-AB46-1A49D2D36507}" sibTransId="{55F0FA5E-6852-4DAA-B6E7-157143EE9BA8}"/>
    <dgm:cxn modelId="{745A865C-6565-4833-9B15-3E604274E12D}" srcId="{0839DE2D-D210-483A-B1AA-BC7D56195698}" destId="{59DF00CF-9B8F-4B77-8A85-545EA2F8BC9E}" srcOrd="2" destOrd="0" parTransId="{0D0586FB-8E5F-4C41-9BB8-A083B2422E90}" sibTransId="{FE41FCBF-1B2C-4F4A-B4EA-4536AFA4856B}"/>
    <dgm:cxn modelId="{19A45265-301A-4B50-B1F6-C811B8ACF32E}" srcId="{0839DE2D-D210-483A-B1AA-BC7D56195698}" destId="{37C240D6-4230-4DE4-8841-A73C7336B635}" srcOrd="0" destOrd="0" parTransId="{FCD4E05F-E037-43C8-A9F3-30689F2AD7A1}" sibTransId="{6ADAB9C1-D833-4AC6-97B6-DF7A2D21457A}"/>
    <dgm:cxn modelId="{9E36F283-B1D7-47E8-BC93-B9876558CAF3}" type="presOf" srcId="{E355E6E4-40D5-44CD-8CD2-09542B8B2698}" destId="{3ACD7CC3-B7E0-4AAC-9619-8FD3F800B58A}" srcOrd="0" destOrd="0" presId="urn:microsoft.com/office/officeart/2005/8/layout/vList2"/>
    <dgm:cxn modelId="{FDD134A0-9656-4412-8881-B4DA4B571083}" type="presOf" srcId="{59DF00CF-9B8F-4B77-8A85-545EA2F8BC9E}" destId="{3311E493-40EE-413E-BA9C-629830D0E625}" srcOrd="0" destOrd="0" presId="urn:microsoft.com/office/officeart/2005/8/layout/vList2"/>
    <dgm:cxn modelId="{5C1BDFA1-42AC-49DF-9D62-E2E7368B78F3}" type="presOf" srcId="{37C240D6-4230-4DE4-8841-A73C7336B635}" destId="{00DAD1E8-F1A0-4201-8D26-5995D96E5452}" srcOrd="0" destOrd="0" presId="urn:microsoft.com/office/officeart/2005/8/layout/vList2"/>
    <dgm:cxn modelId="{13EA5460-C0DF-4ACA-A698-E8846228039F}" type="presParOf" srcId="{62CBBC17-137E-4146-976C-B9C7C99258F1}" destId="{00DAD1E8-F1A0-4201-8D26-5995D96E5452}" srcOrd="0" destOrd="0" presId="urn:microsoft.com/office/officeart/2005/8/layout/vList2"/>
    <dgm:cxn modelId="{77ED4FA1-8795-44B5-8805-3454299B48C2}" type="presParOf" srcId="{62CBBC17-137E-4146-976C-B9C7C99258F1}" destId="{A8DE6389-678B-4E7C-B1F9-163204FD0D2F}" srcOrd="1" destOrd="0" presId="urn:microsoft.com/office/officeart/2005/8/layout/vList2"/>
    <dgm:cxn modelId="{6ACABC36-7F01-4432-BF52-2424D9E61764}" type="presParOf" srcId="{62CBBC17-137E-4146-976C-B9C7C99258F1}" destId="{3ACD7CC3-B7E0-4AAC-9619-8FD3F800B58A}" srcOrd="2" destOrd="0" presId="urn:microsoft.com/office/officeart/2005/8/layout/vList2"/>
    <dgm:cxn modelId="{C275029A-EE07-44AA-86FC-894A2310F144}" type="presParOf" srcId="{62CBBC17-137E-4146-976C-B9C7C99258F1}" destId="{4A2A1709-0DBB-4786-AD22-747E39D3FA9E}" srcOrd="3" destOrd="0" presId="urn:microsoft.com/office/officeart/2005/8/layout/vList2"/>
    <dgm:cxn modelId="{D93E1DA1-6596-4D7B-803A-1171DB95B76D}" type="presParOf" srcId="{62CBBC17-137E-4146-976C-B9C7C99258F1}" destId="{3311E493-40EE-413E-BA9C-629830D0E625}"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DAD1E8-F1A0-4201-8D26-5995D96E5452}">
      <dsp:nvSpPr>
        <dsp:cNvPr id="0" name=""/>
        <dsp:cNvSpPr/>
      </dsp:nvSpPr>
      <dsp:spPr>
        <a:xfrm>
          <a:off x="0" y="62670"/>
          <a:ext cx="6900512" cy="176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WE HAVE BASICALY DEVELOPED THIS WEBSITE “COVID HEALTHCARE WEBSITE” TO OVERRIDE THE PROBLEMS PREVALING IN THIS PRACTICING MANUAL SYSTEM OF CORONA DURING THIS HARD TIME OF PANDEMIC.</a:t>
          </a:r>
        </a:p>
      </dsp:txBody>
      <dsp:txXfrm>
        <a:off x="86357" y="149027"/>
        <a:ext cx="6727798" cy="1596326"/>
      </dsp:txXfrm>
    </dsp:sp>
    <dsp:sp modelId="{3ACD7CC3-B7E0-4AAC-9619-8FD3F800B58A}">
      <dsp:nvSpPr>
        <dsp:cNvPr id="0" name=""/>
        <dsp:cNvSpPr/>
      </dsp:nvSpPr>
      <dsp:spPr>
        <a:xfrm>
          <a:off x="0" y="1883550"/>
          <a:ext cx="6900512" cy="1769040"/>
        </a:xfrm>
        <a:prstGeom prst="roundRect">
          <a:avLst/>
        </a:prstGeom>
        <a:solidFill>
          <a:schemeClr val="accent2">
            <a:hueOff val="-10053135"/>
            <a:satOff val="-382"/>
            <a:lumOff val="2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THIS IS TOTALLY SIMPLE SITE WITH SIMPLE FORMAT SO NO FORMAL KNOWLEDGE IS NEEDED FOR SURFING THIS WEBSITE AND HAS USER FRIENDLY OUTPUT AND FONTS.</a:t>
          </a:r>
        </a:p>
      </dsp:txBody>
      <dsp:txXfrm>
        <a:off x="86357" y="1969907"/>
        <a:ext cx="6727798" cy="1596326"/>
      </dsp:txXfrm>
    </dsp:sp>
    <dsp:sp modelId="{3311E493-40EE-413E-BA9C-629830D0E625}">
      <dsp:nvSpPr>
        <dsp:cNvPr id="0" name=""/>
        <dsp:cNvSpPr/>
      </dsp:nvSpPr>
      <dsp:spPr>
        <a:xfrm>
          <a:off x="0" y="3704430"/>
          <a:ext cx="6900512" cy="1769040"/>
        </a:xfrm>
        <a:prstGeom prst="roundRect">
          <a:avLst/>
        </a:prstGeom>
        <a:solidFill>
          <a:schemeClr val="accent2">
            <a:hueOff val="-20106270"/>
            <a:satOff val="-765"/>
            <a:lumOff val="509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AND IT WILL BE REALLY HELPFUL IN HARD TIME OF NEEDY PEOPLE AND HE/SHE CAN SAVE LOTS OF TIME.</a:t>
          </a:r>
        </a:p>
      </dsp:txBody>
      <dsp:txXfrm>
        <a:off x="86357" y="3790787"/>
        <a:ext cx="6727798" cy="15963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12/10/2021</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13227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87132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10066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6012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447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64625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2792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39875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922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29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12/10/2021</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9811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400" spc="40">
                <a:solidFill>
                  <a:schemeClr val="tx1">
                    <a:tint val="75000"/>
                  </a:schemeClr>
                </a:solidFill>
              </a:defRPr>
            </a:lvl1pPr>
          </a:lstStyle>
          <a:p>
            <a:fld id="{72345051-2045-45DA-935E-2E3CA1A69ADC}" type="datetimeFigureOut">
              <a:rPr lang="en-US" smtClean="0"/>
              <a:t>12/10/2021</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400" spc="4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400" spc="4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1246276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110000"/>
        </a:lnSpc>
        <a:spcBef>
          <a:spcPct val="0"/>
        </a:spcBef>
        <a:buNone/>
        <a:defRPr sz="4400" kern="1200" spc="90">
          <a:solidFill>
            <a:schemeClr val="tx1"/>
          </a:solidFill>
          <a:latin typeface="+mj-lt"/>
          <a:ea typeface="+mj-ea"/>
          <a:cs typeface="+mj-cs"/>
        </a:defRPr>
      </a:lvl1pPr>
    </p:titleStyle>
    <p:bodyStyle>
      <a:lvl1pPr marL="228600" indent="-228600" algn="l" defTabSz="914400" rtl="0" eaLnBrk="1" latinLnBrk="0" hangingPunct="1">
        <a:lnSpc>
          <a:spcPct val="105000"/>
        </a:lnSpc>
        <a:spcBef>
          <a:spcPts val="1000"/>
        </a:spcBef>
        <a:buFont typeface="Arial" panose="020B0604020202020204" pitchFamily="34" charset="0"/>
        <a:buChar char="•"/>
        <a:defRPr sz="2600" kern="1200" spc="90">
          <a:solidFill>
            <a:schemeClr val="tx1"/>
          </a:solidFill>
          <a:latin typeface="+mn-lt"/>
          <a:ea typeface="+mn-ea"/>
          <a:cs typeface="+mn-cs"/>
        </a:defRPr>
      </a:lvl1pPr>
      <a:lvl2pPr marL="685800" indent="-228600" algn="l" defTabSz="914400" rtl="0" eaLnBrk="1" latinLnBrk="0" hangingPunct="1">
        <a:lnSpc>
          <a:spcPct val="105000"/>
        </a:lnSpc>
        <a:spcBef>
          <a:spcPts val="500"/>
        </a:spcBef>
        <a:buFont typeface="Arial" panose="020B0604020202020204" pitchFamily="34" charset="0"/>
        <a:buChar char="•"/>
        <a:defRPr sz="2200" kern="1200" spc="90">
          <a:solidFill>
            <a:schemeClr val="tx1"/>
          </a:solidFill>
          <a:latin typeface="+mn-lt"/>
          <a:ea typeface="+mn-ea"/>
          <a:cs typeface="+mn-cs"/>
        </a:defRPr>
      </a:lvl2pPr>
      <a:lvl3pPr marL="1143000" indent="-228600" algn="l" defTabSz="914400" rtl="0" eaLnBrk="1" latinLnBrk="0" hangingPunct="1">
        <a:lnSpc>
          <a:spcPct val="105000"/>
        </a:lnSpc>
        <a:spcBef>
          <a:spcPts val="500"/>
        </a:spcBef>
        <a:buFont typeface="Arial" panose="020B0604020202020204" pitchFamily="34" charset="0"/>
        <a:buChar char="•"/>
        <a:defRPr sz="2000" kern="1200" spc="90">
          <a:solidFill>
            <a:schemeClr val="tx1"/>
          </a:solidFill>
          <a:latin typeface="+mn-lt"/>
          <a:ea typeface="+mn-ea"/>
          <a:cs typeface="+mn-cs"/>
        </a:defRPr>
      </a:lvl3pPr>
      <a:lvl4pPr marL="16002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4pPr>
      <a:lvl5pPr marL="2057400" indent="-228600" algn="l" defTabSz="914400" rtl="0" eaLnBrk="1" latinLnBrk="0" hangingPunct="1">
        <a:lnSpc>
          <a:spcPct val="105000"/>
        </a:lnSpc>
        <a:spcBef>
          <a:spcPts val="500"/>
        </a:spcBef>
        <a:buFont typeface="Arial" panose="020B0604020202020204" pitchFamily="34" charset="0"/>
        <a:buChar char="•"/>
        <a:defRPr sz="1800" kern="1200" spc="9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500+ Healthcare Pictures [HD] | Download Free Images on Unsplash">
            <a:extLst>
              <a:ext uri="{FF2B5EF4-FFF2-40B4-BE49-F238E27FC236}">
                <a16:creationId xmlns:a16="http://schemas.microsoft.com/office/drawing/2014/main" id="{969E16FC-0364-4C74-9DEC-3C6F854046FF}"/>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5709" r="-1" b="-1"/>
          <a:stretch/>
        </p:blipFill>
        <p:spPr bwMode="auto">
          <a:xfrm>
            <a:off x="20" y="10"/>
            <a:ext cx="1218893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3EB7DDB-D5CA-4744-83D0-3505F54D13C9}"/>
              </a:ext>
            </a:extLst>
          </p:cNvPr>
          <p:cNvSpPr>
            <a:spLocks noGrp="1"/>
          </p:cNvSpPr>
          <p:nvPr>
            <p:ph type="ctrTitle"/>
          </p:nvPr>
        </p:nvSpPr>
        <p:spPr>
          <a:xfrm>
            <a:off x="1524000" y="1122363"/>
            <a:ext cx="9144000" cy="3063240"/>
          </a:xfrm>
        </p:spPr>
        <p:txBody>
          <a:bodyPr>
            <a:normAutofit/>
          </a:bodyPr>
          <a:lstStyle/>
          <a:p>
            <a:pPr algn="ctr">
              <a:lnSpc>
                <a:spcPct val="95000"/>
              </a:lnSpc>
            </a:pPr>
            <a:r>
              <a:rPr lang="en-US" sz="9200"/>
              <a:t>COVID HEALTH CARE WEBSITE</a:t>
            </a:r>
          </a:p>
        </p:txBody>
      </p:sp>
      <p:sp>
        <p:nvSpPr>
          <p:cNvPr id="3" name="Subtitle 2">
            <a:extLst>
              <a:ext uri="{FF2B5EF4-FFF2-40B4-BE49-F238E27FC236}">
                <a16:creationId xmlns:a16="http://schemas.microsoft.com/office/drawing/2014/main" id="{5DB7B76D-E727-4B38-8B6B-6090712DE540}"/>
              </a:ext>
            </a:extLst>
          </p:cNvPr>
          <p:cNvSpPr>
            <a:spLocks noGrp="1"/>
          </p:cNvSpPr>
          <p:nvPr>
            <p:ph type="subTitle" idx="1"/>
          </p:nvPr>
        </p:nvSpPr>
        <p:spPr>
          <a:xfrm>
            <a:off x="1527048" y="4599432"/>
            <a:ext cx="9144000" cy="1536192"/>
          </a:xfrm>
        </p:spPr>
        <p:txBody>
          <a:bodyPr>
            <a:normAutofit/>
          </a:bodyPr>
          <a:lstStyle/>
          <a:p>
            <a:pPr algn="ctr"/>
            <a:r>
              <a:rPr lang="en-US" sz="3200"/>
              <a:t>BY TEAM-</a:t>
            </a:r>
          </a:p>
          <a:p>
            <a:pPr algn="ctr"/>
            <a:r>
              <a:rPr lang="en-US" sz="3200"/>
              <a:t>CYPHERS</a:t>
            </a:r>
          </a:p>
        </p:txBody>
      </p:sp>
      <p:sp>
        <p:nvSpPr>
          <p:cNvPr id="139"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aypee Institute of Information Technology - Wikipedia">
            <a:extLst>
              <a:ext uri="{FF2B5EF4-FFF2-40B4-BE49-F238E27FC236}">
                <a16:creationId xmlns:a16="http://schemas.microsoft.com/office/drawing/2014/main" id="{E9CC145A-4940-4337-A9F1-4EA42958D5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214" y="161924"/>
            <a:ext cx="550011" cy="684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53974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Reference Marketing Stock Photos, Images &amp;amp; Photography | Shutterstock">
            <a:extLst>
              <a:ext uri="{FF2B5EF4-FFF2-40B4-BE49-F238E27FC236}">
                <a16:creationId xmlns:a16="http://schemas.microsoft.com/office/drawing/2014/main" id="{D48E9E30-FECC-4034-8314-4E4F13F44D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69" b="6214"/>
          <a:stretch/>
        </p:blipFill>
        <p:spPr bwMode="auto">
          <a:xfrm>
            <a:off x="20" y="10"/>
            <a:ext cx="12191980" cy="4558420"/>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139"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8335627-5AE6-49DF-80AE-C0B04E8088AD}"/>
              </a:ext>
            </a:extLst>
          </p:cNvPr>
          <p:cNvSpPr>
            <a:spLocks noGrp="1"/>
          </p:cNvSpPr>
          <p:nvPr>
            <p:ph idx="1"/>
          </p:nvPr>
        </p:nvSpPr>
        <p:spPr>
          <a:xfrm>
            <a:off x="4654294" y="4777739"/>
            <a:ext cx="6897626" cy="1399223"/>
          </a:xfrm>
        </p:spPr>
        <p:txBody>
          <a:bodyPr anchor="ctr">
            <a:normAutofit/>
          </a:bodyPr>
          <a:lstStyle/>
          <a:p>
            <a:endParaRPr lang="en-US" sz="1800"/>
          </a:p>
        </p:txBody>
      </p:sp>
      <p:pic>
        <p:nvPicPr>
          <p:cNvPr id="10246" name="Picture 6" descr="Jaypee Institute of Information Technology - Wikipedia">
            <a:extLst>
              <a:ext uri="{FF2B5EF4-FFF2-40B4-BE49-F238E27FC236}">
                <a16:creationId xmlns:a16="http://schemas.microsoft.com/office/drawing/2014/main" id="{75B21328-F954-44F0-945B-4AA7AAA4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4" y="114300"/>
            <a:ext cx="747712" cy="9300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14AAB5A-1FEE-4FF7-BD69-ABAF92021CB9}"/>
              </a:ext>
            </a:extLst>
          </p:cNvPr>
          <p:cNvPicPr>
            <a:picLocks noChangeAspect="1"/>
          </p:cNvPicPr>
          <p:nvPr/>
        </p:nvPicPr>
        <p:blipFill>
          <a:blip r:embed="rId4"/>
          <a:stretch>
            <a:fillRect/>
          </a:stretch>
        </p:blipFill>
        <p:spPr>
          <a:xfrm>
            <a:off x="130286" y="6200775"/>
            <a:ext cx="542925" cy="542925"/>
          </a:xfrm>
          <a:prstGeom prst="rect">
            <a:avLst/>
          </a:prstGeom>
        </p:spPr>
      </p:pic>
    </p:spTree>
    <p:extLst>
      <p:ext uri="{BB962C8B-B14F-4D97-AF65-F5344CB8AC3E}">
        <p14:creationId xmlns:p14="http://schemas.microsoft.com/office/powerpoint/2010/main" val="1308027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1" name="Rectangle 10">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BA21B-0F8F-4B44-9CF9-9A29E1A42648}"/>
              </a:ext>
            </a:extLst>
          </p:cNvPr>
          <p:cNvSpPr>
            <a:spLocks noGrp="1"/>
          </p:cNvSpPr>
          <p:nvPr>
            <p:ph type="title"/>
          </p:nvPr>
        </p:nvSpPr>
        <p:spPr>
          <a:xfrm>
            <a:off x="4853988" y="320041"/>
            <a:ext cx="6707084" cy="3892668"/>
          </a:xfrm>
        </p:spPr>
        <p:txBody>
          <a:bodyPr vert="horz" lIns="91440" tIns="45720" rIns="91440" bIns="45720" rtlCol="0" anchor="b">
            <a:normAutofit/>
          </a:bodyPr>
          <a:lstStyle/>
          <a:p>
            <a:pPr algn="l">
              <a:lnSpc>
                <a:spcPct val="90000"/>
              </a:lnSpc>
            </a:pPr>
            <a:r>
              <a:rPr lang="en-US" sz="8900"/>
              <a:t>THANK YOU</a:t>
            </a:r>
            <a:br>
              <a:rPr lang="en-US" sz="8900"/>
            </a:br>
            <a:r>
              <a:rPr lang="en-US" sz="8900"/>
              <a:t>TEAM CYPHERS</a:t>
            </a: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Smiling Face with No Fill">
            <a:extLst>
              <a:ext uri="{FF2B5EF4-FFF2-40B4-BE49-F238E27FC236}">
                <a16:creationId xmlns:a16="http://schemas.microsoft.com/office/drawing/2014/main" id="{6B52DE33-CF37-48D0-8429-38C637912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371600"/>
            <a:ext cx="4087368" cy="4087368"/>
          </a:xfrm>
          <a:prstGeom prst="rect">
            <a:avLst/>
          </a:prstGeom>
        </p:spPr>
      </p:pic>
      <p:pic>
        <p:nvPicPr>
          <p:cNvPr id="11266" name="Picture 2" descr="Jaypee Institute of Information Technology - Wikipedia">
            <a:extLst>
              <a:ext uri="{FF2B5EF4-FFF2-40B4-BE49-F238E27FC236}">
                <a16:creationId xmlns:a16="http://schemas.microsoft.com/office/drawing/2014/main" id="{8BA6B652-A561-4AF0-A468-927798DFF1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179" y="48632"/>
            <a:ext cx="716021" cy="89059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3F5F3FF-6E77-4F00-899B-4434B18E01A4}"/>
              </a:ext>
            </a:extLst>
          </p:cNvPr>
          <p:cNvPicPr>
            <a:picLocks noChangeAspect="1"/>
          </p:cNvPicPr>
          <p:nvPr/>
        </p:nvPicPr>
        <p:blipFill>
          <a:blip r:embed="rId5"/>
          <a:stretch>
            <a:fillRect/>
          </a:stretch>
        </p:blipFill>
        <p:spPr>
          <a:xfrm>
            <a:off x="9724219" y="2060392"/>
            <a:ext cx="2152317" cy="2152317"/>
          </a:xfrm>
          <a:prstGeom prst="rect">
            <a:avLst/>
          </a:prstGeom>
        </p:spPr>
      </p:pic>
    </p:spTree>
    <p:extLst>
      <p:ext uri="{BB962C8B-B14F-4D97-AF65-F5344CB8AC3E}">
        <p14:creationId xmlns:p14="http://schemas.microsoft.com/office/powerpoint/2010/main" val="1959470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A042A-C9C0-4987-AAB8-AF61A45F59B1}"/>
              </a:ext>
            </a:extLst>
          </p:cNvPr>
          <p:cNvSpPr>
            <a:spLocks noGrp="1"/>
          </p:cNvSpPr>
          <p:nvPr>
            <p:ph type="title"/>
          </p:nvPr>
        </p:nvSpPr>
        <p:spPr>
          <a:xfrm>
            <a:off x="640080" y="325369"/>
            <a:ext cx="4368602" cy="1956841"/>
          </a:xfrm>
        </p:spPr>
        <p:txBody>
          <a:bodyPr anchor="b">
            <a:normAutofit/>
          </a:bodyPr>
          <a:lstStyle/>
          <a:p>
            <a:pPr>
              <a:lnSpc>
                <a:spcPct val="100000"/>
              </a:lnSpc>
            </a:pPr>
            <a:r>
              <a:rPr lang="en-US" sz="5600"/>
              <a:t>TEAM</a:t>
            </a:r>
            <a:br>
              <a:rPr lang="en-US" sz="5600"/>
            </a:br>
            <a:r>
              <a:rPr lang="en-US" sz="5600"/>
              <a:t>CYPHER</a:t>
            </a:r>
          </a:p>
        </p:txBody>
      </p:sp>
      <p:sp>
        <p:nvSpPr>
          <p:cNvPr id="7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2ABB02-AB90-46F1-8249-7ABB1D24DD1A}"/>
              </a:ext>
            </a:extLst>
          </p:cNvPr>
          <p:cNvSpPr>
            <a:spLocks noGrp="1"/>
          </p:cNvSpPr>
          <p:nvPr>
            <p:ph idx="1"/>
          </p:nvPr>
        </p:nvSpPr>
        <p:spPr>
          <a:xfrm>
            <a:off x="640080" y="2872899"/>
            <a:ext cx="4243589" cy="3320668"/>
          </a:xfrm>
        </p:spPr>
        <p:txBody>
          <a:bodyPr>
            <a:normAutofit/>
          </a:bodyPr>
          <a:lstStyle/>
          <a:p>
            <a:pPr>
              <a:lnSpc>
                <a:spcPct val="95000"/>
              </a:lnSpc>
              <a:buFont typeface="Wingdings" panose="05000000000000000000" pitchFamily="2" charset="2"/>
              <a:buChar char="Ø"/>
            </a:pPr>
            <a:r>
              <a:rPr lang="en-US" sz="1500"/>
              <a:t>AS NAME SAYS CYPHERS WHICH MEAN A SECRET OR DISGUISED WAY OF WRITING OR IN SIMPILE WAY ITS KNOWN AS CODING.</a:t>
            </a:r>
          </a:p>
          <a:p>
            <a:pPr>
              <a:lnSpc>
                <a:spcPct val="95000"/>
              </a:lnSpc>
              <a:buFont typeface="Wingdings" panose="05000000000000000000" pitchFamily="2" charset="2"/>
              <a:buChar char="Ø"/>
            </a:pPr>
            <a:r>
              <a:rPr lang="en-US" sz="1500"/>
              <a:t>SO WE HAVE TAKEN THIS NAME BECAUSE OUR WHOLE WORK AND PROJECT IS IN CODING</a:t>
            </a:r>
          </a:p>
          <a:p>
            <a:pPr>
              <a:lnSpc>
                <a:spcPct val="95000"/>
              </a:lnSpc>
              <a:buFont typeface="Wingdings" panose="05000000000000000000" pitchFamily="2" charset="2"/>
              <a:buChar char="Ø"/>
            </a:pPr>
            <a:r>
              <a:rPr lang="en-US" sz="1500"/>
              <a:t>TEAM MEMBERS:</a:t>
            </a:r>
          </a:p>
          <a:p>
            <a:pPr marL="0" indent="0">
              <a:lnSpc>
                <a:spcPct val="95000"/>
              </a:lnSpc>
              <a:buNone/>
            </a:pPr>
            <a:r>
              <a:rPr lang="en-US" sz="1500"/>
              <a:t>     1. SKANDH VISHWAMBHAR LATG10061</a:t>
            </a:r>
          </a:p>
          <a:p>
            <a:pPr marL="0" indent="0">
              <a:lnSpc>
                <a:spcPct val="95000"/>
              </a:lnSpc>
              <a:buNone/>
            </a:pPr>
            <a:r>
              <a:rPr lang="en-US" sz="1500"/>
              <a:t>     2. RITIK MALHOTRA LATG10061</a:t>
            </a:r>
          </a:p>
        </p:txBody>
      </p:sp>
      <p:pic>
        <p:nvPicPr>
          <p:cNvPr id="2052" name="Picture 4" descr="Teamwork Wallpapers - Wallpaper Cave">
            <a:extLst>
              <a:ext uri="{FF2B5EF4-FFF2-40B4-BE49-F238E27FC236}">
                <a16:creationId xmlns:a16="http://schemas.microsoft.com/office/drawing/2014/main" id="{AF69B8CF-7240-4BC0-A8F8-B8E2683D14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284" r="20026"/>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Jaypee Institute of Information Technology - Wikipedia">
            <a:extLst>
              <a:ext uri="{FF2B5EF4-FFF2-40B4-BE49-F238E27FC236}">
                <a16:creationId xmlns:a16="http://schemas.microsoft.com/office/drawing/2014/main" id="{724F8177-5AE6-4C62-ABD0-9D04E765D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01" y="89154"/>
            <a:ext cx="446621" cy="55549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3E95786-2097-4392-834B-2F4C8D0DD8D8}"/>
              </a:ext>
            </a:extLst>
          </p:cNvPr>
          <p:cNvPicPr>
            <a:picLocks noChangeAspect="1"/>
          </p:cNvPicPr>
          <p:nvPr/>
        </p:nvPicPr>
        <p:blipFill>
          <a:blip r:embed="rId4"/>
          <a:stretch>
            <a:fillRect/>
          </a:stretch>
        </p:blipFill>
        <p:spPr>
          <a:xfrm>
            <a:off x="3588212" y="560245"/>
            <a:ext cx="1721965" cy="1721965"/>
          </a:xfrm>
          <a:prstGeom prst="rect">
            <a:avLst/>
          </a:prstGeom>
        </p:spPr>
      </p:pic>
    </p:spTree>
    <p:extLst>
      <p:ext uri="{BB962C8B-B14F-4D97-AF65-F5344CB8AC3E}">
        <p14:creationId xmlns:p14="http://schemas.microsoft.com/office/powerpoint/2010/main" val="3967362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3DAA0EF-336D-4CDC-A9A2-8460363E27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D079A19-B31E-4129-A464-7547FF05A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90556" cy="6858000"/>
          </a:xfrm>
          <a:custGeom>
            <a:avLst/>
            <a:gdLst>
              <a:gd name="connsiteX0" fmla="*/ 0 w 4090556"/>
              <a:gd name="connsiteY0" fmla="*/ 0 h 6858000"/>
              <a:gd name="connsiteX1" fmla="*/ 4077555 w 4090556"/>
              <a:gd name="connsiteY1" fmla="*/ 0 h 6858000"/>
              <a:gd name="connsiteX2" fmla="*/ 4077574 w 4090556"/>
              <a:gd name="connsiteY2" fmla="*/ 720 h 6858000"/>
              <a:gd name="connsiteX3" fmla="*/ 4075790 w 4090556"/>
              <a:gd name="connsiteY3" fmla="*/ 575485 h 6858000"/>
              <a:gd name="connsiteX4" fmla="*/ 4076555 w 4090556"/>
              <a:gd name="connsiteY4" fmla="*/ 932245 h 6858000"/>
              <a:gd name="connsiteX5" fmla="*/ 4076555 w 4090556"/>
              <a:gd name="connsiteY5" fmla="*/ 1286711 h 6858000"/>
              <a:gd name="connsiteX6" fmla="*/ 4082288 w 4090556"/>
              <a:gd name="connsiteY6" fmla="*/ 1595180 h 6858000"/>
              <a:gd name="connsiteX7" fmla="*/ 4078211 w 4090556"/>
              <a:gd name="connsiteY7" fmla="*/ 2133123 h 6858000"/>
              <a:gd name="connsiteX8" fmla="*/ 4071968 w 4090556"/>
              <a:gd name="connsiteY8" fmla="*/ 2946025 h 6858000"/>
              <a:gd name="connsiteX9" fmla="*/ 4068401 w 4090556"/>
              <a:gd name="connsiteY9" fmla="*/ 3502061 h 6858000"/>
              <a:gd name="connsiteX10" fmla="*/ 4087513 w 4090556"/>
              <a:gd name="connsiteY10" fmla="*/ 4076061 h 6858000"/>
              <a:gd name="connsiteX11" fmla="*/ 4076938 w 4090556"/>
              <a:gd name="connsiteY11" fmla="*/ 4442632 h 6858000"/>
              <a:gd name="connsiteX12" fmla="*/ 4071459 w 4090556"/>
              <a:gd name="connsiteY12" fmla="*/ 4827550 h 6858000"/>
              <a:gd name="connsiteX13" fmla="*/ 4071459 w 4090556"/>
              <a:gd name="connsiteY13" fmla="*/ 5019945 h 6858000"/>
              <a:gd name="connsiteX14" fmla="*/ 4084200 w 4090556"/>
              <a:gd name="connsiteY14" fmla="*/ 5490104 h 6858000"/>
              <a:gd name="connsiteX15" fmla="*/ 4077446 w 4090556"/>
              <a:gd name="connsiteY15" fmla="*/ 5844569 h 6858000"/>
              <a:gd name="connsiteX16" fmla="*/ 4082544 w 4090556"/>
              <a:gd name="connsiteY16" fmla="*/ 6260195 h 6858000"/>
              <a:gd name="connsiteX17" fmla="*/ 4086110 w 4090556"/>
              <a:gd name="connsiteY17" fmla="*/ 6706145 h 6858000"/>
              <a:gd name="connsiteX18" fmla="*/ 4086135 w 4090556"/>
              <a:gd name="connsiteY18" fmla="*/ 6794562 h 6858000"/>
              <a:gd name="connsiteX19" fmla="*/ 4080334 w 4090556"/>
              <a:gd name="connsiteY19" fmla="*/ 6858000 h 6858000"/>
              <a:gd name="connsiteX20" fmla="*/ 0 w 4090556"/>
              <a:gd name="connsiteY2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090556" h="6858000">
                <a:moveTo>
                  <a:pt x="0" y="0"/>
                </a:moveTo>
                <a:lnTo>
                  <a:pt x="4077555" y="0"/>
                </a:lnTo>
                <a:lnTo>
                  <a:pt x="4077574" y="720"/>
                </a:lnTo>
                <a:cubicBezTo>
                  <a:pt x="4079358" y="192351"/>
                  <a:pt x="4064960" y="384364"/>
                  <a:pt x="4075790" y="575485"/>
                </a:cubicBezTo>
                <a:cubicBezTo>
                  <a:pt x="4082544" y="694108"/>
                  <a:pt x="4081269" y="814132"/>
                  <a:pt x="4076555" y="932245"/>
                </a:cubicBezTo>
                <a:cubicBezTo>
                  <a:pt x="4071840" y="1050357"/>
                  <a:pt x="4065470" y="1168597"/>
                  <a:pt x="4076555" y="1286711"/>
                </a:cubicBezTo>
                <a:cubicBezTo>
                  <a:pt x="4084710" y="1389317"/>
                  <a:pt x="4086621" y="1492332"/>
                  <a:pt x="4082288" y="1595180"/>
                </a:cubicBezTo>
                <a:cubicBezTo>
                  <a:pt x="4077319" y="1774452"/>
                  <a:pt x="4067637" y="1953851"/>
                  <a:pt x="4078211" y="2133123"/>
                </a:cubicBezTo>
                <a:cubicBezTo>
                  <a:pt x="4094393" y="2404260"/>
                  <a:pt x="4084710" y="2675143"/>
                  <a:pt x="4071968" y="2946025"/>
                </a:cubicBezTo>
                <a:cubicBezTo>
                  <a:pt x="4063049" y="3131413"/>
                  <a:pt x="4055659" y="3316673"/>
                  <a:pt x="4068401" y="3502061"/>
                </a:cubicBezTo>
                <a:cubicBezTo>
                  <a:pt x="4081396" y="3693182"/>
                  <a:pt x="4097323" y="3884176"/>
                  <a:pt x="4087513" y="4076061"/>
                </a:cubicBezTo>
                <a:cubicBezTo>
                  <a:pt x="4081142" y="4198251"/>
                  <a:pt x="4069037" y="4320315"/>
                  <a:pt x="4076938" y="4442632"/>
                </a:cubicBezTo>
                <a:cubicBezTo>
                  <a:pt x="4083270" y="4570925"/>
                  <a:pt x="4081435" y="4699486"/>
                  <a:pt x="4071459" y="4827550"/>
                </a:cubicBezTo>
                <a:cubicBezTo>
                  <a:pt x="4065725" y="4891550"/>
                  <a:pt x="4065725" y="4955945"/>
                  <a:pt x="4071459" y="5019945"/>
                </a:cubicBezTo>
                <a:cubicBezTo>
                  <a:pt x="4087742" y="5176105"/>
                  <a:pt x="4091997" y="5333296"/>
                  <a:pt x="4084200" y="5490104"/>
                </a:cubicBezTo>
                <a:cubicBezTo>
                  <a:pt x="4079740" y="5608217"/>
                  <a:pt x="4071968" y="5726202"/>
                  <a:pt x="4077446" y="5844569"/>
                </a:cubicBezTo>
                <a:cubicBezTo>
                  <a:pt x="4083944" y="5983069"/>
                  <a:pt x="4088914" y="6121696"/>
                  <a:pt x="4082544" y="6260195"/>
                </a:cubicBezTo>
                <a:cubicBezTo>
                  <a:pt x="4075841" y="6408803"/>
                  <a:pt x="4077026" y="6557662"/>
                  <a:pt x="4086110" y="6706145"/>
                </a:cubicBezTo>
                <a:cubicBezTo>
                  <a:pt x="4087467" y="6735616"/>
                  <a:pt x="4087474" y="6765120"/>
                  <a:pt x="4086135" y="6794562"/>
                </a:cubicBezTo>
                <a:lnTo>
                  <a:pt x="4080334" y="6858000"/>
                </a:lnTo>
                <a:lnTo>
                  <a:pt x="0" y="6858000"/>
                </a:lnTo>
                <a:close/>
              </a:path>
            </a:pathLst>
          </a:custGeom>
          <a:solidFill>
            <a:srgbClr val="CF8DB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F7FEAC9-BBE6-47FF-AADA-E8E860CF4028}"/>
              </a:ext>
            </a:extLst>
          </p:cNvPr>
          <p:cNvSpPr>
            <a:spLocks noGrp="1"/>
          </p:cNvSpPr>
          <p:nvPr>
            <p:ph type="title"/>
          </p:nvPr>
        </p:nvSpPr>
        <p:spPr>
          <a:xfrm>
            <a:off x="635001" y="640823"/>
            <a:ext cx="3103194" cy="5583148"/>
          </a:xfrm>
        </p:spPr>
        <p:txBody>
          <a:bodyPr anchor="ctr">
            <a:normAutofit/>
          </a:bodyPr>
          <a:lstStyle/>
          <a:p>
            <a:r>
              <a:rPr lang="en-US" sz="2800">
                <a:solidFill>
                  <a:schemeClr val="bg1"/>
                </a:solidFill>
              </a:rPr>
              <a:t>INTRODUCTION</a:t>
            </a:r>
          </a:p>
        </p:txBody>
      </p:sp>
      <p:graphicFrame>
        <p:nvGraphicFramePr>
          <p:cNvPr id="5" name="Content Placeholder 2">
            <a:extLst>
              <a:ext uri="{FF2B5EF4-FFF2-40B4-BE49-F238E27FC236}">
                <a16:creationId xmlns:a16="http://schemas.microsoft.com/office/drawing/2014/main" id="{E30F665B-A839-44EF-B621-D43ACF1F19C9}"/>
              </a:ext>
            </a:extLst>
          </p:cNvPr>
          <p:cNvGraphicFramePr>
            <a:graphicFrameLocks noGrp="1"/>
          </p:cNvGraphicFramePr>
          <p:nvPr>
            <p:ph idx="1"/>
            <p:extLst>
              <p:ext uri="{D42A27DB-BD31-4B8C-83A1-F6EECF244321}">
                <p14:modId xmlns:p14="http://schemas.microsoft.com/office/powerpoint/2010/main" val="2619675683"/>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Jaypee Institute of Information Technology - Wikipedia">
            <a:extLst>
              <a:ext uri="{FF2B5EF4-FFF2-40B4-BE49-F238E27FC236}">
                <a16:creationId xmlns:a16="http://schemas.microsoft.com/office/drawing/2014/main" id="{42BF0358-C683-4663-8A6A-D60CC90EC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39" y="104775"/>
            <a:ext cx="614362" cy="76413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4519C743-7C37-49E7-B0B2-BA5896CB051A}"/>
              </a:ext>
            </a:extLst>
          </p:cNvPr>
          <p:cNvPicPr>
            <a:picLocks noChangeAspect="1"/>
          </p:cNvPicPr>
          <p:nvPr/>
        </p:nvPicPr>
        <p:blipFill>
          <a:blip r:embed="rId8"/>
          <a:stretch>
            <a:fillRect/>
          </a:stretch>
        </p:blipFill>
        <p:spPr>
          <a:xfrm>
            <a:off x="77539" y="6124575"/>
            <a:ext cx="628650" cy="628650"/>
          </a:xfrm>
          <a:prstGeom prst="rect">
            <a:avLst/>
          </a:prstGeom>
        </p:spPr>
      </p:pic>
    </p:spTree>
    <p:extLst>
      <p:ext uri="{BB962C8B-B14F-4D97-AF65-F5344CB8AC3E}">
        <p14:creationId xmlns:p14="http://schemas.microsoft.com/office/powerpoint/2010/main" val="398109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7555C-5C93-401A-89C0-B51086852BFA}"/>
              </a:ext>
            </a:extLst>
          </p:cNvPr>
          <p:cNvSpPr>
            <a:spLocks noGrp="1"/>
          </p:cNvSpPr>
          <p:nvPr>
            <p:ph type="title"/>
          </p:nvPr>
        </p:nvSpPr>
        <p:spPr>
          <a:xfrm>
            <a:off x="640080" y="325369"/>
            <a:ext cx="4368602" cy="1956841"/>
          </a:xfrm>
        </p:spPr>
        <p:txBody>
          <a:bodyPr anchor="b">
            <a:normAutofit/>
          </a:bodyPr>
          <a:lstStyle/>
          <a:p>
            <a:pPr>
              <a:lnSpc>
                <a:spcPct val="100000"/>
              </a:lnSpc>
            </a:pPr>
            <a:r>
              <a:rPr lang="en-US" sz="4600"/>
              <a:t>COVID HEALTH CARE WEBSITE</a:t>
            </a:r>
          </a:p>
        </p:txBody>
      </p:sp>
      <p:sp>
        <p:nvSpPr>
          <p:cNvPr id="77"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DE834FB-0743-4670-B086-685A8232C03C}"/>
              </a:ext>
            </a:extLst>
          </p:cNvPr>
          <p:cNvSpPr>
            <a:spLocks noGrp="1"/>
          </p:cNvSpPr>
          <p:nvPr>
            <p:ph idx="1"/>
          </p:nvPr>
        </p:nvSpPr>
        <p:spPr>
          <a:xfrm>
            <a:off x="640080" y="2872899"/>
            <a:ext cx="4243589" cy="3320668"/>
          </a:xfrm>
        </p:spPr>
        <p:txBody>
          <a:bodyPr>
            <a:normAutofit/>
          </a:bodyPr>
          <a:lstStyle/>
          <a:p>
            <a:pPr marL="0" indent="0">
              <a:lnSpc>
                <a:spcPct val="95000"/>
              </a:lnSpc>
              <a:buNone/>
            </a:pPr>
            <a:r>
              <a:rPr lang="en-US" sz="1500"/>
              <a:t>AS WE KNOW WHOLE WORLD IS GOING THROUGH COVID PANDEMIC AND MANY PEOPLE ARE LOSING THEIR LIVES AND LOVED ONES BECAUSE OF COVID</a:t>
            </a:r>
          </a:p>
          <a:p>
            <a:pPr marL="0" indent="0">
              <a:lnSpc>
                <a:spcPct val="95000"/>
              </a:lnSpc>
              <a:buNone/>
            </a:pPr>
            <a:r>
              <a:rPr lang="en-US" sz="1500"/>
              <a:t>AND ESPICALLY IN SECOND WAVE IN INDIA WE HAVE SEEN THE LACK OF REQUIRED INFORMATION OR WRONG INFORMATION REALTED TO HOSPITAL AND DOCTOR CAUSED DELAY IN TIME AND THIS DELAY RESULT IN DEATHS OF MANY PEOPLE</a:t>
            </a:r>
          </a:p>
        </p:txBody>
      </p:sp>
      <p:pic>
        <p:nvPicPr>
          <p:cNvPr id="4102" name="Picture 6" descr="Covid: Why is coronavirus such a threat? - BBC News">
            <a:extLst>
              <a:ext uri="{FF2B5EF4-FFF2-40B4-BE49-F238E27FC236}">
                <a16:creationId xmlns:a16="http://schemas.microsoft.com/office/drawing/2014/main" id="{0F9D34C4-9487-4404-84A7-1C5739904C7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16" r="2666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4104" name="Picture 8" descr="Jaypee Institute of Information Technology - Wikipedia">
            <a:extLst>
              <a:ext uri="{FF2B5EF4-FFF2-40B4-BE49-F238E27FC236}">
                <a16:creationId xmlns:a16="http://schemas.microsoft.com/office/drawing/2014/main" id="{91762ABF-67EC-4859-A6DD-9D40D9FB8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87" y="43740"/>
            <a:ext cx="661701" cy="8230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CC87CB3A-4276-461F-85A0-53560D064CD3}"/>
              </a:ext>
            </a:extLst>
          </p:cNvPr>
          <p:cNvPicPr>
            <a:picLocks noChangeAspect="1"/>
          </p:cNvPicPr>
          <p:nvPr/>
        </p:nvPicPr>
        <p:blipFill>
          <a:blip r:embed="rId4"/>
          <a:stretch>
            <a:fillRect/>
          </a:stretch>
        </p:blipFill>
        <p:spPr>
          <a:xfrm>
            <a:off x="35539" y="6101118"/>
            <a:ext cx="661701" cy="661701"/>
          </a:xfrm>
          <a:prstGeom prst="rect">
            <a:avLst/>
          </a:prstGeom>
        </p:spPr>
      </p:pic>
    </p:spTree>
    <p:extLst>
      <p:ext uri="{BB962C8B-B14F-4D97-AF65-F5344CB8AC3E}">
        <p14:creationId xmlns:p14="http://schemas.microsoft.com/office/powerpoint/2010/main" val="4076580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3034E6-3FAD-48A8-9275-D8C59AA8F2DC}"/>
              </a:ext>
            </a:extLst>
          </p:cNvPr>
          <p:cNvSpPr>
            <a:spLocks noGrp="1"/>
          </p:cNvSpPr>
          <p:nvPr>
            <p:ph type="title"/>
          </p:nvPr>
        </p:nvSpPr>
        <p:spPr>
          <a:xfrm>
            <a:off x="640080" y="325369"/>
            <a:ext cx="4368602" cy="1956841"/>
          </a:xfrm>
        </p:spPr>
        <p:txBody>
          <a:bodyPr anchor="b">
            <a:noAutofit/>
          </a:bodyPr>
          <a:lstStyle/>
          <a:p>
            <a:r>
              <a:rPr lang="en-US" sz="4000" dirty="0"/>
              <a:t>COVID HEALTHCARE </a:t>
            </a:r>
            <a:br>
              <a:rPr lang="en-US" sz="4000" dirty="0"/>
            </a:br>
            <a:r>
              <a:rPr lang="en-US" sz="4000" dirty="0"/>
              <a:t>WEBSITE</a:t>
            </a:r>
          </a:p>
        </p:txBody>
      </p:sp>
      <p:sp>
        <p:nvSpPr>
          <p:cNvPr id="7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5753EA-9281-4B37-966C-C0E5FAF7C7C6}"/>
              </a:ext>
            </a:extLst>
          </p:cNvPr>
          <p:cNvSpPr>
            <a:spLocks noGrp="1"/>
          </p:cNvSpPr>
          <p:nvPr>
            <p:ph idx="1"/>
          </p:nvPr>
        </p:nvSpPr>
        <p:spPr>
          <a:xfrm>
            <a:off x="640080" y="2872899"/>
            <a:ext cx="4243589" cy="3320668"/>
          </a:xfrm>
        </p:spPr>
        <p:txBody>
          <a:bodyPr>
            <a:normAutofit fontScale="85000" lnSpcReduction="20000"/>
          </a:bodyPr>
          <a:lstStyle/>
          <a:p>
            <a:r>
              <a:rPr lang="en-US" sz="2400" dirty="0"/>
              <a:t>SO, WE HAVE GONE THROUH HARD TIME SO OUR TEAM DECIDED TO MAKE THIS WEBSITE</a:t>
            </a:r>
          </a:p>
          <a:p>
            <a:r>
              <a:rPr lang="en-US" sz="2400" dirty="0"/>
              <a:t>THAT WILL HELP PEOPLE BY PROVIDNG RIGHT INFORMATION AT RIGHT TIME</a:t>
            </a:r>
          </a:p>
          <a:p>
            <a:r>
              <a:rPr lang="en-US" sz="2400" dirty="0"/>
              <a:t>THIS WILL TELL USER BEDS AVILABLITY, OXYGEN AVILABLE,DOCTOR AVILABLITY ETC.</a:t>
            </a:r>
          </a:p>
        </p:txBody>
      </p:sp>
      <p:pic>
        <p:nvPicPr>
          <p:cNvPr id="5122" name="Picture 2" descr="Covid: Why is coronavirus such a threat? - BBC News">
            <a:extLst>
              <a:ext uri="{FF2B5EF4-FFF2-40B4-BE49-F238E27FC236}">
                <a16:creationId xmlns:a16="http://schemas.microsoft.com/office/drawing/2014/main" id="{CE91DCA1-A20A-4614-8EDE-4F4849452B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16" r="2666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5126" name="Picture 6" descr="Jaypee Institute of Information Technology - Wikipedia">
            <a:extLst>
              <a:ext uri="{FF2B5EF4-FFF2-40B4-BE49-F238E27FC236}">
                <a16:creationId xmlns:a16="http://schemas.microsoft.com/office/drawing/2014/main" id="{B7C495B2-4323-4990-884E-8AF34D7F26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7" y="43740"/>
            <a:ext cx="563488" cy="700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A17DF33-B9F0-4734-B64F-554C6616F8DD}"/>
              </a:ext>
            </a:extLst>
          </p:cNvPr>
          <p:cNvPicPr>
            <a:picLocks noChangeAspect="1"/>
          </p:cNvPicPr>
          <p:nvPr/>
        </p:nvPicPr>
        <p:blipFill>
          <a:blip r:embed="rId4"/>
          <a:stretch>
            <a:fillRect/>
          </a:stretch>
        </p:blipFill>
        <p:spPr>
          <a:xfrm>
            <a:off x="37723" y="6156107"/>
            <a:ext cx="638175" cy="638175"/>
          </a:xfrm>
          <a:prstGeom prst="rect">
            <a:avLst/>
          </a:prstGeom>
        </p:spPr>
      </p:pic>
    </p:spTree>
    <p:extLst>
      <p:ext uri="{BB962C8B-B14F-4D97-AF65-F5344CB8AC3E}">
        <p14:creationId xmlns:p14="http://schemas.microsoft.com/office/powerpoint/2010/main" val="197367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A4B91-2051-4719-A712-6D005C35EF10}"/>
              </a:ext>
            </a:extLst>
          </p:cNvPr>
          <p:cNvSpPr>
            <a:spLocks noGrp="1"/>
          </p:cNvSpPr>
          <p:nvPr>
            <p:ph type="title"/>
          </p:nvPr>
        </p:nvSpPr>
        <p:spPr>
          <a:xfrm>
            <a:off x="640080" y="325369"/>
            <a:ext cx="4368602" cy="1956841"/>
          </a:xfrm>
        </p:spPr>
        <p:txBody>
          <a:bodyPr anchor="b">
            <a:normAutofit/>
          </a:bodyPr>
          <a:lstStyle/>
          <a:p>
            <a:pPr>
              <a:lnSpc>
                <a:spcPct val="100000"/>
              </a:lnSpc>
            </a:pPr>
            <a:r>
              <a:rPr lang="en-US" sz="3100"/>
              <a:t>SCOPE OF COVID HEALTHCAREWEBSITE</a:t>
            </a:r>
          </a:p>
        </p:txBody>
      </p:sp>
      <p:sp>
        <p:nvSpPr>
          <p:cNvPr id="7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E2095B-C50E-441E-948F-2D45A740837A}"/>
              </a:ext>
            </a:extLst>
          </p:cNvPr>
          <p:cNvSpPr>
            <a:spLocks noGrp="1"/>
          </p:cNvSpPr>
          <p:nvPr>
            <p:ph idx="1"/>
          </p:nvPr>
        </p:nvSpPr>
        <p:spPr>
          <a:xfrm>
            <a:off x="640080" y="2872899"/>
            <a:ext cx="4243589" cy="3320668"/>
          </a:xfrm>
        </p:spPr>
        <p:txBody>
          <a:bodyPr>
            <a:normAutofit/>
          </a:bodyPr>
          <a:lstStyle/>
          <a:p>
            <a:pPr>
              <a:lnSpc>
                <a:spcPct val="95000"/>
              </a:lnSpc>
              <a:buFont typeface="Wingdings" panose="05000000000000000000" pitchFamily="2" charset="2"/>
              <a:buChar char="§"/>
            </a:pPr>
            <a:r>
              <a:rPr lang="en-US" sz="2000"/>
              <a:t>IT MAY HELP COLLECTING THE RIGHT DETAIL IN VERY SHORT TIME REQUIRED BY USER.</a:t>
            </a:r>
          </a:p>
          <a:p>
            <a:pPr>
              <a:lnSpc>
                <a:spcPct val="95000"/>
              </a:lnSpc>
              <a:buFont typeface="Wingdings" panose="05000000000000000000" pitchFamily="2" charset="2"/>
              <a:buChar char="§"/>
            </a:pPr>
            <a:r>
              <a:rPr lang="en-US" sz="2000"/>
              <a:t>ITS EASY TO UNDERSTAND</a:t>
            </a:r>
          </a:p>
          <a:p>
            <a:pPr>
              <a:lnSpc>
                <a:spcPct val="95000"/>
              </a:lnSpc>
              <a:buFont typeface="Wingdings" panose="05000000000000000000" pitchFamily="2" charset="2"/>
              <a:buChar char="§"/>
            </a:pPr>
            <a:r>
              <a:rPr lang="en-US" sz="2000"/>
              <a:t>USER FRIENDLY</a:t>
            </a:r>
          </a:p>
          <a:p>
            <a:pPr>
              <a:lnSpc>
                <a:spcPct val="95000"/>
              </a:lnSpc>
              <a:buFont typeface="Wingdings" panose="05000000000000000000" pitchFamily="2" charset="2"/>
              <a:buChar char="§"/>
            </a:pPr>
            <a:r>
              <a:rPr lang="en-US" sz="2000"/>
              <a:t>EXPLABDALE FOR FUTURE UPDATION</a:t>
            </a:r>
          </a:p>
          <a:p>
            <a:pPr>
              <a:lnSpc>
                <a:spcPct val="95000"/>
              </a:lnSpc>
              <a:buFont typeface="Wingdings" panose="05000000000000000000" pitchFamily="2" charset="2"/>
              <a:buChar char="§"/>
            </a:pPr>
            <a:r>
              <a:rPr lang="en-US" sz="2000"/>
              <a:t>SAVE LOT OF TIME</a:t>
            </a:r>
          </a:p>
        </p:txBody>
      </p:sp>
      <p:pic>
        <p:nvPicPr>
          <p:cNvPr id="6146" name="Picture 2" descr="Website HD wallpapers free download | Wallpaperbetter">
            <a:extLst>
              <a:ext uri="{FF2B5EF4-FFF2-40B4-BE49-F238E27FC236}">
                <a16:creationId xmlns:a16="http://schemas.microsoft.com/office/drawing/2014/main" id="{C85FAF63-9417-4E04-9D7F-9294B97E5D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198" r="2310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6148" name="Picture 4" descr="Jaypee Institute of Information Technology - Wikipedia">
            <a:extLst>
              <a:ext uri="{FF2B5EF4-FFF2-40B4-BE49-F238E27FC236}">
                <a16:creationId xmlns:a16="http://schemas.microsoft.com/office/drawing/2014/main" id="{A821E362-57EA-4E7E-9076-EEDE1A0320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6" y="43740"/>
            <a:ext cx="726797" cy="9040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252CE08-8C32-4AEE-AC97-044425A91E50}"/>
              </a:ext>
            </a:extLst>
          </p:cNvPr>
          <p:cNvPicPr>
            <a:picLocks noChangeAspect="1"/>
          </p:cNvPicPr>
          <p:nvPr/>
        </p:nvPicPr>
        <p:blipFill>
          <a:blip r:embed="rId4"/>
          <a:stretch>
            <a:fillRect/>
          </a:stretch>
        </p:blipFill>
        <p:spPr>
          <a:xfrm>
            <a:off x="70556" y="6280860"/>
            <a:ext cx="533400" cy="533400"/>
          </a:xfrm>
          <a:prstGeom prst="rect">
            <a:avLst/>
          </a:prstGeom>
        </p:spPr>
      </p:pic>
    </p:spTree>
    <p:extLst>
      <p:ext uri="{BB962C8B-B14F-4D97-AF65-F5344CB8AC3E}">
        <p14:creationId xmlns:p14="http://schemas.microsoft.com/office/powerpoint/2010/main" val="2633846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6CB73-55B0-449C-9638-0310B73CE33F}"/>
              </a:ext>
            </a:extLst>
          </p:cNvPr>
          <p:cNvSpPr>
            <a:spLocks noGrp="1"/>
          </p:cNvSpPr>
          <p:nvPr>
            <p:ph type="title"/>
          </p:nvPr>
        </p:nvSpPr>
        <p:spPr>
          <a:xfrm>
            <a:off x="640080" y="325369"/>
            <a:ext cx="4368602" cy="1956841"/>
          </a:xfrm>
        </p:spPr>
        <p:txBody>
          <a:bodyPr anchor="b">
            <a:normAutofit/>
          </a:bodyPr>
          <a:lstStyle/>
          <a:p>
            <a:pPr>
              <a:lnSpc>
                <a:spcPct val="100000"/>
              </a:lnSpc>
            </a:pPr>
            <a:r>
              <a:rPr lang="en-US" sz="3600" dirty="0"/>
              <a:t>COMPONENTS USED IN MAKING THIS WEBSITE</a:t>
            </a:r>
            <a:endParaRPr lang="en-US" sz="3600"/>
          </a:p>
        </p:txBody>
      </p:sp>
      <p:sp>
        <p:nvSpPr>
          <p:cNvPr id="7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093" y="2563839"/>
            <a:ext cx="3931920" cy="27432"/>
          </a:xfrm>
          <a:custGeom>
            <a:avLst/>
            <a:gdLst>
              <a:gd name="connsiteX0" fmla="*/ 0 w 3931920"/>
              <a:gd name="connsiteY0" fmla="*/ 0 h 27432"/>
              <a:gd name="connsiteX1" fmla="*/ 733958 w 3931920"/>
              <a:gd name="connsiteY1" fmla="*/ 0 h 27432"/>
              <a:gd name="connsiteX2" fmla="*/ 1428598 w 3931920"/>
              <a:gd name="connsiteY2" fmla="*/ 0 h 27432"/>
              <a:gd name="connsiteX3" fmla="*/ 2123237 w 3931920"/>
              <a:gd name="connsiteY3" fmla="*/ 0 h 27432"/>
              <a:gd name="connsiteX4" fmla="*/ 2660599 w 3931920"/>
              <a:gd name="connsiteY4" fmla="*/ 0 h 27432"/>
              <a:gd name="connsiteX5" fmla="*/ 3237281 w 3931920"/>
              <a:gd name="connsiteY5" fmla="*/ 0 h 27432"/>
              <a:gd name="connsiteX6" fmla="*/ 3931920 w 3931920"/>
              <a:gd name="connsiteY6" fmla="*/ 0 h 27432"/>
              <a:gd name="connsiteX7" fmla="*/ 3931920 w 3931920"/>
              <a:gd name="connsiteY7" fmla="*/ 27432 h 27432"/>
              <a:gd name="connsiteX8" fmla="*/ 3276600 w 3931920"/>
              <a:gd name="connsiteY8" fmla="*/ 27432 h 27432"/>
              <a:gd name="connsiteX9" fmla="*/ 2739238 w 3931920"/>
              <a:gd name="connsiteY9" fmla="*/ 27432 h 27432"/>
              <a:gd name="connsiteX10" fmla="*/ 2201875 w 3931920"/>
              <a:gd name="connsiteY10" fmla="*/ 27432 h 27432"/>
              <a:gd name="connsiteX11" fmla="*/ 1507236 w 3931920"/>
              <a:gd name="connsiteY11" fmla="*/ 27432 h 27432"/>
              <a:gd name="connsiteX12" fmla="*/ 930554 w 3931920"/>
              <a:gd name="connsiteY12" fmla="*/ 27432 h 27432"/>
              <a:gd name="connsiteX13" fmla="*/ 0 w 3931920"/>
              <a:gd name="connsiteY13" fmla="*/ 27432 h 27432"/>
              <a:gd name="connsiteX14" fmla="*/ 0 w 3931920"/>
              <a:gd name="connsiteY14"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31920" h="27432" fill="none" extrusionOk="0">
                <a:moveTo>
                  <a:pt x="0" y="0"/>
                </a:moveTo>
                <a:cubicBezTo>
                  <a:pt x="245351" y="16874"/>
                  <a:pt x="509174" y="13736"/>
                  <a:pt x="733958" y="0"/>
                </a:cubicBezTo>
                <a:cubicBezTo>
                  <a:pt x="958742" y="-13736"/>
                  <a:pt x="1245406" y="-17215"/>
                  <a:pt x="1428598" y="0"/>
                </a:cubicBezTo>
                <a:cubicBezTo>
                  <a:pt x="1611790" y="17215"/>
                  <a:pt x="1930525" y="20562"/>
                  <a:pt x="2123237" y="0"/>
                </a:cubicBezTo>
                <a:cubicBezTo>
                  <a:pt x="2315949" y="-20562"/>
                  <a:pt x="2485508" y="11332"/>
                  <a:pt x="2660599" y="0"/>
                </a:cubicBezTo>
                <a:cubicBezTo>
                  <a:pt x="2835690" y="-11332"/>
                  <a:pt x="3075198" y="-14809"/>
                  <a:pt x="3237281" y="0"/>
                </a:cubicBezTo>
                <a:cubicBezTo>
                  <a:pt x="3399364" y="14809"/>
                  <a:pt x="3745084" y="-4992"/>
                  <a:pt x="3931920" y="0"/>
                </a:cubicBezTo>
                <a:cubicBezTo>
                  <a:pt x="3930963" y="8431"/>
                  <a:pt x="3931571" y="14612"/>
                  <a:pt x="3931920" y="27432"/>
                </a:cubicBezTo>
                <a:cubicBezTo>
                  <a:pt x="3765435" y="40792"/>
                  <a:pt x="3452398" y="38703"/>
                  <a:pt x="3276600" y="27432"/>
                </a:cubicBezTo>
                <a:cubicBezTo>
                  <a:pt x="3100802" y="16161"/>
                  <a:pt x="2914889" y="26998"/>
                  <a:pt x="2739238" y="27432"/>
                </a:cubicBezTo>
                <a:cubicBezTo>
                  <a:pt x="2563587" y="27866"/>
                  <a:pt x="2395484" y="39154"/>
                  <a:pt x="2201875" y="27432"/>
                </a:cubicBezTo>
                <a:cubicBezTo>
                  <a:pt x="2008266" y="15710"/>
                  <a:pt x="1781367" y="4899"/>
                  <a:pt x="1507236" y="27432"/>
                </a:cubicBezTo>
                <a:cubicBezTo>
                  <a:pt x="1233105" y="49965"/>
                  <a:pt x="1075495" y="47542"/>
                  <a:pt x="930554" y="27432"/>
                </a:cubicBezTo>
                <a:cubicBezTo>
                  <a:pt x="785613" y="7322"/>
                  <a:pt x="268930" y="30433"/>
                  <a:pt x="0" y="27432"/>
                </a:cubicBezTo>
                <a:cubicBezTo>
                  <a:pt x="226" y="18208"/>
                  <a:pt x="-648" y="12891"/>
                  <a:pt x="0" y="0"/>
                </a:cubicBezTo>
                <a:close/>
              </a:path>
              <a:path w="3931920" h="27432" stroke="0" extrusionOk="0">
                <a:moveTo>
                  <a:pt x="0" y="0"/>
                </a:moveTo>
                <a:cubicBezTo>
                  <a:pt x="278269" y="4786"/>
                  <a:pt x="349028" y="-10422"/>
                  <a:pt x="616001" y="0"/>
                </a:cubicBezTo>
                <a:cubicBezTo>
                  <a:pt x="882974" y="10422"/>
                  <a:pt x="931617" y="-15515"/>
                  <a:pt x="1153363" y="0"/>
                </a:cubicBezTo>
                <a:cubicBezTo>
                  <a:pt x="1375109" y="15515"/>
                  <a:pt x="1704089" y="-3631"/>
                  <a:pt x="1887322" y="0"/>
                </a:cubicBezTo>
                <a:cubicBezTo>
                  <a:pt x="2070555" y="3631"/>
                  <a:pt x="2344155" y="2213"/>
                  <a:pt x="2503322" y="0"/>
                </a:cubicBezTo>
                <a:cubicBezTo>
                  <a:pt x="2662489" y="-2213"/>
                  <a:pt x="2976859" y="26691"/>
                  <a:pt x="3119323" y="0"/>
                </a:cubicBezTo>
                <a:cubicBezTo>
                  <a:pt x="3261787" y="-26691"/>
                  <a:pt x="3588171" y="-28651"/>
                  <a:pt x="3931920" y="0"/>
                </a:cubicBezTo>
                <a:cubicBezTo>
                  <a:pt x="3930565" y="9524"/>
                  <a:pt x="3930718" y="13975"/>
                  <a:pt x="3931920" y="27432"/>
                </a:cubicBezTo>
                <a:cubicBezTo>
                  <a:pt x="3664329" y="4021"/>
                  <a:pt x="3437686" y="14511"/>
                  <a:pt x="3276600" y="27432"/>
                </a:cubicBezTo>
                <a:cubicBezTo>
                  <a:pt x="3115514" y="40353"/>
                  <a:pt x="2913592" y="48967"/>
                  <a:pt x="2739238" y="27432"/>
                </a:cubicBezTo>
                <a:cubicBezTo>
                  <a:pt x="2564884" y="5897"/>
                  <a:pt x="2294049" y="39820"/>
                  <a:pt x="2083918" y="27432"/>
                </a:cubicBezTo>
                <a:cubicBezTo>
                  <a:pt x="1873787" y="15044"/>
                  <a:pt x="1718903" y="21388"/>
                  <a:pt x="1428598" y="27432"/>
                </a:cubicBezTo>
                <a:cubicBezTo>
                  <a:pt x="1138293" y="33476"/>
                  <a:pt x="952209" y="50441"/>
                  <a:pt x="812597" y="27432"/>
                </a:cubicBezTo>
                <a:cubicBezTo>
                  <a:pt x="672985" y="4423"/>
                  <a:pt x="305800" y="28240"/>
                  <a:pt x="0" y="27432"/>
                </a:cubicBezTo>
                <a:cubicBezTo>
                  <a:pt x="-800" y="16780"/>
                  <a:pt x="-583" y="1291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38BAAA6-E6DB-4A58-91D4-44F4400D0548}"/>
              </a:ext>
            </a:extLst>
          </p:cNvPr>
          <p:cNvSpPr>
            <a:spLocks noGrp="1"/>
          </p:cNvSpPr>
          <p:nvPr>
            <p:ph idx="1"/>
          </p:nvPr>
        </p:nvSpPr>
        <p:spPr>
          <a:xfrm>
            <a:off x="903698" y="3124079"/>
            <a:ext cx="3382552" cy="3134988"/>
          </a:xfrm>
        </p:spPr>
        <p:txBody>
          <a:bodyPr>
            <a:normAutofit fontScale="92500" lnSpcReduction="10000"/>
          </a:bodyPr>
          <a:lstStyle/>
          <a:p>
            <a:pPr>
              <a:lnSpc>
                <a:spcPct val="95000"/>
              </a:lnSpc>
            </a:pPr>
            <a:r>
              <a:rPr lang="en-US" sz="2200" dirty="0"/>
              <a:t>WE HAVE BASCIALLY USED HTML,JAVASCRIPT,CSS FOR FRONT END OF WEBISTE</a:t>
            </a:r>
          </a:p>
          <a:p>
            <a:pPr>
              <a:lnSpc>
                <a:spcPct val="95000"/>
              </a:lnSpc>
            </a:pPr>
            <a:r>
              <a:rPr lang="en-US" sz="2200" dirty="0"/>
              <a:t>AND FOR DATA BASE MANAGEMENT WE USED MYSQL AND PHP SO THAT WE CAN MANAGE EFFICENTLY .</a:t>
            </a:r>
          </a:p>
        </p:txBody>
      </p:sp>
      <p:pic>
        <p:nvPicPr>
          <p:cNvPr id="7170" name="Picture 2" descr="20+ Best Programming Wallpapers | Unsplash">
            <a:extLst>
              <a:ext uri="{FF2B5EF4-FFF2-40B4-BE49-F238E27FC236}">
                <a16:creationId xmlns:a16="http://schemas.microsoft.com/office/drawing/2014/main" id="{72D739B6-270B-4EFD-BF0F-B1A877F7F1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8" r="30929"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pic>
        <p:nvPicPr>
          <p:cNvPr id="7172" name="Picture 4" descr="Jaypee Institute of Information Technology - Wikipedia">
            <a:extLst>
              <a:ext uri="{FF2B5EF4-FFF2-40B4-BE49-F238E27FC236}">
                <a16:creationId xmlns:a16="http://schemas.microsoft.com/office/drawing/2014/main" id="{950E9477-6666-44A4-8A95-737B59062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8" y="50006"/>
            <a:ext cx="574227" cy="714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38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Techno Live Wallpaper Future 1.30 APK Download - Android Personalization  Apps">
            <a:extLst>
              <a:ext uri="{FF2B5EF4-FFF2-40B4-BE49-F238E27FC236}">
                <a16:creationId xmlns:a16="http://schemas.microsoft.com/office/drawing/2014/main" id="{28659415-A0AC-481E-9F2A-89E6934979AE}"/>
              </a:ext>
            </a:extLst>
          </p:cNvPr>
          <p:cNvPicPr>
            <a:picLocks noChangeAspect="1" noChangeArrowheads="1"/>
          </p:cNvPicPr>
          <p:nvPr/>
        </p:nvPicPr>
        <p:blipFill rotWithShape="1">
          <a:blip r:embed="rId2">
            <a:alphaModFix amt="90000"/>
            <a:extLst>
              <a:ext uri="{28A0092B-C50C-407E-A947-70E740481C1C}">
                <a14:useLocalDpi xmlns:a14="http://schemas.microsoft.com/office/drawing/2010/main" val="0"/>
              </a:ext>
            </a:extLst>
          </a:blip>
          <a:srcRect r="25"/>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CF8DB6"/>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E44A25B7-AF9F-44FF-8563-DBD47AF6AA1E}"/>
              </a:ext>
            </a:extLst>
          </p:cNvPr>
          <p:cNvSpPr>
            <a:spLocks noGrp="1"/>
          </p:cNvSpPr>
          <p:nvPr>
            <p:ph type="title"/>
          </p:nvPr>
        </p:nvSpPr>
        <p:spPr>
          <a:xfrm>
            <a:off x="6196262" y="1407694"/>
            <a:ext cx="4511843" cy="1564106"/>
          </a:xfrm>
        </p:spPr>
        <p:txBody>
          <a:bodyPr anchor="b">
            <a:normAutofit/>
          </a:bodyPr>
          <a:lstStyle/>
          <a:p>
            <a:pPr>
              <a:lnSpc>
                <a:spcPct val="100000"/>
              </a:lnSpc>
            </a:pPr>
            <a:r>
              <a:rPr lang="en-US" sz="4700">
                <a:solidFill>
                  <a:srgbClr val="FBF9F6"/>
                </a:solidFill>
              </a:rPr>
              <a:t>FUTURE PLANS</a:t>
            </a:r>
          </a:p>
        </p:txBody>
      </p:sp>
      <p:sp>
        <p:nvSpPr>
          <p:cNvPr id="75"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DB15C5B-AF04-44B7-AA26-7ACE60B62834}"/>
              </a:ext>
            </a:extLst>
          </p:cNvPr>
          <p:cNvSpPr>
            <a:spLocks noGrp="1"/>
          </p:cNvSpPr>
          <p:nvPr>
            <p:ph idx="1"/>
          </p:nvPr>
        </p:nvSpPr>
        <p:spPr>
          <a:xfrm>
            <a:off x="6196261" y="3308684"/>
            <a:ext cx="4748143" cy="2141621"/>
          </a:xfrm>
        </p:spPr>
        <p:txBody>
          <a:bodyPr>
            <a:normAutofit/>
          </a:bodyPr>
          <a:lstStyle/>
          <a:p>
            <a:pPr marL="0" indent="0">
              <a:lnSpc>
                <a:spcPct val="95000"/>
              </a:lnSpc>
              <a:buNone/>
            </a:pPr>
            <a:r>
              <a:rPr lang="en-US" sz="1100">
                <a:solidFill>
                  <a:srgbClr val="FBF9F6"/>
                </a:solidFill>
              </a:rPr>
              <a:t>IN FUTURE AS WE CAN EASILY UPGRADE AND MODIFY OUR WEBSITE EASILY WITH MORE USEFUL FEATURES AS NEEDED BY PEOPLE IN FUTURE.</a:t>
            </a:r>
          </a:p>
          <a:p>
            <a:pPr marL="0" indent="0">
              <a:lnSpc>
                <a:spcPct val="95000"/>
              </a:lnSpc>
              <a:buNone/>
            </a:pPr>
            <a:r>
              <a:rPr lang="en-US" sz="1100">
                <a:solidFill>
                  <a:srgbClr val="FBF9F6"/>
                </a:solidFill>
              </a:rPr>
              <a:t>LIKE:</a:t>
            </a:r>
          </a:p>
          <a:p>
            <a:pPr>
              <a:lnSpc>
                <a:spcPct val="95000"/>
              </a:lnSpc>
            </a:pPr>
            <a:r>
              <a:rPr lang="en-US" sz="1100">
                <a:solidFill>
                  <a:srgbClr val="FBF9F6"/>
                </a:solidFill>
              </a:rPr>
              <a:t>TRY TO ADD HEALTH FEATURES</a:t>
            </a:r>
          </a:p>
          <a:p>
            <a:pPr>
              <a:lnSpc>
                <a:spcPct val="95000"/>
              </a:lnSpc>
            </a:pPr>
            <a:r>
              <a:rPr lang="en-US" sz="1100">
                <a:solidFill>
                  <a:srgbClr val="FBF9F6"/>
                </a:solidFill>
              </a:rPr>
              <a:t>TRY TO ADD LOCATION FEATURE OF ONES SUFFERING WEBSITE</a:t>
            </a:r>
          </a:p>
          <a:p>
            <a:pPr>
              <a:lnSpc>
                <a:spcPct val="95000"/>
              </a:lnSpc>
            </a:pPr>
            <a:r>
              <a:rPr lang="en-US" sz="1100">
                <a:solidFill>
                  <a:srgbClr val="FBF9F6"/>
                </a:solidFill>
              </a:rPr>
              <a:t>ONLINE CONSULTANCY OF DOCTORS</a:t>
            </a:r>
          </a:p>
        </p:txBody>
      </p:sp>
      <p:pic>
        <p:nvPicPr>
          <p:cNvPr id="8196" name="Picture 4" descr="Jaypee Institute of Information Technology - Wikipedia">
            <a:extLst>
              <a:ext uri="{FF2B5EF4-FFF2-40B4-BE49-F238E27FC236}">
                <a16:creationId xmlns:a16="http://schemas.microsoft.com/office/drawing/2014/main" id="{640631BA-7B75-4F84-A18C-D0DB5C407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18" y="101470"/>
            <a:ext cx="669557" cy="83280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19D3543-C22D-4D07-A3E3-D78A529E62B7}"/>
              </a:ext>
            </a:extLst>
          </p:cNvPr>
          <p:cNvPicPr>
            <a:picLocks noChangeAspect="1"/>
          </p:cNvPicPr>
          <p:nvPr/>
        </p:nvPicPr>
        <p:blipFill>
          <a:blip r:embed="rId4"/>
          <a:stretch>
            <a:fillRect/>
          </a:stretch>
        </p:blipFill>
        <p:spPr>
          <a:xfrm>
            <a:off x="121018" y="6156455"/>
            <a:ext cx="600075" cy="600075"/>
          </a:xfrm>
          <a:prstGeom prst="rect">
            <a:avLst/>
          </a:prstGeom>
        </p:spPr>
      </p:pic>
    </p:spTree>
    <p:extLst>
      <p:ext uri="{BB962C8B-B14F-4D97-AF65-F5344CB8AC3E}">
        <p14:creationId xmlns:p14="http://schemas.microsoft.com/office/powerpoint/2010/main" val="3483473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B650E4-C24F-4F5F-BA2D-0D7EC39389F3}"/>
              </a:ext>
            </a:extLst>
          </p:cNvPr>
          <p:cNvSpPr>
            <a:spLocks noGrp="1"/>
          </p:cNvSpPr>
          <p:nvPr>
            <p:ph type="title"/>
          </p:nvPr>
        </p:nvSpPr>
        <p:spPr>
          <a:xfrm>
            <a:off x="5297762" y="329184"/>
            <a:ext cx="6251110" cy="1783080"/>
          </a:xfrm>
        </p:spPr>
        <p:txBody>
          <a:bodyPr anchor="b">
            <a:normAutofit/>
          </a:bodyPr>
          <a:lstStyle/>
          <a:p>
            <a:pPr>
              <a:lnSpc>
                <a:spcPct val="100000"/>
              </a:lnSpc>
            </a:pPr>
            <a:r>
              <a:rPr lang="en-US" sz="5000"/>
              <a:t>MAIN ATTRACTION</a:t>
            </a:r>
          </a:p>
        </p:txBody>
      </p:sp>
      <p:sp>
        <p:nvSpPr>
          <p:cNvPr id="7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CF8DB6"/>
          </a:solidFill>
          <a:ln w="38100" cap="rnd">
            <a:solidFill>
              <a:srgbClr val="CF8DB6"/>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543B1B-D592-4225-8396-B420110414D3}"/>
              </a:ext>
            </a:extLst>
          </p:cNvPr>
          <p:cNvSpPr>
            <a:spLocks noGrp="1"/>
          </p:cNvSpPr>
          <p:nvPr>
            <p:ph idx="1"/>
          </p:nvPr>
        </p:nvSpPr>
        <p:spPr>
          <a:xfrm>
            <a:off x="5297762" y="2706624"/>
            <a:ext cx="6251110" cy="3483864"/>
          </a:xfrm>
        </p:spPr>
        <p:txBody>
          <a:bodyPr>
            <a:normAutofit/>
          </a:bodyPr>
          <a:lstStyle/>
          <a:p>
            <a:r>
              <a:rPr lang="en-US" dirty="0"/>
              <a:t>ITS TOTALLY BASED ON COVID RELATED INFORMATION</a:t>
            </a:r>
          </a:p>
          <a:p>
            <a:r>
              <a:rPr lang="en-US" dirty="0"/>
              <a:t>ITS EASY TO USE AND RESPOSIVE</a:t>
            </a:r>
          </a:p>
          <a:p>
            <a:r>
              <a:rPr lang="en-US" dirty="0"/>
              <a:t>ITS UPGRADABLE</a:t>
            </a:r>
          </a:p>
          <a:p>
            <a:r>
              <a:rPr lang="en-US" dirty="0"/>
              <a:t>PROVID IMPROTANT INFORAMTION IN QUICK TIME</a:t>
            </a:r>
          </a:p>
        </p:txBody>
      </p:sp>
      <p:pic>
        <p:nvPicPr>
          <p:cNvPr id="9218" name="Picture 2" descr="1000+ Law Of Attraction Pictures | Download Free Images on Unsplash">
            <a:extLst>
              <a:ext uri="{FF2B5EF4-FFF2-40B4-BE49-F238E27FC236}">
                <a16:creationId xmlns:a16="http://schemas.microsoft.com/office/drawing/2014/main" id="{8A43D2EB-B66E-42C4-83F7-D87BA0AE67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b="1709"/>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9220" name="Picture 4" descr="Jaypee Institute of Information Technology - Wikipedia">
            <a:extLst>
              <a:ext uri="{FF2B5EF4-FFF2-40B4-BE49-F238E27FC236}">
                <a16:creationId xmlns:a16="http://schemas.microsoft.com/office/drawing/2014/main" id="{94DE2B9C-D0D1-4FDE-BBC2-D87872C08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9" y="114300"/>
            <a:ext cx="627947" cy="7810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DA982A3-B996-4AA6-B3D7-39937D94EE13}"/>
              </a:ext>
            </a:extLst>
          </p:cNvPr>
          <p:cNvPicPr>
            <a:picLocks noChangeAspect="1"/>
          </p:cNvPicPr>
          <p:nvPr/>
        </p:nvPicPr>
        <p:blipFill>
          <a:blip r:embed="rId4"/>
          <a:stretch>
            <a:fillRect/>
          </a:stretch>
        </p:blipFill>
        <p:spPr>
          <a:xfrm>
            <a:off x="71439" y="6057900"/>
            <a:ext cx="685800" cy="685800"/>
          </a:xfrm>
          <a:prstGeom prst="rect">
            <a:avLst/>
          </a:prstGeom>
        </p:spPr>
      </p:pic>
    </p:spTree>
    <p:extLst>
      <p:ext uri="{BB962C8B-B14F-4D97-AF65-F5344CB8AC3E}">
        <p14:creationId xmlns:p14="http://schemas.microsoft.com/office/powerpoint/2010/main" val="1758659870"/>
      </p:ext>
    </p:extLst>
  </p:cSld>
  <p:clrMapOvr>
    <a:masterClrMapping/>
  </p:clrMapOvr>
</p:sld>
</file>

<file path=ppt/theme/theme1.xml><?xml version="1.0" encoding="utf-8"?>
<a:theme xmlns:a="http://schemas.openxmlformats.org/drawingml/2006/main" name="SketchyVTI">
  <a:themeElements>
    <a:clrScheme name="AnalogousFromLightSeedRightStep">
      <a:dk1>
        <a:srgbClr val="000000"/>
      </a:dk1>
      <a:lt1>
        <a:srgbClr val="FFFFFF"/>
      </a:lt1>
      <a:dk2>
        <a:srgbClr val="393620"/>
      </a:dk2>
      <a:lt2>
        <a:srgbClr val="E2E8E4"/>
      </a:lt2>
      <a:accent1>
        <a:srgbClr val="CF8DB6"/>
      </a:accent1>
      <a:accent2>
        <a:srgbClr val="C57484"/>
      </a:accent2>
      <a:accent3>
        <a:srgbClr val="CC9687"/>
      </a:accent3>
      <a:accent4>
        <a:srgbClr val="BDA06F"/>
      </a:accent4>
      <a:accent5>
        <a:srgbClr val="A5A772"/>
      </a:accent5>
      <a:accent6>
        <a:srgbClr val="8CAC66"/>
      </a:accent6>
      <a:hlink>
        <a:srgbClr val="558D6B"/>
      </a:hlink>
      <a:folHlink>
        <a:srgbClr val="7F7F7F"/>
      </a:folHlink>
    </a:clrScheme>
    <a:fontScheme name="Custom 2">
      <a:majorFont>
        <a:latin typeface="Malgun Gothic Semilight"/>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81</TotalTime>
  <Words>392</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Malgun Gothic Semilight</vt:lpstr>
      <vt:lpstr>Arial</vt:lpstr>
      <vt:lpstr>Wingdings</vt:lpstr>
      <vt:lpstr>SketchyVTI</vt:lpstr>
      <vt:lpstr>COVID HEALTH CARE WEBSITE</vt:lpstr>
      <vt:lpstr>TEAM CYPHER</vt:lpstr>
      <vt:lpstr>INTRODUCTION</vt:lpstr>
      <vt:lpstr>COVID HEALTH CARE WEBSITE</vt:lpstr>
      <vt:lpstr>COVID HEALTHCARE  WEBSITE</vt:lpstr>
      <vt:lpstr>SCOPE OF COVID HEALTHCAREWEBSITE</vt:lpstr>
      <vt:lpstr>COMPONENTS USED IN MAKING THIS WEBSITE</vt:lpstr>
      <vt:lpstr>FUTURE PLANS</vt:lpstr>
      <vt:lpstr>MAIN ATTRACTION</vt:lpstr>
      <vt:lpstr>PowerPoint Presentation</vt:lpstr>
      <vt:lpstr>THANK YOU TEAM CYPHERS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HEALTH CARE WEBSITE</dc:title>
  <dc:creator>SKANDH VISHWAMBHAR</dc:creator>
  <cp:lastModifiedBy>SKANDH VISHWAMBHAR</cp:lastModifiedBy>
  <cp:revision>2</cp:revision>
  <dcterms:created xsi:type="dcterms:W3CDTF">2021-12-10T10:42:28Z</dcterms:created>
  <dcterms:modified xsi:type="dcterms:W3CDTF">2021-12-10T12:04:15Z</dcterms:modified>
</cp:coreProperties>
</file>