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253C7-535F-46B4-BBD8-6ED01B7F25E6}"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3A15B277-81AF-4C2C-8E13-DDB34BFC5757}">
      <dgm:prSet/>
      <dgm:spPr/>
      <dgm:t>
        <a:bodyPr/>
        <a:lstStyle/>
        <a:p>
          <a:r>
            <a:rPr lang="en-US" u="sng"/>
            <a:t>Data collection and preprocessing:</a:t>
          </a:r>
          <a:endParaRPr lang="en-US"/>
        </a:p>
      </dgm:t>
    </dgm:pt>
    <dgm:pt modelId="{6384F1CE-87EB-4DDB-B769-6783516F5B4A}" type="parTrans" cxnId="{B8CEDC0A-8B5E-44A7-9FCC-665C420D32E3}">
      <dgm:prSet/>
      <dgm:spPr/>
      <dgm:t>
        <a:bodyPr/>
        <a:lstStyle/>
        <a:p>
          <a:endParaRPr lang="en-US"/>
        </a:p>
      </dgm:t>
    </dgm:pt>
    <dgm:pt modelId="{06698695-1A21-4D70-ADA6-55BBCFB93A28}" type="sibTrans" cxnId="{B8CEDC0A-8B5E-44A7-9FCC-665C420D32E3}">
      <dgm:prSet/>
      <dgm:spPr/>
      <dgm:t>
        <a:bodyPr/>
        <a:lstStyle/>
        <a:p>
          <a:endParaRPr lang="en-US"/>
        </a:p>
      </dgm:t>
    </dgm:pt>
    <dgm:pt modelId="{35C5A619-573B-458A-AFE6-F75EBEB94213}">
      <dgm:prSet/>
      <dgm:spPr/>
      <dgm:t>
        <a:bodyPr/>
        <a:lstStyle/>
        <a:p>
          <a:r>
            <a:rPr lang="en-US" dirty="0"/>
            <a:t>Identify and collect datasets containing characteristics associated with heart disease, such as age, gender, blood pressure, cholesterol levels, medical history, and lifestyle factors.</a:t>
          </a:r>
        </a:p>
      </dgm:t>
    </dgm:pt>
    <dgm:pt modelId="{DF167D68-EFC0-459A-937A-7832805AE2E2}" type="parTrans" cxnId="{54E64E38-FCA8-4E80-A93B-E282F1748235}">
      <dgm:prSet/>
      <dgm:spPr/>
      <dgm:t>
        <a:bodyPr/>
        <a:lstStyle/>
        <a:p>
          <a:endParaRPr lang="en-US"/>
        </a:p>
      </dgm:t>
    </dgm:pt>
    <dgm:pt modelId="{7A4B24F4-BC32-485B-990D-F103DD47ECE2}" type="sibTrans" cxnId="{54E64E38-FCA8-4E80-A93B-E282F1748235}">
      <dgm:prSet/>
      <dgm:spPr/>
      <dgm:t>
        <a:bodyPr/>
        <a:lstStyle/>
        <a:p>
          <a:endParaRPr lang="en-US"/>
        </a:p>
      </dgm:t>
    </dgm:pt>
    <dgm:pt modelId="{B8F4F681-D518-42A1-AE06-6863FE954C0A}">
      <dgm:prSet/>
      <dgm:spPr/>
      <dgm:t>
        <a:bodyPr/>
        <a:lstStyle/>
        <a:p>
          <a:r>
            <a:rPr lang="en-US"/>
            <a:t>Clean the dataset by handling missing values, removing duplicates, and dealing with outliers.</a:t>
          </a:r>
        </a:p>
      </dgm:t>
    </dgm:pt>
    <dgm:pt modelId="{8E8F89E8-7FD9-420D-9B04-961EAEC9F0F3}" type="parTrans" cxnId="{D324E066-C4AB-4664-9B54-1D0BE0EA5DA4}">
      <dgm:prSet/>
      <dgm:spPr/>
      <dgm:t>
        <a:bodyPr/>
        <a:lstStyle/>
        <a:p>
          <a:endParaRPr lang="en-US"/>
        </a:p>
      </dgm:t>
    </dgm:pt>
    <dgm:pt modelId="{096A51F2-F344-4F41-A42D-5092BF21398E}" type="sibTrans" cxnId="{D324E066-C4AB-4664-9B54-1D0BE0EA5DA4}">
      <dgm:prSet/>
      <dgm:spPr/>
      <dgm:t>
        <a:bodyPr/>
        <a:lstStyle/>
        <a:p>
          <a:endParaRPr lang="en-US"/>
        </a:p>
      </dgm:t>
    </dgm:pt>
    <dgm:pt modelId="{6D8841B9-0A6A-4AA0-B860-A9A1BFD0274A}">
      <dgm:prSet/>
      <dgm:spPr/>
      <dgm:t>
        <a:bodyPr/>
        <a:lstStyle/>
        <a:p>
          <a:r>
            <a:rPr lang="en-US"/>
            <a:t>Perform feature scaling or normalization to ensure that the variables are scaled equally.</a:t>
          </a:r>
        </a:p>
      </dgm:t>
    </dgm:pt>
    <dgm:pt modelId="{2B5645D9-8857-43DE-A0DF-A9D829A56610}" type="parTrans" cxnId="{E21768D2-DEBD-4794-ACB6-665B96BDEEBF}">
      <dgm:prSet/>
      <dgm:spPr/>
      <dgm:t>
        <a:bodyPr/>
        <a:lstStyle/>
        <a:p>
          <a:endParaRPr lang="en-US"/>
        </a:p>
      </dgm:t>
    </dgm:pt>
    <dgm:pt modelId="{9FD3FC61-CAB0-4D18-94E1-9A0DBFAC336E}" type="sibTrans" cxnId="{E21768D2-DEBD-4794-ACB6-665B96BDEEBF}">
      <dgm:prSet/>
      <dgm:spPr/>
      <dgm:t>
        <a:bodyPr/>
        <a:lstStyle/>
        <a:p>
          <a:endParaRPr lang="en-US"/>
        </a:p>
      </dgm:t>
    </dgm:pt>
    <dgm:pt modelId="{0CE5317C-C941-4030-8100-8B191063B685}">
      <dgm:prSet/>
      <dgm:spPr/>
      <dgm:t>
        <a:bodyPr/>
        <a:lstStyle/>
        <a:p>
          <a:r>
            <a:rPr lang="en-US"/>
            <a:t>To ensure compatibility with machine learning algorithms, encode categorical variables using techniques such as single encoding and label encoding.</a:t>
          </a:r>
        </a:p>
      </dgm:t>
    </dgm:pt>
    <dgm:pt modelId="{10B50EA4-AC71-423E-9572-4357168BA5A1}" type="parTrans" cxnId="{86E32354-00AF-44B1-BE00-FAC3FE16E565}">
      <dgm:prSet/>
      <dgm:spPr/>
      <dgm:t>
        <a:bodyPr/>
        <a:lstStyle/>
        <a:p>
          <a:endParaRPr lang="en-US"/>
        </a:p>
      </dgm:t>
    </dgm:pt>
    <dgm:pt modelId="{1C19E745-6A3B-4638-B067-383421FEEC26}" type="sibTrans" cxnId="{86E32354-00AF-44B1-BE00-FAC3FE16E565}">
      <dgm:prSet/>
      <dgm:spPr/>
      <dgm:t>
        <a:bodyPr/>
        <a:lstStyle/>
        <a:p>
          <a:endParaRPr lang="en-US"/>
        </a:p>
      </dgm:t>
    </dgm:pt>
    <dgm:pt modelId="{BA37AE13-65D1-4D71-9AF7-A36834CC812C}">
      <dgm:prSet/>
      <dgm:spPr/>
      <dgm:t>
        <a:bodyPr/>
        <a:lstStyle/>
        <a:p>
          <a:r>
            <a:rPr lang="en-US" u="sng"/>
            <a:t>Model selection:</a:t>
          </a:r>
          <a:endParaRPr lang="en-US"/>
        </a:p>
      </dgm:t>
    </dgm:pt>
    <dgm:pt modelId="{549D7F8C-052A-43C4-852F-A594D6118189}" type="parTrans" cxnId="{1662F6F0-0ED9-4091-9463-A3CD0EE14B5B}">
      <dgm:prSet/>
      <dgm:spPr/>
      <dgm:t>
        <a:bodyPr/>
        <a:lstStyle/>
        <a:p>
          <a:endParaRPr lang="en-US"/>
        </a:p>
      </dgm:t>
    </dgm:pt>
    <dgm:pt modelId="{991C0484-202D-4E55-A27A-F76480B3D364}" type="sibTrans" cxnId="{1662F6F0-0ED9-4091-9463-A3CD0EE14B5B}">
      <dgm:prSet/>
      <dgm:spPr/>
      <dgm:t>
        <a:bodyPr/>
        <a:lstStyle/>
        <a:p>
          <a:endParaRPr lang="en-US"/>
        </a:p>
      </dgm:t>
    </dgm:pt>
    <dgm:pt modelId="{8DC01383-576A-46C9-A197-DACA8A85C9FA}">
      <dgm:prSet/>
      <dgm:spPr/>
      <dgm:t>
        <a:bodyPr/>
        <a:lstStyle/>
        <a:p>
          <a:r>
            <a:rPr lang="en-US"/>
            <a:t>We choose logistic regression as a predictive model for predicting heart disease because of its effectiveness in binary classification tasks and interpretability.</a:t>
          </a:r>
        </a:p>
      </dgm:t>
    </dgm:pt>
    <dgm:pt modelId="{7888704C-0E31-45A8-8A11-C634079D0634}" type="parTrans" cxnId="{0FFD7E0A-7DEF-45FB-A03B-55446CE5840A}">
      <dgm:prSet/>
      <dgm:spPr/>
      <dgm:t>
        <a:bodyPr/>
        <a:lstStyle/>
        <a:p>
          <a:endParaRPr lang="en-US"/>
        </a:p>
      </dgm:t>
    </dgm:pt>
    <dgm:pt modelId="{E1C54E35-870D-44D7-9BDA-CEDC1D8E85B7}" type="sibTrans" cxnId="{0FFD7E0A-7DEF-45FB-A03B-55446CE5840A}">
      <dgm:prSet/>
      <dgm:spPr/>
      <dgm:t>
        <a:bodyPr/>
        <a:lstStyle/>
        <a:p>
          <a:endParaRPr lang="en-US"/>
        </a:p>
      </dgm:t>
    </dgm:pt>
    <dgm:pt modelId="{3CEEC140-0F5B-4C95-A085-A4D592B6BD89}">
      <dgm:prSet/>
      <dgm:spPr/>
      <dgm:t>
        <a:bodyPr/>
        <a:lstStyle/>
        <a:p>
          <a:r>
            <a:rPr lang="en-US"/>
            <a:t>For comparison, consider other algorithms such as decision trees, random forests, and support vector machines.</a:t>
          </a:r>
        </a:p>
      </dgm:t>
    </dgm:pt>
    <dgm:pt modelId="{AE198BE6-BB31-4296-AFEE-CA9F3319658E}" type="parTrans" cxnId="{313EF7DF-907F-4892-A8E7-D1F98E78AAB8}">
      <dgm:prSet/>
      <dgm:spPr/>
      <dgm:t>
        <a:bodyPr/>
        <a:lstStyle/>
        <a:p>
          <a:endParaRPr lang="en-US"/>
        </a:p>
      </dgm:t>
    </dgm:pt>
    <dgm:pt modelId="{1EFC64F6-9F10-4D00-B93A-A303D4DDD2FD}" type="sibTrans" cxnId="{313EF7DF-907F-4892-A8E7-D1F98E78AAB8}">
      <dgm:prSet/>
      <dgm:spPr/>
      <dgm:t>
        <a:bodyPr/>
        <a:lstStyle/>
        <a:p>
          <a:endParaRPr lang="en-US"/>
        </a:p>
      </dgm:t>
    </dgm:pt>
    <dgm:pt modelId="{9952E733-3A42-4BB5-9691-3EE997F6F5B0}">
      <dgm:prSet/>
      <dgm:spPr/>
      <dgm:t>
        <a:bodyPr/>
        <a:lstStyle/>
        <a:p>
          <a:r>
            <a:rPr lang="en-US" u="sng"/>
            <a:t>Data sharing and training</a:t>
          </a:r>
          <a:r>
            <a:rPr lang="en-US"/>
            <a:t>:</a:t>
          </a:r>
        </a:p>
      </dgm:t>
    </dgm:pt>
    <dgm:pt modelId="{A819B6AD-FBB0-4E60-AFEE-5C3006E3A8C1}" type="parTrans" cxnId="{05593CA5-6B61-4E27-AA15-2F7BE5597A38}">
      <dgm:prSet/>
      <dgm:spPr/>
      <dgm:t>
        <a:bodyPr/>
        <a:lstStyle/>
        <a:p>
          <a:endParaRPr lang="en-US"/>
        </a:p>
      </dgm:t>
    </dgm:pt>
    <dgm:pt modelId="{5B891D4F-5D54-44DC-8146-B28E53FDF395}" type="sibTrans" cxnId="{05593CA5-6B61-4E27-AA15-2F7BE5597A38}">
      <dgm:prSet/>
      <dgm:spPr/>
      <dgm:t>
        <a:bodyPr/>
        <a:lstStyle/>
        <a:p>
          <a:endParaRPr lang="en-US"/>
        </a:p>
      </dgm:t>
    </dgm:pt>
    <dgm:pt modelId="{88AFD5E0-36B0-4339-901B-5EA557059BF4}">
      <dgm:prSet/>
      <dgm:spPr/>
      <dgm:t>
        <a:bodyPr/>
        <a:lstStyle/>
        <a:p>
          <a:r>
            <a:rPr lang="en-US"/>
            <a:t>Evaluate the performance of the model by dividing the pre-processed data set into training and test sets.</a:t>
          </a:r>
        </a:p>
      </dgm:t>
    </dgm:pt>
    <dgm:pt modelId="{6FE234B5-B3F8-45D2-905B-3D897340D4E7}" type="parTrans" cxnId="{40DDD397-4933-49F4-AE80-E4086C29CDA0}">
      <dgm:prSet/>
      <dgm:spPr/>
      <dgm:t>
        <a:bodyPr/>
        <a:lstStyle/>
        <a:p>
          <a:endParaRPr lang="en-US"/>
        </a:p>
      </dgm:t>
    </dgm:pt>
    <dgm:pt modelId="{85E3173B-7CE3-48CC-9805-ACD7C587FE2A}" type="sibTrans" cxnId="{40DDD397-4933-49F4-AE80-E4086C29CDA0}">
      <dgm:prSet/>
      <dgm:spPr/>
      <dgm:t>
        <a:bodyPr/>
        <a:lstStyle/>
        <a:p>
          <a:endParaRPr lang="en-US"/>
        </a:p>
      </dgm:t>
    </dgm:pt>
    <dgm:pt modelId="{F0820AE2-6097-4C1E-AA2D-7AE5F3287AD5}">
      <dgm:prSet/>
      <dgm:spPr/>
      <dgm:t>
        <a:bodyPr/>
        <a:lstStyle/>
        <a:p>
          <a:r>
            <a:rPr lang="en-US"/>
            <a:t>Set aside a portion of the training data for validation purposes.</a:t>
          </a:r>
        </a:p>
      </dgm:t>
    </dgm:pt>
    <dgm:pt modelId="{D88C0648-00E9-4FF4-8E22-EBFB56DDB077}" type="parTrans" cxnId="{1C354B1C-994A-4066-ABC8-216A966D08BB}">
      <dgm:prSet/>
      <dgm:spPr/>
      <dgm:t>
        <a:bodyPr/>
        <a:lstStyle/>
        <a:p>
          <a:endParaRPr lang="en-US"/>
        </a:p>
      </dgm:t>
    </dgm:pt>
    <dgm:pt modelId="{6D5374B3-3FD2-43C9-B54A-DB19CBB3C75E}" type="sibTrans" cxnId="{1C354B1C-994A-4066-ABC8-216A966D08BB}">
      <dgm:prSet/>
      <dgm:spPr/>
      <dgm:t>
        <a:bodyPr/>
        <a:lstStyle/>
        <a:p>
          <a:endParaRPr lang="en-US"/>
        </a:p>
      </dgm:t>
    </dgm:pt>
    <dgm:pt modelId="{375A3E17-A4EB-4F74-B2A9-61C05C2641E2}">
      <dgm:prSet/>
      <dgm:spPr/>
      <dgm:t>
        <a:bodyPr/>
        <a:lstStyle/>
        <a:p>
          <a:r>
            <a:rPr lang="en-US"/>
            <a:t>Train a logistic regression model using the training set and adjust hyperparameters as needed.</a:t>
          </a:r>
        </a:p>
      </dgm:t>
    </dgm:pt>
    <dgm:pt modelId="{D9213BEE-3494-4268-A76B-441A1C91787C}" type="parTrans" cxnId="{4EB227DF-EBA9-4ACD-BE0F-D8AD1DBC100C}">
      <dgm:prSet/>
      <dgm:spPr/>
      <dgm:t>
        <a:bodyPr/>
        <a:lstStyle/>
        <a:p>
          <a:endParaRPr lang="en-US"/>
        </a:p>
      </dgm:t>
    </dgm:pt>
    <dgm:pt modelId="{64B6ECE6-A09D-4F37-9E6B-5448BCAF76CD}" type="sibTrans" cxnId="{4EB227DF-EBA9-4ACD-BE0F-D8AD1DBC100C}">
      <dgm:prSet/>
      <dgm:spPr/>
      <dgm:t>
        <a:bodyPr/>
        <a:lstStyle/>
        <a:p>
          <a:endParaRPr lang="en-US"/>
        </a:p>
      </dgm:t>
    </dgm:pt>
    <dgm:pt modelId="{248B4869-045D-4381-92D5-DB2AF77E5EAB}">
      <dgm:prSet/>
      <dgm:spPr/>
      <dgm:t>
        <a:bodyPr/>
        <a:lstStyle/>
        <a:p>
          <a:r>
            <a:rPr lang="en-US"/>
            <a:t>Validate your model using the validation set to ensure optimal performance.</a:t>
          </a:r>
        </a:p>
      </dgm:t>
    </dgm:pt>
    <dgm:pt modelId="{62AD18F9-5BFF-45B9-89F7-D2F8B83851DB}" type="parTrans" cxnId="{8F9F0517-32B0-4D8F-AD06-D271E756655B}">
      <dgm:prSet/>
      <dgm:spPr/>
      <dgm:t>
        <a:bodyPr/>
        <a:lstStyle/>
        <a:p>
          <a:endParaRPr lang="en-US"/>
        </a:p>
      </dgm:t>
    </dgm:pt>
    <dgm:pt modelId="{84896060-F9C5-477E-8CB0-40E29CE9E619}" type="sibTrans" cxnId="{8F9F0517-32B0-4D8F-AD06-D271E756655B}">
      <dgm:prSet/>
      <dgm:spPr/>
      <dgm:t>
        <a:bodyPr/>
        <a:lstStyle/>
        <a:p>
          <a:endParaRPr lang="en-US"/>
        </a:p>
      </dgm:t>
    </dgm:pt>
    <dgm:pt modelId="{7E95C9F4-DD94-4A45-A1A5-FF0EC10538A6}" type="pres">
      <dgm:prSet presAssocID="{CC2253C7-535F-46B4-BBD8-6ED01B7F25E6}" presName="Name0" presStyleCnt="0">
        <dgm:presLayoutVars>
          <dgm:dir/>
          <dgm:animLvl val="lvl"/>
          <dgm:resizeHandles val="exact"/>
        </dgm:presLayoutVars>
      </dgm:prSet>
      <dgm:spPr/>
    </dgm:pt>
    <dgm:pt modelId="{73545501-B383-49A4-B25B-656410FCFC20}" type="pres">
      <dgm:prSet presAssocID="{3A15B277-81AF-4C2C-8E13-DDB34BFC5757}" presName="composite" presStyleCnt="0"/>
      <dgm:spPr/>
    </dgm:pt>
    <dgm:pt modelId="{67E76FA9-1039-4DB1-B109-799A279EA30A}" type="pres">
      <dgm:prSet presAssocID="{3A15B277-81AF-4C2C-8E13-DDB34BFC5757}" presName="parTx" presStyleLbl="alignNode1" presStyleIdx="0" presStyleCnt="3">
        <dgm:presLayoutVars>
          <dgm:chMax val="0"/>
          <dgm:chPref val="0"/>
          <dgm:bulletEnabled val="1"/>
        </dgm:presLayoutVars>
      </dgm:prSet>
      <dgm:spPr/>
    </dgm:pt>
    <dgm:pt modelId="{FC30AAAF-2DB0-4619-A0D4-6878B92F0B3C}" type="pres">
      <dgm:prSet presAssocID="{3A15B277-81AF-4C2C-8E13-DDB34BFC5757}" presName="desTx" presStyleLbl="alignAccFollowNode1" presStyleIdx="0" presStyleCnt="3">
        <dgm:presLayoutVars>
          <dgm:bulletEnabled val="1"/>
        </dgm:presLayoutVars>
      </dgm:prSet>
      <dgm:spPr/>
    </dgm:pt>
    <dgm:pt modelId="{AD4F04E5-AF22-4F29-9B68-162733428CB1}" type="pres">
      <dgm:prSet presAssocID="{06698695-1A21-4D70-ADA6-55BBCFB93A28}" presName="space" presStyleCnt="0"/>
      <dgm:spPr/>
    </dgm:pt>
    <dgm:pt modelId="{41E39E76-7597-45F3-B5D5-D97AE047BB8F}" type="pres">
      <dgm:prSet presAssocID="{BA37AE13-65D1-4D71-9AF7-A36834CC812C}" presName="composite" presStyleCnt="0"/>
      <dgm:spPr/>
    </dgm:pt>
    <dgm:pt modelId="{63D3565C-8324-4F3F-B04A-BC43FDD7F5E7}" type="pres">
      <dgm:prSet presAssocID="{BA37AE13-65D1-4D71-9AF7-A36834CC812C}" presName="parTx" presStyleLbl="alignNode1" presStyleIdx="1" presStyleCnt="3">
        <dgm:presLayoutVars>
          <dgm:chMax val="0"/>
          <dgm:chPref val="0"/>
          <dgm:bulletEnabled val="1"/>
        </dgm:presLayoutVars>
      </dgm:prSet>
      <dgm:spPr/>
    </dgm:pt>
    <dgm:pt modelId="{1F072A52-76A8-4F52-9A3F-3ABBC232E3AE}" type="pres">
      <dgm:prSet presAssocID="{BA37AE13-65D1-4D71-9AF7-A36834CC812C}" presName="desTx" presStyleLbl="alignAccFollowNode1" presStyleIdx="1" presStyleCnt="3">
        <dgm:presLayoutVars>
          <dgm:bulletEnabled val="1"/>
        </dgm:presLayoutVars>
      </dgm:prSet>
      <dgm:spPr/>
    </dgm:pt>
    <dgm:pt modelId="{FE40D4AC-03E7-48E3-9030-B6184B6821EE}" type="pres">
      <dgm:prSet presAssocID="{991C0484-202D-4E55-A27A-F76480B3D364}" presName="space" presStyleCnt="0"/>
      <dgm:spPr/>
    </dgm:pt>
    <dgm:pt modelId="{C88B971B-D73A-4A93-B49A-5AB2D877969B}" type="pres">
      <dgm:prSet presAssocID="{9952E733-3A42-4BB5-9691-3EE997F6F5B0}" presName="composite" presStyleCnt="0"/>
      <dgm:spPr/>
    </dgm:pt>
    <dgm:pt modelId="{51CED46D-7001-4CBE-B02E-5931348F650E}" type="pres">
      <dgm:prSet presAssocID="{9952E733-3A42-4BB5-9691-3EE997F6F5B0}" presName="parTx" presStyleLbl="alignNode1" presStyleIdx="2" presStyleCnt="3">
        <dgm:presLayoutVars>
          <dgm:chMax val="0"/>
          <dgm:chPref val="0"/>
          <dgm:bulletEnabled val="1"/>
        </dgm:presLayoutVars>
      </dgm:prSet>
      <dgm:spPr/>
    </dgm:pt>
    <dgm:pt modelId="{84058236-25F1-401E-A95E-D6AA8A83D6E8}" type="pres">
      <dgm:prSet presAssocID="{9952E733-3A42-4BB5-9691-3EE997F6F5B0}" presName="desTx" presStyleLbl="alignAccFollowNode1" presStyleIdx="2" presStyleCnt="3">
        <dgm:presLayoutVars>
          <dgm:bulletEnabled val="1"/>
        </dgm:presLayoutVars>
      </dgm:prSet>
      <dgm:spPr/>
    </dgm:pt>
  </dgm:ptLst>
  <dgm:cxnLst>
    <dgm:cxn modelId="{B27B3705-1286-4E58-BE09-00C023C0CC77}" type="presOf" srcId="{88AFD5E0-36B0-4339-901B-5EA557059BF4}" destId="{84058236-25F1-401E-A95E-D6AA8A83D6E8}" srcOrd="0" destOrd="0" presId="urn:microsoft.com/office/officeart/2005/8/layout/hList1"/>
    <dgm:cxn modelId="{3F7D5509-E701-4758-8238-7B65B629B277}" type="presOf" srcId="{B8F4F681-D518-42A1-AE06-6863FE954C0A}" destId="{FC30AAAF-2DB0-4619-A0D4-6878B92F0B3C}" srcOrd="0" destOrd="1" presId="urn:microsoft.com/office/officeart/2005/8/layout/hList1"/>
    <dgm:cxn modelId="{0FFD7E0A-7DEF-45FB-A03B-55446CE5840A}" srcId="{BA37AE13-65D1-4D71-9AF7-A36834CC812C}" destId="{8DC01383-576A-46C9-A197-DACA8A85C9FA}" srcOrd="0" destOrd="0" parTransId="{7888704C-0E31-45A8-8A11-C634079D0634}" sibTransId="{E1C54E35-870D-44D7-9BDA-CEDC1D8E85B7}"/>
    <dgm:cxn modelId="{B8CEDC0A-8B5E-44A7-9FCC-665C420D32E3}" srcId="{CC2253C7-535F-46B4-BBD8-6ED01B7F25E6}" destId="{3A15B277-81AF-4C2C-8E13-DDB34BFC5757}" srcOrd="0" destOrd="0" parTransId="{6384F1CE-87EB-4DDB-B769-6783516F5B4A}" sibTransId="{06698695-1A21-4D70-ADA6-55BBCFB93A28}"/>
    <dgm:cxn modelId="{8F9F0517-32B0-4D8F-AD06-D271E756655B}" srcId="{9952E733-3A42-4BB5-9691-3EE997F6F5B0}" destId="{248B4869-045D-4381-92D5-DB2AF77E5EAB}" srcOrd="3" destOrd="0" parTransId="{62AD18F9-5BFF-45B9-89F7-D2F8B83851DB}" sibTransId="{84896060-F9C5-477E-8CB0-40E29CE9E619}"/>
    <dgm:cxn modelId="{1C354B1C-994A-4066-ABC8-216A966D08BB}" srcId="{9952E733-3A42-4BB5-9691-3EE997F6F5B0}" destId="{F0820AE2-6097-4C1E-AA2D-7AE5F3287AD5}" srcOrd="1" destOrd="0" parTransId="{D88C0648-00E9-4FF4-8E22-EBFB56DDB077}" sibTransId="{6D5374B3-3FD2-43C9-B54A-DB19CBB3C75E}"/>
    <dgm:cxn modelId="{CD0C2E38-C720-4392-B8AB-D83706C2600D}" type="presOf" srcId="{375A3E17-A4EB-4F74-B2A9-61C05C2641E2}" destId="{84058236-25F1-401E-A95E-D6AA8A83D6E8}" srcOrd="0" destOrd="2" presId="urn:microsoft.com/office/officeart/2005/8/layout/hList1"/>
    <dgm:cxn modelId="{54E64E38-FCA8-4E80-A93B-E282F1748235}" srcId="{3A15B277-81AF-4C2C-8E13-DDB34BFC5757}" destId="{35C5A619-573B-458A-AFE6-F75EBEB94213}" srcOrd="0" destOrd="0" parTransId="{DF167D68-EFC0-459A-937A-7832805AE2E2}" sibTransId="{7A4B24F4-BC32-485B-990D-F103DD47ECE2}"/>
    <dgm:cxn modelId="{CABF9641-0C5B-4E5A-94A1-3C7A58B7C323}" type="presOf" srcId="{F0820AE2-6097-4C1E-AA2D-7AE5F3287AD5}" destId="{84058236-25F1-401E-A95E-D6AA8A83D6E8}" srcOrd="0" destOrd="1" presId="urn:microsoft.com/office/officeart/2005/8/layout/hList1"/>
    <dgm:cxn modelId="{D324E066-C4AB-4664-9B54-1D0BE0EA5DA4}" srcId="{3A15B277-81AF-4C2C-8E13-DDB34BFC5757}" destId="{B8F4F681-D518-42A1-AE06-6863FE954C0A}" srcOrd="1" destOrd="0" parTransId="{8E8F89E8-7FD9-420D-9B04-961EAEC9F0F3}" sibTransId="{096A51F2-F344-4F41-A42D-5092BF21398E}"/>
    <dgm:cxn modelId="{BC4A8270-9856-469F-8F60-3A5088E6CC53}" type="presOf" srcId="{35C5A619-573B-458A-AFE6-F75EBEB94213}" destId="{FC30AAAF-2DB0-4619-A0D4-6878B92F0B3C}" srcOrd="0" destOrd="0" presId="urn:microsoft.com/office/officeart/2005/8/layout/hList1"/>
    <dgm:cxn modelId="{86E32354-00AF-44B1-BE00-FAC3FE16E565}" srcId="{3A15B277-81AF-4C2C-8E13-DDB34BFC5757}" destId="{0CE5317C-C941-4030-8100-8B191063B685}" srcOrd="3" destOrd="0" parTransId="{10B50EA4-AC71-423E-9572-4357168BA5A1}" sibTransId="{1C19E745-6A3B-4638-B067-383421FEEC26}"/>
    <dgm:cxn modelId="{B4BD6F56-3E74-4AD7-9396-1E2F5FB84FD5}" type="presOf" srcId="{CC2253C7-535F-46B4-BBD8-6ED01B7F25E6}" destId="{7E95C9F4-DD94-4A45-A1A5-FF0EC10538A6}" srcOrd="0" destOrd="0" presId="urn:microsoft.com/office/officeart/2005/8/layout/hList1"/>
    <dgm:cxn modelId="{E3BAD75A-7BC2-4E55-BA7A-0943321A4189}" type="presOf" srcId="{3A15B277-81AF-4C2C-8E13-DDB34BFC5757}" destId="{67E76FA9-1039-4DB1-B109-799A279EA30A}" srcOrd="0" destOrd="0" presId="urn:microsoft.com/office/officeart/2005/8/layout/hList1"/>
    <dgm:cxn modelId="{208DEA8E-F8D6-4A95-9675-9C5BA2F15303}" type="presOf" srcId="{0CE5317C-C941-4030-8100-8B191063B685}" destId="{FC30AAAF-2DB0-4619-A0D4-6878B92F0B3C}" srcOrd="0" destOrd="3" presId="urn:microsoft.com/office/officeart/2005/8/layout/hList1"/>
    <dgm:cxn modelId="{40DDD397-4933-49F4-AE80-E4086C29CDA0}" srcId="{9952E733-3A42-4BB5-9691-3EE997F6F5B0}" destId="{88AFD5E0-36B0-4339-901B-5EA557059BF4}" srcOrd="0" destOrd="0" parTransId="{6FE234B5-B3F8-45D2-905B-3D897340D4E7}" sibTransId="{85E3173B-7CE3-48CC-9805-ACD7C587FE2A}"/>
    <dgm:cxn modelId="{13B07298-16AF-4524-BDD7-EDD528F9B01D}" type="presOf" srcId="{248B4869-045D-4381-92D5-DB2AF77E5EAB}" destId="{84058236-25F1-401E-A95E-D6AA8A83D6E8}" srcOrd="0" destOrd="3" presId="urn:microsoft.com/office/officeart/2005/8/layout/hList1"/>
    <dgm:cxn modelId="{05593CA5-6B61-4E27-AA15-2F7BE5597A38}" srcId="{CC2253C7-535F-46B4-BBD8-6ED01B7F25E6}" destId="{9952E733-3A42-4BB5-9691-3EE997F6F5B0}" srcOrd="2" destOrd="0" parTransId="{A819B6AD-FBB0-4E60-AFEE-5C3006E3A8C1}" sibTransId="{5B891D4F-5D54-44DC-8146-B28E53FDF395}"/>
    <dgm:cxn modelId="{626555BD-3F43-4E59-B8ED-C54490DF1459}" type="presOf" srcId="{8DC01383-576A-46C9-A197-DACA8A85C9FA}" destId="{1F072A52-76A8-4F52-9A3F-3ABBC232E3AE}" srcOrd="0" destOrd="0" presId="urn:microsoft.com/office/officeart/2005/8/layout/hList1"/>
    <dgm:cxn modelId="{FDF3AED0-7B90-4875-AA32-BB051C561C04}" type="presOf" srcId="{6D8841B9-0A6A-4AA0-B860-A9A1BFD0274A}" destId="{FC30AAAF-2DB0-4619-A0D4-6878B92F0B3C}" srcOrd="0" destOrd="2" presId="urn:microsoft.com/office/officeart/2005/8/layout/hList1"/>
    <dgm:cxn modelId="{E21768D2-DEBD-4794-ACB6-665B96BDEEBF}" srcId="{3A15B277-81AF-4C2C-8E13-DDB34BFC5757}" destId="{6D8841B9-0A6A-4AA0-B860-A9A1BFD0274A}" srcOrd="2" destOrd="0" parTransId="{2B5645D9-8857-43DE-A0DF-A9D829A56610}" sibTransId="{9FD3FC61-CAB0-4D18-94E1-9A0DBFAC336E}"/>
    <dgm:cxn modelId="{4EB227DF-EBA9-4ACD-BE0F-D8AD1DBC100C}" srcId="{9952E733-3A42-4BB5-9691-3EE997F6F5B0}" destId="{375A3E17-A4EB-4F74-B2A9-61C05C2641E2}" srcOrd="2" destOrd="0" parTransId="{D9213BEE-3494-4268-A76B-441A1C91787C}" sibTransId="{64B6ECE6-A09D-4F37-9E6B-5448BCAF76CD}"/>
    <dgm:cxn modelId="{313EF7DF-907F-4892-A8E7-D1F98E78AAB8}" srcId="{BA37AE13-65D1-4D71-9AF7-A36834CC812C}" destId="{3CEEC140-0F5B-4C95-A085-A4D592B6BD89}" srcOrd="1" destOrd="0" parTransId="{AE198BE6-BB31-4296-AFEE-CA9F3319658E}" sibTransId="{1EFC64F6-9F10-4D00-B93A-A303D4DDD2FD}"/>
    <dgm:cxn modelId="{263F5DE3-0F7C-4443-BC24-EB15838AA8DA}" type="presOf" srcId="{BA37AE13-65D1-4D71-9AF7-A36834CC812C}" destId="{63D3565C-8324-4F3F-B04A-BC43FDD7F5E7}" srcOrd="0" destOrd="0" presId="urn:microsoft.com/office/officeart/2005/8/layout/hList1"/>
    <dgm:cxn modelId="{C9314CED-9CB2-4CC5-9FAB-D7349717209F}" type="presOf" srcId="{3CEEC140-0F5B-4C95-A085-A4D592B6BD89}" destId="{1F072A52-76A8-4F52-9A3F-3ABBC232E3AE}" srcOrd="0" destOrd="1" presId="urn:microsoft.com/office/officeart/2005/8/layout/hList1"/>
    <dgm:cxn modelId="{3AC7E1ED-2ADD-4119-8739-0F0CD6CBF94E}" type="presOf" srcId="{9952E733-3A42-4BB5-9691-3EE997F6F5B0}" destId="{51CED46D-7001-4CBE-B02E-5931348F650E}" srcOrd="0" destOrd="0" presId="urn:microsoft.com/office/officeart/2005/8/layout/hList1"/>
    <dgm:cxn modelId="{1662F6F0-0ED9-4091-9463-A3CD0EE14B5B}" srcId="{CC2253C7-535F-46B4-BBD8-6ED01B7F25E6}" destId="{BA37AE13-65D1-4D71-9AF7-A36834CC812C}" srcOrd="1" destOrd="0" parTransId="{549D7F8C-052A-43C4-852F-A594D6118189}" sibTransId="{991C0484-202D-4E55-A27A-F76480B3D364}"/>
    <dgm:cxn modelId="{638FFC51-8692-448A-AF08-61DF738D5110}" type="presParOf" srcId="{7E95C9F4-DD94-4A45-A1A5-FF0EC10538A6}" destId="{73545501-B383-49A4-B25B-656410FCFC20}" srcOrd="0" destOrd="0" presId="urn:microsoft.com/office/officeart/2005/8/layout/hList1"/>
    <dgm:cxn modelId="{FEA7EF98-7430-4FC3-9F3A-7FE5489ED058}" type="presParOf" srcId="{73545501-B383-49A4-B25B-656410FCFC20}" destId="{67E76FA9-1039-4DB1-B109-799A279EA30A}" srcOrd="0" destOrd="0" presId="urn:microsoft.com/office/officeart/2005/8/layout/hList1"/>
    <dgm:cxn modelId="{3FFF3647-EEDC-4223-B2E9-19279C459A20}" type="presParOf" srcId="{73545501-B383-49A4-B25B-656410FCFC20}" destId="{FC30AAAF-2DB0-4619-A0D4-6878B92F0B3C}" srcOrd="1" destOrd="0" presId="urn:microsoft.com/office/officeart/2005/8/layout/hList1"/>
    <dgm:cxn modelId="{CFC9E6C1-654B-4DB2-80C6-A3A39C2137A7}" type="presParOf" srcId="{7E95C9F4-DD94-4A45-A1A5-FF0EC10538A6}" destId="{AD4F04E5-AF22-4F29-9B68-162733428CB1}" srcOrd="1" destOrd="0" presId="urn:microsoft.com/office/officeart/2005/8/layout/hList1"/>
    <dgm:cxn modelId="{F97E71F1-3BA2-49DC-A655-9C8C1C1355EF}" type="presParOf" srcId="{7E95C9F4-DD94-4A45-A1A5-FF0EC10538A6}" destId="{41E39E76-7597-45F3-B5D5-D97AE047BB8F}" srcOrd="2" destOrd="0" presId="urn:microsoft.com/office/officeart/2005/8/layout/hList1"/>
    <dgm:cxn modelId="{2505FF85-C6B5-44D2-92DA-1C2698825249}" type="presParOf" srcId="{41E39E76-7597-45F3-B5D5-D97AE047BB8F}" destId="{63D3565C-8324-4F3F-B04A-BC43FDD7F5E7}" srcOrd="0" destOrd="0" presId="urn:microsoft.com/office/officeart/2005/8/layout/hList1"/>
    <dgm:cxn modelId="{1A3F7A19-E8A1-4383-AA0E-EADD0E8E0506}" type="presParOf" srcId="{41E39E76-7597-45F3-B5D5-D97AE047BB8F}" destId="{1F072A52-76A8-4F52-9A3F-3ABBC232E3AE}" srcOrd="1" destOrd="0" presId="urn:microsoft.com/office/officeart/2005/8/layout/hList1"/>
    <dgm:cxn modelId="{CB1F92F8-D613-4682-A613-B3CF01E82715}" type="presParOf" srcId="{7E95C9F4-DD94-4A45-A1A5-FF0EC10538A6}" destId="{FE40D4AC-03E7-48E3-9030-B6184B6821EE}" srcOrd="3" destOrd="0" presId="urn:microsoft.com/office/officeart/2005/8/layout/hList1"/>
    <dgm:cxn modelId="{94943CF0-5AEE-4F7A-A7C8-D0CC17E659B4}" type="presParOf" srcId="{7E95C9F4-DD94-4A45-A1A5-FF0EC10538A6}" destId="{C88B971B-D73A-4A93-B49A-5AB2D877969B}" srcOrd="4" destOrd="0" presId="urn:microsoft.com/office/officeart/2005/8/layout/hList1"/>
    <dgm:cxn modelId="{E5553768-883F-452D-8763-BC2089FDC2CA}" type="presParOf" srcId="{C88B971B-D73A-4A93-B49A-5AB2D877969B}" destId="{51CED46D-7001-4CBE-B02E-5931348F650E}" srcOrd="0" destOrd="0" presId="urn:microsoft.com/office/officeart/2005/8/layout/hList1"/>
    <dgm:cxn modelId="{1896D36E-0FC8-4164-B347-B79D583F6CA1}" type="presParOf" srcId="{C88B971B-D73A-4A93-B49A-5AB2D877969B}" destId="{84058236-25F1-401E-A95E-D6AA8A83D6E8}"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E8C1C6-66A4-4209-92D5-6BECF43C747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C330050-AFA2-40DE-B35D-2851248510EE}">
      <dgm:prSet/>
      <dgm:spPr/>
      <dgm:t>
        <a:bodyPr/>
        <a:lstStyle/>
        <a:p>
          <a:r>
            <a:rPr lang="en-US" b="0" i="0" u="sng"/>
            <a:t>Model evaluation and performance criteria</a:t>
          </a:r>
          <a:r>
            <a:rPr lang="en-US" b="0" i="0"/>
            <a:t>:</a:t>
          </a:r>
          <a:endParaRPr lang="en-US"/>
        </a:p>
      </dgm:t>
    </dgm:pt>
    <dgm:pt modelId="{5A67CE17-4EC6-457A-BD13-503D7ACB3FD6}" type="parTrans" cxnId="{9E3B1852-A471-465B-A8E0-7939A05031C0}">
      <dgm:prSet/>
      <dgm:spPr/>
      <dgm:t>
        <a:bodyPr/>
        <a:lstStyle/>
        <a:p>
          <a:endParaRPr lang="en-US"/>
        </a:p>
      </dgm:t>
    </dgm:pt>
    <dgm:pt modelId="{41457567-D847-4B85-A232-2F4823DA8448}" type="sibTrans" cxnId="{9E3B1852-A471-465B-A8E0-7939A05031C0}">
      <dgm:prSet/>
      <dgm:spPr/>
      <dgm:t>
        <a:bodyPr/>
        <a:lstStyle/>
        <a:p>
          <a:endParaRPr lang="en-US"/>
        </a:p>
      </dgm:t>
    </dgm:pt>
    <dgm:pt modelId="{25548E56-2465-4065-B907-63B5BFA45AF7}">
      <dgm:prSet/>
      <dgm:spPr/>
      <dgm:t>
        <a:bodyPr/>
        <a:lstStyle/>
        <a:p>
          <a:r>
            <a:rPr lang="en-US" b="0" i="0"/>
            <a:t>Evaluate the trained logistic regression model using appropriate performance metrics such as accuracy, precision, recall, F1 score, and area under the ROC curve.</a:t>
          </a:r>
          <a:endParaRPr lang="en-US"/>
        </a:p>
      </dgm:t>
    </dgm:pt>
    <dgm:pt modelId="{9BDB589B-9D17-4BE2-B0F3-71D4AB726501}" type="parTrans" cxnId="{D02B970F-4C0F-4074-8B40-4CFBD12B178E}">
      <dgm:prSet/>
      <dgm:spPr/>
      <dgm:t>
        <a:bodyPr/>
        <a:lstStyle/>
        <a:p>
          <a:endParaRPr lang="en-US"/>
        </a:p>
      </dgm:t>
    </dgm:pt>
    <dgm:pt modelId="{D6C54D6B-A2BB-4116-A529-35302B78FAB2}" type="sibTrans" cxnId="{D02B970F-4C0F-4074-8B40-4CFBD12B178E}">
      <dgm:prSet/>
      <dgm:spPr/>
      <dgm:t>
        <a:bodyPr/>
        <a:lstStyle/>
        <a:p>
          <a:endParaRPr lang="en-US"/>
        </a:p>
      </dgm:t>
    </dgm:pt>
    <dgm:pt modelId="{85006984-3AA8-4D7C-87EA-C41FBB355CDF}">
      <dgm:prSet/>
      <dgm:spPr/>
      <dgm:t>
        <a:bodyPr/>
        <a:lstStyle/>
        <a:p>
          <a:r>
            <a:rPr lang="en-US" b="0" i="0" dirty="0"/>
            <a:t>To assess effectiveness, compare your model's performance to a baseline or other established models.</a:t>
          </a:r>
          <a:endParaRPr lang="en-US" dirty="0"/>
        </a:p>
      </dgm:t>
    </dgm:pt>
    <dgm:pt modelId="{2EE43C73-9CFC-49B5-80A0-1446F571BE91}" type="parTrans" cxnId="{DDE0D261-B9C9-4B45-B964-5A6811008D4F}">
      <dgm:prSet/>
      <dgm:spPr/>
      <dgm:t>
        <a:bodyPr/>
        <a:lstStyle/>
        <a:p>
          <a:endParaRPr lang="en-US"/>
        </a:p>
      </dgm:t>
    </dgm:pt>
    <dgm:pt modelId="{296E7FED-AB0A-4F6D-BC3F-323FA057B541}" type="sibTrans" cxnId="{DDE0D261-B9C9-4B45-B964-5A6811008D4F}">
      <dgm:prSet/>
      <dgm:spPr/>
      <dgm:t>
        <a:bodyPr/>
        <a:lstStyle/>
        <a:p>
          <a:endParaRPr lang="en-US"/>
        </a:p>
      </dgm:t>
    </dgm:pt>
    <dgm:pt modelId="{7A82EC9E-8D5E-4EC8-8763-E16B13F09699}">
      <dgm:prSet/>
      <dgm:spPr/>
      <dgm:t>
        <a:bodyPr/>
        <a:lstStyle/>
        <a:p>
          <a:r>
            <a:rPr lang="en-US" b="0" i="0" u="sng"/>
            <a:t>Interpretation and expansion Deployment:</a:t>
          </a:r>
          <a:endParaRPr lang="en-US"/>
        </a:p>
      </dgm:t>
    </dgm:pt>
    <dgm:pt modelId="{1B4418E8-D8CD-4805-A697-CB46402EBD05}" type="parTrans" cxnId="{04431DE2-2010-46BD-8C83-2FA2D2C1D9EF}">
      <dgm:prSet/>
      <dgm:spPr/>
      <dgm:t>
        <a:bodyPr/>
        <a:lstStyle/>
        <a:p>
          <a:endParaRPr lang="en-US"/>
        </a:p>
      </dgm:t>
    </dgm:pt>
    <dgm:pt modelId="{FDFFEC60-FD74-4DE3-98E6-C0F61EAEBB13}" type="sibTrans" cxnId="{04431DE2-2010-46BD-8C83-2FA2D2C1D9EF}">
      <dgm:prSet/>
      <dgm:spPr/>
      <dgm:t>
        <a:bodyPr/>
        <a:lstStyle/>
        <a:p>
          <a:endParaRPr lang="en-US"/>
        </a:p>
      </dgm:t>
    </dgm:pt>
    <dgm:pt modelId="{C8B6555A-5770-43AE-849F-8E95B49DFFAF}">
      <dgm:prSet/>
      <dgm:spPr/>
      <dgm:t>
        <a:bodyPr/>
        <a:lstStyle/>
        <a:p>
          <a:r>
            <a:rPr lang="en-US" b="0" i="0"/>
            <a:t>Analyze the coefficients of the logistic regression model to interpret the effect of each characteristic on the prediction of heart disease.</a:t>
          </a:r>
          <a:endParaRPr lang="en-US"/>
        </a:p>
      </dgm:t>
    </dgm:pt>
    <dgm:pt modelId="{5BE70FAB-8528-4449-B7CD-31596FA305C9}" type="parTrans" cxnId="{5BDD7BCE-A81D-40A7-92A4-8199E7D8EA6D}">
      <dgm:prSet/>
      <dgm:spPr/>
      <dgm:t>
        <a:bodyPr/>
        <a:lstStyle/>
        <a:p>
          <a:endParaRPr lang="en-US"/>
        </a:p>
      </dgm:t>
    </dgm:pt>
    <dgm:pt modelId="{C65F2BB6-17D9-4276-90D8-FB5E12E21CE8}" type="sibTrans" cxnId="{5BDD7BCE-A81D-40A7-92A4-8199E7D8EA6D}">
      <dgm:prSet/>
      <dgm:spPr/>
      <dgm:t>
        <a:bodyPr/>
        <a:lstStyle/>
        <a:p>
          <a:endParaRPr lang="en-US"/>
        </a:p>
      </dgm:t>
    </dgm:pt>
    <dgm:pt modelId="{EDA7B6F4-5BC2-4558-BD4A-B8C151EE52E7}">
      <dgm:prSet/>
      <dgm:spPr/>
      <dgm:t>
        <a:bodyPr/>
        <a:lstStyle/>
        <a:p>
          <a:r>
            <a:rPr lang="en-US" b="0" i="0"/>
            <a:t>Apply trained models to predict heart disease risk from new or unseen data.</a:t>
          </a:r>
          <a:endParaRPr lang="en-US"/>
        </a:p>
      </dgm:t>
    </dgm:pt>
    <dgm:pt modelId="{B776D3CA-A337-40B1-AACC-61A55B36E4B1}" type="parTrans" cxnId="{9A10B881-E86D-4E2F-A24D-B93118D08F0E}">
      <dgm:prSet/>
      <dgm:spPr/>
      <dgm:t>
        <a:bodyPr/>
        <a:lstStyle/>
        <a:p>
          <a:endParaRPr lang="en-US"/>
        </a:p>
      </dgm:t>
    </dgm:pt>
    <dgm:pt modelId="{06E3B64A-3DA7-4735-BC6F-2FCC6DFC7357}" type="sibTrans" cxnId="{9A10B881-E86D-4E2F-A24D-B93118D08F0E}">
      <dgm:prSet/>
      <dgm:spPr/>
      <dgm:t>
        <a:bodyPr/>
        <a:lstStyle/>
        <a:p>
          <a:endParaRPr lang="en-US"/>
        </a:p>
      </dgm:t>
    </dgm:pt>
    <dgm:pt modelId="{99CC80D8-7114-462A-96AA-EF277EAF3C42}">
      <dgm:prSet/>
      <dgm:spPr/>
      <dgm:t>
        <a:bodyPr/>
        <a:lstStyle/>
        <a:p>
          <a:r>
            <a:rPr lang="en-US" b="0" i="0"/>
            <a:t>Create a user interface or application to allow users to enter information and obtain a personalized heart disease risk prediction.</a:t>
          </a:r>
          <a:endParaRPr lang="en-US"/>
        </a:p>
      </dgm:t>
    </dgm:pt>
    <dgm:pt modelId="{D2068CB8-910C-44FF-AC3B-70A4F9D7B48E}" type="parTrans" cxnId="{F0AC8D04-79B9-408D-8BBE-A53210285D27}">
      <dgm:prSet/>
      <dgm:spPr/>
      <dgm:t>
        <a:bodyPr/>
        <a:lstStyle/>
        <a:p>
          <a:endParaRPr lang="en-US"/>
        </a:p>
      </dgm:t>
    </dgm:pt>
    <dgm:pt modelId="{13350726-A9BA-479A-A4F9-AFC33DA60BC6}" type="sibTrans" cxnId="{F0AC8D04-79B9-408D-8BBE-A53210285D27}">
      <dgm:prSet/>
      <dgm:spPr/>
      <dgm:t>
        <a:bodyPr/>
        <a:lstStyle/>
        <a:p>
          <a:endParaRPr lang="en-US"/>
        </a:p>
      </dgm:t>
    </dgm:pt>
    <dgm:pt modelId="{07E94C8F-BE21-4DB7-A501-54E7A6D0E30E}">
      <dgm:prSet/>
      <dgm:spPr/>
      <dgm:t>
        <a:bodyPr/>
        <a:lstStyle/>
        <a:p>
          <a:r>
            <a:rPr lang="en-US" b="0" i="0"/>
            <a:t>By following this method, the project efficiently collects, preprocesses, and analyzes data, selects appropriate models, trains and evaluates model performance, interprets results, and conducts research to assess the risk of heart disease</a:t>
          </a:r>
          <a:endParaRPr lang="en-US"/>
        </a:p>
      </dgm:t>
    </dgm:pt>
    <dgm:pt modelId="{E9A984E7-1A12-44EA-BC73-9DF4164C3859}" type="parTrans" cxnId="{4B5353D6-83CA-4B09-B322-F716C9AA8D35}">
      <dgm:prSet/>
      <dgm:spPr/>
      <dgm:t>
        <a:bodyPr/>
        <a:lstStyle/>
        <a:p>
          <a:endParaRPr lang="en-US"/>
        </a:p>
      </dgm:t>
    </dgm:pt>
    <dgm:pt modelId="{EBAEDA04-5008-4401-99C7-53056F168946}" type="sibTrans" cxnId="{4B5353D6-83CA-4B09-B322-F716C9AA8D35}">
      <dgm:prSet/>
      <dgm:spPr/>
      <dgm:t>
        <a:bodyPr/>
        <a:lstStyle/>
        <a:p>
          <a:endParaRPr lang="en-US"/>
        </a:p>
      </dgm:t>
    </dgm:pt>
    <dgm:pt modelId="{BF18A1C5-C218-4DFD-B6B1-8BAB1C39B51B}" type="pres">
      <dgm:prSet presAssocID="{B0E8C1C6-66A4-4209-92D5-6BECF43C7472}" presName="diagram" presStyleCnt="0">
        <dgm:presLayoutVars>
          <dgm:dir/>
          <dgm:resizeHandles val="exact"/>
        </dgm:presLayoutVars>
      </dgm:prSet>
      <dgm:spPr/>
    </dgm:pt>
    <dgm:pt modelId="{640FBF85-B51B-4CC7-B970-22EBD9217A8D}" type="pres">
      <dgm:prSet presAssocID="{AC330050-AFA2-40DE-B35D-2851248510EE}" presName="node" presStyleLbl="node1" presStyleIdx="0" presStyleCnt="2">
        <dgm:presLayoutVars>
          <dgm:bulletEnabled val="1"/>
        </dgm:presLayoutVars>
      </dgm:prSet>
      <dgm:spPr/>
    </dgm:pt>
    <dgm:pt modelId="{5F97DE1A-09DB-43E9-91D0-3E3ACED947F2}" type="pres">
      <dgm:prSet presAssocID="{41457567-D847-4B85-A232-2F4823DA8448}" presName="sibTrans" presStyleCnt="0"/>
      <dgm:spPr/>
    </dgm:pt>
    <dgm:pt modelId="{0DDEAD57-04FA-4C58-8E74-6957DEC20B53}" type="pres">
      <dgm:prSet presAssocID="{7A82EC9E-8D5E-4EC8-8763-E16B13F09699}" presName="node" presStyleLbl="node1" presStyleIdx="1" presStyleCnt="2">
        <dgm:presLayoutVars>
          <dgm:bulletEnabled val="1"/>
        </dgm:presLayoutVars>
      </dgm:prSet>
      <dgm:spPr/>
    </dgm:pt>
  </dgm:ptLst>
  <dgm:cxnLst>
    <dgm:cxn modelId="{98EBC701-A43B-41A6-AC6A-713144082E03}" type="presOf" srcId="{EDA7B6F4-5BC2-4558-BD4A-B8C151EE52E7}" destId="{0DDEAD57-04FA-4C58-8E74-6957DEC20B53}" srcOrd="0" destOrd="2" presId="urn:microsoft.com/office/officeart/2005/8/layout/default"/>
    <dgm:cxn modelId="{F0AC8D04-79B9-408D-8BBE-A53210285D27}" srcId="{7A82EC9E-8D5E-4EC8-8763-E16B13F09699}" destId="{99CC80D8-7114-462A-96AA-EF277EAF3C42}" srcOrd="2" destOrd="0" parTransId="{D2068CB8-910C-44FF-AC3B-70A4F9D7B48E}" sibTransId="{13350726-A9BA-479A-A4F9-AFC33DA60BC6}"/>
    <dgm:cxn modelId="{D02B970F-4C0F-4074-8B40-4CFBD12B178E}" srcId="{AC330050-AFA2-40DE-B35D-2851248510EE}" destId="{25548E56-2465-4065-B907-63B5BFA45AF7}" srcOrd="0" destOrd="0" parTransId="{9BDB589B-9D17-4BE2-B0F3-71D4AB726501}" sibTransId="{D6C54D6B-A2BB-4116-A529-35302B78FAB2}"/>
    <dgm:cxn modelId="{824BE115-9FA1-478D-8BE8-60872385D037}" type="presOf" srcId="{99CC80D8-7114-462A-96AA-EF277EAF3C42}" destId="{0DDEAD57-04FA-4C58-8E74-6957DEC20B53}" srcOrd="0" destOrd="3" presId="urn:microsoft.com/office/officeart/2005/8/layout/default"/>
    <dgm:cxn modelId="{D2D54D3E-E6D0-494D-9C15-DD6F33954118}" type="presOf" srcId="{25548E56-2465-4065-B907-63B5BFA45AF7}" destId="{640FBF85-B51B-4CC7-B970-22EBD9217A8D}" srcOrd="0" destOrd="1" presId="urn:microsoft.com/office/officeart/2005/8/layout/default"/>
    <dgm:cxn modelId="{DDE0D261-B9C9-4B45-B964-5A6811008D4F}" srcId="{AC330050-AFA2-40DE-B35D-2851248510EE}" destId="{85006984-3AA8-4D7C-87EA-C41FBB355CDF}" srcOrd="1" destOrd="0" parTransId="{2EE43C73-9CFC-49B5-80A0-1446F571BE91}" sibTransId="{296E7FED-AB0A-4F6D-BC3F-323FA057B541}"/>
    <dgm:cxn modelId="{615CF263-519C-43DA-9070-915491AB4D6C}" type="presOf" srcId="{B0E8C1C6-66A4-4209-92D5-6BECF43C7472}" destId="{BF18A1C5-C218-4DFD-B6B1-8BAB1C39B51B}" srcOrd="0" destOrd="0" presId="urn:microsoft.com/office/officeart/2005/8/layout/default"/>
    <dgm:cxn modelId="{9E3B1852-A471-465B-A8E0-7939A05031C0}" srcId="{B0E8C1C6-66A4-4209-92D5-6BECF43C7472}" destId="{AC330050-AFA2-40DE-B35D-2851248510EE}" srcOrd="0" destOrd="0" parTransId="{5A67CE17-4EC6-457A-BD13-503D7ACB3FD6}" sibTransId="{41457567-D847-4B85-A232-2F4823DA8448}"/>
    <dgm:cxn modelId="{2CC03756-2D42-4E0C-AE7F-2806232B5ACD}" type="presOf" srcId="{07E94C8F-BE21-4DB7-A501-54E7A6D0E30E}" destId="{0DDEAD57-04FA-4C58-8E74-6957DEC20B53}" srcOrd="0" destOrd="4" presId="urn:microsoft.com/office/officeart/2005/8/layout/default"/>
    <dgm:cxn modelId="{9A10B881-E86D-4E2F-A24D-B93118D08F0E}" srcId="{7A82EC9E-8D5E-4EC8-8763-E16B13F09699}" destId="{EDA7B6F4-5BC2-4558-BD4A-B8C151EE52E7}" srcOrd="1" destOrd="0" parTransId="{B776D3CA-A337-40B1-AACC-61A55B36E4B1}" sibTransId="{06E3B64A-3DA7-4735-BC6F-2FCC6DFC7357}"/>
    <dgm:cxn modelId="{2A904DA0-572F-44C7-B30D-7E19182E7DA9}" type="presOf" srcId="{85006984-3AA8-4D7C-87EA-C41FBB355CDF}" destId="{640FBF85-B51B-4CC7-B970-22EBD9217A8D}" srcOrd="0" destOrd="2" presId="urn:microsoft.com/office/officeart/2005/8/layout/default"/>
    <dgm:cxn modelId="{7311E3A2-AB18-4D9E-89B9-4483841FE889}" type="presOf" srcId="{C8B6555A-5770-43AE-849F-8E95B49DFFAF}" destId="{0DDEAD57-04FA-4C58-8E74-6957DEC20B53}" srcOrd="0" destOrd="1" presId="urn:microsoft.com/office/officeart/2005/8/layout/default"/>
    <dgm:cxn modelId="{5BDD7BCE-A81D-40A7-92A4-8199E7D8EA6D}" srcId="{7A82EC9E-8D5E-4EC8-8763-E16B13F09699}" destId="{C8B6555A-5770-43AE-849F-8E95B49DFFAF}" srcOrd="0" destOrd="0" parTransId="{5BE70FAB-8528-4449-B7CD-31596FA305C9}" sibTransId="{C65F2BB6-17D9-4276-90D8-FB5E12E21CE8}"/>
    <dgm:cxn modelId="{4B5353D6-83CA-4B09-B322-F716C9AA8D35}" srcId="{7A82EC9E-8D5E-4EC8-8763-E16B13F09699}" destId="{07E94C8F-BE21-4DB7-A501-54E7A6D0E30E}" srcOrd="3" destOrd="0" parTransId="{E9A984E7-1A12-44EA-BC73-9DF4164C3859}" sibTransId="{EBAEDA04-5008-4401-99C7-53056F168946}"/>
    <dgm:cxn modelId="{01ACB3DA-9E9B-40B3-8C67-9B1360AF4E06}" type="presOf" srcId="{7A82EC9E-8D5E-4EC8-8763-E16B13F09699}" destId="{0DDEAD57-04FA-4C58-8E74-6957DEC20B53}" srcOrd="0" destOrd="0" presId="urn:microsoft.com/office/officeart/2005/8/layout/default"/>
    <dgm:cxn modelId="{04431DE2-2010-46BD-8C83-2FA2D2C1D9EF}" srcId="{B0E8C1C6-66A4-4209-92D5-6BECF43C7472}" destId="{7A82EC9E-8D5E-4EC8-8763-E16B13F09699}" srcOrd="1" destOrd="0" parTransId="{1B4418E8-D8CD-4805-A697-CB46402EBD05}" sibTransId="{FDFFEC60-FD74-4DE3-98E6-C0F61EAEBB13}"/>
    <dgm:cxn modelId="{BC7FA1F9-79FE-42D0-A894-4C9CEDE02C5F}" type="presOf" srcId="{AC330050-AFA2-40DE-B35D-2851248510EE}" destId="{640FBF85-B51B-4CC7-B970-22EBD9217A8D}" srcOrd="0" destOrd="0" presId="urn:microsoft.com/office/officeart/2005/8/layout/default"/>
    <dgm:cxn modelId="{36DCD06F-0FB4-4F88-82EB-2EDDD6B8FC4E}" type="presParOf" srcId="{BF18A1C5-C218-4DFD-B6B1-8BAB1C39B51B}" destId="{640FBF85-B51B-4CC7-B970-22EBD9217A8D}" srcOrd="0" destOrd="0" presId="urn:microsoft.com/office/officeart/2005/8/layout/default"/>
    <dgm:cxn modelId="{3D13FC87-5979-4E64-8F75-296A0965D132}" type="presParOf" srcId="{BF18A1C5-C218-4DFD-B6B1-8BAB1C39B51B}" destId="{5F97DE1A-09DB-43E9-91D0-3E3ACED947F2}" srcOrd="1" destOrd="0" presId="urn:microsoft.com/office/officeart/2005/8/layout/default"/>
    <dgm:cxn modelId="{46BF1AF8-89E3-4767-A148-514CFD93AC08}" type="presParOf" srcId="{BF18A1C5-C218-4DFD-B6B1-8BAB1C39B51B}" destId="{0DDEAD57-04FA-4C58-8E74-6957DEC20B53}"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3D1DDB-1BB2-4475-A7BF-115A91328B9B}" type="doc">
      <dgm:prSet loTypeId="urn:microsoft.com/office/officeart/2005/8/layout/bProcess4" loCatId="process" qsTypeId="urn:microsoft.com/office/officeart/2005/8/quickstyle/simple1" qsCatId="simple" csTypeId="urn:microsoft.com/office/officeart/2005/8/colors/accent4_2" csCatId="accent4"/>
      <dgm:spPr/>
      <dgm:t>
        <a:bodyPr/>
        <a:lstStyle/>
        <a:p>
          <a:endParaRPr lang="en-US"/>
        </a:p>
      </dgm:t>
    </dgm:pt>
    <dgm:pt modelId="{984167D4-067D-4224-A122-69C192A73404}">
      <dgm:prSet/>
      <dgm:spPr/>
      <dgm:t>
        <a:bodyPr/>
        <a:lstStyle/>
        <a:p>
          <a:r>
            <a:rPr lang="en-US"/>
            <a:t>User Registration: Allows users to register on the Website to create a user account and access personalized heart disease risk predictions.</a:t>
          </a:r>
        </a:p>
      </dgm:t>
    </dgm:pt>
    <dgm:pt modelId="{8BCF216B-88FD-462A-A37F-49F809503D27}" type="parTrans" cxnId="{86922813-FF3E-490C-B412-F50AC65DE305}">
      <dgm:prSet/>
      <dgm:spPr/>
      <dgm:t>
        <a:bodyPr/>
        <a:lstStyle/>
        <a:p>
          <a:endParaRPr lang="en-US"/>
        </a:p>
      </dgm:t>
    </dgm:pt>
    <dgm:pt modelId="{F99516CA-65C0-4C50-B856-1C543C1F34B1}" type="sibTrans" cxnId="{86922813-FF3E-490C-B412-F50AC65DE305}">
      <dgm:prSet/>
      <dgm:spPr/>
      <dgm:t>
        <a:bodyPr/>
        <a:lstStyle/>
        <a:p>
          <a:endParaRPr lang="en-US"/>
        </a:p>
      </dgm:t>
    </dgm:pt>
    <dgm:pt modelId="{0B899657-F721-497A-82C9-119FCC90CFC4}">
      <dgm:prSet/>
      <dgm:spPr/>
      <dgm:t>
        <a:bodyPr/>
        <a:lstStyle/>
        <a:p>
          <a:r>
            <a:rPr lang="en-US"/>
            <a:t>User Input: Provides an easy-to-use interface for users to enter demographic information, clinical variables (blood pressure, cholesterol levels, etc.) and lifestyle factors (smoking status, exercise habits, etc.).</a:t>
          </a:r>
        </a:p>
      </dgm:t>
    </dgm:pt>
    <dgm:pt modelId="{5A164441-1D6D-4E9C-8BAC-3AF97D1FB75A}" type="parTrans" cxnId="{EC20A8CC-32BE-4F4C-8B3B-EA8D43044B87}">
      <dgm:prSet/>
      <dgm:spPr/>
      <dgm:t>
        <a:bodyPr/>
        <a:lstStyle/>
        <a:p>
          <a:endParaRPr lang="en-US"/>
        </a:p>
      </dgm:t>
    </dgm:pt>
    <dgm:pt modelId="{093C48DC-A1BB-426B-BCB3-3C5EACF1482D}" type="sibTrans" cxnId="{EC20A8CC-32BE-4F4C-8B3B-EA8D43044B87}">
      <dgm:prSet/>
      <dgm:spPr/>
      <dgm:t>
        <a:bodyPr/>
        <a:lstStyle/>
        <a:p>
          <a:endParaRPr lang="en-US"/>
        </a:p>
      </dgm:t>
    </dgm:pt>
    <dgm:pt modelId="{04EBD19E-E2FE-4AC9-BF25-F0EF5A3E67BF}">
      <dgm:prSet/>
      <dgm:spPr/>
      <dgm:t>
        <a:bodyPr/>
        <a:lstStyle/>
        <a:p>
          <a:r>
            <a:rPr lang="en-US"/>
            <a:t>Data Validation: Validate user input to ensure that entered data is correct and consistent.</a:t>
          </a:r>
        </a:p>
      </dgm:t>
    </dgm:pt>
    <dgm:pt modelId="{D2AEB1C6-FC23-427E-A812-FD5CBCFC978D}" type="parTrans" cxnId="{91DEDB60-F316-4AAF-AE78-B792F3E548E7}">
      <dgm:prSet/>
      <dgm:spPr/>
      <dgm:t>
        <a:bodyPr/>
        <a:lstStyle/>
        <a:p>
          <a:endParaRPr lang="en-US"/>
        </a:p>
      </dgm:t>
    </dgm:pt>
    <dgm:pt modelId="{E8795A09-8983-42A4-943C-81DBD97B7902}" type="sibTrans" cxnId="{91DEDB60-F316-4AAF-AE78-B792F3E548E7}">
      <dgm:prSet/>
      <dgm:spPr/>
      <dgm:t>
        <a:bodyPr/>
        <a:lstStyle/>
        <a:p>
          <a:endParaRPr lang="en-US"/>
        </a:p>
      </dgm:t>
    </dgm:pt>
    <dgm:pt modelId="{A3C52EB6-948F-42E9-9F5E-598A7279A50E}">
      <dgm:prSet/>
      <dgm:spPr/>
      <dgm:t>
        <a:bodyPr/>
        <a:lstStyle/>
        <a:p>
          <a:r>
            <a:rPr lang="en-US"/>
            <a:t>Heart Disease Prediction: Uses a pre-trained logistic regression algorithm to process user input data and predict the likelihood of developing heart disease.</a:t>
          </a:r>
        </a:p>
      </dgm:t>
    </dgm:pt>
    <dgm:pt modelId="{D1B7331F-B6D0-485F-8ED4-E9C94E52DF64}" type="parTrans" cxnId="{6E093650-CB6A-48DC-833E-3884ADB95E8A}">
      <dgm:prSet/>
      <dgm:spPr/>
      <dgm:t>
        <a:bodyPr/>
        <a:lstStyle/>
        <a:p>
          <a:endParaRPr lang="en-US"/>
        </a:p>
      </dgm:t>
    </dgm:pt>
    <dgm:pt modelId="{BEFDF2A7-4A27-4D09-ACDD-CF1F0BC7D50C}" type="sibTrans" cxnId="{6E093650-CB6A-48DC-833E-3884ADB95E8A}">
      <dgm:prSet/>
      <dgm:spPr/>
      <dgm:t>
        <a:bodyPr/>
        <a:lstStyle/>
        <a:p>
          <a:endParaRPr lang="en-US"/>
        </a:p>
      </dgm:t>
    </dgm:pt>
    <dgm:pt modelId="{B91A75A9-E617-49A2-BEE3-A1379AD34DEB}">
      <dgm:prSet/>
      <dgm:spPr/>
      <dgm:t>
        <a:bodyPr/>
        <a:lstStyle/>
        <a:p>
          <a:r>
            <a:rPr lang="en-US"/>
            <a:t>Predictor Output: Provides the user with predictions of heart disease, indicates the level of risk (low, moderate, high, etc.) and provides additional information or recommendations based on the predictions.</a:t>
          </a:r>
        </a:p>
      </dgm:t>
    </dgm:pt>
    <dgm:pt modelId="{BA87C884-9084-4EDC-A9A2-7446B7F054F0}" type="parTrans" cxnId="{4DE0C11C-BE1E-4590-AC36-862387F5FD8F}">
      <dgm:prSet/>
      <dgm:spPr/>
      <dgm:t>
        <a:bodyPr/>
        <a:lstStyle/>
        <a:p>
          <a:endParaRPr lang="en-US"/>
        </a:p>
      </dgm:t>
    </dgm:pt>
    <dgm:pt modelId="{BD009CA5-E62F-4938-996A-4BBB2FC4AA3D}" type="sibTrans" cxnId="{4DE0C11C-BE1E-4590-AC36-862387F5FD8F}">
      <dgm:prSet/>
      <dgm:spPr/>
      <dgm:t>
        <a:bodyPr/>
        <a:lstStyle/>
        <a:p>
          <a:endParaRPr lang="en-US"/>
        </a:p>
      </dgm:t>
    </dgm:pt>
    <dgm:pt modelId="{332857B8-6446-45CE-B452-7336008CFF92}">
      <dgm:prSet/>
      <dgm:spPr/>
      <dgm:t>
        <a:bodyPr/>
        <a:lstStyle/>
        <a:p>
          <a:r>
            <a:rPr lang="en-US"/>
            <a:t>Risk Visualization: Provides visual predictions of heart disease risk using charts, graphs, or visual displays to enhance user understanding.</a:t>
          </a:r>
        </a:p>
      </dgm:t>
    </dgm:pt>
    <dgm:pt modelId="{DF6A07F1-BDF5-4AB0-8196-909C0EC8F529}" type="parTrans" cxnId="{E0D1C7A5-137D-4A92-B752-44B1E0BEBEC0}">
      <dgm:prSet/>
      <dgm:spPr/>
      <dgm:t>
        <a:bodyPr/>
        <a:lstStyle/>
        <a:p>
          <a:endParaRPr lang="en-US"/>
        </a:p>
      </dgm:t>
    </dgm:pt>
    <dgm:pt modelId="{DC2EB2EF-587A-4727-9BF3-E4BAF599A751}" type="sibTrans" cxnId="{E0D1C7A5-137D-4A92-B752-44B1E0BEBEC0}">
      <dgm:prSet/>
      <dgm:spPr/>
      <dgm:t>
        <a:bodyPr/>
        <a:lstStyle/>
        <a:p>
          <a:endParaRPr lang="en-US"/>
        </a:p>
      </dgm:t>
    </dgm:pt>
    <dgm:pt modelId="{F2ECE029-E016-4AFA-9826-63EBD82E2C6A}">
      <dgm:prSet/>
      <dgm:spPr/>
      <dgm:t>
        <a:bodyPr/>
        <a:lstStyle/>
        <a:p>
          <a:r>
            <a:rPr lang="en-US"/>
            <a:t>Personalized Recommendations: Provides personalized recommendations for lifestyle changes, preventative measures, and potential interventions based on your predicted risk level.</a:t>
          </a:r>
        </a:p>
      </dgm:t>
    </dgm:pt>
    <dgm:pt modelId="{284245D6-AD1C-4502-9CBF-30026B00A23C}" type="parTrans" cxnId="{657F8C0F-EB00-495A-B99C-DEA7D3291516}">
      <dgm:prSet/>
      <dgm:spPr/>
      <dgm:t>
        <a:bodyPr/>
        <a:lstStyle/>
        <a:p>
          <a:endParaRPr lang="en-US"/>
        </a:p>
      </dgm:t>
    </dgm:pt>
    <dgm:pt modelId="{56C9CF8A-9A59-4404-80C5-D52864AE89B7}" type="sibTrans" cxnId="{657F8C0F-EB00-495A-B99C-DEA7D3291516}">
      <dgm:prSet/>
      <dgm:spPr/>
      <dgm:t>
        <a:bodyPr/>
        <a:lstStyle/>
        <a:p>
          <a:endParaRPr lang="en-US"/>
        </a:p>
      </dgm:t>
    </dgm:pt>
    <dgm:pt modelId="{44F6B40B-077C-4665-A858-C37D643DDA70}">
      <dgm:prSet/>
      <dgm:spPr/>
      <dgm:t>
        <a:bodyPr/>
        <a:lstStyle/>
        <a:p>
          <a:r>
            <a:rPr lang="en-US"/>
            <a:t>Privacy and Security: We implement appropriate security measures to protect user data, ensure confidentiality and comply with data protection regulations.</a:t>
          </a:r>
        </a:p>
      </dgm:t>
    </dgm:pt>
    <dgm:pt modelId="{C919DCB8-82EA-4826-B38C-250C990ADA30}" type="parTrans" cxnId="{02E1359F-F79E-4BA0-AC48-69459039E251}">
      <dgm:prSet/>
      <dgm:spPr/>
      <dgm:t>
        <a:bodyPr/>
        <a:lstStyle/>
        <a:p>
          <a:endParaRPr lang="en-US"/>
        </a:p>
      </dgm:t>
    </dgm:pt>
    <dgm:pt modelId="{F757A8A9-F459-4E3F-AE27-34CD4CEE3114}" type="sibTrans" cxnId="{02E1359F-F79E-4BA0-AC48-69459039E251}">
      <dgm:prSet/>
      <dgm:spPr/>
      <dgm:t>
        <a:bodyPr/>
        <a:lstStyle/>
        <a:p>
          <a:endParaRPr lang="en-US"/>
        </a:p>
      </dgm:t>
    </dgm:pt>
    <dgm:pt modelId="{C545C072-6222-48B7-9F06-F8E32B6EFA12}">
      <dgm:prSet/>
      <dgm:spPr/>
      <dgm:t>
        <a:bodyPr/>
        <a:lstStyle/>
        <a:p>
          <a:r>
            <a:rPr lang="en-US"/>
            <a:t>Feedback and Support: Provide a feedback mechanism or support system for users to report problems, make suggestions, or get help with website features and predictions.</a:t>
          </a:r>
        </a:p>
      </dgm:t>
    </dgm:pt>
    <dgm:pt modelId="{53C8F2AC-4B9C-44B6-933A-C598A415DC59}" type="parTrans" cxnId="{C387C7D3-6897-4F35-8BCB-798B2F8CCF60}">
      <dgm:prSet/>
      <dgm:spPr/>
      <dgm:t>
        <a:bodyPr/>
        <a:lstStyle/>
        <a:p>
          <a:endParaRPr lang="en-US"/>
        </a:p>
      </dgm:t>
    </dgm:pt>
    <dgm:pt modelId="{03B9F227-7199-4FE4-A5F8-04312987639E}" type="sibTrans" cxnId="{C387C7D3-6897-4F35-8BCB-798B2F8CCF60}">
      <dgm:prSet/>
      <dgm:spPr/>
      <dgm:t>
        <a:bodyPr/>
        <a:lstStyle/>
        <a:p>
          <a:endParaRPr lang="en-US"/>
        </a:p>
      </dgm:t>
    </dgm:pt>
    <dgm:pt modelId="{745F0B56-CFD2-446D-838D-30DE55C9A6DF}" type="pres">
      <dgm:prSet presAssocID="{263D1DDB-1BB2-4475-A7BF-115A91328B9B}" presName="Name0" presStyleCnt="0">
        <dgm:presLayoutVars>
          <dgm:dir/>
          <dgm:resizeHandles/>
        </dgm:presLayoutVars>
      </dgm:prSet>
      <dgm:spPr/>
    </dgm:pt>
    <dgm:pt modelId="{5F02F1E8-CCF0-463A-BD3E-0D2BA05A4B02}" type="pres">
      <dgm:prSet presAssocID="{984167D4-067D-4224-A122-69C192A73404}" presName="compNode" presStyleCnt="0"/>
      <dgm:spPr/>
    </dgm:pt>
    <dgm:pt modelId="{FB81258B-6A46-4D5B-9019-E0C8DA071146}" type="pres">
      <dgm:prSet presAssocID="{984167D4-067D-4224-A122-69C192A73404}" presName="dummyConnPt" presStyleCnt="0"/>
      <dgm:spPr/>
    </dgm:pt>
    <dgm:pt modelId="{218944BE-7A47-4085-8D03-E121F416C79E}" type="pres">
      <dgm:prSet presAssocID="{984167D4-067D-4224-A122-69C192A73404}" presName="node" presStyleLbl="node1" presStyleIdx="0" presStyleCnt="9">
        <dgm:presLayoutVars>
          <dgm:bulletEnabled val="1"/>
        </dgm:presLayoutVars>
      </dgm:prSet>
      <dgm:spPr/>
    </dgm:pt>
    <dgm:pt modelId="{D9A42DC3-18FA-4888-9DC5-5727EB7A9C7B}" type="pres">
      <dgm:prSet presAssocID="{F99516CA-65C0-4C50-B856-1C543C1F34B1}" presName="sibTrans" presStyleLbl="bgSibTrans2D1" presStyleIdx="0" presStyleCnt="8"/>
      <dgm:spPr/>
    </dgm:pt>
    <dgm:pt modelId="{D2D987CB-959A-49AA-BB77-0511139EEA71}" type="pres">
      <dgm:prSet presAssocID="{0B899657-F721-497A-82C9-119FCC90CFC4}" presName="compNode" presStyleCnt="0"/>
      <dgm:spPr/>
    </dgm:pt>
    <dgm:pt modelId="{CFB49CC9-AD57-41D7-9642-E67F26C89F34}" type="pres">
      <dgm:prSet presAssocID="{0B899657-F721-497A-82C9-119FCC90CFC4}" presName="dummyConnPt" presStyleCnt="0"/>
      <dgm:spPr/>
    </dgm:pt>
    <dgm:pt modelId="{FE38E855-0E1B-4AA1-A68C-C4E45FC7C750}" type="pres">
      <dgm:prSet presAssocID="{0B899657-F721-497A-82C9-119FCC90CFC4}" presName="node" presStyleLbl="node1" presStyleIdx="1" presStyleCnt="9">
        <dgm:presLayoutVars>
          <dgm:bulletEnabled val="1"/>
        </dgm:presLayoutVars>
      </dgm:prSet>
      <dgm:spPr/>
    </dgm:pt>
    <dgm:pt modelId="{7E60B661-142D-4F41-84C7-900C5F00CA0F}" type="pres">
      <dgm:prSet presAssocID="{093C48DC-A1BB-426B-BCB3-3C5EACF1482D}" presName="sibTrans" presStyleLbl="bgSibTrans2D1" presStyleIdx="1" presStyleCnt="8"/>
      <dgm:spPr/>
    </dgm:pt>
    <dgm:pt modelId="{7DAFCFFB-50A8-416D-9D6C-3226FB2E7F01}" type="pres">
      <dgm:prSet presAssocID="{04EBD19E-E2FE-4AC9-BF25-F0EF5A3E67BF}" presName="compNode" presStyleCnt="0"/>
      <dgm:spPr/>
    </dgm:pt>
    <dgm:pt modelId="{BBECEB9A-E693-4F20-9E00-03D3B5EE10E4}" type="pres">
      <dgm:prSet presAssocID="{04EBD19E-E2FE-4AC9-BF25-F0EF5A3E67BF}" presName="dummyConnPt" presStyleCnt="0"/>
      <dgm:spPr/>
    </dgm:pt>
    <dgm:pt modelId="{23285A6C-25CF-4001-89A5-6C482F5E5CC8}" type="pres">
      <dgm:prSet presAssocID="{04EBD19E-E2FE-4AC9-BF25-F0EF5A3E67BF}" presName="node" presStyleLbl="node1" presStyleIdx="2" presStyleCnt="9">
        <dgm:presLayoutVars>
          <dgm:bulletEnabled val="1"/>
        </dgm:presLayoutVars>
      </dgm:prSet>
      <dgm:spPr/>
    </dgm:pt>
    <dgm:pt modelId="{0E009D1E-707B-47D7-A4A8-95985522D9B5}" type="pres">
      <dgm:prSet presAssocID="{E8795A09-8983-42A4-943C-81DBD97B7902}" presName="sibTrans" presStyleLbl="bgSibTrans2D1" presStyleIdx="2" presStyleCnt="8"/>
      <dgm:spPr/>
    </dgm:pt>
    <dgm:pt modelId="{DE40284F-019A-4011-9C3C-4798AC35420B}" type="pres">
      <dgm:prSet presAssocID="{A3C52EB6-948F-42E9-9F5E-598A7279A50E}" presName="compNode" presStyleCnt="0"/>
      <dgm:spPr/>
    </dgm:pt>
    <dgm:pt modelId="{4E5D76CC-D51F-4B70-87E5-35483BC148F2}" type="pres">
      <dgm:prSet presAssocID="{A3C52EB6-948F-42E9-9F5E-598A7279A50E}" presName="dummyConnPt" presStyleCnt="0"/>
      <dgm:spPr/>
    </dgm:pt>
    <dgm:pt modelId="{3AF0CB27-76D9-4A90-A16A-B2B5AF58F2F4}" type="pres">
      <dgm:prSet presAssocID="{A3C52EB6-948F-42E9-9F5E-598A7279A50E}" presName="node" presStyleLbl="node1" presStyleIdx="3" presStyleCnt="9">
        <dgm:presLayoutVars>
          <dgm:bulletEnabled val="1"/>
        </dgm:presLayoutVars>
      </dgm:prSet>
      <dgm:spPr/>
    </dgm:pt>
    <dgm:pt modelId="{5598C275-62D8-40CE-AEF2-8A61D1ACC7E6}" type="pres">
      <dgm:prSet presAssocID="{BEFDF2A7-4A27-4D09-ACDD-CF1F0BC7D50C}" presName="sibTrans" presStyleLbl="bgSibTrans2D1" presStyleIdx="3" presStyleCnt="8"/>
      <dgm:spPr/>
    </dgm:pt>
    <dgm:pt modelId="{A24090BF-BE23-4789-8225-E1D4DC1894F1}" type="pres">
      <dgm:prSet presAssocID="{B91A75A9-E617-49A2-BEE3-A1379AD34DEB}" presName="compNode" presStyleCnt="0"/>
      <dgm:spPr/>
    </dgm:pt>
    <dgm:pt modelId="{17C363A7-9B6A-44AB-A380-61C07932B91E}" type="pres">
      <dgm:prSet presAssocID="{B91A75A9-E617-49A2-BEE3-A1379AD34DEB}" presName="dummyConnPt" presStyleCnt="0"/>
      <dgm:spPr/>
    </dgm:pt>
    <dgm:pt modelId="{65EB8A03-D9DA-46A1-9952-C58E41C0B303}" type="pres">
      <dgm:prSet presAssocID="{B91A75A9-E617-49A2-BEE3-A1379AD34DEB}" presName="node" presStyleLbl="node1" presStyleIdx="4" presStyleCnt="9">
        <dgm:presLayoutVars>
          <dgm:bulletEnabled val="1"/>
        </dgm:presLayoutVars>
      </dgm:prSet>
      <dgm:spPr/>
    </dgm:pt>
    <dgm:pt modelId="{ACAC3DDA-21E4-454C-B82F-403BF86E0837}" type="pres">
      <dgm:prSet presAssocID="{BD009CA5-E62F-4938-996A-4BBB2FC4AA3D}" presName="sibTrans" presStyleLbl="bgSibTrans2D1" presStyleIdx="4" presStyleCnt="8"/>
      <dgm:spPr/>
    </dgm:pt>
    <dgm:pt modelId="{6D486300-2076-45E0-94E3-5718F8C8B067}" type="pres">
      <dgm:prSet presAssocID="{332857B8-6446-45CE-B452-7336008CFF92}" presName="compNode" presStyleCnt="0"/>
      <dgm:spPr/>
    </dgm:pt>
    <dgm:pt modelId="{C89B7818-86E0-4B6B-B559-225FA3602C89}" type="pres">
      <dgm:prSet presAssocID="{332857B8-6446-45CE-B452-7336008CFF92}" presName="dummyConnPt" presStyleCnt="0"/>
      <dgm:spPr/>
    </dgm:pt>
    <dgm:pt modelId="{1DD7AD5A-C50B-4B90-BF7D-908C068132F1}" type="pres">
      <dgm:prSet presAssocID="{332857B8-6446-45CE-B452-7336008CFF92}" presName="node" presStyleLbl="node1" presStyleIdx="5" presStyleCnt="9">
        <dgm:presLayoutVars>
          <dgm:bulletEnabled val="1"/>
        </dgm:presLayoutVars>
      </dgm:prSet>
      <dgm:spPr/>
    </dgm:pt>
    <dgm:pt modelId="{DFEE3C35-DA52-4B6B-A1A9-1936CDE1693E}" type="pres">
      <dgm:prSet presAssocID="{DC2EB2EF-587A-4727-9BF3-E4BAF599A751}" presName="sibTrans" presStyleLbl="bgSibTrans2D1" presStyleIdx="5" presStyleCnt="8"/>
      <dgm:spPr/>
    </dgm:pt>
    <dgm:pt modelId="{E2CECA11-371B-4595-B560-9C997D6B5A30}" type="pres">
      <dgm:prSet presAssocID="{F2ECE029-E016-4AFA-9826-63EBD82E2C6A}" presName="compNode" presStyleCnt="0"/>
      <dgm:spPr/>
    </dgm:pt>
    <dgm:pt modelId="{933DC530-074C-4C1B-B421-A06076DDFF12}" type="pres">
      <dgm:prSet presAssocID="{F2ECE029-E016-4AFA-9826-63EBD82E2C6A}" presName="dummyConnPt" presStyleCnt="0"/>
      <dgm:spPr/>
    </dgm:pt>
    <dgm:pt modelId="{6301EF5A-5C29-4776-91FF-E7621C89D897}" type="pres">
      <dgm:prSet presAssocID="{F2ECE029-E016-4AFA-9826-63EBD82E2C6A}" presName="node" presStyleLbl="node1" presStyleIdx="6" presStyleCnt="9">
        <dgm:presLayoutVars>
          <dgm:bulletEnabled val="1"/>
        </dgm:presLayoutVars>
      </dgm:prSet>
      <dgm:spPr/>
    </dgm:pt>
    <dgm:pt modelId="{7D08E8E7-DE9C-4168-BD4F-CB909112B173}" type="pres">
      <dgm:prSet presAssocID="{56C9CF8A-9A59-4404-80C5-D52864AE89B7}" presName="sibTrans" presStyleLbl="bgSibTrans2D1" presStyleIdx="6" presStyleCnt="8"/>
      <dgm:spPr/>
    </dgm:pt>
    <dgm:pt modelId="{DA675F2B-6085-452D-ADAA-4ECFB7A4EABA}" type="pres">
      <dgm:prSet presAssocID="{44F6B40B-077C-4665-A858-C37D643DDA70}" presName="compNode" presStyleCnt="0"/>
      <dgm:spPr/>
    </dgm:pt>
    <dgm:pt modelId="{1A910423-78F1-4D34-B962-A69C6D1AAD6A}" type="pres">
      <dgm:prSet presAssocID="{44F6B40B-077C-4665-A858-C37D643DDA70}" presName="dummyConnPt" presStyleCnt="0"/>
      <dgm:spPr/>
    </dgm:pt>
    <dgm:pt modelId="{F7F3D32B-8A41-43E5-8B6A-42C291659FF2}" type="pres">
      <dgm:prSet presAssocID="{44F6B40B-077C-4665-A858-C37D643DDA70}" presName="node" presStyleLbl="node1" presStyleIdx="7" presStyleCnt="9">
        <dgm:presLayoutVars>
          <dgm:bulletEnabled val="1"/>
        </dgm:presLayoutVars>
      </dgm:prSet>
      <dgm:spPr/>
    </dgm:pt>
    <dgm:pt modelId="{BE88FD72-D794-4D45-AD33-7E9DE0748A3E}" type="pres">
      <dgm:prSet presAssocID="{F757A8A9-F459-4E3F-AE27-34CD4CEE3114}" presName="sibTrans" presStyleLbl="bgSibTrans2D1" presStyleIdx="7" presStyleCnt="8"/>
      <dgm:spPr/>
    </dgm:pt>
    <dgm:pt modelId="{AD8BA14B-6A22-4ABE-9FAF-6305B28A5B41}" type="pres">
      <dgm:prSet presAssocID="{C545C072-6222-48B7-9F06-F8E32B6EFA12}" presName="compNode" presStyleCnt="0"/>
      <dgm:spPr/>
    </dgm:pt>
    <dgm:pt modelId="{B1EA6396-820B-4DA1-854C-6AF90FCB7BB0}" type="pres">
      <dgm:prSet presAssocID="{C545C072-6222-48B7-9F06-F8E32B6EFA12}" presName="dummyConnPt" presStyleCnt="0"/>
      <dgm:spPr/>
    </dgm:pt>
    <dgm:pt modelId="{1A6FCFFE-3399-42D1-8D55-C26DEF7131E7}" type="pres">
      <dgm:prSet presAssocID="{C545C072-6222-48B7-9F06-F8E32B6EFA12}" presName="node" presStyleLbl="node1" presStyleIdx="8" presStyleCnt="9">
        <dgm:presLayoutVars>
          <dgm:bulletEnabled val="1"/>
        </dgm:presLayoutVars>
      </dgm:prSet>
      <dgm:spPr/>
    </dgm:pt>
  </dgm:ptLst>
  <dgm:cxnLst>
    <dgm:cxn modelId="{657F8C0F-EB00-495A-B99C-DEA7D3291516}" srcId="{263D1DDB-1BB2-4475-A7BF-115A91328B9B}" destId="{F2ECE029-E016-4AFA-9826-63EBD82E2C6A}" srcOrd="6" destOrd="0" parTransId="{284245D6-AD1C-4502-9CBF-30026B00A23C}" sibTransId="{56C9CF8A-9A59-4404-80C5-D52864AE89B7}"/>
    <dgm:cxn modelId="{86922813-FF3E-490C-B412-F50AC65DE305}" srcId="{263D1DDB-1BB2-4475-A7BF-115A91328B9B}" destId="{984167D4-067D-4224-A122-69C192A73404}" srcOrd="0" destOrd="0" parTransId="{8BCF216B-88FD-462A-A37F-49F809503D27}" sibTransId="{F99516CA-65C0-4C50-B856-1C543C1F34B1}"/>
    <dgm:cxn modelId="{BC9CB818-A8FD-41E1-867A-D99318A3D902}" type="presOf" srcId="{44F6B40B-077C-4665-A858-C37D643DDA70}" destId="{F7F3D32B-8A41-43E5-8B6A-42C291659FF2}" srcOrd="0" destOrd="0" presId="urn:microsoft.com/office/officeart/2005/8/layout/bProcess4"/>
    <dgm:cxn modelId="{4DE0C11C-BE1E-4590-AC36-862387F5FD8F}" srcId="{263D1DDB-1BB2-4475-A7BF-115A91328B9B}" destId="{B91A75A9-E617-49A2-BEE3-A1379AD34DEB}" srcOrd="4" destOrd="0" parTransId="{BA87C884-9084-4EDC-A9A2-7446B7F054F0}" sibTransId="{BD009CA5-E62F-4938-996A-4BBB2FC4AA3D}"/>
    <dgm:cxn modelId="{E9ED131D-2356-4A49-8413-6540B68AAB94}" type="presOf" srcId="{E8795A09-8983-42A4-943C-81DBD97B7902}" destId="{0E009D1E-707B-47D7-A4A8-95985522D9B5}" srcOrd="0" destOrd="0" presId="urn:microsoft.com/office/officeart/2005/8/layout/bProcess4"/>
    <dgm:cxn modelId="{C838721D-A3C3-4237-AB92-5E05EDA68FEE}" type="presOf" srcId="{B91A75A9-E617-49A2-BEE3-A1379AD34DEB}" destId="{65EB8A03-D9DA-46A1-9952-C58E41C0B303}" srcOrd="0" destOrd="0" presId="urn:microsoft.com/office/officeart/2005/8/layout/bProcess4"/>
    <dgm:cxn modelId="{F252EB22-D513-41BE-93CC-3BD74BFFCA73}" type="presOf" srcId="{F99516CA-65C0-4C50-B856-1C543C1F34B1}" destId="{D9A42DC3-18FA-4888-9DC5-5727EB7A9C7B}" srcOrd="0" destOrd="0" presId="urn:microsoft.com/office/officeart/2005/8/layout/bProcess4"/>
    <dgm:cxn modelId="{46D8F23D-2979-4761-85FA-33E58374C3F7}" type="presOf" srcId="{093C48DC-A1BB-426B-BCB3-3C5EACF1482D}" destId="{7E60B661-142D-4F41-84C7-900C5F00CA0F}" srcOrd="0" destOrd="0" presId="urn:microsoft.com/office/officeart/2005/8/layout/bProcess4"/>
    <dgm:cxn modelId="{C2E78C5B-EAC9-42EA-B44A-1EFB3FB81F68}" type="presOf" srcId="{263D1DDB-1BB2-4475-A7BF-115A91328B9B}" destId="{745F0B56-CFD2-446D-838D-30DE55C9A6DF}" srcOrd="0" destOrd="0" presId="urn:microsoft.com/office/officeart/2005/8/layout/bProcess4"/>
    <dgm:cxn modelId="{91DEDB60-F316-4AAF-AE78-B792F3E548E7}" srcId="{263D1DDB-1BB2-4475-A7BF-115A91328B9B}" destId="{04EBD19E-E2FE-4AC9-BF25-F0EF5A3E67BF}" srcOrd="2" destOrd="0" parTransId="{D2AEB1C6-FC23-427E-A812-FD5CBCFC978D}" sibTransId="{E8795A09-8983-42A4-943C-81DBD97B7902}"/>
    <dgm:cxn modelId="{6E093650-CB6A-48DC-833E-3884ADB95E8A}" srcId="{263D1DDB-1BB2-4475-A7BF-115A91328B9B}" destId="{A3C52EB6-948F-42E9-9F5E-598A7279A50E}" srcOrd="3" destOrd="0" parTransId="{D1B7331F-B6D0-485F-8ED4-E9C94E52DF64}" sibTransId="{BEFDF2A7-4A27-4D09-ACDD-CF1F0BC7D50C}"/>
    <dgm:cxn modelId="{42E63151-97BA-4FCF-9332-AFD8AB782781}" type="presOf" srcId="{BEFDF2A7-4A27-4D09-ACDD-CF1F0BC7D50C}" destId="{5598C275-62D8-40CE-AEF2-8A61D1ACC7E6}" srcOrd="0" destOrd="0" presId="urn:microsoft.com/office/officeart/2005/8/layout/bProcess4"/>
    <dgm:cxn modelId="{563FDB86-AE2C-45C6-B860-7AE89681C8C5}" type="presOf" srcId="{C545C072-6222-48B7-9F06-F8E32B6EFA12}" destId="{1A6FCFFE-3399-42D1-8D55-C26DEF7131E7}" srcOrd="0" destOrd="0" presId="urn:microsoft.com/office/officeart/2005/8/layout/bProcess4"/>
    <dgm:cxn modelId="{F988A894-86FE-4A1D-B54C-0F44D0BBDAC8}" type="presOf" srcId="{0B899657-F721-497A-82C9-119FCC90CFC4}" destId="{FE38E855-0E1B-4AA1-A68C-C4E45FC7C750}" srcOrd="0" destOrd="0" presId="urn:microsoft.com/office/officeart/2005/8/layout/bProcess4"/>
    <dgm:cxn modelId="{BF651599-553D-4168-B209-0DD9D79E7321}" type="presOf" srcId="{BD009CA5-E62F-4938-996A-4BBB2FC4AA3D}" destId="{ACAC3DDA-21E4-454C-B82F-403BF86E0837}" srcOrd="0" destOrd="0" presId="urn:microsoft.com/office/officeart/2005/8/layout/bProcess4"/>
    <dgm:cxn modelId="{A8F06F9E-B401-4C2C-A922-A84B25832E3B}" type="presOf" srcId="{DC2EB2EF-587A-4727-9BF3-E4BAF599A751}" destId="{DFEE3C35-DA52-4B6B-A1A9-1936CDE1693E}" srcOrd="0" destOrd="0" presId="urn:microsoft.com/office/officeart/2005/8/layout/bProcess4"/>
    <dgm:cxn modelId="{02E1359F-F79E-4BA0-AC48-69459039E251}" srcId="{263D1DDB-1BB2-4475-A7BF-115A91328B9B}" destId="{44F6B40B-077C-4665-A858-C37D643DDA70}" srcOrd="7" destOrd="0" parTransId="{C919DCB8-82EA-4826-B38C-250C990ADA30}" sibTransId="{F757A8A9-F459-4E3F-AE27-34CD4CEE3114}"/>
    <dgm:cxn modelId="{E0D1C7A5-137D-4A92-B752-44B1E0BEBEC0}" srcId="{263D1DDB-1BB2-4475-A7BF-115A91328B9B}" destId="{332857B8-6446-45CE-B452-7336008CFF92}" srcOrd="5" destOrd="0" parTransId="{DF6A07F1-BDF5-4AB0-8196-909C0EC8F529}" sibTransId="{DC2EB2EF-587A-4727-9BF3-E4BAF599A751}"/>
    <dgm:cxn modelId="{33E3D3C0-3676-4228-A15A-3DCE256AB97E}" type="presOf" srcId="{A3C52EB6-948F-42E9-9F5E-598A7279A50E}" destId="{3AF0CB27-76D9-4A90-A16A-B2B5AF58F2F4}" srcOrd="0" destOrd="0" presId="urn:microsoft.com/office/officeart/2005/8/layout/bProcess4"/>
    <dgm:cxn modelId="{A0AEA7C5-0679-49D7-B643-A34D86BEB5F0}" type="presOf" srcId="{56C9CF8A-9A59-4404-80C5-D52864AE89B7}" destId="{7D08E8E7-DE9C-4168-BD4F-CB909112B173}" srcOrd="0" destOrd="0" presId="urn:microsoft.com/office/officeart/2005/8/layout/bProcess4"/>
    <dgm:cxn modelId="{EC20A8CC-32BE-4F4C-8B3B-EA8D43044B87}" srcId="{263D1DDB-1BB2-4475-A7BF-115A91328B9B}" destId="{0B899657-F721-497A-82C9-119FCC90CFC4}" srcOrd="1" destOrd="0" parTransId="{5A164441-1D6D-4E9C-8BAC-3AF97D1FB75A}" sibTransId="{093C48DC-A1BB-426B-BCB3-3C5EACF1482D}"/>
    <dgm:cxn modelId="{C387C7D3-6897-4F35-8BCB-798B2F8CCF60}" srcId="{263D1DDB-1BB2-4475-A7BF-115A91328B9B}" destId="{C545C072-6222-48B7-9F06-F8E32B6EFA12}" srcOrd="8" destOrd="0" parTransId="{53C8F2AC-4B9C-44B6-933A-C598A415DC59}" sibTransId="{03B9F227-7199-4FE4-A5F8-04312987639E}"/>
    <dgm:cxn modelId="{90FD7CDE-7665-4AF1-B1DB-72DA7F4EE009}" type="presOf" srcId="{F2ECE029-E016-4AFA-9826-63EBD82E2C6A}" destId="{6301EF5A-5C29-4776-91FF-E7621C89D897}" srcOrd="0" destOrd="0" presId="urn:microsoft.com/office/officeart/2005/8/layout/bProcess4"/>
    <dgm:cxn modelId="{4DED90E2-FA6C-4D9E-AA8B-91A4BBB04459}" type="presOf" srcId="{04EBD19E-E2FE-4AC9-BF25-F0EF5A3E67BF}" destId="{23285A6C-25CF-4001-89A5-6C482F5E5CC8}" srcOrd="0" destOrd="0" presId="urn:microsoft.com/office/officeart/2005/8/layout/bProcess4"/>
    <dgm:cxn modelId="{8520C2E7-1118-4D77-81BD-35F15AA33AD0}" type="presOf" srcId="{984167D4-067D-4224-A122-69C192A73404}" destId="{218944BE-7A47-4085-8D03-E121F416C79E}" srcOrd="0" destOrd="0" presId="urn:microsoft.com/office/officeart/2005/8/layout/bProcess4"/>
    <dgm:cxn modelId="{CD844CE8-F026-442B-9291-3FCF090987BC}" type="presOf" srcId="{F757A8A9-F459-4E3F-AE27-34CD4CEE3114}" destId="{BE88FD72-D794-4D45-AD33-7E9DE0748A3E}" srcOrd="0" destOrd="0" presId="urn:microsoft.com/office/officeart/2005/8/layout/bProcess4"/>
    <dgm:cxn modelId="{B24E30FF-01F4-4C27-A0E7-B96C60999992}" type="presOf" srcId="{332857B8-6446-45CE-B452-7336008CFF92}" destId="{1DD7AD5A-C50B-4B90-BF7D-908C068132F1}" srcOrd="0" destOrd="0" presId="urn:microsoft.com/office/officeart/2005/8/layout/bProcess4"/>
    <dgm:cxn modelId="{60295C1E-E7E6-45F9-B145-4B5C46F2402C}" type="presParOf" srcId="{745F0B56-CFD2-446D-838D-30DE55C9A6DF}" destId="{5F02F1E8-CCF0-463A-BD3E-0D2BA05A4B02}" srcOrd="0" destOrd="0" presId="urn:microsoft.com/office/officeart/2005/8/layout/bProcess4"/>
    <dgm:cxn modelId="{6C3F68D7-1FB3-4D2A-8ABA-1CD4E44AE245}" type="presParOf" srcId="{5F02F1E8-CCF0-463A-BD3E-0D2BA05A4B02}" destId="{FB81258B-6A46-4D5B-9019-E0C8DA071146}" srcOrd="0" destOrd="0" presId="urn:microsoft.com/office/officeart/2005/8/layout/bProcess4"/>
    <dgm:cxn modelId="{7A61DDCE-ABD7-45EA-8027-EB9FB373FCA3}" type="presParOf" srcId="{5F02F1E8-CCF0-463A-BD3E-0D2BA05A4B02}" destId="{218944BE-7A47-4085-8D03-E121F416C79E}" srcOrd="1" destOrd="0" presId="urn:microsoft.com/office/officeart/2005/8/layout/bProcess4"/>
    <dgm:cxn modelId="{E3DF2FB6-405D-40ED-9B55-5BA353C85578}" type="presParOf" srcId="{745F0B56-CFD2-446D-838D-30DE55C9A6DF}" destId="{D9A42DC3-18FA-4888-9DC5-5727EB7A9C7B}" srcOrd="1" destOrd="0" presId="urn:microsoft.com/office/officeart/2005/8/layout/bProcess4"/>
    <dgm:cxn modelId="{FE73A87D-274B-49A5-8A9F-D4C2AB4B439D}" type="presParOf" srcId="{745F0B56-CFD2-446D-838D-30DE55C9A6DF}" destId="{D2D987CB-959A-49AA-BB77-0511139EEA71}" srcOrd="2" destOrd="0" presId="urn:microsoft.com/office/officeart/2005/8/layout/bProcess4"/>
    <dgm:cxn modelId="{3DAD3EDA-E166-44EA-9D83-231188D10F97}" type="presParOf" srcId="{D2D987CB-959A-49AA-BB77-0511139EEA71}" destId="{CFB49CC9-AD57-41D7-9642-E67F26C89F34}" srcOrd="0" destOrd="0" presId="urn:microsoft.com/office/officeart/2005/8/layout/bProcess4"/>
    <dgm:cxn modelId="{4C634858-C9B7-490C-B017-DA268E52EC7D}" type="presParOf" srcId="{D2D987CB-959A-49AA-BB77-0511139EEA71}" destId="{FE38E855-0E1B-4AA1-A68C-C4E45FC7C750}" srcOrd="1" destOrd="0" presId="urn:microsoft.com/office/officeart/2005/8/layout/bProcess4"/>
    <dgm:cxn modelId="{D2D05B2E-E28E-4359-94A4-DEC4E28EB8B6}" type="presParOf" srcId="{745F0B56-CFD2-446D-838D-30DE55C9A6DF}" destId="{7E60B661-142D-4F41-84C7-900C5F00CA0F}" srcOrd="3" destOrd="0" presId="urn:microsoft.com/office/officeart/2005/8/layout/bProcess4"/>
    <dgm:cxn modelId="{33004DCC-117C-4556-80F2-9AE8E2B4C4CB}" type="presParOf" srcId="{745F0B56-CFD2-446D-838D-30DE55C9A6DF}" destId="{7DAFCFFB-50A8-416D-9D6C-3226FB2E7F01}" srcOrd="4" destOrd="0" presId="urn:microsoft.com/office/officeart/2005/8/layout/bProcess4"/>
    <dgm:cxn modelId="{C3D43C0B-D09E-4247-96A3-7AB30CDB29E7}" type="presParOf" srcId="{7DAFCFFB-50A8-416D-9D6C-3226FB2E7F01}" destId="{BBECEB9A-E693-4F20-9E00-03D3B5EE10E4}" srcOrd="0" destOrd="0" presId="urn:microsoft.com/office/officeart/2005/8/layout/bProcess4"/>
    <dgm:cxn modelId="{1911D4FE-7576-4CA5-8162-5262E9C26823}" type="presParOf" srcId="{7DAFCFFB-50A8-416D-9D6C-3226FB2E7F01}" destId="{23285A6C-25CF-4001-89A5-6C482F5E5CC8}" srcOrd="1" destOrd="0" presId="urn:microsoft.com/office/officeart/2005/8/layout/bProcess4"/>
    <dgm:cxn modelId="{FE8A0106-5B2D-4CD9-8BEB-58BAB55E85A9}" type="presParOf" srcId="{745F0B56-CFD2-446D-838D-30DE55C9A6DF}" destId="{0E009D1E-707B-47D7-A4A8-95985522D9B5}" srcOrd="5" destOrd="0" presId="urn:microsoft.com/office/officeart/2005/8/layout/bProcess4"/>
    <dgm:cxn modelId="{5AAD3100-B230-4D41-86F6-C1DCE21CD553}" type="presParOf" srcId="{745F0B56-CFD2-446D-838D-30DE55C9A6DF}" destId="{DE40284F-019A-4011-9C3C-4798AC35420B}" srcOrd="6" destOrd="0" presId="urn:microsoft.com/office/officeart/2005/8/layout/bProcess4"/>
    <dgm:cxn modelId="{79B052F7-14DB-4698-A6C9-E78C93F3BA51}" type="presParOf" srcId="{DE40284F-019A-4011-9C3C-4798AC35420B}" destId="{4E5D76CC-D51F-4B70-87E5-35483BC148F2}" srcOrd="0" destOrd="0" presId="urn:microsoft.com/office/officeart/2005/8/layout/bProcess4"/>
    <dgm:cxn modelId="{D0433E92-2E49-4444-B8E1-6CAF6125A24D}" type="presParOf" srcId="{DE40284F-019A-4011-9C3C-4798AC35420B}" destId="{3AF0CB27-76D9-4A90-A16A-B2B5AF58F2F4}" srcOrd="1" destOrd="0" presId="urn:microsoft.com/office/officeart/2005/8/layout/bProcess4"/>
    <dgm:cxn modelId="{2F72031A-202B-4045-88E9-CAE80912AACE}" type="presParOf" srcId="{745F0B56-CFD2-446D-838D-30DE55C9A6DF}" destId="{5598C275-62D8-40CE-AEF2-8A61D1ACC7E6}" srcOrd="7" destOrd="0" presId="urn:microsoft.com/office/officeart/2005/8/layout/bProcess4"/>
    <dgm:cxn modelId="{F49D842B-2F9B-4818-8131-BC6E6F749FD0}" type="presParOf" srcId="{745F0B56-CFD2-446D-838D-30DE55C9A6DF}" destId="{A24090BF-BE23-4789-8225-E1D4DC1894F1}" srcOrd="8" destOrd="0" presId="urn:microsoft.com/office/officeart/2005/8/layout/bProcess4"/>
    <dgm:cxn modelId="{39F77E7C-E1FD-4697-BB7A-F76658D6A794}" type="presParOf" srcId="{A24090BF-BE23-4789-8225-E1D4DC1894F1}" destId="{17C363A7-9B6A-44AB-A380-61C07932B91E}" srcOrd="0" destOrd="0" presId="urn:microsoft.com/office/officeart/2005/8/layout/bProcess4"/>
    <dgm:cxn modelId="{7C86FCE9-EE88-4080-99B1-EB4A807664A2}" type="presParOf" srcId="{A24090BF-BE23-4789-8225-E1D4DC1894F1}" destId="{65EB8A03-D9DA-46A1-9952-C58E41C0B303}" srcOrd="1" destOrd="0" presId="urn:microsoft.com/office/officeart/2005/8/layout/bProcess4"/>
    <dgm:cxn modelId="{E9EFE86D-BBE6-4829-BA40-E21037B44B7C}" type="presParOf" srcId="{745F0B56-CFD2-446D-838D-30DE55C9A6DF}" destId="{ACAC3DDA-21E4-454C-B82F-403BF86E0837}" srcOrd="9" destOrd="0" presId="urn:microsoft.com/office/officeart/2005/8/layout/bProcess4"/>
    <dgm:cxn modelId="{8191C2D8-5077-4E5F-AE56-8EE7B446CD44}" type="presParOf" srcId="{745F0B56-CFD2-446D-838D-30DE55C9A6DF}" destId="{6D486300-2076-45E0-94E3-5718F8C8B067}" srcOrd="10" destOrd="0" presId="urn:microsoft.com/office/officeart/2005/8/layout/bProcess4"/>
    <dgm:cxn modelId="{05EC3275-8B2E-47DE-BC63-863AA03DC8E8}" type="presParOf" srcId="{6D486300-2076-45E0-94E3-5718F8C8B067}" destId="{C89B7818-86E0-4B6B-B559-225FA3602C89}" srcOrd="0" destOrd="0" presId="urn:microsoft.com/office/officeart/2005/8/layout/bProcess4"/>
    <dgm:cxn modelId="{F09918C3-4F73-4631-959F-E54EFA82D94C}" type="presParOf" srcId="{6D486300-2076-45E0-94E3-5718F8C8B067}" destId="{1DD7AD5A-C50B-4B90-BF7D-908C068132F1}" srcOrd="1" destOrd="0" presId="urn:microsoft.com/office/officeart/2005/8/layout/bProcess4"/>
    <dgm:cxn modelId="{9DED11A4-5F46-455B-940D-CEBE3111A248}" type="presParOf" srcId="{745F0B56-CFD2-446D-838D-30DE55C9A6DF}" destId="{DFEE3C35-DA52-4B6B-A1A9-1936CDE1693E}" srcOrd="11" destOrd="0" presId="urn:microsoft.com/office/officeart/2005/8/layout/bProcess4"/>
    <dgm:cxn modelId="{CAD6BE9C-BF90-4859-88AB-3277E104E09B}" type="presParOf" srcId="{745F0B56-CFD2-446D-838D-30DE55C9A6DF}" destId="{E2CECA11-371B-4595-B560-9C997D6B5A30}" srcOrd="12" destOrd="0" presId="urn:microsoft.com/office/officeart/2005/8/layout/bProcess4"/>
    <dgm:cxn modelId="{BFC8B9AA-C57E-4200-96E2-C7C703873088}" type="presParOf" srcId="{E2CECA11-371B-4595-B560-9C997D6B5A30}" destId="{933DC530-074C-4C1B-B421-A06076DDFF12}" srcOrd="0" destOrd="0" presId="urn:microsoft.com/office/officeart/2005/8/layout/bProcess4"/>
    <dgm:cxn modelId="{62C91023-69BC-4AEC-95DE-C373C3122007}" type="presParOf" srcId="{E2CECA11-371B-4595-B560-9C997D6B5A30}" destId="{6301EF5A-5C29-4776-91FF-E7621C89D897}" srcOrd="1" destOrd="0" presId="urn:microsoft.com/office/officeart/2005/8/layout/bProcess4"/>
    <dgm:cxn modelId="{429F4BB1-E930-41FB-9E47-06CE1F0F5661}" type="presParOf" srcId="{745F0B56-CFD2-446D-838D-30DE55C9A6DF}" destId="{7D08E8E7-DE9C-4168-BD4F-CB909112B173}" srcOrd="13" destOrd="0" presId="urn:microsoft.com/office/officeart/2005/8/layout/bProcess4"/>
    <dgm:cxn modelId="{A11A853F-AB2B-4878-A737-9E4E89EBCB4F}" type="presParOf" srcId="{745F0B56-CFD2-446D-838D-30DE55C9A6DF}" destId="{DA675F2B-6085-452D-ADAA-4ECFB7A4EABA}" srcOrd="14" destOrd="0" presId="urn:microsoft.com/office/officeart/2005/8/layout/bProcess4"/>
    <dgm:cxn modelId="{8C2E8EEE-99A5-4058-9CC6-505FC9B80DD6}" type="presParOf" srcId="{DA675F2B-6085-452D-ADAA-4ECFB7A4EABA}" destId="{1A910423-78F1-4D34-B962-A69C6D1AAD6A}" srcOrd="0" destOrd="0" presId="urn:microsoft.com/office/officeart/2005/8/layout/bProcess4"/>
    <dgm:cxn modelId="{EB92A48F-C333-4EE9-B0F7-4B3231CCAB9F}" type="presParOf" srcId="{DA675F2B-6085-452D-ADAA-4ECFB7A4EABA}" destId="{F7F3D32B-8A41-43E5-8B6A-42C291659FF2}" srcOrd="1" destOrd="0" presId="urn:microsoft.com/office/officeart/2005/8/layout/bProcess4"/>
    <dgm:cxn modelId="{DB1D40A8-6F8E-4B7A-8FD2-F0F7D22C40F2}" type="presParOf" srcId="{745F0B56-CFD2-446D-838D-30DE55C9A6DF}" destId="{BE88FD72-D794-4D45-AD33-7E9DE0748A3E}" srcOrd="15" destOrd="0" presId="urn:microsoft.com/office/officeart/2005/8/layout/bProcess4"/>
    <dgm:cxn modelId="{039F5F93-DE85-4FC3-B845-EC81E9EE473C}" type="presParOf" srcId="{745F0B56-CFD2-446D-838D-30DE55C9A6DF}" destId="{AD8BA14B-6A22-4ABE-9FAF-6305B28A5B41}" srcOrd="16" destOrd="0" presId="urn:microsoft.com/office/officeart/2005/8/layout/bProcess4"/>
    <dgm:cxn modelId="{4ED43668-DA71-4044-8347-ACE5CC39A2A6}" type="presParOf" srcId="{AD8BA14B-6A22-4ABE-9FAF-6305B28A5B41}" destId="{B1EA6396-820B-4DA1-854C-6AF90FCB7BB0}" srcOrd="0" destOrd="0" presId="urn:microsoft.com/office/officeart/2005/8/layout/bProcess4"/>
    <dgm:cxn modelId="{10158664-E0CF-4E27-9A06-3BF4905A3675}" type="presParOf" srcId="{AD8BA14B-6A22-4ABE-9FAF-6305B28A5B41}" destId="{1A6FCFFE-3399-42D1-8D55-C26DEF7131E7}"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76FA9-1039-4DB1-B109-799A279EA30A}">
      <dsp:nvSpPr>
        <dsp:cNvPr id="0" name=""/>
        <dsp:cNvSpPr/>
      </dsp:nvSpPr>
      <dsp:spPr>
        <a:xfrm>
          <a:off x="1933" y="291548"/>
          <a:ext cx="1885463" cy="336541"/>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u="sng" kern="1200"/>
            <a:t>Data collection and preprocessing:</a:t>
          </a:r>
          <a:endParaRPr lang="en-US" sz="900" kern="1200"/>
        </a:p>
      </dsp:txBody>
      <dsp:txXfrm>
        <a:off x="1933" y="291548"/>
        <a:ext cx="1885463" cy="336541"/>
      </dsp:txXfrm>
    </dsp:sp>
    <dsp:sp modelId="{FC30AAAF-2DB0-4619-A0D4-6878B92F0B3C}">
      <dsp:nvSpPr>
        <dsp:cNvPr id="0" name=""/>
        <dsp:cNvSpPr/>
      </dsp:nvSpPr>
      <dsp:spPr>
        <a:xfrm>
          <a:off x="1933" y="628090"/>
          <a:ext cx="1885463" cy="286577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Identify and collect datasets containing characteristics associated with heart disease, such as age, gender, blood pressure, cholesterol levels, medical history, and lifestyle factors.</a:t>
          </a:r>
        </a:p>
        <a:p>
          <a:pPr marL="57150" lvl="1" indent="-57150" algn="l" defTabSz="400050">
            <a:lnSpc>
              <a:spcPct val="90000"/>
            </a:lnSpc>
            <a:spcBef>
              <a:spcPct val="0"/>
            </a:spcBef>
            <a:spcAft>
              <a:spcPct val="15000"/>
            </a:spcAft>
            <a:buChar char="•"/>
          </a:pPr>
          <a:r>
            <a:rPr lang="en-US" sz="900" kern="1200"/>
            <a:t>Clean the dataset by handling missing values, removing duplicates, and dealing with outliers.</a:t>
          </a:r>
        </a:p>
        <a:p>
          <a:pPr marL="57150" lvl="1" indent="-57150" algn="l" defTabSz="400050">
            <a:lnSpc>
              <a:spcPct val="90000"/>
            </a:lnSpc>
            <a:spcBef>
              <a:spcPct val="0"/>
            </a:spcBef>
            <a:spcAft>
              <a:spcPct val="15000"/>
            </a:spcAft>
            <a:buChar char="•"/>
          </a:pPr>
          <a:r>
            <a:rPr lang="en-US" sz="900" kern="1200"/>
            <a:t>Perform feature scaling or normalization to ensure that the variables are scaled equally.</a:t>
          </a:r>
        </a:p>
        <a:p>
          <a:pPr marL="57150" lvl="1" indent="-57150" algn="l" defTabSz="400050">
            <a:lnSpc>
              <a:spcPct val="90000"/>
            </a:lnSpc>
            <a:spcBef>
              <a:spcPct val="0"/>
            </a:spcBef>
            <a:spcAft>
              <a:spcPct val="15000"/>
            </a:spcAft>
            <a:buChar char="•"/>
          </a:pPr>
          <a:r>
            <a:rPr lang="en-US" sz="900" kern="1200"/>
            <a:t>To ensure compatibility with machine learning algorithms, encode categorical variables using techniques such as single encoding and label encoding.</a:t>
          </a:r>
        </a:p>
      </dsp:txBody>
      <dsp:txXfrm>
        <a:off x="1933" y="628090"/>
        <a:ext cx="1885463" cy="2865779"/>
      </dsp:txXfrm>
    </dsp:sp>
    <dsp:sp modelId="{63D3565C-8324-4F3F-B04A-BC43FDD7F5E7}">
      <dsp:nvSpPr>
        <dsp:cNvPr id="0" name=""/>
        <dsp:cNvSpPr/>
      </dsp:nvSpPr>
      <dsp:spPr>
        <a:xfrm>
          <a:off x="2151362" y="291548"/>
          <a:ext cx="1885463" cy="336541"/>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u="sng" kern="1200"/>
            <a:t>Model selection:</a:t>
          </a:r>
          <a:endParaRPr lang="en-US" sz="900" kern="1200"/>
        </a:p>
      </dsp:txBody>
      <dsp:txXfrm>
        <a:off x="2151362" y="291548"/>
        <a:ext cx="1885463" cy="336541"/>
      </dsp:txXfrm>
    </dsp:sp>
    <dsp:sp modelId="{1F072A52-76A8-4F52-9A3F-3ABBC232E3AE}">
      <dsp:nvSpPr>
        <dsp:cNvPr id="0" name=""/>
        <dsp:cNvSpPr/>
      </dsp:nvSpPr>
      <dsp:spPr>
        <a:xfrm>
          <a:off x="2151362" y="628090"/>
          <a:ext cx="1885463" cy="2865779"/>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We choose logistic regression as a predictive model for predicting heart disease because of its effectiveness in binary classification tasks and interpretability.</a:t>
          </a:r>
        </a:p>
        <a:p>
          <a:pPr marL="57150" lvl="1" indent="-57150" algn="l" defTabSz="400050">
            <a:lnSpc>
              <a:spcPct val="90000"/>
            </a:lnSpc>
            <a:spcBef>
              <a:spcPct val="0"/>
            </a:spcBef>
            <a:spcAft>
              <a:spcPct val="15000"/>
            </a:spcAft>
            <a:buChar char="•"/>
          </a:pPr>
          <a:r>
            <a:rPr lang="en-US" sz="900" kern="1200"/>
            <a:t>For comparison, consider other algorithms such as decision trees, random forests, and support vector machines.</a:t>
          </a:r>
        </a:p>
      </dsp:txBody>
      <dsp:txXfrm>
        <a:off x="2151362" y="628090"/>
        <a:ext cx="1885463" cy="2865779"/>
      </dsp:txXfrm>
    </dsp:sp>
    <dsp:sp modelId="{51CED46D-7001-4CBE-B02E-5931348F650E}">
      <dsp:nvSpPr>
        <dsp:cNvPr id="0" name=""/>
        <dsp:cNvSpPr/>
      </dsp:nvSpPr>
      <dsp:spPr>
        <a:xfrm>
          <a:off x="4300791" y="291548"/>
          <a:ext cx="1885463" cy="336541"/>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US" sz="900" u="sng" kern="1200"/>
            <a:t>Data sharing and training</a:t>
          </a:r>
          <a:r>
            <a:rPr lang="en-US" sz="900" kern="1200"/>
            <a:t>:</a:t>
          </a:r>
        </a:p>
      </dsp:txBody>
      <dsp:txXfrm>
        <a:off x="4300791" y="291548"/>
        <a:ext cx="1885463" cy="336541"/>
      </dsp:txXfrm>
    </dsp:sp>
    <dsp:sp modelId="{84058236-25F1-401E-A95E-D6AA8A83D6E8}">
      <dsp:nvSpPr>
        <dsp:cNvPr id="0" name=""/>
        <dsp:cNvSpPr/>
      </dsp:nvSpPr>
      <dsp:spPr>
        <a:xfrm>
          <a:off x="4300791" y="628090"/>
          <a:ext cx="1885463" cy="2865779"/>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a:t>Evaluate the performance of the model by dividing the pre-processed data set into training and test sets.</a:t>
          </a:r>
        </a:p>
        <a:p>
          <a:pPr marL="57150" lvl="1" indent="-57150" algn="l" defTabSz="400050">
            <a:lnSpc>
              <a:spcPct val="90000"/>
            </a:lnSpc>
            <a:spcBef>
              <a:spcPct val="0"/>
            </a:spcBef>
            <a:spcAft>
              <a:spcPct val="15000"/>
            </a:spcAft>
            <a:buChar char="•"/>
          </a:pPr>
          <a:r>
            <a:rPr lang="en-US" sz="900" kern="1200"/>
            <a:t>Set aside a portion of the training data for validation purposes.</a:t>
          </a:r>
        </a:p>
        <a:p>
          <a:pPr marL="57150" lvl="1" indent="-57150" algn="l" defTabSz="400050">
            <a:lnSpc>
              <a:spcPct val="90000"/>
            </a:lnSpc>
            <a:spcBef>
              <a:spcPct val="0"/>
            </a:spcBef>
            <a:spcAft>
              <a:spcPct val="15000"/>
            </a:spcAft>
            <a:buChar char="•"/>
          </a:pPr>
          <a:r>
            <a:rPr lang="en-US" sz="900" kern="1200"/>
            <a:t>Train a logistic regression model using the training set and adjust hyperparameters as needed.</a:t>
          </a:r>
        </a:p>
        <a:p>
          <a:pPr marL="57150" lvl="1" indent="-57150" algn="l" defTabSz="400050">
            <a:lnSpc>
              <a:spcPct val="90000"/>
            </a:lnSpc>
            <a:spcBef>
              <a:spcPct val="0"/>
            </a:spcBef>
            <a:spcAft>
              <a:spcPct val="15000"/>
            </a:spcAft>
            <a:buChar char="•"/>
          </a:pPr>
          <a:r>
            <a:rPr lang="en-US" sz="900" kern="1200"/>
            <a:t>Validate your model using the validation set to ensure optimal performance.</a:t>
          </a:r>
        </a:p>
      </dsp:txBody>
      <dsp:txXfrm>
        <a:off x="4300791" y="628090"/>
        <a:ext cx="1885463" cy="2865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FBF85-B51B-4CC7-B970-22EBD9217A8D}">
      <dsp:nvSpPr>
        <dsp:cNvPr id="0" name=""/>
        <dsp:cNvSpPr/>
      </dsp:nvSpPr>
      <dsp:spPr>
        <a:xfrm>
          <a:off x="1289269" y="2108"/>
          <a:ext cx="3224590" cy="193475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0" i="0" u="sng" kern="1200"/>
            <a:t>Model evaluation and performance criteria</a:t>
          </a:r>
          <a:r>
            <a:rPr lang="en-US" sz="1000" b="0" i="0" kern="1200"/>
            <a:t>:</a:t>
          </a:r>
          <a:endParaRPr lang="en-US" sz="1000" kern="1200"/>
        </a:p>
        <a:p>
          <a:pPr marL="57150" lvl="1" indent="-57150" algn="l" defTabSz="355600">
            <a:lnSpc>
              <a:spcPct val="90000"/>
            </a:lnSpc>
            <a:spcBef>
              <a:spcPct val="0"/>
            </a:spcBef>
            <a:spcAft>
              <a:spcPct val="15000"/>
            </a:spcAft>
            <a:buChar char="•"/>
          </a:pPr>
          <a:r>
            <a:rPr lang="en-US" sz="800" b="0" i="0" kern="1200"/>
            <a:t>Evaluate the trained logistic regression model using appropriate performance metrics such as accuracy, precision, recall, F1 score, and area under the ROC curve.</a:t>
          </a:r>
          <a:endParaRPr lang="en-US" sz="800" kern="1200"/>
        </a:p>
        <a:p>
          <a:pPr marL="57150" lvl="1" indent="-57150" algn="l" defTabSz="355600">
            <a:lnSpc>
              <a:spcPct val="90000"/>
            </a:lnSpc>
            <a:spcBef>
              <a:spcPct val="0"/>
            </a:spcBef>
            <a:spcAft>
              <a:spcPct val="15000"/>
            </a:spcAft>
            <a:buChar char="•"/>
          </a:pPr>
          <a:r>
            <a:rPr lang="en-US" sz="800" b="0" i="0" kern="1200" dirty="0"/>
            <a:t>To assess effectiveness, compare your model's performance to a baseline or other established models.</a:t>
          </a:r>
          <a:endParaRPr lang="en-US" sz="800" kern="1200" dirty="0"/>
        </a:p>
      </dsp:txBody>
      <dsp:txXfrm>
        <a:off x="1289269" y="2108"/>
        <a:ext cx="3224590" cy="1934754"/>
      </dsp:txXfrm>
    </dsp:sp>
    <dsp:sp modelId="{0DDEAD57-04FA-4C58-8E74-6957DEC20B53}">
      <dsp:nvSpPr>
        <dsp:cNvPr id="0" name=""/>
        <dsp:cNvSpPr/>
      </dsp:nvSpPr>
      <dsp:spPr>
        <a:xfrm>
          <a:off x="1289269" y="2259322"/>
          <a:ext cx="3224590" cy="1934754"/>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0" i="0" u="sng" kern="1200"/>
            <a:t>Interpretation and expansion Deployment:</a:t>
          </a:r>
          <a:endParaRPr lang="en-US" sz="1000" kern="1200"/>
        </a:p>
        <a:p>
          <a:pPr marL="57150" lvl="1" indent="-57150" algn="l" defTabSz="355600">
            <a:lnSpc>
              <a:spcPct val="90000"/>
            </a:lnSpc>
            <a:spcBef>
              <a:spcPct val="0"/>
            </a:spcBef>
            <a:spcAft>
              <a:spcPct val="15000"/>
            </a:spcAft>
            <a:buChar char="•"/>
          </a:pPr>
          <a:r>
            <a:rPr lang="en-US" sz="800" b="0" i="0" kern="1200"/>
            <a:t>Analyze the coefficients of the logistic regression model to interpret the effect of each characteristic on the prediction of heart disease.</a:t>
          </a:r>
          <a:endParaRPr lang="en-US" sz="800" kern="1200"/>
        </a:p>
        <a:p>
          <a:pPr marL="57150" lvl="1" indent="-57150" algn="l" defTabSz="355600">
            <a:lnSpc>
              <a:spcPct val="90000"/>
            </a:lnSpc>
            <a:spcBef>
              <a:spcPct val="0"/>
            </a:spcBef>
            <a:spcAft>
              <a:spcPct val="15000"/>
            </a:spcAft>
            <a:buChar char="•"/>
          </a:pPr>
          <a:r>
            <a:rPr lang="en-US" sz="800" b="0" i="0" kern="1200"/>
            <a:t>Apply trained models to predict heart disease risk from new or unseen data.</a:t>
          </a:r>
          <a:endParaRPr lang="en-US" sz="800" kern="1200"/>
        </a:p>
        <a:p>
          <a:pPr marL="57150" lvl="1" indent="-57150" algn="l" defTabSz="355600">
            <a:lnSpc>
              <a:spcPct val="90000"/>
            </a:lnSpc>
            <a:spcBef>
              <a:spcPct val="0"/>
            </a:spcBef>
            <a:spcAft>
              <a:spcPct val="15000"/>
            </a:spcAft>
            <a:buChar char="•"/>
          </a:pPr>
          <a:r>
            <a:rPr lang="en-US" sz="800" b="0" i="0" kern="1200"/>
            <a:t>Create a user interface or application to allow users to enter information and obtain a personalized heart disease risk prediction.</a:t>
          </a:r>
          <a:endParaRPr lang="en-US" sz="800" kern="1200"/>
        </a:p>
        <a:p>
          <a:pPr marL="57150" lvl="1" indent="-57150" algn="l" defTabSz="355600">
            <a:lnSpc>
              <a:spcPct val="90000"/>
            </a:lnSpc>
            <a:spcBef>
              <a:spcPct val="0"/>
            </a:spcBef>
            <a:spcAft>
              <a:spcPct val="15000"/>
            </a:spcAft>
            <a:buChar char="•"/>
          </a:pPr>
          <a:r>
            <a:rPr lang="en-US" sz="800" b="0" i="0" kern="1200"/>
            <a:t>By following this method, the project efficiently collects, preprocesses, and analyzes data, selects appropriate models, trains and evaluates model performance, interprets results, and conducts research to assess the risk of heart disease</a:t>
          </a:r>
          <a:endParaRPr lang="en-US" sz="800" kern="1200"/>
        </a:p>
      </dsp:txBody>
      <dsp:txXfrm>
        <a:off x="1289269" y="2259322"/>
        <a:ext cx="3224590" cy="1934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42DC3-18FA-4888-9DC5-5727EB7A9C7B}">
      <dsp:nvSpPr>
        <dsp:cNvPr id="0" name=""/>
        <dsp:cNvSpPr/>
      </dsp:nvSpPr>
      <dsp:spPr>
        <a:xfrm rot="5400000">
          <a:off x="838067" y="921632"/>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8944BE-7A47-4085-8D03-E121F416C79E}">
      <dsp:nvSpPr>
        <dsp:cNvPr id="0" name=""/>
        <dsp:cNvSpPr/>
      </dsp:nvSpPr>
      <dsp:spPr>
        <a:xfrm>
          <a:off x="1168587" y="747"/>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User Registration: Allows users to register on the Website to create a user account and access personalized heart disease risk predictions.</a:t>
          </a:r>
        </a:p>
      </dsp:txBody>
      <dsp:txXfrm>
        <a:off x="1202520" y="34680"/>
        <a:ext cx="1863056" cy="1090687"/>
      </dsp:txXfrm>
    </dsp:sp>
    <dsp:sp modelId="{7E60B661-142D-4F41-84C7-900C5F00CA0F}">
      <dsp:nvSpPr>
        <dsp:cNvPr id="0" name=""/>
        <dsp:cNvSpPr/>
      </dsp:nvSpPr>
      <dsp:spPr>
        <a:xfrm rot="5400000">
          <a:off x="838067" y="2369824"/>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38E855-0E1B-4AA1-A68C-C4E45FC7C750}">
      <dsp:nvSpPr>
        <dsp:cNvPr id="0" name=""/>
        <dsp:cNvSpPr/>
      </dsp:nvSpPr>
      <dsp:spPr>
        <a:xfrm>
          <a:off x="1168587" y="1448940"/>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User Input: Provides an easy-to-use interface for users to enter demographic information, clinical variables (blood pressure, cholesterol levels, etc.) and lifestyle factors (smoking status, exercise habits, etc.).</a:t>
          </a:r>
        </a:p>
      </dsp:txBody>
      <dsp:txXfrm>
        <a:off x="1202520" y="1482873"/>
        <a:ext cx="1863056" cy="1090687"/>
      </dsp:txXfrm>
    </dsp:sp>
    <dsp:sp modelId="{0E009D1E-707B-47D7-A4A8-95985522D9B5}">
      <dsp:nvSpPr>
        <dsp:cNvPr id="0" name=""/>
        <dsp:cNvSpPr/>
      </dsp:nvSpPr>
      <dsp:spPr>
        <a:xfrm>
          <a:off x="1562163" y="3093920"/>
          <a:ext cx="2560735"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285A6C-25CF-4001-89A5-6C482F5E5CC8}">
      <dsp:nvSpPr>
        <dsp:cNvPr id="0" name=""/>
        <dsp:cNvSpPr/>
      </dsp:nvSpPr>
      <dsp:spPr>
        <a:xfrm>
          <a:off x="1168587" y="2897132"/>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 Validation: Validate user input to ensure that entered data is correct and consistent.</a:t>
          </a:r>
        </a:p>
      </dsp:txBody>
      <dsp:txXfrm>
        <a:off x="1202520" y="2931065"/>
        <a:ext cx="1863056" cy="1090687"/>
      </dsp:txXfrm>
    </dsp:sp>
    <dsp:sp modelId="{5598C275-62D8-40CE-AEF2-8A61D1ACC7E6}">
      <dsp:nvSpPr>
        <dsp:cNvPr id="0" name=""/>
        <dsp:cNvSpPr/>
      </dsp:nvSpPr>
      <dsp:spPr>
        <a:xfrm rot="16200000">
          <a:off x="3406194" y="2369824"/>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F0CB27-76D9-4A90-A16A-B2B5AF58F2F4}">
      <dsp:nvSpPr>
        <dsp:cNvPr id="0" name=""/>
        <dsp:cNvSpPr/>
      </dsp:nvSpPr>
      <dsp:spPr>
        <a:xfrm>
          <a:off x="3736714" y="2897132"/>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Heart Disease Prediction: Uses a pre-trained logistic regression algorithm to process user input data and predict the likelihood of developing heart disease.</a:t>
          </a:r>
        </a:p>
      </dsp:txBody>
      <dsp:txXfrm>
        <a:off x="3770647" y="2931065"/>
        <a:ext cx="1863056" cy="1090687"/>
      </dsp:txXfrm>
    </dsp:sp>
    <dsp:sp modelId="{ACAC3DDA-21E4-454C-B82F-403BF86E0837}">
      <dsp:nvSpPr>
        <dsp:cNvPr id="0" name=""/>
        <dsp:cNvSpPr/>
      </dsp:nvSpPr>
      <dsp:spPr>
        <a:xfrm rot="16200000">
          <a:off x="3406194" y="921632"/>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EB8A03-D9DA-46A1-9952-C58E41C0B303}">
      <dsp:nvSpPr>
        <dsp:cNvPr id="0" name=""/>
        <dsp:cNvSpPr/>
      </dsp:nvSpPr>
      <dsp:spPr>
        <a:xfrm>
          <a:off x="3736714" y="1448940"/>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Predictor Output: Provides the user with predictions of heart disease, indicates the level of risk (low, moderate, high, etc.) and provides additional information or recommendations based on the predictions.</a:t>
          </a:r>
        </a:p>
      </dsp:txBody>
      <dsp:txXfrm>
        <a:off x="3770647" y="1482873"/>
        <a:ext cx="1863056" cy="1090687"/>
      </dsp:txXfrm>
    </dsp:sp>
    <dsp:sp modelId="{DFEE3C35-DA52-4B6B-A1A9-1936CDE1693E}">
      <dsp:nvSpPr>
        <dsp:cNvPr id="0" name=""/>
        <dsp:cNvSpPr/>
      </dsp:nvSpPr>
      <dsp:spPr>
        <a:xfrm>
          <a:off x="4130290" y="197536"/>
          <a:ext cx="2560735"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D7AD5A-C50B-4B90-BF7D-908C068132F1}">
      <dsp:nvSpPr>
        <dsp:cNvPr id="0" name=""/>
        <dsp:cNvSpPr/>
      </dsp:nvSpPr>
      <dsp:spPr>
        <a:xfrm>
          <a:off x="3736714" y="747"/>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Risk Visualization: Provides visual predictions of heart disease risk using charts, graphs, or visual displays to enhance user understanding.</a:t>
          </a:r>
        </a:p>
      </dsp:txBody>
      <dsp:txXfrm>
        <a:off x="3770647" y="34680"/>
        <a:ext cx="1863056" cy="1090687"/>
      </dsp:txXfrm>
    </dsp:sp>
    <dsp:sp modelId="{7D08E8E7-DE9C-4168-BD4F-CB909112B173}">
      <dsp:nvSpPr>
        <dsp:cNvPr id="0" name=""/>
        <dsp:cNvSpPr/>
      </dsp:nvSpPr>
      <dsp:spPr>
        <a:xfrm rot="5400000">
          <a:off x="5974322" y="921632"/>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01EF5A-5C29-4776-91FF-E7621C89D897}">
      <dsp:nvSpPr>
        <dsp:cNvPr id="0" name=""/>
        <dsp:cNvSpPr/>
      </dsp:nvSpPr>
      <dsp:spPr>
        <a:xfrm>
          <a:off x="6304841" y="747"/>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Personalized Recommendations: Provides personalized recommendations for lifestyle changes, preventative measures, and potential interventions based on your predicted risk level.</a:t>
          </a:r>
        </a:p>
      </dsp:txBody>
      <dsp:txXfrm>
        <a:off x="6338774" y="34680"/>
        <a:ext cx="1863056" cy="1090687"/>
      </dsp:txXfrm>
    </dsp:sp>
    <dsp:sp modelId="{BE88FD72-D794-4D45-AD33-7E9DE0748A3E}">
      <dsp:nvSpPr>
        <dsp:cNvPr id="0" name=""/>
        <dsp:cNvSpPr/>
      </dsp:nvSpPr>
      <dsp:spPr>
        <a:xfrm rot="5400000">
          <a:off x="5974322" y="2369824"/>
          <a:ext cx="1440800" cy="173783"/>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F3D32B-8A41-43E5-8B6A-42C291659FF2}">
      <dsp:nvSpPr>
        <dsp:cNvPr id="0" name=""/>
        <dsp:cNvSpPr/>
      </dsp:nvSpPr>
      <dsp:spPr>
        <a:xfrm>
          <a:off x="6304841" y="1448940"/>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Privacy and Security: We implement appropriate security measures to protect user data, ensure confidentiality and comply with data protection regulations.</a:t>
          </a:r>
        </a:p>
      </dsp:txBody>
      <dsp:txXfrm>
        <a:off x="6338774" y="1482873"/>
        <a:ext cx="1863056" cy="1090687"/>
      </dsp:txXfrm>
    </dsp:sp>
    <dsp:sp modelId="{1A6FCFFE-3399-42D1-8D55-C26DEF7131E7}">
      <dsp:nvSpPr>
        <dsp:cNvPr id="0" name=""/>
        <dsp:cNvSpPr/>
      </dsp:nvSpPr>
      <dsp:spPr>
        <a:xfrm>
          <a:off x="6304841" y="2897132"/>
          <a:ext cx="1930922" cy="115855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Feedback and Support: Provide a feedback mechanism or support system for users to report problems, make suggestions, or get help with website features and predictions.</a:t>
          </a:r>
        </a:p>
      </dsp:txBody>
      <dsp:txXfrm>
        <a:off x="6338774" y="2931065"/>
        <a:ext cx="1863056" cy="10906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451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4907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9883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0717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62431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4218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8875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43123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3070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401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484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097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340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6378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0488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CCBF3A-D7FB-4B97-8FD5-6FFB20CB1E84}" type="datetimeFigureOut">
              <a:rPr lang="en-US" smtClean="0"/>
              <a:t>5/9/2023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3566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0276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CCBF3A-D7FB-4B97-8FD5-6FFB20CB1E84}" type="datetimeFigureOut">
              <a:rPr lang="en-US" smtClean="0"/>
              <a:t>5/9/2023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395487181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83D0-100B-742B-135E-6CC83FA35DAF}"/>
              </a:ext>
            </a:extLst>
          </p:cNvPr>
          <p:cNvSpPr>
            <a:spLocks noGrp="1"/>
          </p:cNvSpPr>
          <p:nvPr>
            <p:ph type="ctrTitle"/>
          </p:nvPr>
        </p:nvSpPr>
        <p:spPr>
          <a:xfrm>
            <a:off x="698739" y="1242061"/>
            <a:ext cx="3680458" cy="2613660"/>
          </a:xfrm>
        </p:spPr>
        <p:txBody>
          <a:bodyPr anchor="b">
            <a:normAutofit/>
          </a:bodyPr>
          <a:lstStyle/>
          <a:p>
            <a:pPr algn="ctr"/>
            <a:r>
              <a:rPr lang="en-US" sz="3600"/>
              <a:t>HEART DISEASE PREDICITION </a:t>
            </a:r>
            <a:br>
              <a:rPr lang="en-US" sz="3600"/>
            </a:br>
            <a:r>
              <a:rPr lang="en-US" sz="3600"/>
              <a:t>WEBSITE</a:t>
            </a:r>
          </a:p>
        </p:txBody>
      </p:sp>
      <p:sp>
        <p:nvSpPr>
          <p:cNvPr id="3" name="Subtitle 2">
            <a:extLst>
              <a:ext uri="{FF2B5EF4-FFF2-40B4-BE49-F238E27FC236}">
                <a16:creationId xmlns:a16="http://schemas.microsoft.com/office/drawing/2014/main" id="{2D527802-8398-9D12-7F49-2538D270D4D0}"/>
              </a:ext>
            </a:extLst>
          </p:cNvPr>
          <p:cNvSpPr>
            <a:spLocks noGrp="1"/>
          </p:cNvSpPr>
          <p:nvPr>
            <p:ph type="subTitle" idx="1"/>
          </p:nvPr>
        </p:nvSpPr>
        <p:spPr>
          <a:xfrm>
            <a:off x="922100" y="4114800"/>
            <a:ext cx="3233737" cy="1861154"/>
          </a:xfrm>
        </p:spPr>
        <p:txBody>
          <a:bodyPr anchor="t">
            <a:normAutofit/>
          </a:bodyPr>
          <a:lstStyle/>
          <a:p>
            <a:pPr algn="ctr"/>
            <a:r>
              <a:rPr lang="en-US"/>
              <a:t>MINOR PROJECT</a:t>
            </a:r>
            <a:endParaRPr lang="en-US" dirty="0"/>
          </a:p>
        </p:txBody>
      </p:sp>
      <p:sp>
        <p:nvSpPr>
          <p:cNvPr id="1033" name="Date Placeholder 3">
            <a:extLst>
              <a:ext uri="{FF2B5EF4-FFF2-40B4-BE49-F238E27FC236}">
                <a16:creationId xmlns:a16="http://schemas.microsoft.com/office/drawing/2014/main" id="{0DCCE557-E097-4F8D-AF45-6407FB7AA213}"/>
              </a:ext>
            </a:extLst>
          </p:cNvPr>
          <p:cNvSpPr>
            <a:spLocks noGrp="1"/>
          </p:cNvSpPr>
          <p:nvPr>
            <p:ph type="dt" sz="half" idx="10"/>
          </p:nvPr>
        </p:nvSpPr>
        <p:spPr/>
        <p:txBody>
          <a:bodyPr/>
          <a:lstStyle/>
          <a:p>
            <a:pPr>
              <a:spcAft>
                <a:spcPts val="600"/>
              </a:spcAft>
            </a:pPr>
            <a:fld id="{47BC9090-9BE8-4611-B040-7831269239B8}" type="datetime1">
              <a:rPr lang="en-US" smtClean="0"/>
              <a:pPr>
                <a:spcAft>
                  <a:spcPts val="600"/>
                </a:spcAft>
              </a:pPr>
              <a:t>5/9/2023</a:t>
            </a:fld>
            <a:endParaRPr lang="en-US"/>
          </a:p>
        </p:txBody>
      </p:sp>
      <p:sp>
        <p:nvSpPr>
          <p:cNvPr id="1035" name="Slide Number Placeholder 19">
            <a:extLst>
              <a:ext uri="{FF2B5EF4-FFF2-40B4-BE49-F238E27FC236}">
                <a16:creationId xmlns:a16="http://schemas.microsoft.com/office/drawing/2014/main" id="{F81F9278-0E0F-41D5-9B0E-507E77D91CF4}"/>
              </a:ext>
            </a:extLst>
          </p:cNvPr>
          <p:cNvSpPr>
            <a:spLocks noGrp="1"/>
          </p:cNvSpPr>
          <p:nvPr>
            <p:ph type="sldNum" sz="quarter" idx="12"/>
          </p:nvPr>
        </p:nvSpPr>
        <p:spPr/>
        <p:txBody>
          <a:bodyPr/>
          <a:lstStyle/>
          <a:p>
            <a:pPr>
              <a:spcAft>
                <a:spcPts val="600"/>
              </a:spcAft>
            </a:pPr>
            <a:fld id="{3E131995-E962-4131-8504-6B962D7140A6}" type="slidenum">
              <a:rPr lang="en-US" smtClean="0"/>
              <a:pPr>
                <a:spcAft>
                  <a:spcPts val="600"/>
                </a:spcAft>
              </a:pPr>
              <a:t>1</a:t>
            </a:fld>
            <a:endParaRPr lang="en-US"/>
          </a:p>
        </p:txBody>
      </p:sp>
      <p:pic>
        <p:nvPicPr>
          <p:cNvPr id="1026" name="Picture 2" descr="Lupus and Heart Disease: A Deadly Duo | Cedars-Sinai">
            <a:extLst>
              <a:ext uri="{FF2B5EF4-FFF2-40B4-BE49-F238E27FC236}">
                <a16:creationId xmlns:a16="http://schemas.microsoft.com/office/drawing/2014/main" id="{964B5F82-014C-15DD-4C5C-8FF63400DD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6085" y="1704714"/>
            <a:ext cx="5517714" cy="344857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28" name="Picture 4" descr="Jaypee Institute of Information Technology - Wikipedia">
            <a:extLst>
              <a:ext uri="{FF2B5EF4-FFF2-40B4-BE49-F238E27FC236}">
                <a16:creationId xmlns:a16="http://schemas.microsoft.com/office/drawing/2014/main" id="{9052DBEC-40F8-0EB0-B941-8EE6700EE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86" y="6055591"/>
            <a:ext cx="559833" cy="69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32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01152-A7CB-0C24-F7C9-E99983CB5495}"/>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ALGORTIHM USED</a:t>
            </a:r>
          </a:p>
        </p:txBody>
      </p:sp>
      <p:sp>
        <p:nvSpPr>
          <p:cNvPr id="3" name="Content Placeholder 2">
            <a:extLst>
              <a:ext uri="{FF2B5EF4-FFF2-40B4-BE49-F238E27FC236}">
                <a16:creationId xmlns:a16="http://schemas.microsoft.com/office/drawing/2014/main" id="{BF735325-87F2-9FCA-142E-0492750E8518}"/>
              </a:ext>
            </a:extLst>
          </p:cNvPr>
          <p:cNvSpPr>
            <a:spLocks noGrp="1"/>
          </p:cNvSpPr>
          <p:nvPr>
            <p:ph idx="1"/>
          </p:nvPr>
        </p:nvSpPr>
        <p:spPr>
          <a:xfrm>
            <a:off x="470076" y="1645920"/>
            <a:ext cx="6367043" cy="4577899"/>
          </a:xfrm>
        </p:spPr>
        <p:txBody>
          <a:bodyPr>
            <a:normAutofit fontScale="92500"/>
          </a:bodyPr>
          <a:lstStyle/>
          <a:p>
            <a:pPr marL="0" marR="0" indent="0">
              <a:lnSpc>
                <a:spcPct val="90000"/>
              </a:lnSpc>
              <a:spcBef>
                <a:spcPts val="0"/>
              </a:spcBef>
              <a:spcAft>
                <a:spcPts val="800"/>
              </a:spcAft>
              <a:buNone/>
            </a:pPr>
            <a:r>
              <a:rPr lang="en-US" sz="1500" b="1"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Logistic regression</a:t>
            </a: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 is a widely used machine learning algorithm for binary classification tasks. It is particularly suitable for predicting the probability of an event or class membership based on a set of input features. Here is an overview of how logistic regression works for prediction:</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r>
              <a:rPr lang="en-US" sz="1500" u="sng"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Model Representation:</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Logistic regression models the relationship between the input features (X) and the probability of a binary outcome (y).</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output of the logistic regression model is a probability value between 0 and 1</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r>
              <a:rPr lang="en-US" sz="1500" u="sng"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Hypothesis Function</a:t>
            </a: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logistic regression hypothesis function applies a transformation to the linear combination of input features and model parameters (weights).</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hypothesis function uses the sigmoid function (also called the logistic function) to constrain the output between 0 and 1.</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r>
              <a:rPr lang="en-US" sz="1500" u="sng"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Training the Model:</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logistic regression model is trained by finding the optimal values of the parameter vector θ.</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training process aims to minimize the difference between the predicted probabilities and the actual binary labels.</a:t>
            </a:r>
            <a:endParaRPr lang="en-US" sz="15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0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4" descr="Financial graphs on a dark display">
            <a:extLst>
              <a:ext uri="{FF2B5EF4-FFF2-40B4-BE49-F238E27FC236}">
                <a16:creationId xmlns:a16="http://schemas.microsoft.com/office/drawing/2014/main" id="{17FBEDF9-93E1-E3EE-5BB2-7DAD08AF9A8F}"/>
              </a:ext>
            </a:extLst>
          </p:cNvPr>
          <p:cNvPicPr>
            <a:picLocks noChangeAspect="1"/>
          </p:cNvPicPr>
          <p:nvPr/>
        </p:nvPicPr>
        <p:blipFill rotWithShape="1">
          <a:blip r:embed="rId3"/>
          <a:srcRect l="24480" r="30288"/>
          <a:stretch/>
        </p:blipFill>
        <p:spPr>
          <a:xfrm>
            <a:off x="7015973" y="0"/>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pic>
        <p:nvPicPr>
          <p:cNvPr id="10242" name="Picture 2" descr="Jaypee Institute of Information Technology - Wikipedia">
            <a:extLst>
              <a:ext uri="{FF2B5EF4-FFF2-40B4-BE49-F238E27FC236}">
                <a16:creationId xmlns:a16="http://schemas.microsoft.com/office/drawing/2014/main" id="{8BF16C59-940D-C4DC-B18E-F8358478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9" y="6223819"/>
            <a:ext cx="485065" cy="60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27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computer&#10;&#10;Description automatically generated with low confidence">
            <a:extLst>
              <a:ext uri="{FF2B5EF4-FFF2-40B4-BE49-F238E27FC236}">
                <a16:creationId xmlns:a16="http://schemas.microsoft.com/office/drawing/2014/main" id="{545D4FEB-79FD-11E6-CD73-DA660AC8B20B}"/>
              </a:ext>
            </a:extLst>
          </p:cNvPr>
          <p:cNvPicPr>
            <a:picLocks noChangeAspect="1"/>
          </p:cNvPicPr>
          <p:nvPr/>
        </p:nvPicPr>
        <p:blipFill rotWithShape="1">
          <a:blip r:embed="rId3">
            <a:extLst>
              <a:ext uri="{28A0092B-C50C-407E-A947-70E740481C1C}">
                <a14:useLocalDpi xmlns:a14="http://schemas.microsoft.com/office/drawing/2010/main" val="0"/>
              </a:ext>
            </a:extLst>
          </a:blip>
          <a:srcRect t="10926"/>
          <a:stretch/>
        </p:blipFill>
        <p:spPr bwMode="auto">
          <a:xfrm>
            <a:off x="643467" y="1486284"/>
            <a:ext cx="10905066" cy="3885432"/>
          </a:xfrm>
          <a:prstGeom prst="rect">
            <a:avLst/>
          </a:prstGeom>
          <a:noFill/>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DCEF454E-A068-100C-6AA2-CAA3BBE57306}"/>
              </a:ext>
            </a:extLst>
          </p:cNvPr>
          <p:cNvSpPr txBox="1"/>
          <p:nvPr/>
        </p:nvSpPr>
        <p:spPr>
          <a:xfrm>
            <a:off x="477012" y="551180"/>
            <a:ext cx="1493520" cy="369332"/>
          </a:xfrm>
          <a:prstGeom prst="rect">
            <a:avLst/>
          </a:prstGeom>
          <a:noFill/>
        </p:spPr>
        <p:txBody>
          <a:bodyPr wrap="square" rtlCol="0">
            <a:spAutoFit/>
          </a:bodyPr>
          <a:lstStyle/>
          <a:p>
            <a:r>
              <a:rPr lang="en-US" b="1" dirty="0">
                <a:solidFill>
                  <a:schemeClr val="bg2">
                    <a:lumMod val="50000"/>
                  </a:schemeClr>
                </a:solidFill>
              </a:rPr>
              <a:t>ATTRIBUTES</a:t>
            </a:r>
          </a:p>
        </p:txBody>
      </p:sp>
    </p:spTree>
    <p:extLst>
      <p:ext uri="{BB962C8B-B14F-4D97-AF65-F5344CB8AC3E}">
        <p14:creationId xmlns:p14="http://schemas.microsoft.com/office/powerpoint/2010/main" val="374038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937D191-13D4-4D46-AA31-AA8157D3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1B796756-8CDE-44C7-BF60-022DF3B3A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02A146-6461-45FE-B52F-8F9B510D9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F251336-9DF3-0C9B-1BC2-4781F2FF7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02036" y="1123527"/>
            <a:ext cx="1761335" cy="4604800"/>
          </a:xfrm>
          <a:prstGeom prst="rect">
            <a:avLst/>
          </a:prstGeom>
          <a:noFill/>
        </p:spPr>
      </p:pic>
      <p:sp>
        <p:nvSpPr>
          <p:cNvPr id="13" name="Rectangle 12">
            <a:extLst>
              <a:ext uri="{FF2B5EF4-FFF2-40B4-BE49-F238E27FC236}">
                <a16:creationId xmlns:a16="http://schemas.microsoft.com/office/drawing/2014/main" id="{95A115E8-EE09-4F41-9329-56DEEE8AB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946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96C5B-B76B-9A97-01FD-A11EBFD69967}"/>
              </a:ext>
            </a:extLst>
          </p:cNvPr>
          <p:cNvSpPr>
            <a:spLocks noGrp="1"/>
          </p:cNvSpPr>
          <p:nvPr>
            <p:ph type="title"/>
          </p:nvPr>
        </p:nvSpPr>
        <p:spPr>
          <a:xfrm>
            <a:off x="7825169" y="1447799"/>
            <a:ext cx="2731458" cy="4766734"/>
          </a:xfrm>
        </p:spPr>
        <p:txBody>
          <a:bodyPr anchor="t">
            <a:normAutofit/>
          </a:bodyPr>
          <a:lstStyle/>
          <a:p>
            <a:r>
              <a:rPr lang="en-US" sz="2800">
                <a:solidFill>
                  <a:schemeClr val="tx1"/>
                </a:solidFill>
              </a:rPr>
              <a:t>CONCLUSION</a:t>
            </a:r>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Content Placeholder 2">
            <a:extLst>
              <a:ext uri="{FF2B5EF4-FFF2-40B4-BE49-F238E27FC236}">
                <a16:creationId xmlns:a16="http://schemas.microsoft.com/office/drawing/2014/main" id="{9F91491B-AAA5-005F-ABCB-4FD952C430A9}"/>
              </a:ext>
            </a:extLst>
          </p:cNvPr>
          <p:cNvSpPr>
            <a:spLocks noGrp="1"/>
          </p:cNvSpPr>
          <p:nvPr>
            <p:ph idx="1"/>
          </p:nvPr>
        </p:nvSpPr>
        <p:spPr>
          <a:xfrm>
            <a:off x="643467" y="1447798"/>
            <a:ext cx="6282984" cy="4766735"/>
          </a:xfrm>
        </p:spPr>
        <p:txBody>
          <a:bodyPr anchor="t">
            <a:normAutofit/>
          </a:bodyPr>
          <a:lstStyle/>
          <a:p>
            <a:pPr marL="0" marR="0">
              <a:lnSpc>
                <a:spcPct val="90000"/>
              </a:lnSpc>
              <a:spcBef>
                <a:spcPts val="0"/>
              </a:spcBef>
              <a:spcAft>
                <a:spcPts val="800"/>
              </a:spcAft>
              <a:tabLst>
                <a:tab pos="2118360"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In conclusion, the heart disease prediction system using logistic regression is a valuable tool for identifying individuals at risk of developing heart disease. Logistic regression is a popular statistical technique used for binary classification problems, such as predicting the presence or absence of heart disease.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tabLst>
                <a:tab pos="2118360" algn="l"/>
              </a:tabLst>
            </a:pP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tabLst>
                <a:tab pos="2118360"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The system uses various risk factors, such as age, gender, cholesterol level, blood pressure, and smoking habits, to predict the likelihood of developing heart disease. By analyzing these risk factors, the system can provide accurate predictions about an individual's risk of developing heart disease.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tabLst>
                <a:tab pos="2118360" algn="l"/>
              </a:tabLst>
            </a:pP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tabLst>
                <a:tab pos="2118360"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The implementation of this system can help healthcare providers identify patients who are at a high risk of developing heart disease and provide appropriate interventions to prevent or manage the condition. Overall, the heart disease prediction system using logistic regression is a promising tool that has the potential to improve the quality of care and health outcomes for patients at risk of developing heart disease.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tabLst>
                <a:tab pos="2118360" algn="l"/>
              </a:tabLst>
            </a:pPr>
            <a:endParaRPr lang="en-US" sz="1600" kern="10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600"/>
          </a:p>
        </p:txBody>
      </p:sp>
      <p:pic>
        <p:nvPicPr>
          <p:cNvPr id="11266" name="Picture 2" descr="Jaypee Institute of Information Technology - Wikipedia">
            <a:extLst>
              <a:ext uri="{FF2B5EF4-FFF2-40B4-BE49-F238E27FC236}">
                <a16:creationId xmlns:a16="http://schemas.microsoft.com/office/drawing/2014/main" id="{B10FCE64-D820-6BFE-718E-5CA235E3F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0" y="6214533"/>
            <a:ext cx="443548" cy="55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31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295" name="Picture 1229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97" name="Picture 1229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299" name="Oval 1229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301" name="Picture 1230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303" name="Picture 1230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05" name="Rectangle 1230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290" name="Picture 2" descr="406,061 Thank You Images, Stock Photos &amp; Vectors | Shutterstock">
            <a:extLst>
              <a:ext uri="{FF2B5EF4-FFF2-40B4-BE49-F238E27FC236}">
                <a16:creationId xmlns:a16="http://schemas.microsoft.com/office/drawing/2014/main" id="{76AE7356-9C22-6D79-3A60-3C63D0F837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554" r="-1" b="13543"/>
          <a:stretch/>
        </p:blipFill>
        <p:spPr bwMode="auto">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1230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2309" name="Freeform: Shape 1230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9BEF0-EAE7-02D1-F41C-0829BB0428F8}"/>
              </a:ext>
            </a:extLst>
          </p:cNvPr>
          <p:cNvSpPr>
            <a:spLocks noGrp="1"/>
          </p:cNvSpPr>
          <p:nvPr>
            <p:ph type="title"/>
          </p:nvPr>
        </p:nvSpPr>
        <p:spPr>
          <a:xfrm>
            <a:off x="636916" y="4854346"/>
            <a:ext cx="10407602" cy="868026"/>
          </a:xfrm>
        </p:spPr>
        <p:txBody>
          <a:bodyPr vert="horz" lIns="91440" tIns="45720" rIns="91440" bIns="45720" rtlCol="0" anchor="b">
            <a:normAutofit/>
          </a:bodyPr>
          <a:lstStyle/>
          <a:p>
            <a:pPr>
              <a:lnSpc>
                <a:spcPct val="90000"/>
              </a:lnSpc>
            </a:pPr>
            <a:r>
              <a:rPr lang="en-US" sz="2600">
                <a:solidFill>
                  <a:srgbClr val="EBEBEB"/>
                </a:solidFill>
              </a:rPr>
              <a:t>THANK YOU</a:t>
            </a:r>
            <a:br>
              <a:rPr lang="en-US" sz="2600">
                <a:solidFill>
                  <a:srgbClr val="EBEBEB"/>
                </a:solidFill>
              </a:rPr>
            </a:br>
            <a:r>
              <a:rPr lang="en-US" sz="2600">
                <a:solidFill>
                  <a:srgbClr val="EBEBEB"/>
                </a:solidFill>
              </a:rPr>
              <a:t>TEAM MINOR</a:t>
            </a:r>
          </a:p>
        </p:txBody>
      </p:sp>
    </p:spTree>
    <p:extLst>
      <p:ext uri="{BB962C8B-B14F-4D97-AF65-F5344CB8AC3E}">
        <p14:creationId xmlns:p14="http://schemas.microsoft.com/office/powerpoint/2010/main" val="112510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206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E9956-5708-256C-1EC8-70BB69087FE3}"/>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TEAM MEMBERS</a:t>
            </a:r>
          </a:p>
        </p:txBody>
      </p:sp>
      <p:sp>
        <p:nvSpPr>
          <p:cNvPr id="207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2" name="Freeform: Shape 207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74" name="Rectangle 207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3"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0352540" y="295729"/>
            <a:ext cx="838199" cy="767687"/>
          </a:xfrm>
        </p:spPr>
        <p:txBody>
          <a:bodyPr>
            <a:normAutofit/>
          </a:bodyPr>
          <a:lstStyle/>
          <a:p>
            <a:pPr>
              <a:spcAft>
                <a:spcPts val="600"/>
              </a:spcAft>
            </a:pPr>
            <a:fld id="{3E131995-E962-4131-8504-6B962D7140A6}" type="slidenum">
              <a:rPr lang="en-US">
                <a:solidFill>
                  <a:srgbClr val="FFFFFF"/>
                </a:solidFill>
              </a:rPr>
              <a:pPr>
                <a:spcAft>
                  <a:spcPts val="600"/>
                </a:spcAft>
              </a:pPr>
              <a:t>2</a:t>
            </a:fld>
            <a:endParaRPr lang="en-US">
              <a:solidFill>
                <a:srgbClr val="FFFFFF"/>
              </a:solidFill>
            </a:endParaRPr>
          </a:p>
        </p:txBody>
      </p:sp>
      <p:sp>
        <p:nvSpPr>
          <p:cNvPr id="3" name="Content Placeholder 2">
            <a:extLst>
              <a:ext uri="{FF2B5EF4-FFF2-40B4-BE49-F238E27FC236}">
                <a16:creationId xmlns:a16="http://schemas.microsoft.com/office/drawing/2014/main" id="{E65BED10-2286-268F-B23C-151673F7A281}"/>
              </a:ext>
            </a:extLst>
          </p:cNvPr>
          <p:cNvSpPr>
            <a:spLocks noGrp="1"/>
          </p:cNvSpPr>
          <p:nvPr>
            <p:ph idx="1"/>
          </p:nvPr>
        </p:nvSpPr>
        <p:spPr>
          <a:xfrm>
            <a:off x="643855" y="3072385"/>
            <a:ext cx="3108057" cy="2947415"/>
          </a:xfrm>
        </p:spPr>
        <p:txBody>
          <a:bodyPr>
            <a:normAutofit/>
          </a:bodyPr>
          <a:lstStyle/>
          <a:p>
            <a:r>
              <a:rPr lang="en-US" sz="1400">
                <a:solidFill>
                  <a:srgbClr val="FFFFFF"/>
                </a:solidFill>
              </a:rPr>
              <a:t>SKANDH VISHWAMBHAR (20103327)</a:t>
            </a:r>
          </a:p>
          <a:p>
            <a:r>
              <a:rPr lang="en-US" sz="1400">
                <a:solidFill>
                  <a:srgbClr val="FFFFFF"/>
                </a:solidFill>
              </a:rPr>
              <a:t>PRATEEK MEHRA (20103304)</a:t>
            </a:r>
          </a:p>
          <a:p>
            <a:r>
              <a:rPr lang="en-US" sz="1400">
                <a:solidFill>
                  <a:srgbClr val="FFFFFF"/>
                </a:solidFill>
              </a:rPr>
              <a:t>SPARSH MITTAL </a:t>
            </a:r>
          </a:p>
        </p:txBody>
      </p:sp>
      <p:sp>
        <p:nvSpPr>
          <p:cNvPr id="2061" name="Footer Placeholder 4">
            <a:extLst>
              <a:ext uri="{FF2B5EF4-FFF2-40B4-BE49-F238E27FC236}">
                <a16:creationId xmlns:a16="http://schemas.microsoft.com/office/drawing/2014/main" id="{EEAC815C-2AF9-448A-95FC-692B238DC55D}"/>
              </a:ext>
            </a:extLst>
          </p:cNvPr>
          <p:cNvSpPr>
            <a:spLocks noGrp="1"/>
          </p:cNvSpPr>
          <p:nvPr>
            <p:ph type="ftr" sz="quarter" idx="11"/>
          </p:nvPr>
        </p:nvSpPr>
        <p:spPr>
          <a:xfrm>
            <a:off x="632231" y="6359311"/>
            <a:ext cx="3489546" cy="304801"/>
          </a:xfrm>
        </p:spPr>
        <p:txBody>
          <a:bodyPr>
            <a:normAutofit/>
          </a:bodyPr>
          <a:lstStyle/>
          <a:p>
            <a:pPr>
              <a:spcAft>
                <a:spcPts val="600"/>
              </a:spcAft>
            </a:pPr>
            <a:r>
              <a:rPr lang="en-US">
                <a:solidFill>
                  <a:srgbClr val="FFFFFF">
                    <a:alpha val="60000"/>
                  </a:srgbClr>
                </a:solidFill>
              </a:rPr>
              <a:t>Sample Footer Text</a:t>
            </a:r>
          </a:p>
        </p:txBody>
      </p:sp>
      <p:pic>
        <p:nvPicPr>
          <p:cNvPr id="2050" name="Picture 2" descr="Little white with team work text teamwork Vector Image">
            <a:extLst>
              <a:ext uri="{FF2B5EF4-FFF2-40B4-BE49-F238E27FC236}">
                <a16:creationId xmlns:a16="http://schemas.microsoft.com/office/drawing/2014/main" id="{943CF96C-79CC-70D3-258B-13324C48DC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 b="10206"/>
          <a:stretch/>
        </p:blipFill>
        <p:spPr bwMode="auto">
          <a:xfrm>
            <a:off x="5048451" y="1457793"/>
            <a:ext cx="6495847" cy="4552012"/>
          </a:xfrm>
          <a:prstGeom prst="rect">
            <a:avLst/>
          </a:prstGeom>
          <a:solidFill>
            <a:srgbClr val="FFFFFF"/>
          </a:solidFill>
          <a:effectLst/>
          <a:extLst>
            <a:ext uri="{909E8E84-426E-40DD-AFC4-6F175D3DCCD1}">
              <a14:hiddenFill xmlns:a14="http://schemas.microsoft.com/office/drawing/2010/main">
                <a:solidFill>
                  <a:srgbClr val="FFFFFF"/>
                </a:solidFill>
              </a14:hiddenFill>
            </a:ext>
          </a:extLst>
        </p:spPr>
      </p:pic>
      <p:sp>
        <p:nvSpPr>
          <p:cNvPr id="2062" name="Date Placeholder 3">
            <a:extLst>
              <a:ext uri="{FF2B5EF4-FFF2-40B4-BE49-F238E27FC236}">
                <a16:creationId xmlns:a16="http://schemas.microsoft.com/office/drawing/2014/main" id="{F0CDE0F8-19A7-4581-8963-42578EED3F4F}"/>
              </a:ext>
            </a:extLst>
          </p:cNvPr>
          <p:cNvSpPr>
            <a:spLocks noGrp="1"/>
          </p:cNvSpPr>
          <p:nvPr>
            <p:ph type="dt" sz="half" idx="10"/>
          </p:nvPr>
        </p:nvSpPr>
        <p:spPr>
          <a:xfrm>
            <a:off x="9254068" y="6355080"/>
            <a:ext cx="2290232" cy="304799"/>
          </a:xfrm>
        </p:spPr>
        <p:txBody>
          <a:bodyPr>
            <a:normAutofit/>
          </a:bodyPr>
          <a:lstStyle/>
          <a:p>
            <a:pPr algn="r">
              <a:spcAft>
                <a:spcPts val="600"/>
              </a:spcAft>
            </a:pPr>
            <a:fld id="{692ABADF-577A-4C49-B8CF-2E23DE4A8415}" type="datetime1">
              <a:rPr lang="en-US">
                <a:solidFill>
                  <a:schemeClr val="tx1">
                    <a:alpha val="60000"/>
                  </a:schemeClr>
                </a:solidFill>
              </a:rPr>
              <a:pPr algn="r">
                <a:spcAft>
                  <a:spcPts val="600"/>
                </a:spcAft>
              </a:pPr>
              <a:t>5/9/2023</a:t>
            </a:fld>
            <a:endParaRPr lang="en-US">
              <a:solidFill>
                <a:schemeClr val="tx1">
                  <a:alpha val="60000"/>
                </a:schemeClr>
              </a:solidFill>
            </a:endParaRPr>
          </a:p>
        </p:txBody>
      </p:sp>
      <p:pic>
        <p:nvPicPr>
          <p:cNvPr id="2052" name="Picture 4" descr="Jaypee Institute of Information Technology - Wikipedia">
            <a:extLst>
              <a:ext uri="{FF2B5EF4-FFF2-40B4-BE49-F238E27FC236}">
                <a16:creationId xmlns:a16="http://schemas.microsoft.com/office/drawing/2014/main" id="{6EABD4A9-040F-4C59-BE33-23626F76D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5" y="6009805"/>
            <a:ext cx="618331" cy="7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5095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FF6F-CC32-1005-DA5C-13680FC123E7}"/>
              </a:ext>
            </a:extLst>
          </p:cNvPr>
          <p:cNvSpPr>
            <a:spLocks noGrp="1"/>
          </p:cNvSpPr>
          <p:nvPr>
            <p:ph type="title"/>
          </p:nvPr>
        </p:nvSpPr>
        <p:spPr>
          <a:xfrm>
            <a:off x="648930" y="629266"/>
            <a:ext cx="6188190" cy="1622321"/>
          </a:xfrm>
        </p:spPr>
        <p:txBody>
          <a:bodyPr>
            <a:normAutofit/>
          </a:bodyPr>
          <a:lstStyle/>
          <a:p>
            <a:r>
              <a:rPr lang="en-US">
                <a:solidFill>
                  <a:srgbClr val="EBEBEB"/>
                </a:solidFill>
              </a:rPr>
              <a:t>INTRODUCTION</a:t>
            </a:r>
          </a:p>
        </p:txBody>
      </p:sp>
      <p:sp>
        <p:nvSpPr>
          <p:cNvPr id="3" name="Content Placeholder 2">
            <a:extLst>
              <a:ext uri="{FF2B5EF4-FFF2-40B4-BE49-F238E27FC236}">
                <a16:creationId xmlns:a16="http://schemas.microsoft.com/office/drawing/2014/main" id="{4F8F44AC-AE33-3B2A-9E7E-CCC6BC049D55}"/>
              </a:ext>
            </a:extLst>
          </p:cNvPr>
          <p:cNvSpPr>
            <a:spLocks noGrp="1"/>
          </p:cNvSpPr>
          <p:nvPr>
            <p:ph idx="1"/>
          </p:nvPr>
        </p:nvSpPr>
        <p:spPr>
          <a:xfrm>
            <a:off x="648930" y="2438400"/>
            <a:ext cx="6188189" cy="3785419"/>
          </a:xfrm>
        </p:spPr>
        <p:txBody>
          <a:bodyPr>
            <a:normAutofit/>
          </a:bodyPr>
          <a:lstStyle/>
          <a:p>
            <a:pPr marL="0" marR="0">
              <a:lnSpc>
                <a:spcPct val="90000"/>
              </a:lnSpc>
              <a:spcBef>
                <a:spcPts val="0"/>
              </a:spcBef>
              <a:spcAft>
                <a:spcPts val="800"/>
              </a:spcAft>
            </a:pPr>
            <a:r>
              <a:rPr lang="en-US" sz="17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Heart disease is one of the leading causes of death worldwide and places a significant burden on individuals, families, and healthcare systems. Early identification and prevention of heart disease is critical to reducing its prevalence and improving patient outcomes. In recent years, advances in machine learning and data analysis have offered promising avenues for predicting heart disease and providing proactive interventions.</a:t>
            </a:r>
            <a:endParaRPr lang="en-US" sz="17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800"/>
              </a:spcAft>
            </a:pPr>
            <a:r>
              <a:rPr lang="en-US" sz="1700" kern="100"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The Heart Disease Prediction Project aims to harness the power of data-driven models to increase the accuracy and efficiency of cardiovascular risk assessment. By leveraging the wealth of medical data available, including patient demographics, medical history, lifestyle factors, and diagnostic tests, we can develop a robust predictive system to help identify individuals at high risk of developing heart disease.</a:t>
            </a:r>
            <a:endParaRPr lang="en-US" sz="17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4" descr="Graph on document with pen">
            <a:extLst>
              <a:ext uri="{FF2B5EF4-FFF2-40B4-BE49-F238E27FC236}">
                <a16:creationId xmlns:a16="http://schemas.microsoft.com/office/drawing/2014/main" id="{9BB233E4-B446-EED9-B600-F3FEE421F145}"/>
              </a:ext>
            </a:extLst>
          </p:cNvPr>
          <p:cNvPicPr>
            <a:picLocks noChangeAspect="1"/>
          </p:cNvPicPr>
          <p:nvPr/>
        </p:nvPicPr>
        <p:blipFill rotWithShape="1">
          <a:blip r:embed="rId3"/>
          <a:srcRect l="32707" r="1898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pic>
        <p:nvPicPr>
          <p:cNvPr id="6146" name="Picture 2" descr="Jaypee Institute of Information Technology - Wikipedia">
            <a:extLst>
              <a:ext uri="{FF2B5EF4-FFF2-40B4-BE49-F238E27FC236}">
                <a16:creationId xmlns:a16="http://schemas.microsoft.com/office/drawing/2014/main" id="{EAD83C57-6C50-4EE0-88C7-C46DB05BD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98" y="6223819"/>
            <a:ext cx="437010" cy="54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69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FF6F-CC32-1005-DA5C-13680FC123E7}"/>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CONTI….</a:t>
            </a:r>
          </a:p>
        </p:txBody>
      </p:sp>
      <p:sp>
        <p:nvSpPr>
          <p:cNvPr id="3" name="Content Placeholder 2">
            <a:extLst>
              <a:ext uri="{FF2B5EF4-FFF2-40B4-BE49-F238E27FC236}">
                <a16:creationId xmlns:a16="http://schemas.microsoft.com/office/drawing/2014/main" id="{4F8F44AC-AE33-3B2A-9E7E-CCC6BC049D55}"/>
              </a:ext>
            </a:extLst>
          </p:cNvPr>
          <p:cNvSpPr>
            <a:spLocks noGrp="1"/>
          </p:cNvSpPr>
          <p:nvPr>
            <p:ph idx="1"/>
          </p:nvPr>
        </p:nvSpPr>
        <p:spPr>
          <a:xfrm>
            <a:off x="487680" y="1910080"/>
            <a:ext cx="6349439" cy="4313739"/>
          </a:xfrm>
        </p:spPr>
        <p:txBody>
          <a:bodyPr>
            <a:normAutofit fontScale="85000" lnSpcReduction="20000"/>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primary goal of this project is to create a reliable and user-friendly tool that health care providers can use to estimate the likelihood that an individual will develop cardiac complications. By integrating advanced algorithms and predictive models, this system can assist medical professionals in making well-informed decisions regarding patient care, facilitating early intervention strategies and ultimately saving lives.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In addition, the Heart Disease Prediction Project emphasizes the importance of privacy and ethical considerations. We ensure that all patient information is handled securely and in compliance with applicable regulations, maintaining confidentiality and protecting sensitive data at all times.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Through this project, we aim to significantly impact the field of cardiovascular health by harnessing the potential of machine learning and data analysis. By accurately predicting heart disease risk, we aim to enable healthcare professionals and individuals to take proactive measures to prevent heart-related complications, leading to a healthier and more resilient population.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Let's embark together on this journey towards a future where early detection and preventive care play a key role in fighting heart disease and improving cardiovascular well-being.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endParaRPr lang="en-US" sz="1700" kern="1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4" descr="Graph on document with pen">
            <a:extLst>
              <a:ext uri="{FF2B5EF4-FFF2-40B4-BE49-F238E27FC236}">
                <a16:creationId xmlns:a16="http://schemas.microsoft.com/office/drawing/2014/main" id="{9BB233E4-B446-EED9-B600-F3FEE421F145}"/>
              </a:ext>
            </a:extLst>
          </p:cNvPr>
          <p:cNvPicPr>
            <a:picLocks noChangeAspect="1"/>
          </p:cNvPicPr>
          <p:nvPr/>
        </p:nvPicPr>
        <p:blipFill rotWithShape="1">
          <a:blip r:embed="rId2"/>
          <a:srcRect l="32707" r="1898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pic>
        <p:nvPicPr>
          <p:cNvPr id="7170" name="Picture 2" descr="Jaypee Institute of Information Technology - Wikipedia">
            <a:extLst>
              <a:ext uri="{FF2B5EF4-FFF2-40B4-BE49-F238E27FC236}">
                <a16:creationId xmlns:a16="http://schemas.microsoft.com/office/drawing/2014/main" id="{25C4B20F-0DF9-2189-5366-C6762410B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2" y="6131236"/>
            <a:ext cx="474028" cy="58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35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307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77" name="Rectangle 308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7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D83989-4CA4-B56A-39A4-B44242B7639E}"/>
              </a:ext>
            </a:extLst>
          </p:cNvPr>
          <p:cNvSpPr>
            <a:spLocks noGrp="1"/>
          </p:cNvSpPr>
          <p:nvPr>
            <p:ph type="title"/>
          </p:nvPr>
        </p:nvSpPr>
        <p:spPr>
          <a:xfrm>
            <a:off x="648930" y="629267"/>
            <a:ext cx="9252154" cy="1016654"/>
          </a:xfrm>
        </p:spPr>
        <p:txBody>
          <a:bodyPr>
            <a:normAutofit/>
          </a:bodyPr>
          <a:lstStyle/>
          <a:p>
            <a:r>
              <a:rPr lang="en-US">
                <a:solidFill>
                  <a:srgbClr val="EBEBEB"/>
                </a:solidFill>
              </a:rPr>
              <a:t>PROBLEM STATEMENT</a:t>
            </a:r>
          </a:p>
        </p:txBody>
      </p:sp>
      <p:sp useBgFill="1">
        <p:nvSpPr>
          <p:cNvPr id="3080" name="Freeform: Shape 308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C108F09D-69BD-6E42-4670-5D72E3711E31}"/>
              </a:ext>
            </a:extLst>
          </p:cNvPr>
          <p:cNvSpPr>
            <a:spLocks noGrp="1"/>
          </p:cNvSpPr>
          <p:nvPr>
            <p:ph idx="1"/>
          </p:nvPr>
        </p:nvSpPr>
        <p:spPr>
          <a:xfrm>
            <a:off x="648931" y="2548281"/>
            <a:ext cx="5122606" cy="3658689"/>
          </a:xfrm>
        </p:spPr>
        <p:txBody>
          <a:bodyPr>
            <a:normAutofit/>
          </a:bodyPr>
          <a:lstStyle/>
          <a:p>
            <a:pPr marL="0" marR="0" indent="0">
              <a:lnSpc>
                <a:spcPct val="90000"/>
              </a:lnSpc>
              <a:spcBef>
                <a:spcPts val="0"/>
              </a:spcBef>
              <a:spcAft>
                <a:spcPts val="800"/>
              </a:spcAft>
              <a:buNone/>
            </a:pPr>
            <a:r>
              <a:rPr lang="en-US" sz="1300" kern="100" dirty="0">
                <a:latin typeface="Times New Roman" panose="02020603050405020304" pitchFamily="18" charset="0"/>
                <a:ea typeface="Calibri" panose="020F0502020204030204" pitchFamily="34" charset="0"/>
                <a:cs typeface="Arial" panose="020B0604020202020204" pitchFamily="34" charset="0"/>
              </a:rPr>
              <a:t>HEART ATTACK </a:t>
            </a:r>
            <a:r>
              <a:rPr lang="en-US" sz="1300" kern="100" dirty="0">
                <a:effectLst/>
                <a:latin typeface="Times New Roman" panose="02020603050405020304" pitchFamily="18" charset="0"/>
                <a:ea typeface="Calibri" panose="020F0502020204030204" pitchFamily="34" charset="0"/>
                <a:cs typeface="Arial" panose="020B0604020202020204" pitchFamily="34" charset="0"/>
              </a:rPr>
              <a:t>is a leading cause of mortality and morbidity worldwide, imposing a significant burden on individuals, families, and healthcare systems. Early detection and accurate prediction of heart disease risk is important for timely intervention and implementation of preventive measures. Traditional risk assessment methods based on individual risk factors have limitations in accurately predicting the likelihood of heart disease. Therefore, there is a need for a reliable and efficient predictive model that uses machine learning techniques to accurately identify individuals at high risk of developing heart disease.</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r>
              <a:rPr lang="en-US" sz="13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800"/>
              </a:spcAft>
              <a:buNone/>
            </a:pPr>
            <a:r>
              <a:rPr lang="en-US" sz="1300" kern="100" dirty="0">
                <a:effectLst/>
                <a:latin typeface="Times New Roman" panose="02020603050405020304" pitchFamily="18" charset="0"/>
                <a:ea typeface="Calibri" panose="020F0502020204030204" pitchFamily="34" charset="0"/>
                <a:cs typeface="Arial" panose="020B0604020202020204" pitchFamily="34" charset="0"/>
              </a:rPr>
              <a:t>Design and develop a machine learning-based predictive model that can accurately assess heart disease risk in individuals. The model should use relevant demographic, clinical and lifestyle factors as input features and use appropriate machine learning algorithms such as logistic regression to predict the probability of a cardiovascular event. The model should be able to handle different types of data, including numerical, categorical, and ordinal variables, and should be scalable to handle large datasets.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300" dirty="0"/>
          </a:p>
        </p:txBody>
      </p:sp>
      <p:pic>
        <p:nvPicPr>
          <p:cNvPr id="3074" name="Picture 2" descr="5 Problem Statement Examples for Business &amp; Digital Transformation">
            <a:extLst>
              <a:ext uri="{FF2B5EF4-FFF2-40B4-BE49-F238E27FC236}">
                <a16:creationId xmlns:a16="http://schemas.microsoft.com/office/drawing/2014/main" id="{08A04EF1-793A-3695-EA96-E2E2D00275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95"/>
          <a:stretch/>
        </p:blipFill>
        <p:spPr bwMode="auto">
          <a:xfrm>
            <a:off x="6091916" y="2931801"/>
            <a:ext cx="5451627" cy="289497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Picture 4" descr="Jaypee Institute of Information Technology - Wikipedia">
            <a:extLst>
              <a:ext uri="{FF2B5EF4-FFF2-40B4-BE49-F238E27FC236}">
                <a16:creationId xmlns:a16="http://schemas.microsoft.com/office/drawing/2014/main" id="{EE89F0BE-1E7F-3342-8F61-DDAB948A3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2" y="6206970"/>
            <a:ext cx="514668" cy="64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340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10" name="Rectangle 410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DEB8C-9C4F-6FFB-9CB9-737E755297AE}"/>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METHODOLGY</a:t>
            </a:r>
          </a:p>
        </p:txBody>
      </p:sp>
      <p:sp>
        <p:nvSpPr>
          <p:cNvPr id="41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100" name="Picture 4" descr="Methodology Images - Free Download on Freepik">
            <a:extLst>
              <a:ext uri="{FF2B5EF4-FFF2-40B4-BE49-F238E27FC236}">
                <a16:creationId xmlns:a16="http://schemas.microsoft.com/office/drawing/2014/main" id="{71171A79-CE4D-FCCD-6BD6-3D4F9F3DB4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03" r="25017" b="-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96037AE1-EFA4-EF33-B53B-94A992E1C199}"/>
              </a:ext>
            </a:extLst>
          </p:cNvPr>
          <p:cNvGraphicFramePr>
            <a:graphicFrameLocks noGrp="1"/>
          </p:cNvGraphicFramePr>
          <p:nvPr>
            <p:ph idx="1"/>
            <p:extLst>
              <p:ext uri="{D42A27DB-BD31-4B8C-83A1-F6EECF244321}">
                <p14:modId xmlns:p14="http://schemas.microsoft.com/office/powerpoint/2010/main" val="242556572"/>
              </p:ext>
            </p:extLst>
          </p:nvPr>
        </p:nvGraphicFramePr>
        <p:xfrm>
          <a:off x="648930" y="2438400"/>
          <a:ext cx="618818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102" name="Picture 6" descr="Jaypee Institute of Information Technology - Wikipedia">
            <a:extLst>
              <a:ext uri="{FF2B5EF4-FFF2-40B4-BE49-F238E27FC236}">
                <a16:creationId xmlns:a16="http://schemas.microsoft.com/office/drawing/2014/main" id="{895C8CCD-0EBD-223B-66E3-920B38216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55" y="6136640"/>
            <a:ext cx="486020" cy="60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89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03F6-341F-EF6C-E730-0B7AD6262E9E}"/>
              </a:ext>
            </a:extLst>
          </p:cNvPr>
          <p:cNvSpPr>
            <a:spLocks noGrp="1"/>
          </p:cNvSpPr>
          <p:nvPr>
            <p:ph type="title"/>
          </p:nvPr>
        </p:nvSpPr>
        <p:spPr>
          <a:xfrm>
            <a:off x="648930" y="629266"/>
            <a:ext cx="9252154" cy="1223983"/>
          </a:xfrm>
        </p:spPr>
        <p:txBody>
          <a:bodyPr>
            <a:normAutofit/>
          </a:bodyPr>
          <a:lstStyle/>
          <a:p>
            <a:r>
              <a:rPr lang="en-US" dirty="0"/>
              <a:t>CONTI….</a:t>
            </a:r>
          </a:p>
        </p:txBody>
      </p:sp>
      <p:pic>
        <p:nvPicPr>
          <p:cNvPr id="4" name="Picture 4" descr="Methodology Images - Free Download on Freepik">
            <a:extLst>
              <a:ext uri="{FF2B5EF4-FFF2-40B4-BE49-F238E27FC236}">
                <a16:creationId xmlns:a16="http://schemas.microsoft.com/office/drawing/2014/main" id="{416AF403-05F2-3EB3-44C0-040FB04F71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3" r="17676" b="-2"/>
          <a:stretch/>
        </p:blipFill>
        <p:spPr bwMode="auto">
          <a:xfrm>
            <a:off x="7551643" y="2052213"/>
            <a:ext cx="399190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21A40A45-0E26-0609-4B28-807EF56029C0}"/>
              </a:ext>
            </a:extLst>
          </p:cNvPr>
          <p:cNvGraphicFramePr>
            <a:graphicFrameLocks noGrp="1"/>
          </p:cNvGraphicFramePr>
          <p:nvPr>
            <p:ph idx="1"/>
            <p:extLst>
              <p:ext uri="{D42A27DB-BD31-4B8C-83A1-F6EECF244321}">
                <p14:modId xmlns:p14="http://schemas.microsoft.com/office/powerpoint/2010/main" val="1438002857"/>
              </p:ext>
            </p:extLst>
          </p:nvPr>
        </p:nvGraphicFramePr>
        <p:xfrm>
          <a:off x="1103311" y="2052214"/>
          <a:ext cx="5803129" cy="4196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122" name="Picture 2" descr="Jaypee Institute of Information Technology - Wikipedia">
            <a:extLst>
              <a:ext uri="{FF2B5EF4-FFF2-40B4-BE49-F238E27FC236}">
                <a16:creationId xmlns:a16="http://schemas.microsoft.com/office/drawing/2014/main" id="{49B80120-01A2-AA75-0B74-B9F5D77097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628" y="6248398"/>
            <a:ext cx="433388" cy="53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BC7E-453E-F229-A4C5-A5720C818C5A}"/>
              </a:ext>
            </a:extLst>
          </p:cNvPr>
          <p:cNvSpPr>
            <a:spLocks noGrp="1"/>
          </p:cNvSpPr>
          <p:nvPr>
            <p:ph type="title"/>
          </p:nvPr>
        </p:nvSpPr>
        <p:spPr>
          <a:xfrm>
            <a:off x="646111" y="452718"/>
            <a:ext cx="9404723" cy="1400530"/>
          </a:xfrm>
        </p:spPr>
        <p:txBody>
          <a:bodyPr>
            <a:normAutofit/>
          </a:bodyPr>
          <a:lstStyle/>
          <a:p>
            <a:r>
              <a:rPr lang="en-US"/>
              <a:t>FUNCTIONAL REQUIREMENTS</a:t>
            </a:r>
          </a:p>
        </p:txBody>
      </p:sp>
      <p:graphicFrame>
        <p:nvGraphicFramePr>
          <p:cNvPr id="18" name="Content Placeholder 2">
            <a:extLst>
              <a:ext uri="{FF2B5EF4-FFF2-40B4-BE49-F238E27FC236}">
                <a16:creationId xmlns:a16="http://schemas.microsoft.com/office/drawing/2014/main" id="{9377A50C-515E-718F-64E2-8279245F8E66}"/>
              </a:ext>
            </a:extLst>
          </p:cNvPr>
          <p:cNvGraphicFramePr>
            <a:graphicFrameLocks noGrp="1"/>
          </p:cNvGraphicFramePr>
          <p:nvPr>
            <p:ph idx="1"/>
            <p:extLst>
              <p:ext uri="{D42A27DB-BD31-4B8C-83A1-F6EECF244321}">
                <p14:modId xmlns:p14="http://schemas.microsoft.com/office/powerpoint/2010/main" val="269468152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4" name="Picture 2" descr="Jaypee Institute of Information Technology - Wikipedia">
            <a:extLst>
              <a:ext uri="{FF2B5EF4-FFF2-40B4-BE49-F238E27FC236}">
                <a16:creationId xmlns:a16="http://schemas.microsoft.com/office/drawing/2014/main" id="{7915533A-3DED-2DB5-8B8F-2FB3B6AA52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49" y="6077622"/>
            <a:ext cx="526862" cy="65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6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8"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AEAD0A2-5AD8-8C9B-3EC7-68FD6E1DD660}"/>
              </a:ext>
            </a:extLst>
          </p:cNvPr>
          <p:cNvSpPr>
            <a:spLocks noGrp="1"/>
          </p:cNvSpPr>
          <p:nvPr>
            <p:ph type="title"/>
          </p:nvPr>
        </p:nvSpPr>
        <p:spPr>
          <a:xfrm>
            <a:off x="806195" y="804672"/>
            <a:ext cx="3521359" cy="5248656"/>
          </a:xfrm>
        </p:spPr>
        <p:txBody>
          <a:bodyPr anchor="ctr">
            <a:normAutofit/>
          </a:bodyPr>
          <a:lstStyle/>
          <a:p>
            <a:pPr algn="ctr"/>
            <a:r>
              <a:rPr lang="en-US" sz="3600" dirty="0"/>
              <a:t>NON FUNCTIONAL REQUIREMENTS</a:t>
            </a:r>
          </a:p>
        </p:txBody>
      </p:sp>
      <p:sp>
        <p:nvSpPr>
          <p:cNvPr id="7" name="Content Placeholder 2">
            <a:extLst>
              <a:ext uri="{FF2B5EF4-FFF2-40B4-BE49-F238E27FC236}">
                <a16:creationId xmlns:a16="http://schemas.microsoft.com/office/drawing/2014/main" id="{4A075D11-B46D-00AF-F810-9DFFDC12B6D3}"/>
              </a:ext>
            </a:extLst>
          </p:cNvPr>
          <p:cNvSpPr>
            <a:spLocks noGrp="1"/>
          </p:cNvSpPr>
          <p:nvPr>
            <p:ph idx="1"/>
          </p:nvPr>
        </p:nvSpPr>
        <p:spPr>
          <a:xfrm>
            <a:off x="4975861" y="804671"/>
            <a:ext cx="6399930" cy="5248657"/>
          </a:xfrm>
        </p:spPr>
        <p:txBody>
          <a:bodyPr anchor="ctr">
            <a:normAutofit/>
          </a:bodyPr>
          <a:lstStyle/>
          <a:p>
            <a:pPr marL="342900" marR="0" lvl="0" indent="-342900" rtl="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Performance: Ensure the website's responsiveness and efficiency, allowing users to obtain heart disease predictions quickly.</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Scalability: Design the website to handle a growing number of users and accommodate increasing data volume.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Usability: Create an intuitive and user-friendly interface that is easy to navigate, minimizing user confusion or errors.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Reliability: Ensure the reliability and accuracy of the heart disease prediction algorithm, undergoing rigorous testing and validation.</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Compatibility: Ensure compatibility across different web browsers, operating systems, and devices to provide access to a wide range of users.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Maintainability: Develop the website with clean and modular code, enabling easy maintenance and future updates.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Accessibility: Ensure the website is accessible to users with disabilities, adhering to accessibility guidelines and standards.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Ethical Considerations: Adhere to ethical guidelines for handling user data, ensuring transparency and user consent in data usage and privacy policies.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90000"/>
              </a:lnSpc>
              <a:spcBef>
                <a:spcPts val="0"/>
              </a:spcBef>
              <a:spcAft>
                <a:spcPts val="0"/>
              </a:spcAft>
              <a:buNone/>
            </a:pPr>
            <a:r>
              <a:rPr lang="en-US" sz="1100" kern="100">
                <a:effectLst/>
                <a:latin typeface="Times New Roman" panose="02020603050405020304" pitchFamily="18" charset="0"/>
                <a:ea typeface="Calibri" panose="020F0502020204030204" pitchFamily="34" charset="0"/>
                <a:cs typeface="Arial" panose="020B0604020202020204" pitchFamily="34" charset="0"/>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90000"/>
              </a:lnSpc>
              <a:spcBef>
                <a:spcPts val="0"/>
              </a:spcBef>
              <a:spcAft>
                <a:spcPts val="800"/>
              </a:spcAft>
              <a:buFont typeface="Wingdings" panose="05000000000000000000" pitchFamily="2" charset="2"/>
              <a:buChar char=""/>
            </a:pPr>
            <a:r>
              <a:rPr lang="en-US" sz="1100" kern="100">
                <a:effectLst/>
                <a:latin typeface="Times New Roman" panose="02020603050405020304" pitchFamily="18" charset="0"/>
                <a:ea typeface="Calibri" panose="020F0502020204030204" pitchFamily="34" charset="0"/>
                <a:cs typeface="Arial" panose="020B0604020202020204" pitchFamily="34" charset="0"/>
              </a:rPr>
              <a:t>Performance Metrics: Define performance metrics, such as response time, prediction accuracy, and user satisfaction, to measure and monitor the website's performance.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buNone/>
            </a:pPr>
            <a:endParaRPr lang="en-US" sz="1100"/>
          </a:p>
        </p:txBody>
      </p:sp>
      <p:pic>
        <p:nvPicPr>
          <p:cNvPr id="9218" name="Picture 2" descr="Jaypee Institute of Information Technology - Wikipedia">
            <a:extLst>
              <a:ext uri="{FF2B5EF4-FFF2-40B4-BE49-F238E27FC236}">
                <a16:creationId xmlns:a16="http://schemas.microsoft.com/office/drawing/2014/main" id="{1B719786-DDAE-1DA5-BD17-8AABAAFED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41" y="5628640"/>
            <a:ext cx="481936" cy="59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12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1676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HEART DISEASE PREDICITION  WEBSITE</vt:lpstr>
      <vt:lpstr>TEAM MEMBERS</vt:lpstr>
      <vt:lpstr>INTRODUCTION</vt:lpstr>
      <vt:lpstr>CONTI….</vt:lpstr>
      <vt:lpstr>PROBLEM STATEMENT</vt:lpstr>
      <vt:lpstr>METHODOLGY</vt:lpstr>
      <vt:lpstr>CONTI….</vt:lpstr>
      <vt:lpstr>FUNCTIONAL REQUIREMENTS</vt:lpstr>
      <vt:lpstr>NON FUNCTIONAL REQUIREMENTS</vt:lpstr>
      <vt:lpstr>ALGORTIHM USED</vt:lpstr>
      <vt:lpstr>PowerPoint Presentation</vt:lpstr>
      <vt:lpstr>PowerPoint Presentation</vt:lpstr>
      <vt:lpstr>CONCLUSION</vt:lpstr>
      <vt:lpstr>THANK YOU TEAM MINOR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PREDICITION  WEBSITE</dc:title>
  <dc:creator>Skandh Vishwambhar</dc:creator>
  <cp:lastModifiedBy>Skandh Vishwambhar</cp:lastModifiedBy>
  <cp:revision>1</cp:revision>
  <dcterms:created xsi:type="dcterms:W3CDTF">2023-05-09T05:16:26Z</dcterms:created>
  <dcterms:modified xsi:type="dcterms:W3CDTF">2023-05-09T06:07:04Z</dcterms:modified>
</cp:coreProperties>
</file>