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346" r:id="rId10"/>
    <p:sldId id="357" r:id="rId11"/>
    <p:sldId id="347" r:id="rId12"/>
    <p:sldId id="358" r:id="rId13"/>
    <p:sldId id="351" r:id="rId14"/>
    <p:sldId id="352" r:id="rId15"/>
    <p:sldId id="353" r:id="rId16"/>
    <p:sldId id="354" r:id="rId17"/>
    <p:sldId id="355" r:id="rId18"/>
    <p:sldId id="345" r:id="rId19"/>
    <p:sldId id="362" r:id="rId20"/>
    <p:sldId id="363" r:id="rId21"/>
    <p:sldId id="364" r:id="rId22"/>
    <p:sldId id="365" r:id="rId23"/>
    <p:sldId id="350" r:id="rId24"/>
    <p:sldId id="348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59" r:id="rId48"/>
    <p:sldId id="360" r:id="rId49"/>
    <p:sldId id="361" r:id="rId50"/>
    <p:sldId id="340" r:id="rId51"/>
    <p:sldId id="341" r:id="rId52"/>
    <p:sldId id="286" r:id="rId53"/>
    <p:sldId id="305" r:id="rId54"/>
    <p:sldId id="306" r:id="rId55"/>
    <p:sldId id="307" r:id="rId56"/>
    <p:sldId id="308" r:id="rId57"/>
    <p:sldId id="309" r:id="rId58"/>
    <p:sldId id="304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>
      <p:cViewPr varScale="1">
        <p:scale>
          <a:sx n="113" d="100"/>
          <a:sy n="113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0.xml"/><Relationship Id="rId3" Type="http://schemas.openxmlformats.org/officeDocument/2006/relationships/slide" Target="slides/slide23.xml"/><Relationship Id="rId7" Type="http://schemas.openxmlformats.org/officeDocument/2006/relationships/slide" Target="slides/slide29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6" Type="http://schemas.openxmlformats.org/officeDocument/2006/relationships/slide" Target="slides/slide28.xml"/><Relationship Id="rId5" Type="http://schemas.openxmlformats.org/officeDocument/2006/relationships/slide" Target="slides/slide25.xml"/><Relationship Id="rId10" Type="http://schemas.openxmlformats.org/officeDocument/2006/relationships/slide" Target="slides/slide49.xml"/><Relationship Id="rId4" Type="http://schemas.openxmlformats.org/officeDocument/2006/relationships/slide" Target="slides/slide24.xml"/><Relationship Id="rId9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785FCA-780F-4296-8766-FB03CF3D46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820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5FC799-3492-4391-9C75-818721C5A94C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677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439A1D-AE15-4A30-964D-72FB1532B446}" type="slidenum">
              <a:rPr lang="en-US" altLang="en-US" sz="1300" smtClean="0"/>
              <a:pPr>
                <a:spcBef>
                  <a:spcPct val="0"/>
                </a:spcBef>
              </a:pPr>
              <a:t>21</a:t>
            </a:fld>
            <a:endParaRPr lang="en-US" altLang="en-US" sz="13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87" tIns="49520" rIns="97387" bIns="49520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770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221 - Computer Science 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CS 221 - Computer Science II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163EE-2CFF-4AED-9796-BC2ED2551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94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221 - Computer Science 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CS 221 - Computer Science II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AC634-5529-4FD1-8146-8C2E6A736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82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221 - Computer Science 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CS 221 - Computer Science II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05ADC-1BFA-416E-B172-72E2A8568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87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221 - Computer Science 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CS 221 - Computer Science II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C61D1-EF0D-4C4F-9C26-E67CCE257A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65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221 - Computer Science 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CS 221 - Computer Science II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272D3-F8F4-4A43-AB65-4DFF593A85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13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221 - Computer Science II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CS 221 - Computer Science II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0D3A0-9348-49EC-982C-87782916B0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64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221 - Computer Science II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CS 221 - Computer Science II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3B701-108B-47E6-8B91-6564707C72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221 - Computer Science II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CS 221 - Computer Science II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0724C-A000-4439-BAA9-17CBEC1E44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35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221 - Computer Science II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CS 221 - Computer Science II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323FD-40AF-4AEB-A327-AABE56689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48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221 - Computer Science II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CS 221 - Computer Science II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CC99B-8788-4858-90A5-B7B2433331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54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221 - Computer Science II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CS 221 - Computer Science II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66AAB-3A20-483A-B27B-EDEBFBD86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68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 221 - Computer Science II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CS 221 - Computer Science II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800" b="1"/>
            </a:lvl1pPr>
          </a:lstStyle>
          <a:p>
            <a:pPr>
              <a:defRPr/>
            </a:pPr>
            <a:fld id="{4C4A52DA-E047-4DFB-B336-7611AA288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Lists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14500"/>
            <a:ext cx="5715000" cy="11430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Top Ten Words that Almost Rhyme with “Peas”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2971800"/>
            <a:ext cx="4572000" cy="48320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eaLnBrk="1" hangingPunct="1"/>
            <a:r>
              <a:rPr lang="en-US" altLang="en-US" dirty="0" smtClean="0"/>
              <a:t>10. heats</a:t>
            </a:r>
          </a:p>
          <a:p>
            <a:pPr eaLnBrk="1" hangingPunct="1"/>
            <a:r>
              <a:rPr lang="en-US" altLang="en-US" dirty="0" smtClean="0"/>
              <a:t>9. rice</a:t>
            </a:r>
          </a:p>
          <a:p>
            <a:pPr eaLnBrk="1" hangingPunct="1"/>
            <a:r>
              <a:rPr lang="en-US" altLang="en-US" dirty="0" smtClean="0"/>
              <a:t>8. moss</a:t>
            </a:r>
          </a:p>
          <a:p>
            <a:pPr eaLnBrk="1" hangingPunct="1"/>
            <a:r>
              <a:rPr lang="en-US" altLang="en-US" dirty="0" smtClean="0"/>
              <a:t>7. ties</a:t>
            </a:r>
          </a:p>
          <a:p>
            <a:pPr eaLnBrk="1" hangingPunct="1"/>
            <a:r>
              <a:rPr lang="en-US" altLang="en-US" dirty="0" smtClean="0"/>
              <a:t>6. needs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5. lens</a:t>
            </a:r>
          </a:p>
          <a:p>
            <a:pPr eaLnBrk="1" hangingPunct="1"/>
            <a:r>
              <a:rPr lang="en-US" altLang="en-US" dirty="0" smtClean="0"/>
              <a:t>4. ice</a:t>
            </a:r>
          </a:p>
          <a:p>
            <a:pPr eaLnBrk="1" hangingPunct="1"/>
            <a:r>
              <a:rPr lang="en-US" altLang="en-US" dirty="0" smtClean="0"/>
              <a:t>3. nurse</a:t>
            </a:r>
          </a:p>
          <a:p>
            <a:pPr eaLnBrk="1" hangingPunct="1"/>
            <a:r>
              <a:rPr lang="en-US" altLang="en-US" dirty="0" smtClean="0"/>
              <a:t>2. leaks</a:t>
            </a:r>
          </a:p>
          <a:p>
            <a:pPr eaLnBrk="1" hangingPunct="1"/>
            <a:r>
              <a:rPr lang="en-US" altLang="en-US" dirty="0" smtClean="0"/>
              <a:t>1. meats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971800"/>
            <a:ext cx="3657600" cy="2433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610600" cy="1143000"/>
          </a:xfrm>
        </p:spPr>
        <p:txBody>
          <a:bodyPr/>
          <a:lstStyle/>
          <a:p>
            <a:r>
              <a:rPr lang="en-US" altLang="en-US" dirty="0" smtClean="0"/>
              <a:t>Implementing a List with an Array</a:t>
            </a:r>
          </a:p>
        </p:txBody>
      </p:sp>
      <p:sp>
        <p:nvSpPr>
          <p:cNvPr id="1843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95300" y="999067"/>
            <a:ext cx="8382000" cy="4114800"/>
          </a:xfrm>
        </p:spPr>
        <p:txBody>
          <a:bodyPr/>
          <a:lstStyle/>
          <a:p>
            <a:r>
              <a:rPr lang="en-US" altLang="en-US" dirty="0" smtClean="0"/>
              <a:t>An array is an obvious choice for implementing a list collection.</a:t>
            </a:r>
          </a:p>
          <a:p>
            <a:r>
              <a:rPr lang="en-US" altLang="en-US" dirty="0" smtClean="0"/>
              <a:t>Easy to create, direct indexing. </a:t>
            </a:r>
          </a:p>
          <a:p>
            <a:r>
              <a:rPr lang="en-US" altLang="en-US" dirty="0" smtClean="0"/>
              <a:t>Will need to keep track of capacity of array, as well as number of elements in list. </a:t>
            </a:r>
          </a:p>
          <a:p>
            <a:r>
              <a:rPr lang="en-US" altLang="en-US" dirty="0" smtClean="0"/>
              <a:t>How construct new array, if want to use generics? What type of array create? </a:t>
            </a:r>
            <a:endParaRPr lang="en-US" altLang="en-US" dirty="0" smtClean="0">
              <a:cs typeface="Courier New" panose="02070309020205020404" pitchFamily="49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645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9C5F1C-BBDD-4EC9-8C66-E07B6DA4879F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 Array Implementation of </a:t>
            </a:r>
            <a:r>
              <a:rPr lang="en-US" altLang="en-US" dirty="0" err="1" smtClean="0"/>
              <a:t>IList</a:t>
            </a:r>
            <a:r>
              <a:rPr lang="en-US" altLang="en-US" dirty="0" smtClean="0"/>
              <a:t> ADT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685800" y="1398588"/>
            <a:ext cx="8382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class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List&lt;T</a:t>
            </a:r>
            <a:r>
              <a:rPr lang="en-US" altLang="en-US" sz="2000" dirty="0">
                <a:latin typeface="Courier New" panose="02070309020205020404" pitchFamily="49" charset="0"/>
              </a:rPr>
              <a:t>&gt; implements </a:t>
            </a:r>
            <a:r>
              <a:rPr lang="en-US" altLang="en-US" sz="2000" dirty="0" err="1">
                <a:latin typeface="Courier New" panose="02070309020205020404" pitchFamily="49" charset="0"/>
              </a:rPr>
              <a:t>IList</a:t>
            </a:r>
            <a:r>
              <a:rPr lang="en-US" altLang="en-US" sz="2000" dirty="0">
                <a:latin typeface="Courier New" panose="02070309020205020404" pitchFamily="49" charset="0"/>
              </a:rPr>
              <a:t>&lt;T&gt;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private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count;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private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capacity;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private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T[] list;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private static final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DEFAULT_CAPACITY = 10;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public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List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count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= 0;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capacity = DEFAULT_CAPACITY;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list </a:t>
            </a:r>
            <a:r>
              <a:rPr lang="en-US" altLang="en-US" sz="2000" dirty="0">
                <a:latin typeface="Courier New" panose="02070309020205020404" pitchFamily="49" charset="0"/>
              </a:rPr>
              <a:t>=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???;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68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13CA59-AAFE-4141-9A11-4F810E8CF9D7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 smtClean="0"/>
              <a:t> Object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85800" y="1057275"/>
            <a:ext cx="813117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Using implementation in code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List&lt;String</a:t>
            </a:r>
            <a:r>
              <a:rPr lang="en-US" altLang="en-US" sz="2400" dirty="0">
                <a:latin typeface="Courier New" panose="02070309020205020404" pitchFamily="49" charset="0"/>
              </a:rPr>
              <a:t>&gt; list = new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List&lt;String</a:t>
            </a:r>
            <a:r>
              <a:rPr lang="en-US" altLang="en-US" sz="2400" dirty="0">
                <a:latin typeface="Courier New" panose="02070309020205020404" pitchFamily="49" charset="0"/>
              </a:rPr>
              <a:t>&gt;();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buFont typeface="Marlett" pitchFamily="2" charset="2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143000" y="2466975"/>
            <a:ext cx="4876800" cy="3552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1143000" y="3579812"/>
            <a:ext cx="4876800" cy="127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336675" y="2522538"/>
            <a:ext cx="1711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List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985839" y="3659009"/>
            <a:ext cx="4800600" cy="24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capacity</a:t>
            </a:r>
            <a:r>
              <a:rPr lang="en-US" altLang="en-US" sz="2800" dirty="0">
                <a:latin typeface="Courier New" panose="02070309020205020404" pitchFamily="49" charset="0"/>
              </a:rPr>
              <a:t>	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count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eaLnBrk="1" hangingPunct="1">
              <a:buFont typeface="Marlett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buFont typeface="Marlett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DEFAULT_CAPACITY</a:t>
            </a:r>
          </a:p>
          <a:p>
            <a:pPr eaLnBrk="1" hangingPunct="1">
              <a:buFont typeface="Marlett" pitchFamily="2" charset="2"/>
              <a:buNone/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 typeface="Marlett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list 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5226050" y="3629025"/>
            <a:ext cx="412750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/>
              <a:t>0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200400" y="3663950"/>
            <a:ext cx="412750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/>
              <a:t>0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792506" y="4435006"/>
            <a:ext cx="639919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862261" y="5357812"/>
            <a:ext cx="261939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124200" y="5357812"/>
            <a:ext cx="261939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86139" y="5357812"/>
            <a:ext cx="261939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648078" y="5357812"/>
            <a:ext cx="261939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910017" y="5357812"/>
            <a:ext cx="261939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4171956" y="5357812"/>
            <a:ext cx="261939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4433895" y="5357812"/>
            <a:ext cx="261939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695834" y="5357812"/>
            <a:ext cx="261939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2338383" y="5357812"/>
            <a:ext cx="261939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600322" y="5357812"/>
            <a:ext cx="261939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07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D0FE2D-B871-419A-8069-96D5096AF73F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mtClean="0"/>
              <a:t> method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3048000"/>
          </a:xfrm>
        </p:spPr>
        <p:txBody>
          <a:bodyPr/>
          <a:lstStyle/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add(T element)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/>
              <a:t>A</a:t>
            </a:r>
            <a:r>
              <a:rPr lang="en-US" altLang="en-US" dirty="0" smtClean="0"/>
              <a:t>dd to the end of list.</a:t>
            </a:r>
          </a:p>
          <a:p>
            <a:pPr eaLnBrk="1" hangingPunct="1">
              <a:defRPr/>
            </a:pPr>
            <a:r>
              <a:rPr lang="en-US" altLang="en-US" dirty="0" smtClean="0"/>
              <a:t>What if array is full? </a:t>
            </a:r>
          </a:p>
          <a:p>
            <a:pPr eaLnBrk="1" hangingPunct="1">
              <a:defRPr/>
            </a:pPr>
            <a:r>
              <a:rPr lang="en-US" altLang="en-US" dirty="0" smtClean="0"/>
              <a:t>Any shifting? 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1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DD0DF4-54D0-41F3-9710-B7A3F0ADAAEE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method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93763"/>
            <a:ext cx="8763000" cy="3602037"/>
          </a:xfrm>
        </p:spPr>
        <p:txBody>
          <a:bodyPr/>
          <a:lstStyle/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insert(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 element)</a:t>
            </a:r>
          </a:p>
          <a:p>
            <a:pPr eaLnBrk="1" hangingPunct="1">
              <a:defRPr/>
            </a:pPr>
            <a:endParaRPr lang="en-US" altLang="en-US" sz="2800" dirty="0" smtClean="0"/>
          </a:p>
          <a:p>
            <a:pPr eaLnBrk="1" hangingPunct="1">
              <a:defRPr/>
            </a:pPr>
            <a:r>
              <a:rPr lang="en-US" altLang="en-US" dirty="0" smtClean="0"/>
              <a:t>Add at position in list.</a:t>
            </a:r>
          </a:p>
          <a:p>
            <a:pPr eaLnBrk="1" hangingPunct="1">
              <a:defRPr/>
            </a:pPr>
            <a:r>
              <a:rPr lang="en-US" altLang="en-US" dirty="0" smtClean="0"/>
              <a:t>Exceptional situations? </a:t>
            </a:r>
          </a:p>
          <a:p>
            <a:pPr eaLnBrk="1" hangingPunct="1">
              <a:defRPr/>
            </a:pPr>
            <a:r>
              <a:rPr lang="en-US" altLang="en-US" dirty="0" smtClean="0"/>
              <a:t>What if full?  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 smtClean="0"/>
              <a:t>Where start shifting?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31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60F5E-D7D7-47C7-9D6B-D9EA5CED382B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method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42433"/>
            <a:ext cx="8915400" cy="3119967"/>
          </a:xfrm>
        </p:spPr>
        <p:txBody>
          <a:bodyPr/>
          <a:lstStyle/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set(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index, T element)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Replace element at index with given element.</a:t>
            </a:r>
          </a:p>
          <a:p>
            <a:pPr eaLnBrk="1" hangingPunct="1">
              <a:defRPr/>
            </a:pPr>
            <a:r>
              <a:rPr lang="en-US" altLang="en-US" dirty="0" smtClean="0"/>
              <a:t>Exceptional situations?  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Shifting? </a:t>
            </a:r>
          </a:p>
        </p:txBody>
      </p:sp>
    </p:spTree>
    <p:extLst>
      <p:ext uri="{BB962C8B-B14F-4D97-AF65-F5344CB8AC3E}">
        <p14:creationId xmlns:p14="http://schemas.microsoft.com/office/powerpoint/2010/main" val="8038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16EFF-0E7D-419B-BB5A-D7C23CDE9B1C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method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08063"/>
            <a:ext cx="6781800" cy="3165475"/>
          </a:xfrm>
        </p:spPr>
        <p:txBody>
          <a:bodyPr/>
          <a:lstStyle/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T get(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pPr marL="0" indent="0" eaLnBrk="1" hangingPunct="1">
              <a:buFont typeface="Marlett" pitchFamily="2" charset="2"/>
              <a:buNone/>
              <a:defRPr/>
            </a:pP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dirty="0" smtClean="0"/>
              <a:t>Return element at given index. </a:t>
            </a:r>
          </a:p>
          <a:p>
            <a:pPr eaLnBrk="1" hangingPunct="1">
              <a:defRPr/>
            </a:pPr>
            <a:r>
              <a:rPr lang="en-US" altLang="en-US" dirty="0" smtClean="0"/>
              <a:t>Exceptional situations? </a:t>
            </a:r>
          </a:p>
        </p:txBody>
      </p:sp>
    </p:spTree>
    <p:extLst>
      <p:ext uri="{BB962C8B-B14F-4D97-AF65-F5344CB8AC3E}">
        <p14:creationId xmlns:p14="http://schemas.microsoft.com/office/powerpoint/2010/main" val="39942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8E200E-F741-4EFC-A7CC-494155C04357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method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2971800"/>
          </a:xfrm>
        </p:spPr>
        <p:txBody>
          <a:bodyPr/>
          <a:lstStyle/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T remove(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pPr marL="0" indent="0" eaLnBrk="1" hangingPunct="1">
              <a:buFont typeface="Marlett" pitchFamily="2" charset="2"/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dirty="0" smtClean="0"/>
              <a:t>Remove element at given index. </a:t>
            </a:r>
          </a:p>
          <a:p>
            <a:pPr eaLnBrk="1" hangingPunct="1">
              <a:defRPr/>
            </a:pPr>
            <a:r>
              <a:rPr lang="en-US" altLang="en-US" dirty="0" smtClean="0"/>
              <a:t>Exceptional situations? </a:t>
            </a:r>
          </a:p>
          <a:p>
            <a:pPr eaLnBrk="1" hangingPunct="1">
              <a:defRPr/>
            </a:pPr>
            <a:r>
              <a:rPr lang="en-US" altLang="en-US" dirty="0" smtClean="0"/>
              <a:t>Where start shifting? </a:t>
            </a:r>
          </a:p>
          <a:p>
            <a:pPr marL="0" indent="0" eaLnBrk="1" hangingPunct="1">
              <a:buFont typeface="Marlett" pitchFamily="2" charset="2"/>
              <a:buNone/>
              <a:defRPr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Implementing a List with Links</a:t>
            </a:r>
          </a:p>
        </p:txBody>
      </p:sp>
      <p:sp>
        <p:nvSpPr>
          <p:cNvPr id="1843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143000"/>
            <a:ext cx="7924800" cy="3276600"/>
          </a:xfrm>
        </p:spPr>
        <p:txBody>
          <a:bodyPr/>
          <a:lstStyle/>
          <a:p>
            <a:r>
              <a:rPr lang="en-US" altLang="en-US" dirty="0" smtClean="0"/>
              <a:t>A single-linked list is also a good choice for implementing a list collection.</a:t>
            </a:r>
          </a:p>
          <a:p>
            <a:r>
              <a:rPr lang="en-US" altLang="en-US" dirty="0" smtClean="0"/>
              <a:t>Will need to implement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dirty="0" smtClean="0"/>
              <a:t> class.</a:t>
            </a:r>
          </a:p>
          <a:p>
            <a:r>
              <a:rPr lang="en-US" altLang="en-US" dirty="0" smtClean="0"/>
              <a:t>Maintain both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altLang="en-US" dirty="0" smtClean="0"/>
              <a:t> references, as well as number of elements in list. </a:t>
            </a:r>
            <a:endParaRPr lang="en-US" altLang="en-US" dirty="0" smtClean="0">
              <a:cs typeface="Courier New" panose="02070309020205020404" pitchFamily="49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0979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dirty="0" smtClean="0"/>
              <a:t>What is output by the following code?</a:t>
            </a:r>
          </a:p>
          <a:p>
            <a:pPr lvl="1" eaLnBrk="1" hangingPunct="1">
              <a:buFont typeface="Marlett" pitchFamily="2" charset="2"/>
              <a:buNone/>
              <a:defRPr/>
            </a:pPr>
            <a:endParaRPr lang="en-US" sz="1200" dirty="0">
              <a:cs typeface="Courier New" pitchFamily="49" charset="0"/>
            </a:endParaRPr>
          </a:p>
          <a:p>
            <a:pPr lvl="1" eaLnBrk="1" hangingPunct="1">
              <a:buFont typeface="Marlett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 = new Integer(12);</a:t>
            </a:r>
          </a:p>
          <a:p>
            <a:pPr lvl="1" eaLnBrk="1" hangingPunct="1">
              <a:buFont typeface="Marlett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Integer i2 = new Integer(12);</a:t>
            </a:r>
          </a:p>
          <a:p>
            <a:pPr lvl="1" eaLnBrk="1" hangingPunct="1">
              <a:buFont typeface="Marlett" pitchFamily="2" charset="2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i1 == i2 );</a:t>
            </a:r>
          </a:p>
          <a:p>
            <a:pPr lvl="1" eaLnBrk="1" hangingPunct="1">
              <a:buFont typeface="Marlett" pitchFamily="2" charset="2"/>
              <a:buNone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Marlett" pitchFamily="2" charset="2"/>
              <a:buNone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No output due to syntax error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No output due to runtime error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arlett" pitchFamily="2" charset="2"/>
              <a:buNone/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221 - Computer Science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87987-D0FA-4489-ADD5-1D3F966E17D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2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Lists</a:t>
            </a:r>
          </a:p>
        </p:txBody>
      </p:sp>
      <p:sp>
        <p:nvSpPr>
          <p:cNvPr id="51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list is a linear collection, like stacks and queues, but is more flexible.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Adding and removing elements in lists can occur at either end or anywhere in the middle.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We will examine three types of list collections: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Sorted lists.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Unsorted lists.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</a:t>
            </a:r>
            <a:r>
              <a:rPr lang="en-US" altLang="en-US" dirty="0" smtClean="0"/>
              <a:t>ndexed lists.</a:t>
            </a:r>
            <a:endParaRPr lang="en-US" altLang="en-US" sz="3200" dirty="0" smtClean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dirty="0" smtClean="0"/>
              <a:t>What is output by the following code?</a:t>
            </a:r>
          </a:p>
          <a:p>
            <a:pPr lvl="1" eaLnBrk="1" hangingPunct="1">
              <a:buFont typeface="Marlett" pitchFamily="2" charset="2"/>
              <a:buNone/>
              <a:defRPr/>
            </a:pPr>
            <a:endParaRPr lang="en-US" sz="1200" dirty="0">
              <a:cs typeface="Courier New" pitchFamily="49" charset="0"/>
            </a:endParaRPr>
          </a:p>
          <a:p>
            <a:pPr lvl="1" eaLnBrk="1" hangingPunct="1">
              <a:buFont typeface="Marlett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 = new Integer(12);</a:t>
            </a:r>
          </a:p>
          <a:p>
            <a:pPr lvl="1" eaLnBrk="1" hangingPunct="1">
              <a:buFont typeface="Marlett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Integer i2 = new Integer(12);</a:t>
            </a:r>
          </a:p>
          <a:p>
            <a:pPr lvl="1" eaLnBrk="1" hangingPunct="1">
              <a:buFont typeface="Marlett" pitchFamily="2" charset="2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i1 == i2 );</a:t>
            </a:r>
          </a:p>
          <a:p>
            <a:pPr lvl="1" eaLnBrk="1" hangingPunct="1">
              <a:buFont typeface="Marlett" pitchFamily="2" charset="2"/>
              <a:buNone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Marlett" pitchFamily="2" charset="2"/>
              <a:buNone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No output due to syntax error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No output due to runtime error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arlett" pitchFamily="2" charset="2"/>
              <a:buNone/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10" name="Oval 1"/>
          <p:cNvSpPr>
            <a:spLocks noChangeArrowheads="1"/>
          </p:cNvSpPr>
          <p:nvPr/>
        </p:nvSpPr>
        <p:spPr bwMode="auto">
          <a:xfrm>
            <a:off x="161925" y="4572000"/>
            <a:ext cx="609600" cy="6096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221 - Computer Science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87987-D0FA-4489-ADD5-1D3F966E17D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9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Object References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Recall, a variable is an </a:t>
            </a:r>
            <a:r>
              <a:rPr lang="en-US" altLang="en-US" i="1" smtClean="0"/>
              <a:t>object reference</a:t>
            </a:r>
            <a:r>
              <a:rPr lang="en-US" altLang="en-US" smtClean="0"/>
              <a:t>, the address of an object.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reference can also be called a </a:t>
            </a:r>
            <a:r>
              <a:rPr lang="en-US" altLang="en-US" i="1" smtClean="0"/>
              <a:t>pointer</a:t>
            </a:r>
            <a:r>
              <a:rPr lang="en-US" altLang="en-US" smtClean="0"/>
              <a:t>.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They are often depicted graphically:</a:t>
            </a:r>
          </a:p>
          <a:p>
            <a:pPr eaLnBrk="1" hangingPunct="1"/>
            <a:endParaRPr lang="en-US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32000" y="4040188"/>
            <a:ext cx="4654550" cy="1827212"/>
            <a:chOff x="1280" y="2450"/>
            <a:chExt cx="2932" cy="1151"/>
          </a:xfrm>
        </p:grpSpPr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>
              <a:off x="1465" y="2682"/>
              <a:ext cx="306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Marlett" pitchFamily="2" charset="2"/>
                <a:buChar char="8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Marlett" pitchFamily="2" charset="2"/>
                <a:buNone/>
              </a:pPr>
              <a:endParaRPr lang="en-US" altLang="en-US" sz="2800"/>
            </a:p>
          </p:txBody>
        </p:sp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280" y="2450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Marlett" pitchFamily="2" charset="2"/>
                <a:buChar char="8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student</a:t>
              </a:r>
            </a:p>
          </p:txBody>
        </p:sp>
        <p:sp>
          <p:nvSpPr>
            <p:cNvPr id="22537" name="Rectangle 7"/>
            <p:cNvSpPr>
              <a:spLocks noChangeArrowheads="1"/>
            </p:cNvSpPr>
            <p:nvPr/>
          </p:nvSpPr>
          <p:spPr bwMode="auto">
            <a:xfrm>
              <a:off x="2992" y="2600"/>
              <a:ext cx="1220" cy="10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Marlett" pitchFamily="2" charset="2"/>
                <a:buChar char="8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John Smith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40725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3.57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22538" name="Line 8"/>
            <p:cNvSpPr>
              <a:spLocks noChangeShapeType="1"/>
            </p:cNvSpPr>
            <p:nvPr/>
          </p:nvSpPr>
          <p:spPr bwMode="auto">
            <a:xfrm>
              <a:off x="1612" y="2787"/>
              <a:ext cx="1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221 - Computer Science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87987-D0FA-4489-ADD5-1D3F966E17D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2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</a:t>
            </a:r>
            <a:r>
              <a:rPr lang="en-US" altLang="en-US" dirty="0" smtClean="0"/>
              <a:t>References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07532"/>
            <a:ext cx="8686800" cy="4783667"/>
          </a:xfrm>
        </p:spPr>
        <p:txBody>
          <a:bodyPr/>
          <a:lstStyle/>
          <a:p>
            <a:r>
              <a:rPr lang="en-US" altLang="en-US" dirty="0"/>
              <a:t>The keyword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dirty="0"/>
              <a:t> creates a new object, but also returns a </a:t>
            </a:r>
            <a:r>
              <a:rPr lang="en-US" altLang="en-US" i="1" dirty="0"/>
              <a:t>reference</a:t>
            </a:r>
            <a:r>
              <a:rPr lang="en-US" altLang="en-US" dirty="0"/>
              <a:t> to that </a:t>
            </a:r>
            <a:r>
              <a:rPr lang="en-US" altLang="en-US" dirty="0" smtClean="0"/>
              <a:t>object.</a:t>
            </a:r>
            <a:endParaRPr lang="en-US" altLang="en-US" dirty="0"/>
          </a:p>
          <a:p>
            <a:r>
              <a:rPr lang="en-US" altLang="en-US" dirty="0"/>
              <a:t>For example, 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sz="1200" dirty="0" smtClean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i1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Integer(12);</a:t>
            </a:r>
          </a:p>
          <a:p>
            <a:pPr marL="0" indent="0"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Integer(12)</a:t>
            </a:r>
            <a:r>
              <a:rPr lang="en-US" altLang="en-US" dirty="0" smtClean="0"/>
              <a:t>creates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dirty="0" smtClean="0"/>
              <a:t> object </a:t>
            </a:r>
            <a:r>
              <a:rPr lang="en-US" altLang="en-US" dirty="0"/>
              <a:t>and returns a reference to </a:t>
            </a:r>
            <a:r>
              <a:rPr lang="en-US" altLang="en-US" dirty="0" smtClean="0"/>
              <a:t>it.</a:t>
            </a:r>
            <a:endParaRPr lang="en-US" altLang="en-US" dirty="0"/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an </a:t>
            </a:r>
            <a:r>
              <a:rPr lang="en-US" altLang="en-US" dirty="0"/>
              <a:t>assign this reference </a:t>
            </a:r>
            <a:r>
              <a:rPr lang="en-US" altLang="en-US" dirty="0" smtClean="0"/>
              <a:t>to a variable like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en-US" dirty="0" smtClean="0"/>
              <a:t>, </a:t>
            </a:r>
            <a:r>
              <a:rPr lang="en-US" altLang="en-US" dirty="0"/>
              <a:t>or use it in other </a:t>
            </a:r>
            <a:r>
              <a:rPr lang="en-US" altLang="en-US" dirty="0" smtClean="0"/>
              <a:t>ways.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221 - Computer Science 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87987-D0FA-4489-ADD5-1D3F966E17D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44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9C5F1C-BBDD-4EC9-8C66-E07B6DA4879F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8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343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Single-Linked List Implementation of List ADT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487362" y="1524000"/>
            <a:ext cx="81311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public class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List&lt;T</a:t>
            </a:r>
            <a:r>
              <a:rPr lang="en-US" altLang="en-US" sz="2400" dirty="0">
                <a:latin typeface="Courier New" panose="02070309020205020404" pitchFamily="49" charset="0"/>
              </a:rPr>
              <a:t>&gt; implements </a:t>
            </a:r>
            <a:r>
              <a:rPr lang="en-US" altLang="en-US" sz="2400" dirty="0" err="1">
                <a:latin typeface="Courier New" panose="02070309020205020404" pitchFamily="49" charset="0"/>
              </a:rPr>
              <a:t>IList</a:t>
            </a:r>
            <a:r>
              <a:rPr lang="en-US" altLang="en-US" sz="2400" dirty="0">
                <a:latin typeface="Courier New" panose="02070309020205020404" pitchFamily="49" charset="0"/>
              </a:rPr>
              <a:t>&lt;T&gt;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private Node&lt;T&gt; head;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private Node&lt;T&gt; tail;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private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count;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public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List()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head = null;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tail = null;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c</a:t>
            </a:r>
            <a:r>
              <a:rPr lang="en-US" altLang="en-US" sz="2400" dirty="0" smtClean="0">
                <a:latin typeface="Courier New" panose="02070309020205020404" pitchFamily="49" charset="0"/>
              </a:rPr>
              <a:t>ount = 0;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33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8F8A4B-0419-4FC9-9591-A86D49EA0335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8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Single-Linked List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dirty="0" smtClean="0"/>
              <a:t> Class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838200" y="1447800"/>
            <a:ext cx="7315200" cy="491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Node&lt;T&gt;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private T element;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private Node&lt;T&gt; next;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public Node()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{	</a:t>
            </a:r>
            <a:r>
              <a:rPr lang="en-US" altLang="en-US" sz="1600" dirty="0" err="1">
                <a:latin typeface="Courier New" panose="02070309020205020404" pitchFamily="49" charset="0"/>
              </a:rPr>
              <a:t>setElement</a:t>
            </a:r>
            <a:r>
              <a:rPr lang="en-US" altLang="en-US" sz="1600" dirty="0">
                <a:latin typeface="Courier New" panose="02070309020205020404" pitchFamily="49" charset="0"/>
              </a:rPr>
              <a:t>(null); </a:t>
            </a:r>
            <a:r>
              <a:rPr lang="en-US" altLang="en-US" sz="1600" dirty="0" err="1">
                <a:latin typeface="Courier New" panose="02070309020205020404" pitchFamily="49" charset="0"/>
              </a:rPr>
              <a:t>setNext</a:t>
            </a:r>
            <a:r>
              <a:rPr lang="en-US" altLang="en-US" sz="1600" dirty="0">
                <a:latin typeface="Courier New" panose="02070309020205020404" pitchFamily="49" charset="0"/>
              </a:rPr>
              <a:t>(null);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public Node(T element)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{	</a:t>
            </a:r>
            <a:r>
              <a:rPr lang="en-US" altLang="en-US" sz="1600" dirty="0" err="1">
                <a:latin typeface="Courier New" panose="02070309020205020404" pitchFamily="49" charset="0"/>
              </a:rPr>
              <a:t>setElement</a:t>
            </a:r>
            <a:r>
              <a:rPr lang="en-US" altLang="en-US" sz="1600" dirty="0">
                <a:latin typeface="Courier New" panose="02070309020205020404" pitchFamily="49" charset="0"/>
              </a:rPr>
              <a:t>(element); </a:t>
            </a:r>
            <a:r>
              <a:rPr lang="en-US" altLang="en-US" sz="1600" dirty="0" err="1">
                <a:latin typeface="Courier New" panose="02070309020205020404" pitchFamily="49" charset="0"/>
              </a:rPr>
              <a:t>setNext</a:t>
            </a:r>
            <a:r>
              <a:rPr lang="en-US" altLang="en-US" sz="1600" dirty="0">
                <a:latin typeface="Courier New" panose="02070309020205020404" pitchFamily="49" charset="0"/>
              </a:rPr>
              <a:t>(null);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public T </a:t>
            </a:r>
            <a:r>
              <a:rPr lang="en-US" altLang="en-US" sz="1600" dirty="0" err="1">
                <a:latin typeface="Courier New" panose="02070309020205020404" pitchFamily="49" charset="0"/>
              </a:rPr>
              <a:t>getElement</a:t>
            </a:r>
            <a:r>
              <a:rPr lang="en-US" altLang="en-US" sz="16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{	return element;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public Node&lt;T&gt; </a:t>
            </a:r>
            <a:r>
              <a:rPr lang="en-US" altLang="en-US" sz="1600" dirty="0" err="1">
                <a:latin typeface="Courier New" panose="02070309020205020404" pitchFamily="49" charset="0"/>
              </a:rPr>
              <a:t>getNext</a:t>
            </a:r>
            <a:r>
              <a:rPr lang="en-US" altLang="en-US" sz="16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{	return next;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public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setElement</a:t>
            </a:r>
            <a:r>
              <a:rPr lang="en-US" altLang="en-US" sz="1600" dirty="0">
                <a:latin typeface="Courier New" panose="02070309020205020404" pitchFamily="49" charset="0"/>
              </a:rPr>
              <a:t>(T element)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{	</a:t>
            </a:r>
            <a:r>
              <a:rPr lang="en-US" altLang="en-US" sz="1600" dirty="0" err="1">
                <a:latin typeface="Courier New" panose="02070309020205020404" pitchFamily="49" charset="0"/>
              </a:rPr>
              <a:t>this.element</a:t>
            </a:r>
            <a:r>
              <a:rPr lang="en-US" altLang="en-US" sz="1600" dirty="0">
                <a:latin typeface="Courier New" panose="02070309020205020404" pitchFamily="49" charset="0"/>
              </a:rPr>
              <a:t> = element;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public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setNext</a:t>
            </a:r>
            <a:r>
              <a:rPr lang="en-US" altLang="en-US" sz="1600" dirty="0">
                <a:latin typeface="Courier New" panose="02070309020205020404" pitchFamily="49" charset="0"/>
              </a:rPr>
              <a:t>(Node&lt;T&gt; next)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{	</a:t>
            </a:r>
            <a:r>
              <a:rPr lang="en-US" altLang="en-US" sz="1600" dirty="0" err="1">
                <a:latin typeface="Courier New" panose="02070309020205020404" pitchFamily="49" charset="0"/>
              </a:rPr>
              <a:t>this.next</a:t>
            </a:r>
            <a:r>
              <a:rPr lang="en-US" altLang="en-US" sz="1600" dirty="0">
                <a:latin typeface="Courier New" panose="02070309020205020404" pitchFamily="49" charset="0"/>
              </a:rPr>
              <a:t> = next;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72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13CA59-AAFE-4141-9A11-4F810E8CF9D7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 smtClean="0"/>
              <a:t> Object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85800" y="1057275"/>
            <a:ext cx="813117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Using implementation in code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List&lt;String</a:t>
            </a:r>
            <a:r>
              <a:rPr lang="en-US" altLang="en-US" sz="2400" dirty="0">
                <a:latin typeface="Courier New" panose="02070309020205020404" pitchFamily="49" charset="0"/>
              </a:rPr>
              <a:t>&gt; list = new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List&lt;String</a:t>
            </a:r>
            <a:r>
              <a:rPr lang="en-US" altLang="en-US" sz="2400" dirty="0">
                <a:latin typeface="Courier New" panose="02070309020205020404" pitchFamily="49" charset="0"/>
              </a:rPr>
              <a:t>&gt;();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buFont typeface="Marlett" pitchFamily="2" charset="2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295400" y="2466975"/>
            <a:ext cx="4724400" cy="301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1295400" y="3579813"/>
            <a:ext cx="47244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336675" y="2522538"/>
            <a:ext cx="1711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List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990600" y="3663950"/>
            <a:ext cx="4576763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head	    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count 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eaLnBrk="1" hangingPunct="1">
              <a:buFont typeface="Marlett" pitchFamily="2" charset="2"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 eaLnBrk="1" hangingPunct="1">
              <a:buFont typeface="Marlett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tail	</a:t>
            </a:r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2835275" y="3683000"/>
            <a:ext cx="822325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/>
              <a:t>null</a:t>
            </a:r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2835275" y="4673600"/>
            <a:ext cx="822325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/>
              <a:t>null</a:t>
            </a:r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5226050" y="3629025"/>
            <a:ext cx="412750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242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B24508-B048-4E12-9167-1D8F7EFCB3A2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Methods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trying to code methods for linked lists </a:t>
            </a:r>
            <a:r>
              <a:rPr lang="en-US" altLang="en-US" b="1" i="1" smtClean="0"/>
              <a:t>draw pictures!</a:t>
            </a:r>
          </a:p>
          <a:p>
            <a:pPr lvl="1" eaLnBrk="1" hangingPunct="1"/>
            <a:r>
              <a:rPr lang="en-US" altLang="en-US" smtClean="0"/>
              <a:t>If you don't draw pictures of what you are trying to do, it is very easy to make mistakes!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205740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3276600" y="4648200"/>
            <a:ext cx="10668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82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26670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3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D0FE2D-B871-419A-8069-96D5096AF73F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80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mtClean="0"/>
              <a:t> method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3733800"/>
          </a:xfrm>
        </p:spPr>
        <p:txBody>
          <a:bodyPr/>
          <a:lstStyle/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add(T element)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/>
              <a:t>A</a:t>
            </a:r>
            <a:r>
              <a:rPr lang="en-US" altLang="en-US" dirty="0" smtClean="0"/>
              <a:t>dd to the end of list</a:t>
            </a:r>
          </a:p>
          <a:p>
            <a:pPr eaLnBrk="1" hangingPunct="1">
              <a:defRPr/>
            </a:pPr>
            <a:r>
              <a:rPr lang="en-US" altLang="en-US" dirty="0"/>
              <a:t>S</a:t>
            </a:r>
            <a:r>
              <a:rPr lang="en-US" altLang="en-US" dirty="0" smtClean="0"/>
              <a:t>pecial case if empty</a:t>
            </a:r>
          </a:p>
          <a:p>
            <a:pPr eaLnBrk="1" hangingPunct="1">
              <a:defRPr/>
            </a:pPr>
            <a:r>
              <a:rPr lang="en-US" altLang="en-US" dirty="0"/>
              <a:t>S</a:t>
            </a:r>
            <a:r>
              <a:rPr lang="en-US" altLang="en-US" dirty="0" smtClean="0"/>
              <a:t>teps on following slides</a:t>
            </a:r>
          </a:p>
          <a:p>
            <a:pPr marL="0" indent="0" eaLnBrk="1" hangingPunct="1">
              <a:buFont typeface="Marlett" pitchFamily="2" charset="2"/>
              <a:buNone/>
              <a:defRPr/>
            </a:pP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51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1B5E6E-37D3-45D8-9548-5C3B063772EE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80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4000" smtClean="0"/>
              <a:t> Element - List Empty (Before)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889125" y="609600"/>
            <a:ext cx="4758034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 dirty="0"/>
          </a:p>
          <a:p>
            <a:pPr eaLnBrk="1" hangingPunct="1">
              <a:buFont typeface="Marlett" pitchFamily="2" charset="2"/>
              <a:buNone/>
            </a:pPr>
            <a:r>
              <a:rPr lang="en-US" altLang="en-US" sz="2800" dirty="0"/>
              <a:t>head		tail		</a:t>
            </a:r>
            <a:r>
              <a:rPr lang="en-US" altLang="en-US" sz="2800" dirty="0" smtClean="0"/>
              <a:t>count</a:t>
            </a:r>
            <a:endParaRPr lang="en-US" altLang="en-US" sz="2800" dirty="0"/>
          </a:p>
          <a:p>
            <a:pPr eaLnBrk="1" hangingPunct="1">
              <a:buFont typeface="Marlett" pitchFamily="2" charset="2"/>
              <a:buNone/>
            </a:pPr>
            <a:endParaRPr lang="en-US" altLang="en-US" sz="2800" dirty="0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2209800" y="1768475"/>
            <a:ext cx="7493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null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3962400" y="1768475"/>
            <a:ext cx="7493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null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791200" y="1763713"/>
            <a:ext cx="392113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0</a:t>
            </a:r>
          </a:p>
        </p:txBody>
      </p:sp>
      <p:grpSp>
        <p:nvGrpSpPr>
          <p:cNvPr id="36873" name="Group 23"/>
          <p:cNvGrpSpPr>
            <a:grpSpLocks/>
          </p:cNvGrpSpPr>
          <p:nvPr/>
        </p:nvGrpSpPr>
        <p:grpSpPr bwMode="auto">
          <a:xfrm>
            <a:off x="357188" y="3429000"/>
            <a:ext cx="2227262" cy="2057400"/>
            <a:chOff x="-11" y="2160"/>
            <a:chExt cx="1403" cy="1296"/>
          </a:xfrm>
        </p:grpSpPr>
        <p:sp>
          <p:nvSpPr>
            <p:cNvPr id="36874" name="Text Box 15"/>
            <p:cNvSpPr txBox="1">
              <a:spLocks noChangeArrowheads="1"/>
            </p:cNvSpPr>
            <p:nvPr/>
          </p:nvSpPr>
          <p:spPr bwMode="auto">
            <a:xfrm>
              <a:off x="237" y="2160"/>
              <a:ext cx="1155" cy="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Marlett" pitchFamily="2" charset="2"/>
                <a:buChar char="8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Marlett" pitchFamily="2" charset="2"/>
                <a:buNone/>
              </a:pPr>
              <a:r>
                <a:rPr lang="en-US" altLang="en-US" sz="2800"/>
                <a:t>String</a:t>
              </a:r>
            </a:p>
            <a:p>
              <a:pPr algn="ctr" eaLnBrk="1" hangingPunct="1">
                <a:buFont typeface="Marlett" pitchFamily="2" charset="2"/>
                <a:buNone/>
              </a:pPr>
              <a:endParaRPr lang="en-US" altLang="en-US" sz="2800"/>
            </a:p>
          </p:txBody>
        </p:sp>
        <p:sp>
          <p:nvSpPr>
            <p:cNvPr id="36875" name="Line 18"/>
            <p:cNvSpPr>
              <a:spLocks noChangeShapeType="1"/>
            </p:cNvSpPr>
            <p:nvPr/>
          </p:nvSpPr>
          <p:spPr bwMode="auto">
            <a:xfrm>
              <a:off x="240" y="254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Text Box 19"/>
            <p:cNvSpPr txBox="1">
              <a:spLocks noChangeArrowheads="1"/>
            </p:cNvSpPr>
            <p:nvPr/>
          </p:nvSpPr>
          <p:spPr bwMode="auto">
            <a:xfrm>
              <a:off x="-11" y="3051"/>
              <a:ext cx="9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Marlett" pitchFamily="2" charset="2"/>
                <a:buChar char="8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Marlett" pitchFamily="2" charset="2"/>
                <a:buNone/>
              </a:pPr>
              <a:r>
                <a:rPr lang="en-US" altLang="en-US" sz="2800"/>
                <a:t>element</a:t>
              </a:r>
            </a:p>
          </p:txBody>
        </p:sp>
        <p:sp>
          <p:nvSpPr>
            <p:cNvPr id="36877" name="Rectangle 20"/>
            <p:cNvSpPr>
              <a:spLocks noChangeArrowheads="1"/>
            </p:cNvSpPr>
            <p:nvPr/>
          </p:nvSpPr>
          <p:spPr bwMode="auto">
            <a:xfrm>
              <a:off x="912" y="307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Marlett" pitchFamily="2" charset="2"/>
                <a:buChar char="8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Marlett" pitchFamily="2" charset="2"/>
                <a:buNone/>
              </a:pPr>
              <a:endParaRPr lang="en-US" altLang="en-US" sz="2800"/>
            </a:p>
          </p:txBody>
        </p:sp>
        <p:sp>
          <p:nvSpPr>
            <p:cNvPr id="36878" name="Line 21"/>
            <p:cNvSpPr>
              <a:spLocks noChangeShapeType="1"/>
            </p:cNvSpPr>
            <p:nvPr/>
          </p:nvSpPr>
          <p:spPr bwMode="auto">
            <a:xfrm flipV="1">
              <a:off x="1104" y="2832"/>
              <a:ext cx="0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6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31DB22-B719-48BB-8511-53B70AB74F9D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80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4000" smtClean="0"/>
              <a:t> Element - List Empty (After)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889125" y="609600"/>
            <a:ext cx="4758034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 dirty="0"/>
          </a:p>
          <a:p>
            <a:pPr eaLnBrk="1" hangingPunct="1">
              <a:buFont typeface="Marlett" pitchFamily="2" charset="2"/>
              <a:buNone/>
            </a:pPr>
            <a:r>
              <a:rPr lang="en-US" altLang="en-US" sz="2800" dirty="0"/>
              <a:t>head		tail		</a:t>
            </a:r>
            <a:r>
              <a:rPr lang="en-US" altLang="en-US" sz="2800" dirty="0" smtClean="0"/>
              <a:t>count</a:t>
            </a:r>
            <a:endParaRPr lang="en-US" altLang="en-US" sz="2800" dirty="0"/>
          </a:p>
          <a:p>
            <a:pPr eaLnBrk="1" hangingPunct="1">
              <a:buFont typeface="Marlett" pitchFamily="2" charset="2"/>
              <a:buNone/>
            </a:pPr>
            <a:endParaRPr lang="en-US" altLang="en-US" sz="2800" dirty="0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2209800" y="1768475"/>
            <a:ext cx="5873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    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962400" y="1768475"/>
            <a:ext cx="48895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   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715000" y="1752600"/>
            <a:ext cx="914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  1 </a:t>
            </a:r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0" y="34290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76238" y="3429000"/>
            <a:ext cx="1833562" cy="104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Marlett" pitchFamily="2" charset="2"/>
              <a:buNone/>
            </a:pPr>
            <a:r>
              <a:rPr lang="en-US" altLang="en-US" sz="2800"/>
              <a:t>String</a:t>
            </a:r>
          </a:p>
          <a:p>
            <a:pPr algn="ctr" eaLnBrk="1" hangingPunct="1">
              <a:buFont typeface="Marlett" pitchFamily="2" charset="2"/>
              <a:buNone/>
            </a:pPr>
            <a:r>
              <a:rPr lang="en-US" altLang="en-US" sz="2800"/>
              <a:t>element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381000" y="4038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00" name="Group 15"/>
          <p:cNvGrpSpPr>
            <a:grpSpLocks/>
          </p:cNvGrpSpPr>
          <p:nvPr/>
        </p:nvGrpSpPr>
        <p:grpSpPr bwMode="auto">
          <a:xfrm>
            <a:off x="2209800" y="3036888"/>
            <a:ext cx="4419600" cy="2579687"/>
            <a:chOff x="1392" y="1913"/>
            <a:chExt cx="2784" cy="1625"/>
          </a:xfrm>
        </p:grpSpPr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>
              <a:off x="1622" y="1913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Marlett" pitchFamily="2" charset="2"/>
                <a:buChar char="8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Marlett" pitchFamily="2" charset="2"/>
                <a:buNone/>
              </a:pPr>
              <a:endParaRPr lang="en-US" altLang="en-US" sz="2800"/>
            </a:p>
          </p:txBody>
        </p:sp>
        <p:sp>
          <p:nvSpPr>
            <p:cNvPr id="37904" name="Text Box 17"/>
            <p:cNvSpPr txBox="1">
              <a:spLocks noChangeArrowheads="1"/>
            </p:cNvSpPr>
            <p:nvPr/>
          </p:nvSpPr>
          <p:spPr bwMode="auto">
            <a:xfrm>
              <a:off x="1859" y="1913"/>
              <a:ext cx="2317" cy="1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Marlett" pitchFamily="2" charset="2"/>
                <a:buChar char="8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Marlett" pitchFamily="2" charset="2"/>
                <a:buNone/>
              </a:pPr>
              <a:r>
                <a:rPr lang="en-US" altLang="en-US" sz="2800"/>
                <a:t>Node</a:t>
              </a:r>
            </a:p>
            <a:p>
              <a:pPr algn="ctr" eaLnBrk="1" hangingPunct="1">
                <a:buFont typeface="Marlett" pitchFamily="2" charset="2"/>
                <a:buNone/>
              </a:pPr>
              <a:endParaRPr lang="en-US" altLang="en-US" sz="2800"/>
            </a:p>
            <a:p>
              <a:pPr eaLnBrk="1" hangingPunct="1">
                <a:buFont typeface="Marlett" pitchFamily="2" charset="2"/>
                <a:buNone/>
              </a:pPr>
              <a:r>
                <a:rPr lang="en-US" altLang="en-US" sz="2800"/>
                <a:t>  element      next</a:t>
              </a:r>
            </a:p>
            <a:p>
              <a:pPr algn="ctr" eaLnBrk="1" hangingPunct="1">
                <a:buFont typeface="Marlett" pitchFamily="2" charset="2"/>
                <a:buNone/>
              </a:pPr>
              <a:endParaRPr lang="en-US" altLang="en-US" sz="2800"/>
            </a:p>
            <a:p>
              <a:pPr algn="ctr" eaLnBrk="1" hangingPunct="1">
                <a:buFont typeface="Marlett" pitchFamily="2" charset="2"/>
                <a:buNone/>
              </a:pPr>
              <a:endParaRPr lang="en-US" altLang="en-US" sz="2800"/>
            </a:p>
          </p:txBody>
        </p:sp>
        <p:sp>
          <p:nvSpPr>
            <p:cNvPr id="37905" name="Line 18"/>
            <p:cNvSpPr>
              <a:spLocks noChangeShapeType="1"/>
            </p:cNvSpPr>
            <p:nvPr/>
          </p:nvSpPr>
          <p:spPr bwMode="auto">
            <a:xfrm>
              <a:off x="1872" y="225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Text Box 19"/>
            <p:cNvSpPr txBox="1">
              <a:spLocks noChangeArrowheads="1"/>
            </p:cNvSpPr>
            <p:nvPr/>
          </p:nvSpPr>
          <p:spPr bwMode="auto">
            <a:xfrm>
              <a:off x="3216" y="2928"/>
              <a:ext cx="4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Marlett" pitchFamily="2" charset="2"/>
                <a:buChar char="8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Marlett" pitchFamily="2" charset="2"/>
                <a:buNone/>
              </a:pPr>
              <a:r>
                <a:rPr lang="en-US" altLang="en-US" sz="2800"/>
                <a:t>null</a:t>
              </a:r>
            </a:p>
          </p:txBody>
        </p:sp>
        <p:sp>
          <p:nvSpPr>
            <p:cNvPr id="37907" name="Text Box 20"/>
            <p:cNvSpPr txBox="1">
              <a:spLocks noChangeArrowheads="1"/>
            </p:cNvSpPr>
            <p:nvPr/>
          </p:nvSpPr>
          <p:spPr bwMode="auto">
            <a:xfrm>
              <a:off x="2064" y="2976"/>
              <a:ext cx="43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Marlett" pitchFamily="2" charset="2"/>
                <a:buChar char="8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Marlett" pitchFamily="2" charset="2"/>
                <a:buNone/>
              </a:pPr>
              <a:r>
                <a:rPr lang="en-US" altLang="en-US" sz="2800"/>
                <a:t>     </a:t>
              </a:r>
            </a:p>
          </p:txBody>
        </p:sp>
        <p:sp>
          <p:nvSpPr>
            <p:cNvPr id="37908" name="Line 21"/>
            <p:cNvSpPr>
              <a:spLocks noChangeShapeType="1"/>
            </p:cNvSpPr>
            <p:nvPr/>
          </p:nvSpPr>
          <p:spPr bwMode="auto">
            <a:xfrm flipH="1" flipV="1">
              <a:off x="1392" y="2544"/>
              <a:ext cx="912" cy="6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01" name="Line 22"/>
          <p:cNvSpPr>
            <a:spLocks noChangeShapeType="1"/>
          </p:cNvSpPr>
          <p:nvPr/>
        </p:nvSpPr>
        <p:spPr bwMode="auto">
          <a:xfrm>
            <a:off x="2438400" y="1981200"/>
            <a:ext cx="106680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23"/>
          <p:cNvSpPr>
            <a:spLocks noChangeShapeType="1"/>
          </p:cNvSpPr>
          <p:nvPr/>
        </p:nvSpPr>
        <p:spPr bwMode="auto">
          <a:xfrm>
            <a:off x="4267200" y="2057400"/>
            <a:ext cx="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Sorted Lists</a:t>
            </a:r>
          </a:p>
        </p:txBody>
      </p:sp>
      <p:sp>
        <p:nvSpPr>
          <p:cNvPr id="61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The elements in a </a:t>
            </a:r>
            <a:r>
              <a:rPr lang="en-US" altLang="en-US" i="1" dirty="0" smtClean="0"/>
              <a:t>sorted list</a:t>
            </a:r>
            <a:r>
              <a:rPr lang="en-US" altLang="en-US" dirty="0" smtClean="0"/>
              <a:t> are ordered by some inherent characteristic of the elements: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</a:t>
            </a:r>
            <a:r>
              <a:rPr lang="en-US" altLang="en-US" dirty="0" smtClean="0"/>
              <a:t>ames in alphabetical order.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</a:t>
            </a:r>
            <a:r>
              <a:rPr lang="en-US" altLang="en-US" dirty="0" smtClean="0"/>
              <a:t>cores in ascending order.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elements themselves determine where they are stored in the list.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3AA855-ED14-45C7-84BB-FA6AAC15E7FE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3600" smtClean="0"/>
              <a:t> Element - List Not Empty (Before)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04800" y="1373188"/>
            <a:ext cx="5873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    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2057400" y="1373188"/>
            <a:ext cx="48895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   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3810000" y="1357313"/>
            <a:ext cx="9144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  1 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-1905000" y="30337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371600" y="4953000"/>
            <a:ext cx="1833563" cy="104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Marlett" pitchFamily="2" charset="2"/>
              <a:buNone/>
            </a:pPr>
            <a:r>
              <a:rPr lang="en-US" altLang="en-US" sz="2800"/>
              <a:t>String</a:t>
            </a:r>
          </a:p>
          <a:p>
            <a:pPr algn="ctr"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1371600" y="541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Text Box 15"/>
          <p:cNvSpPr txBox="1">
            <a:spLocks noChangeArrowheads="1"/>
          </p:cNvSpPr>
          <p:nvPr/>
        </p:nvSpPr>
        <p:spPr bwMode="auto">
          <a:xfrm>
            <a:off x="669925" y="26416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8924" name="Text Box 16"/>
          <p:cNvSpPr txBox="1">
            <a:spLocks noChangeArrowheads="1"/>
          </p:cNvSpPr>
          <p:nvPr/>
        </p:nvSpPr>
        <p:spPr bwMode="auto">
          <a:xfrm>
            <a:off x="1046163" y="2641600"/>
            <a:ext cx="3678237" cy="2074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Marlett" pitchFamily="2" charset="2"/>
              <a:buNone/>
            </a:pPr>
            <a:r>
              <a:rPr lang="en-US" altLang="en-US" sz="2800"/>
              <a:t>Node</a:t>
            </a:r>
          </a:p>
          <a:p>
            <a:pPr algn="ctr" eaLnBrk="1" hangingPunct="1">
              <a:buFont typeface="Marlett" pitchFamily="2" charset="2"/>
              <a:buNone/>
            </a:pPr>
            <a:r>
              <a:rPr lang="en-US" altLang="en-US" sz="2800"/>
              <a:t>element     next</a:t>
            </a:r>
          </a:p>
          <a:p>
            <a:pPr algn="ctr" eaLnBrk="1" hangingPunct="1">
              <a:buFont typeface="Marlett" pitchFamily="2" charset="2"/>
              <a:buNone/>
            </a:pPr>
            <a:endParaRPr lang="en-US" altLang="en-US" sz="2800"/>
          </a:p>
          <a:p>
            <a:pPr algn="ctr"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8925" name="Line 17"/>
          <p:cNvSpPr>
            <a:spLocks noChangeShapeType="1"/>
          </p:cNvSpPr>
          <p:nvPr/>
        </p:nvSpPr>
        <p:spPr bwMode="auto">
          <a:xfrm>
            <a:off x="1066800" y="3186113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Text Box 18"/>
          <p:cNvSpPr txBox="1">
            <a:spLocks noChangeArrowheads="1"/>
          </p:cNvSpPr>
          <p:nvPr/>
        </p:nvSpPr>
        <p:spPr bwMode="auto">
          <a:xfrm>
            <a:off x="3429000" y="3657600"/>
            <a:ext cx="7493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null</a:t>
            </a:r>
          </a:p>
        </p:txBody>
      </p:sp>
      <p:sp>
        <p:nvSpPr>
          <p:cNvPr id="38927" name="Text Box 19"/>
          <p:cNvSpPr txBox="1">
            <a:spLocks noChangeArrowheads="1"/>
          </p:cNvSpPr>
          <p:nvPr/>
        </p:nvSpPr>
        <p:spPr bwMode="auto">
          <a:xfrm>
            <a:off x="1676400" y="3733800"/>
            <a:ext cx="685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     </a:t>
            </a:r>
          </a:p>
        </p:txBody>
      </p:sp>
      <p:sp>
        <p:nvSpPr>
          <p:cNvPr id="38928" name="Line 21"/>
          <p:cNvSpPr>
            <a:spLocks noChangeShapeType="1"/>
          </p:cNvSpPr>
          <p:nvPr/>
        </p:nvSpPr>
        <p:spPr bwMode="auto">
          <a:xfrm>
            <a:off x="533400" y="1585913"/>
            <a:ext cx="106680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2362200" y="1662113"/>
            <a:ext cx="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Text Box 23"/>
          <p:cNvSpPr txBox="1">
            <a:spLocks noChangeArrowheads="1"/>
          </p:cNvSpPr>
          <p:nvPr/>
        </p:nvSpPr>
        <p:spPr bwMode="auto">
          <a:xfrm>
            <a:off x="-15875" y="838200"/>
            <a:ext cx="47580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 dirty="0"/>
              <a:t>head		tail		</a:t>
            </a:r>
            <a:r>
              <a:rPr lang="en-US" altLang="en-US" sz="2800" dirty="0" smtClean="0"/>
              <a:t>count</a:t>
            </a:r>
            <a:endParaRPr lang="en-US" altLang="en-US" sz="2800" dirty="0"/>
          </a:p>
        </p:txBody>
      </p:sp>
      <p:sp>
        <p:nvSpPr>
          <p:cNvPr id="38931" name="Line 24"/>
          <p:cNvSpPr>
            <a:spLocks noChangeShapeType="1"/>
          </p:cNvSpPr>
          <p:nvPr/>
        </p:nvSpPr>
        <p:spPr bwMode="auto">
          <a:xfrm>
            <a:off x="2057400" y="4038600"/>
            <a:ext cx="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32" name="Group 34"/>
          <p:cNvGrpSpPr>
            <a:grpSpLocks/>
          </p:cNvGrpSpPr>
          <p:nvPr/>
        </p:nvGrpSpPr>
        <p:grpSpPr bwMode="auto">
          <a:xfrm>
            <a:off x="3640138" y="4953000"/>
            <a:ext cx="4518025" cy="1041400"/>
            <a:chOff x="2293" y="3120"/>
            <a:chExt cx="2846" cy="656"/>
          </a:xfrm>
        </p:grpSpPr>
        <p:sp>
          <p:nvSpPr>
            <p:cNvPr id="38933" name="Text Box 25"/>
            <p:cNvSpPr txBox="1">
              <a:spLocks noChangeArrowheads="1"/>
            </p:cNvSpPr>
            <p:nvPr/>
          </p:nvSpPr>
          <p:spPr bwMode="auto">
            <a:xfrm>
              <a:off x="3984" y="3120"/>
              <a:ext cx="1155" cy="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Marlett" pitchFamily="2" charset="2"/>
                <a:buChar char="8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Marlett" pitchFamily="2" charset="2"/>
                <a:buNone/>
              </a:pPr>
              <a:r>
                <a:rPr lang="en-US" altLang="en-US" sz="2800"/>
                <a:t>String</a:t>
              </a:r>
            </a:p>
            <a:p>
              <a:pPr algn="ctr" eaLnBrk="1" hangingPunct="1">
                <a:buFont typeface="Marlett" pitchFamily="2" charset="2"/>
                <a:buNone/>
              </a:pPr>
              <a:endParaRPr lang="en-US" altLang="en-US" sz="2800"/>
            </a:p>
          </p:txBody>
        </p:sp>
        <p:sp>
          <p:nvSpPr>
            <p:cNvPr id="38934" name="Line 26"/>
            <p:cNvSpPr>
              <a:spLocks noChangeShapeType="1"/>
            </p:cNvSpPr>
            <p:nvPr/>
          </p:nvSpPr>
          <p:spPr bwMode="auto">
            <a:xfrm>
              <a:off x="3984" y="34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Text Box 27"/>
            <p:cNvSpPr txBox="1">
              <a:spLocks noChangeArrowheads="1"/>
            </p:cNvSpPr>
            <p:nvPr/>
          </p:nvSpPr>
          <p:spPr bwMode="auto">
            <a:xfrm>
              <a:off x="2293" y="3291"/>
              <a:ext cx="9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Marlett" pitchFamily="2" charset="2"/>
                <a:buChar char="8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Marlett" pitchFamily="2" charset="2"/>
                <a:buNone/>
              </a:pPr>
              <a:r>
                <a:rPr lang="en-US" altLang="en-US" sz="2800"/>
                <a:t>element</a:t>
              </a:r>
            </a:p>
          </p:txBody>
        </p:sp>
        <p:sp>
          <p:nvSpPr>
            <p:cNvPr id="38936" name="Rectangle 28"/>
            <p:cNvSpPr>
              <a:spLocks noChangeArrowheads="1"/>
            </p:cNvSpPr>
            <p:nvPr/>
          </p:nvSpPr>
          <p:spPr bwMode="auto">
            <a:xfrm>
              <a:off x="3196" y="3271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Marlett" pitchFamily="2" charset="2"/>
                <a:buChar char="8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Marlett" pitchFamily="2" charset="2"/>
                <a:buNone/>
              </a:pPr>
              <a:endParaRPr lang="en-US" altLang="en-US" sz="2800"/>
            </a:p>
          </p:txBody>
        </p:sp>
        <p:sp>
          <p:nvSpPr>
            <p:cNvPr id="38937" name="Line 30"/>
            <p:cNvSpPr>
              <a:spLocks noChangeShapeType="1"/>
            </p:cNvSpPr>
            <p:nvPr/>
          </p:nvSpPr>
          <p:spPr bwMode="auto">
            <a:xfrm>
              <a:off x="3360" y="3456"/>
              <a:ext cx="62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39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184365-08D4-47A5-842A-C5FD070A6A30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80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3600" smtClean="0"/>
              <a:t> Element - List Not Empty (After)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20675" y="1373188"/>
            <a:ext cx="5873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    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073275" y="1373188"/>
            <a:ext cx="48895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   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886200" y="1357313"/>
            <a:ext cx="4572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2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387475" y="4953000"/>
            <a:ext cx="1833563" cy="104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Marlett" pitchFamily="2" charset="2"/>
              <a:buNone/>
            </a:pPr>
            <a:r>
              <a:rPr lang="en-US" altLang="en-US" sz="2800"/>
              <a:t>String</a:t>
            </a:r>
          </a:p>
          <a:p>
            <a:pPr algn="ctr"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1387475" y="541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85800" y="26416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062038" y="2641600"/>
            <a:ext cx="3678237" cy="2074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Marlett" pitchFamily="2" charset="2"/>
              <a:buNone/>
            </a:pPr>
            <a:r>
              <a:rPr lang="en-US" altLang="en-US" sz="2800"/>
              <a:t>Node</a:t>
            </a:r>
          </a:p>
          <a:p>
            <a:pPr algn="ctr" eaLnBrk="1" hangingPunct="1">
              <a:buFont typeface="Marlett" pitchFamily="2" charset="2"/>
              <a:buNone/>
            </a:pPr>
            <a:r>
              <a:rPr lang="en-US" altLang="en-US" sz="2800"/>
              <a:t>element     next</a:t>
            </a:r>
          </a:p>
          <a:p>
            <a:pPr algn="ctr" eaLnBrk="1" hangingPunct="1">
              <a:buFont typeface="Marlett" pitchFamily="2" charset="2"/>
              <a:buNone/>
            </a:pPr>
            <a:endParaRPr lang="en-US" altLang="en-US" sz="2800"/>
          </a:p>
          <a:p>
            <a:pPr algn="ctr"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1082675" y="3186113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3444875" y="3657600"/>
            <a:ext cx="59372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1692275" y="3733800"/>
            <a:ext cx="685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     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549275" y="1585913"/>
            <a:ext cx="106680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2378075" y="1662113"/>
            <a:ext cx="3032125" cy="9286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0" y="838200"/>
            <a:ext cx="47580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 dirty="0"/>
              <a:t>head		tail		</a:t>
            </a:r>
            <a:r>
              <a:rPr lang="en-US" altLang="en-US" sz="2800" dirty="0" smtClean="0"/>
              <a:t>count</a:t>
            </a:r>
            <a:endParaRPr lang="en-US" altLang="en-US" sz="2800" dirty="0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2073275" y="4038600"/>
            <a:ext cx="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Text Box 20"/>
          <p:cNvSpPr txBox="1">
            <a:spLocks noChangeArrowheads="1"/>
          </p:cNvSpPr>
          <p:nvPr/>
        </p:nvSpPr>
        <p:spPr bwMode="auto">
          <a:xfrm>
            <a:off x="6340475" y="4953000"/>
            <a:ext cx="1833563" cy="104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Marlett" pitchFamily="2" charset="2"/>
              <a:buNone/>
            </a:pPr>
            <a:r>
              <a:rPr lang="en-US" altLang="en-US" sz="2800"/>
              <a:t>String</a:t>
            </a:r>
          </a:p>
          <a:p>
            <a:pPr algn="ctr" eaLnBrk="1" hangingPunct="1">
              <a:buFont typeface="Marlett" pitchFamily="2" charset="2"/>
              <a:buNone/>
            </a:pPr>
            <a:r>
              <a:rPr lang="en-US" altLang="en-US" sz="2800"/>
              <a:t>element</a:t>
            </a:r>
          </a:p>
        </p:txBody>
      </p:sp>
      <p:sp>
        <p:nvSpPr>
          <p:cNvPr id="39956" name="Line 21"/>
          <p:cNvSpPr>
            <a:spLocks noChangeShapeType="1"/>
          </p:cNvSpPr>
          <p:nvPr/>
        </p:nvSpPr>
        <p:spPr bwMode="auto">
          <a:xfrm>
            <a:off x="6340475" y="541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57" name="Group 25"/>
          <p:cNvGrpSpPr>
            <a:grpSpLocks/>
          </p:cNvGrpSpPr>
          <p:nvPr/>
        </p:nvGrpSpPr>
        <p:grpSpPr bwMode="auto">
          <a:xfrm>
            <a:off x="5045075" y="2667000"/>
            <a:ext cx="3678238" cy="2074863"/>
            <a:chOff x="3168" y="1680"/>
            <a:chExt cx="2317" cy="1307"/>
          </a:xfrm>
        </p:grpSpPr>
        <p:sp>
          <p:nvSpPr>
            <p:cNvPr id="39962" name="Text Box 26"/>
            <p:cNvSpPr txBox="1">
              <a:spLocks noChangeArrowheads="1"/>
            </p:cNvSpPr>
            <p:nvPr/>
          </p:nvSpPr>
          <p:spPr bwMode="auto">
            <a:xfrm>
              <a:off x="3168" y="1680"/>
              <a:ext cx="2317" cy="1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Marlett" pitchFamily="2" charset="2"/>
                <a:buChar char="8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Marlett" pitchFamily="2" charset="2"/>
                <a:buNone/>
              </a:pPr>
              <a:r>
                <a:rPr lang="en-US" altLang="en-US" sz="2800"/>
                <a:t>Node</a:t>
              </a:r>
            </a:p>
            <a:p>
              <a:pPr algn="ctr" eaLnBrk="1" hangingPunct="1">
                <a:buFont typeface="Marlett" pitchFamily="2" charset="2"/>
                <a:buNone/>
              </a:pPr>
              <a:r>
                <a:rPr lang="en-US" altLang="en-US" sz="2800"/>
                <a:t>element      next</a:t>
              </a:r>
            </a:p>
            <a:p>
              <a:pPr algn="ctr" eaLnBrk="1" hangingPunct="1">
                <a:buFont typeface="Marlett" pitchFamily="2" charset="2"/>
                <a:buNone/>
              </a:pPr>
              <a:endParaRPr lang="en-US" altLang="en-US" sz="2800"/>
            </a:p>
            <a:p>
              <a:pPr algn="ctr" eaLnBrk="1" hangingPunct="1">
                <a:buFont typeface="Marlett" pitchFamily="2" charset="2"/>
                <a:buNone/>
              </a:pPr>
              <a:endParaRPr lang="en-US" altLang="en-US" sz="2800"/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>
              <a:off x="3168" y="196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58" name="Text Box 28"/>
          <p:cNvSpPr txBox="1">
            <a:spLocks noChangeArrowheads="1"/>
          </p:cNvSpPr>
          <p:nvPr/>
        </p:nvSpPr>
        <p:spPr bwMode="auto">
          <a:xfrm>
            <a:off x="7483475" y="3733800"/>
            <a:ext cx="7493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null</a:t>
            </a:r>
          </a:p>
        </p:txBody>
      </p:sp>
      <p:sp>
        <p:nvSpPr>
          <p:cNvPr id="39959" name="Text Box 29"/>
          <p:cNvSpPr txBox="1">
            <a:spLocks noChangeArrowheads="1"/>
          </p:cNvSpPr>
          <p:nvPr/>
        </p:nvSpPr>
        <p:spPr bwMode="auto">
          <a:xfrm>
            <a:off x="5654675" y="3733800"/>
            <a:ext cx="5873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    </a:t>
            </a:r>
          </a:p>
        </p:txBody>
      </p:sp>
      <p:sp>
        <p:nvSpPr>
          <p:cNvPr id="39960" name="Line 30"/>
          <p:cNvSpPr>
            <a:spLocks noChangeShapeType="1"/>
          </p:cNvSpPr>
          <p:nvPr/>
        </p:nvSpPr>
        <p:spPr bwMode="auto">
          <a:xfrm>
            <a:off x="3810000" y="3886200"/>
            <a:ext cx="121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Line 31"/>
          <p:cNvSpPr>
            <a:spLocks noChangeShapeType="1"/>
          </p:cNvSpPr>
          <p:nvPr/>
        </p:nvSpPr>
        <p:spPr bwMode="auto">
          <a:xfrm>
            <a:off x="5867400" y="3962400"/>
            <a:ext cx="68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the worst case run-time </a:t>
            </a:r>
            <a:r>
              <a:rPr lang="en-US" i="1" u="sng" dirty="0" smtClean="0"/>
              <a:t>to add at the end</a:t>
            </a:r>
            <a:r>
              <a:rPr lang="en-US" dirty="0"/>
              <a:t> </a:t>
            </a:r>
            <a:r>
              <a:rPr lang="en-US" dirty="0" smtClean="0"/>
              <a:t>of an array-based list with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items? 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A linked-list implementation?</a:t>
            </a:r>
          </a:p>
          <a:p>
            <a:pPr lvl="2" eaLnBrk="1" hangingPunct="1">
              <a:buFont typeface="Marlett" pitchFamily="2" charset="2"/>
              <a:buNone/>
              <a:defRPr/>
            </a:pPr>
            <a:r>
              <a:rPr lang="en-US" sz="3200" dirty="0" smtClean="0"/>
              <a:t>	  </a:t>
            </a:r>
            <a:r>
              <a:rPr lang="en-US" sz="3200" u="sng" dirty="0" smtClean="0"/>
              <a:t>Array 		        Linked List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O(1) 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			O(1)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 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			O(n)	  	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O(log n)		O(1)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O(1)			O(n)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			O(1)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E647BC-D457-4E8C-86BF-DE9E28240DD3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495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the worst case run-time </a:t>
            </a:r>
            <a:r>
              <a:rPr lang="en-US" i="1" u="sng" dirty="0" smtClean="0"/>
              <a:t>to add at the end</a:t>
            </a:r>
            <a:r>
              <a:rPr lang="en-US" dirty="0"/>
              <a:t> </a:t>
            </a:r>
            <a:r>
              <a:rPr lang="en-US" dirty="0" smtClean="0"/>
              <a:t>of an array-based list with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items? 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A linked-list implementation?</a:t>
            </a:r>
          </a:p>
          <a:p>
            <a:pPr lvl="2" eaLnBrk="1" hangingPunct="1">
              <a:buFont typeface="Marlett" pitchFamily="2" charset="2"/>
              <a:buNone/>
              <a:defRPr/>
            </a:pPr>
            <a:r>
              <a:rPr lang="en-US" sz="3200" dirty="0" smtClean="0"/>
              <a:t>	  </a:t>
            </a:r>
            <a:r>
              <a:rPr lang="en-US" sz="3200" u="sng" dirty="0" smtClean="0"/>
              <a:t>Array 		        Linked List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O(1) - </a:t>
            </a:r>
            <a:r>
              <a:rPr lang="en-US" sz="3200" dirty="0" smtClean="0">
                <a:solidFill>
                  <a:srgbClr val="FF0000"/>
                </a:solidFill>
              </a:rPr>
              <a:t>if </a:t>
            </a:r>
            <a:r>
              <a:rPr lang="en-US" sz="3200" dirty="0">
                <a:solidFill>
                  <a:srgbClr val="FF0000"/>
                </a:solidFill>
              </a:rPr>
              <a:t>space </a:t>
            </a:r>
            <a:r>
              <a:rPr lang="en-US" sz="3200" dirty="0" smtClean="0"/>
              <a:t>	O(1) - </a:t>
            </a:r>
            <a:r>
              <a:rPr lang="en-US" sz="3200" dirty="0" smtClean="0">
                <a:solidFill>
                  <a:srgbClr val="FF0000"/>
                </a:solidFill>
              </a:rPr>
              <a:t>with tail</a:t>
            </a:r>
            <a:endParaRPr lang="en-US" sz="3200" dirty="0" smtClean="0"/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 - </a:t>
            </a:r>
            <a:r>
              <a:rPr lang="en-US" sz="3200" dirty="0">
                <a:solidFill>
                  <a:srgbClr val="FF0000"/>
                </a:solidFill>
              </a:rPr>
              <a:t>if no space </a:t>
            </a:r>
            <a:r>
              <a:rPr lang="en-US" sz="3200" dirty="0" smtClean="0"/>
              <a:t>	O(n)	- </a:t>
            </a:r>
            <a:r>
              <a:rPr lang="en-US" sz="3200" dirty="0" smtClean="0">
                <a:solidFill>
                  <a:srgbClr val="FF0000"/>
                </a:solidFill>
              </a:rPr>
              <a:t>with no tail</a:t>
            </a:r>
            <a:r>
              <a:rPr lang="en-US" sz="3200" dirty="0" smtClean="0"/>
              <a:t> 	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O(log n)		O(1)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O(1) </a:t>
            </a:r>
            <a:r>
              <a:rPr lang="en-US" sz="3200" dirty="0"/>
              <a:t>- </a:t>
            </a:r>
            <a:r>
              <a:rPr lang="en-US" sz="3200" dirty="0">
                <a:solidFill>
                  <a:srgbClr val="FF0000"/>
                </a:solidFill>
              </a:rPr>
              <a:t>if space </a:t>
            </a:r>
            <a:r>
              <a:rPr lang="en-US" sz="3200" dirty="0" smtClean="0"/>
              <a:t>	O(n) </a:t>
            </a:r>
            <a:r>
              <a:rPr lang="en-US" sz="3200" dirty="0"/>
              <a:t>- </a:t>
            </a:r>
            <a:r>
              <a:rPr lang="en-US" sz="3200" dirty="0">
                <a:solidFill>
                  <a:srgbClr val="FF0000"/>
                </a:solidFill>
              </a:rPr>
              <a:t>with no tail</a:t>
            </a:r>
            <a:r>
              <a:rPr lang="en-US" sz="3200" dirty="0"/>
              <a:t> </a:t>
            </a:r>
            <a:endParaRPr lang="en-US" sz="3200" dirty="0" smtClean="0"/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 </a:t>
            </a:r>
            <a:r>
              <a:rPr lang="en-US" sz="3200" dirty="0"/>
              <a:t>- </a:t>
            </a:r>
            <a:r>
              <a:rPr lang="en-US" sz="3200" dirty="0">
                <a:solidFill>
                  <a:srgbClr val="FF0000"/>
                </a:solidFill>
              </a:rPr>
              <a:t>if no space </a:t>
            </a:r>
            <a:r>
              <a:rPr lang="en-US" sz="3200" dirty="0" smtClean="0"/>
              <a:t>	O(1) </a:t>
            </a:r>
            <a:r>
              <a:rPr lang="en-US" sz="3200" dirty="0"/>
              <a:t>- </a:t>
            </a:r>
            <a:r>
              <a:rPr lang="en-US" sz="3200" dirty="0">
                <a:solidFill>
                  <a:srgbClr val="FF0000"/>
                </a:solidFill>
              </a:rPr>
              <a:t>with tail</a:t>
            </a:r>
            <a:endParaRPr lang="en-US" sz="3200" dirty="0"/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endParaRPr lang="en-US" sz="3200" dirty="0" smtClean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F46A1F-CE2D-4A85-BF0E-1BA9E9DD1684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800" smtClean="0"/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990600" y="3124200"/>
            <a:ext cx="533400" cy="5334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1008063" y="3733800"/>
            <a:ext cx="533400" cy="5334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41992" name="Oval 5"/>
          <p:cNvSpPr>
            <a:spLocks noChangeArrowheads="1"/>
          </p:cNvSpPr>
          <p:nvPr/>
        </p:nvSpPr>
        <p:spPr bwMode="auto">
          <a:xfrm>
            <a:off x="1008063" y="4876800"/>
            <a:ext cx="533400" cy="5334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41993" name="Oval 5"/>
          <p:cNvSpPr>
            <a:spLocks noChangeArrowheads="1"/>
          </p:cNvSpPr>
          <p:nvPr/>
        </p:nvSpPr>
        <p:spPr bwMode="auto">
          <a:xfrm>
            <a:off x="1008063" y="5486400"/>
            <a:ext cx="533400" cy="5334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1061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DD0DF4-54D0-41F3-9710-B7A3F0ADAAEE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8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method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93763"/>
            <a:ext cx="8763000" cy="2230437"/>
          </a:xfrm>
        </p:spPr>
        <p:txBody>
          <a:bodyPr/>
          <a:lstStyle/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insert(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 element)</a:t>
            </a:r>
          </a:p>
          <a:p>
            <a:pPr eaLnBrk="1" hangingPunct="1">
              <a:defRPr/>
            </a:pPr>
            <a:endParaRPr lang="en-US" altLang="en-US" sz="2800" dirty="0" smtClean="0"/>
          </a:p>
          <a:p>
            <a:pPr eaLnBrk="1" hangingPunct="1">
              <a:defRPr/>
            </a:pPr>
            <a:r>
              <a:rPr lang="en-US" altLang="en-US" sz="2800" dirty="0" smtClean="0"/>
              <a:t>Add at position in list</a:t>
            </a: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 smtClean="0"/>
              <a:t>Special </a:t>
            </a:r>
            <a:r>
              <a:rPr lang="en-US" altLang="en-US" sz="2800" dirty="0"/>
              <a:t>case if empty</a:t>
            </a:r>
          </a:p>
        </p:txBody>
      </p:sp>
    </p:spTree>
    <p:extLst>
      <p:ext uri="{BB962C8B-B14F-4D97-AF65-F5344CB8AC3E}">
        <p14:creationId xmlns:p14="http://schemas.microsoft.com/office/powerpoint/2010/main" val="5492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the run-time </a:t>
            </a:r>
            <a:r>
              <a:rPr lang="en-US" i="1" u="sng" dirty="0" smtClean="0"/>
              <a:t>to insert </a:t>
            </a:r>
            <a:r>
              <a:rPr lang="en-US" dirty="0" smtClean="0"/>
              <a:t>for an array-based list with </a:t>
            </a:r>
            <a:r>
              <a:rPr lang="en-US" i="1" dirty="0" smtClean="0"/>
              <a:t>n</a:t>
            </a:r>
            <a:r>
              <a:rPr lang="en-US" dirty="0" smtClean="0"/>
              <a:t> items? </a:t>
            </a:r>
          </a:p>
          <a:p>
            <a:pPr eaLnBrk="1" hangingPunct="1">
              <a:defRPr/>
            </a:pPr>
            <a:r>
              <a:rPr lang="en-US" dirty="0" smtClean="0"/>
              <a:t>For a linked-list implementation? </a:t>
            </a:r>
          </a:p>
          <a:p>
            <a:pPr lvl="2" eaLnBrk="1" hangingPunct="1">
              <a:buFont typeface="Marlett" pitchFamily="2" charset="2"/>
              <a:buNone/>
              <a:defRPr/>
            </a:pPr>
            <a:r>
              <a:rPr lang="en-US" dirty="0" smtClean="0"/>
              <a:t>	  </a:t>
            </a:r>
            <a:r>
              <a:rPr lang="en-US" sz="3200" u="sng" dirty="0" smtClean="0"/>
              <a:t>Array 		        Linked List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O(1)			O(1)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			O(1)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O(log n)		O(1)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O(1)			O(n)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			O(n)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3A0626-07E2-4E20-ABCC-D36188BFAF03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8187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the run-time </a:t>
            </a:r>
            <a:r>
              <a:rPr lang="en-US" i="1" u="sng" dirty="0" smtClean="0"/>
              <a:t>to insert </a:t>
            </a:r>
            <a:r>
              <a:rPr lang="en-US" dirty="0" smtClean="0"/>
              <a:t>for an array-based list with </a:t>
            </a:r>
            <a:r>
              <a:rPr lang="en-US" i="1" dirty="0" smtClean="0"/>
              <a:t>n</a:t>
            </a:r>
            <a:r>
              <a:rPr lang="en-US" dirty="0" smtClean="0"/>
              <a:t> items? </a:t>
            </a:r>
          </a:p>
          <a:p>
            <a:pPr eaLnBrk="1" hangingPunct="1">
              <a:defRPr/>
            </a:pPr>
            <a:r>
              <a:rPr lang="en-US" dirty="0" smtClean="0"/>
              <a:t>For a linked-list implementation? </a:t>
            </a:r>
          </a:p>
          <a:p>
            <a:pPr lvl="2" eaLnBrk="1" hangingPunct="1">
              <a:buFont typeface="Marlett" pitchFamily="2" charset="2"/>
              <a:buNone/>
              <a:defRPr/>
            </a:pPr>
            <a:r>
              <a:rPr lang="en-US" dirty="0" smtClean="0"/>
              <a:t>	  </a:t>
            </a:r>
            <a:r>
              <a:rPr lang="en-US" sz="3200" u="sng" dirty="0" smtClean="0"/>
              <a:t>Array 		        Linked List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O(1)			O(1)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			O(1)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O(log n)		O(1)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O(1)			O(n)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			O(n)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39631C-3B60-466F-B07D-839AFA15B784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800" smtClean="0"/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990600" y="5334000"/>
            <a:ext cx="609600" cy="6096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9668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60F5E-D7D7-47C7-9D6B-D9EA5CED382B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80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method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set(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index, T element)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Must be careful not to break the chain!</a:t>
            </a:r>
          </a:p>
          <a:p>
            <a:pPr eaLnBrk="1" hangingPunct="1">
              <a:defRPr/>
            </a:pPr>
            <a:r>
              <a:rPr lang="en-US" altLang="en-US" dirty="0" smtClean="0"/>
              <a:t>Where do we need to stop?</a:t>
            </a:r>
          </a:p>
          <a:p>
            <a:pPr eaLnBrk="1" hangingPunct="1">
              <a:defRPr/>
            </a:pPr>
            <a:r>
              <a:rPr lang="en-US" altLang="en-US" dirty="0" smtClean="0"/>
              <a:t>Special cases?</a:t>
            </a:r>
          </a:p>
        </p:txBody>
      </p:sp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3633788"/>
            <a:ext cx="149225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5334000" y="3352800"/>
            <a:ext cx="2895600" cy="2743200"/>
          </a:xfrm>
          <a:prstGeom prst="ellipse">
            <a:avLst/>
          </a:prstGeom>
          <a:noFill/>
          <a:ln w="635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46088" name="Line 6"/>
          <p:cNvSpPr>
            <a:spLocks noChangeShapeType="1"/>
          </p:cNvSpPr>
          <p:nvPr/>
        </p:nvSpPr>
        <p:spPr bwMode="auto">
          <a:xfrm>
            <a:off x="5546725" y="4062413"/>
            <a:ext cx="2514600" cy="1295400"/>
          </a:xfrm>
          <a:prstGeom prst="line">
            <a:avLst/>
          </a:prstGeom>
          <a:noFill/>
          <a:ln w="635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0413"/>
            <a:ext cx="86868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the run-time </a:t>
            </a:r>
            <a:r>
              <a:rPr lang="en-US" i="1" u="sng" dirty="0" smtClean="0"/>
              <a:t>to set an element</a:t>
            </a:r>
            <a:r>
              <a:rPr lang="en-US" dirty="0" smtClean="0"/>
              <a:t> for an array-based list? </a:t>
            </a:r>
          </a:p>
          <a:p>
            <a:pPr eaLnBrk="1" hangingPunct="1">
              <a:defRPr/>
            </a:pPr>
            <a:r>
              <a:rPr lang="en-US" dirty="0" smtClean="0"/>
              <a:t>To a linked-list implementation?</a:t>
            </a:r>
            <a:endParaRPr lang="en-US" sz="1050" dirty="0" smtClean="0"/>
          </a:p>
          <a:p>
            <a:pPr lvl="2" eaLnBrk="1" hangingPunct="1">
              <a:buFont typeface="Marlett" pitchFamily="2" charset="2"/>
              <a:buNone/>
              <a:defRPr/>
            </a:pPr>
            <a:r>
              <a:rPr lang="en-US" dirty="0" smtClean="0"/>
              <a:t>	 </a:t>
            </a:r>
            <a:r>
              <a:rPr lang="en-US" sz="3200" u="sng" dirty="0" smtClean="0"/>
              <a:t>Array      		Linked List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			O(n)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			O(1)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O(log n)		O(1)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O(log n)		O(log n)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O(1)			O(n)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B802C4-74AE-489A-B902-22B3ADBA5DA8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25255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0413"/>
            <a:ext cx="86868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the run-time </a:t>
            </a:r>
            <a:r>
              <a:rPr lang="en-US" i="1" u="sng" dirty="0" smtClean="0"/>
              <a:t>to set an element</a:t>
            </a:r>
            <a:r>
              <a:rPr lang="en-US" dirty="0" smtClean="0"/>
              <a:t> for an array-based list? </a:t>
            </a:r>
          </a:p>
          <a:p>
            <a:pPr eaLnBrk="1" hangingPunct="1">
              <a:defRPr/>
            </a:pPr>
            <a:r>
              <a:rPr lang="en-US" dirty="0" smtClean="0"/>
              <a:t>To a linked-list implementation?</a:t>
            </a:r>
            <a:endParaRPr lang="en-US" sz="1050" dirty="0" smtClean="0"/>
          </a:p>
          <a:p>
            <a:pPr lvl="2" eaLnBrk="1" hangingPunct="1">
              <a:buFont typeface="Marlett" pitchFamily="2" charset="2"/>
              <a:buNone/>
              <a:defRPr/>
            </a:pPr>
            <a:r>
              <a:rPr lang="en-US" dirty="0" smtClean="0"/>
              <a:t>	 </a:t>
            </a:r>
            <a:r>
              <a:rPr lang="en-US" sz="3200" u="sng" dirty="0" smtClean="0"/>
              <a:t>Array      		Linked List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			O(n)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			O(1)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O(log n)		O(1)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O(log n)		O(log n)</a:t>
            </a:r>
          </a:p>
          <a:p>
            <a:pPr marL="1314450" lvl="2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O(1)			O(n)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CD8D37-5478-4CD8-81B4-D5FBD3F7E898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800" smtClean="0"/>
          </a:p>
        </p:txBody>
      </p:sp>
      <p:sp>
        <p:nvSpPr>
          <p:cNvPr id="48134" name="Oval 5"/>
          <p:cNvSpPr>
            <a:spLocks noChangeArrowheads="1"/>
          </p:cNvSpPr>
          <p:nvPr/>
        </p:nvSpPr>
        <p:spPr bwMode="auto">
          <a:xfrm>
            <a:off x="990600" y="3008313"/>
            <a:ext cx="609600" cy="6096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0431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Sorted Lists</a:t>
            </a:r>
          </a:p>
        </p:txBody>
      </p:sp>
      <p:sp>
        <p:nvSpPr>
          <p:cNvPr id="71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550988"/>
            <a:ext cx="7772400" cy="4114800"/>
          </a:xfrm>
        </p:spPr>
        <p:txBody>
          <a:bodyPr/>
          <a:lstStyle/>
          <a:p>
            <a:r>
              <a:rPr lang="en-US" altLang="en-US" smtClean="0"/>
              <a:t>An sorted list: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  <p:pic>
        <p:nvPicPr>
          <p:cNvPr id="7173" name="Picture 5" descr="Fig15.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2368550"/>
            <a:ext cx="5130800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16EFF-0E7D-419B-BB5A-D7C23CDE9B1C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80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for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08063"/>
            <a:ext cx="6781800" cy="3165475"/>
          </a:xfrm>
        </p:spPr>
        <p:txBody>
          <a:bodyPr/>
          <a:lstStyle/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T get(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pPr marL="0" indent="0" eaLnBrk="1" hangingPunct="1">
              <a:buFont typeface="Marlett" pitchFamily="2" charset="2"/>
              <a:buNone/>
              <a:defRPr/>
            </a:pP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dirty="0" smtClean="0"/>
              <a:t>The downside of linked </a:t>
            </a:r>
            <a:r>
              <a:rPr lang="en-US" altLang="en-US" dirty="0"/>
              <a:t>l</a:t>
            </a:r>
            <a:r>
              <a:rPr lang="en-US" altLang="en-US" dirty="0" smtClean="0"/>
              <a:t>ists</a:t>
            </a:r>
          </a:p>
        </p:txBody>
      </p:sp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90800"/>
            <a:ext cx="27876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7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8350"/>
            <a:ext cx="86868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the run-time </a:t>
            </a:r>
            <a:r>
              <a:rPr lang="en-US" i="1" u="sng" dirty="0" smtClean="0"/>
              <a:t>to find an element based on position</a:t>
            </a:r>
            <a:r>
              <a:rPr lang="en-US" u="sng" dirty="0" smtClean="0"/>
              <a:t> </a:t>
            </a:r>
            <a:r>
              <a:rPr lang="en-US" dirty="0" smtClean="0"/>
              <a:t>in an array-based list? </a:t>
            </a:r>
          </a:p>
          <a:p>
            <a:pPr eaLnBrk="1" hangingPunct="1">
              <a:defRPr/>
            </a:pPr>
            <a:r>
              <a:rPr lang="en-US" dirty="0" smtClean="0"/>
              <a:t>A linked-list implementation? </a:t>
            </a:r>
          </a:p>
          <a:p>
            <a:pPr marL="1257300" lvl="3" indent="0" eaLnBrk="1" hangingPunct="1">
              <a:buFont typeface="Marlett" pitchFamily="2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sz="3200" u="sng" dirty="0" smtClean="0"/>
              <a:t>Array           	    Linked List</a:t>
            </a:r>
          </a:p>
          <a:p>
            <a:pPr marL="1771650" lvl="3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O(1)			O(n)</a:t>
            </a:r>
          </a:p>
          <a:p>
            <a:pPr marL="1771650" lvl="3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			O(1)</a:t>
            </a:r>
          </a:p>
          <a:p>
            <a:pPr marL="1771650" lvl="3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O(log n)		O(1)</a:t>
            </a:r>
          </a:p>
          <a:p>
            <a:pPr marL="1771650" lvl="3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O(log n)		O(n)</a:t>
            </a:r>
          </a:p>
          <a:p>
            <a:pPr marL="1771650" lvl="3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			O(n)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501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B8E944-5DEC-4389-8AF3-94BA9C308998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21809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8350"/>
            <a:ext cx="86868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the run-time </a:t>
            </a:r>
            <a:r>
              <a:rPr lang="en-US" i="1" u="sng" dirty="0" smtClean="0"/>
              <a:t>to find an element based on position</a:t>
            </a:r>
            <a:r>
              <a:rPr lang="en-US" u="sng" dirty="0" smtClean="0"/>
              <a:t> </a:t>
            </a:r>
            <a:r>
              <a:rPr lang="en-US" dirty="0" smtClean="0"/>
              <a:t>in an array-based list? </a:t>
            </a:r>
          </a:p>
          <a:p>
            <a:pPr eaLnBrk="1" hangingPunct="1">
              <a:defRPr/>
            </a:pPr>
            <a:r>
              <a:rPr lang="en-US" dirty="0" smtClean="0"/>
              <a:t>A linked-list implementation? </a:t>
            </a:r>
          </a:p>
          <a:p>
            <a:pPr marL="1257300" lvl="3" indent="0" eaLnBrk="1" hangingPunct="1">
              <a:buFont typeface="Marlett" pitchFamily="2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sz="3200" u="sng" dirty="0" smtClean="0"/>
              <a:t>Array           	    Linked List</a:t>
            </a:r>
          </a:p>
          <a:p>
            <a:pPr marL="1771650" lvl="3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O(1)			O(n)</a:t>
            </a:r>
          </a:p>
          <a:p>
            <a:pPr marL="1771650" lvl="3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			O(1)</a:t>
            </a:r>
          </a:p>
          <a:p>
            <a:pPr marL="1771650" lvl="3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O(log n)		O(1)</a:t>
            </a:r>
          </a:p>
          <a:p>
            <a:pPr marL="1771650" lvl="3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O(log n)		O(n)</a:t>
            </a:r>
          </a:p>
          <a:p>
            <a:pPr marL="1771650" lvl="3" indent="-514350" eaLnBrk="1" hangingPunct="1">
              <a:buFont typeface="Marlett" pitchFamily="2" charset="2"/>
              <a:buAutoNum type="alphaUcPeriod"/>
              <a:defRPr/>
            </a:pPr>
            <a:r>
              <a:rPr lang="en-US" sz="3200" dirty="0" smtClean="0"/>
              <a:t>O(n)			O(n)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696109-D1D9-45C8-B59E-BAEE0724ECFE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800" smtClean="0"/>
          </a:p>
        </p:txBody>
      </p:sp>
      <p:sp>
        <p:nvSpPr>
          <p:cNvPr id="51206" name="Oval 5"/>
          <p:cNvSpPr>
            <a:spLocks noChangeArrowheads="1"/>
          </p:cNvSpPr>
          <p:nvPr/>
        </p:nvSpPr>
        <p:spPr bwMode="auto">
          <a:xfrm>
            <a:off x="1447800" y="3009900"/>
            <a:ext cx="609600" cy="6096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203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B418C3-69A7-4ED0-9F15-579C109266E0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80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Need Iterators?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dirty="0" smtClean="0"/>
              <a:t>What is the Big-O of the following code?</a:t>
            </a:r>
          </a:p>
          <a:p>
            <a:pPr marL="0" indent="0" eaLnBrk="1" hangingPunct="1">
              <a:buFont typeface="Marlett" pitchFamily="2" charset="2"/>
              <a:buNone/>
              <a:defRPr/>
            </a:pPr>
            <a:endParaRPr lang="en-US" sz="400" dirty="0" smtClean="0"/>
          </a:p>
          <a:p>
            <a:pPr eaLnBrk="1" hangingPunct="1">
              <a:buFont typeface="Marlett" pitchFamily="2" charset="2"/>
              <a:buNone/>
              <a:defRPr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List&lt;Integer&gt; list;</a:t>
            </a:r>
          </a:p>
          <a:p>
            <a:pPr eaLnBrk="1" hangingPunct="1">
              <a:buFont typeface="Marlett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list = new List&lt;Integer&gt;();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// code to fill list with n elements</a:t>
            </a:r>
            <a:br>
              <a:rPr lang="en-US" sz="2400" dirty="0" smtClean="0">
                <a:latin typeface="Courier New" pitchFamily="49" charset="0"/>
              </a:rPr>
            </a:br>
            <a:endParaRPr lang="en-US" sz="2400" dirty="0" smtClean="0">
              <a:latin typeface="Courier New" pitchFamily="49" charset="0"/>
            </a:endParaRPr>
          </a:p>
          <a:p>
            <a:pPr eaLnBrk="1" hangingPunct="1">
              <a:buFont typeface="Marlett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//Big-O of following code?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for(int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 = 0;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 &lt; </a:t>
            </a:r>
            <a:r>
              <a:rPr lang="en-US" sz="2400" dirty="0" err="1" smtClean="0">
                <a:latin typeface="Courier New" pitchFamily="49" charset="0"/>
              </a:rPr>
              <a:t>list.size</a:t>
            </a:r>
            <a:r>
              <a:rPr lang="en-US" sz="2400" dirty="0" smtClean="0">
                <a:latin typeface="Courier New" pitchFamily="49" charset="0"/>
              </a:rPr>
              <a:t>();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++)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 </a:t>
            </a:r>
            <a:r>
              <a:rPr lang="en-US" sz="2400" dirty="0" err="1" smtClean="0">
                <a:latin typeface="Courier New" pitchFamily="49" charset="0"/>
              </a:rPr>
              <a:t>list.get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) );</a:t>
            </a:r>
          </a:p>
          <a:p>
            <a:pPr eaLnBrk="1" hangingPunct="1">
              <a:buFont typeface="Marlett" pitchFamily="2" charset="2"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sz="2800" dirty="0" smtClean="0"/>
              <a:t>O(n)		B. O(2</a:t>
            </a:r>
            <a:r>
              <a:rPr lang="en-US" sz="2800" baseline="30000" dirty="0"/>
              <a:t>n</a:t>
            </a:r>
            <a:r>
              <a:rPr lang="en-US" sz="2800" dirty="0" smtClean="0"/>
              <a:t>)		C. O(n log n)</a:t>
            </a:r>
          </a:p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sz="2800" dirty="0" smtClean="0"/>
              <a:t>D. 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		E. O(n</a:t>
            </a:r>
            <a:r>
              <a:rPr lang="en-US" sz="2800" baseline="30000" dirty="0" smtClean="0"/>
              <a:t>3</a:t>
            </a:r>
            <a:r>
              <a:rPr lang="en-US" sz="2800" dirty="0"/>
              <a:t>)</a:t>
            </a:r>
          </a:p>
          <a:p>
            <a:pPr eaLnBrk="1" hangingPunct="1">
              <a:buFont typeface="Marlett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272EEF-06E2-4192-82FF-88DC0217F26C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80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Need Iterators?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dirty="0" smtClean="0"/>
              <a:t>What is the Big-O of the following code?</a:t>
            </a:r>
          </a:p>
          <a:p>
            <a:pPr marL="0" indent="0" eaLnBrk="1" hangingPunct="1">
              <a:buFont typeface="Marlett" pitchFamily="2" charset="2"/>
              <a:buNone/>
              <a:defRPr/>
            </a:pPr>
            <a:endParaRPr lang="en-US" sz="400" dirty="0" smtClean="0"/>
          </a:p>
          <a:p>
            <a:pPr eaLnBrk="1" hangingPunct="1">
              <a:buFont typeface="Marlett" pitchFamily="2" charset="2"/>
              <a:buNone/>
              <a:defRPr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List&lt;Integer&gt; list;</a:t>
            </a:r>
          </a:p>
          <a:p>
            <a:pPr eaLnBrk="1" hangingPunct="1">
              <a:buFont typeface="Marlett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list = new List&lt;Integer&gt;();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// code to fill list with n elements</a:t>
            </a:r>
            <a:br>
              <a:rPr lang="en-US" sz="2400" dirty="0" smtClean="0">
                <a:latin typeface="Courier New" pitchFamily="49" charset="0"/>
              </a:rPr>
            </a:br>
            <a:endParaRPr lang="en-US" sz="2400" dirty="0" smtClean="0">
              <a:latin typeface="Courier New" pitchFamily="49" charset="0"/>
            </a:endParaRPr>
          </a:p>
          <a:p>
            <a:pPr eaLnBrk="1" hangingPunct="1">
              <a:buFont typeface="Marlett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//Big-O of following code?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for(int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 = 0;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 &lt; </a:t>
            </a:r>
            <a:r>
              <a:rPr lang="en-US" sz="2400" dirty="0" err="1" smtClean="0">
                <a:latin typeface="Courier New" pitchFamily="49" charset="0"/>
              </a:rPr>
              <a:t>list.size</a:t>
            </a:r>
            <a:r>
              <a:rPr lang="en-US" sz="2400" dirty="0" smtClean="0">
                <a:latin typeface="Courier New" pitchFamily="49" charset="0"/>
              </a:rPr>
              <a:t>();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++)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 </a:t>
            </a:r>
            <a:r>
              <a:rPr lang="en-US" sz="2400" dirty="0" err="1" smtClean="0">
                <a:latin typeface="Courier New" pitchFamily="49" charset="0"/>
              </a:rPr>
              <a:t>list.get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) );</a:t>
            </a:r>
          </a:p>
          <a:p>
            <a:pPr eaLnBrk="1" hangingPunct="1">
              <a:buFont typeface="Marlett" pitchFamily="2" charset="2"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sz="2800" dirty="0" smtClean="0"/>
              <a:t>O(n)		B. O(2</a:t>
            </a:r>
            <a:r>
              <a:rPr lang="en-US" sz="2800" baseline="30000" dirty="0"/>
              <a:t>n</a:t>
            </a:r>
            <a:r>
              <a:rPr lang="en-US" sz="2800" dirty="0" smtClean="0"/>
              <a:t>)		C. O(n log n)</a:t>
            </a:r>
          </a:p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sz="2800" dirty="0" smtClean="0"/>
              <a:t>D. 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		E. O(n</a:t>
            </a:r>
            <a:r>
              <a:rPr lang="en-US" sz="2800" baseline="30000" dirty="0" smtClean="0"/>
              <a:t>3</a:t>
            </a:r>
            <a:r>
              <a:rPr lang="en-US" sz="2800" dirty="0"/>
              <a:t>)</a:t>
            </a:r>
          </a:p>
          <a:p>
            <a:pPr eaLnBrk="1" hangingPunct="1">
              <a:buFont typeface="Marlett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152400" y="5410200"/>
            <a:ext cx="609600" cy="6096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685800" y="4274390"/>
            <a:ext cx="487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Depends… On what? 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52400" y="4903788"/>
            <a:ext cx="609600" cy="6096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9297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8E200E-F741-4EFC-A7CC-494155C04357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80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method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1981200"/>
          </a:xfrm>
        </p:spPr>
        <p:txBody>
          <a:bodyPr/>
          <a:lstStyle/>
          <a:p>
            <a:pPr marL="0" indent="0" eaLnBrk="1" hangingPunct="1">
              <a:buFont typeface="Marlett" pitchFamily="2" charset="2"/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T remove(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pPr marL="0" indent="0" eaLnBrk="1" hangingPunct="1">
              <a:buFont typeface="Marlett" pitchFamily="2" charset="2"/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dirty="0" smtClean="0"/>
              <a:t>Special case? </a:t>
            </a:r>
          </a:p>
          <a:p>
            <a:pPr marL="0" indent="0" eaLnBrk="1" hangingPunct="1">
              <a:buFont typeface="Marlett" pitchFamily="2" charset="2"/>
              <a:buNone/>
              <a:defRPr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343DB2-B617-4EA0-A31F-09CFBE127F11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800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Arrays vs Linked Lists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143000"/>
            <a:ext cx="8610600" cy="480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Which operations are more efficient using an array?</a:t>
            </a:r>
          </a:p>
          <a:p>
            <a:pPr eaLnBrk="1" hangingPunct="1"/>
            <a:r>
              <a:rPr lang="en-US" altLang="en-US" dirty="0" smtClean="0"/>
              <a:t>Which are more efficient using a linked-list implementation? </a:t>
            </a:r>
          </a:p>
          <a:p>
            <a:pPr eaLnBrk="1" hangingPunct="1"/>
            <a:r>
              <a:rPr lang="en-US" altLang="en-US" dirty="0" smtClean="0"/>
              <a:t>Which operations have the same efficiency?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27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panose="020B0600070205080204" pitchFamily="34" charset="-128"/>
              </a:rPr>
              <a:t>Array / Linked List Efficiency</a:t>
            </a:r>
          </a:p>
        </p:txBody>
      </p:sp>
      <p:graphicFrame>
        <p:nvGraphicFramePr>
          <p:cNvPr id="6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104"/>
              </p:ext>
            </p:extLst>
          </p:nvPr>
        </p:nvGraphicFramePr>
        <p:xfrm>
          <a:off x="914399" y="2362200"/>
          <a:ext cx="6413501" cy="2955923"/>
        </p:xfrm>
        <a:graphic>
          <a:graphicData uri="http://schemas.openxmlformats.org/drawingml/2006/table">
            <a:tbl>
              <a:tblPr/>
              <a:tblGrid>
                <a:gridCol w="3288593"/>
                <a:gridCol w="1562454"/>
                <a:gridCol w="1562454"/>
              </a:tblGrid>
              <a:tr h="365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Method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Array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add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ＭＳ Ｐゴシック" charset="0"/>
                        <a:cs typeface="Courier New" panose="02070309020205020404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O(1)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O(n)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O(n)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indexOf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ＭＳ Ｐゴシック" charset="0"/>
                        <a:cs typeface="Courier New" panose="02070309020205020404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O(n)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O(n)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get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O(n)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remove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O(n)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O(n)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set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O(n)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O(1)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20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Implementing a List with More Links</a:t>
            </a:r>
          </a:p>
        </p:txBody>
      </p:sp>
      <p:sp>
        <p:nvSpPr>
          <p:cNvPr id="1843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495800"/>
          </a:xfrm>
        </p:spPr>
        <p:txBody>
          <a:bodyPr/>
          <a:lstStyle/>
          <a:p>
            <a:r>
              <a:rPr lang="en-US" altLang="en-US" dirty="0" smtClean="0"/>
              <a:t>A double-linked list can also be used to implement a list collection.</a:t>
            </a:r>
          </a:p>
          <a:p>
            <a:r>
              <a:rPr lang="en-US" altLang="en-US" dirty="0" smtClean="0"/>
              <a:t>Will need </a:t>
            </a:r>
            <a:r>
              <a:rPr lang="en-US" altLang="en-US" dirty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dirty="0" smtClean="0"/>
              <a:t> class with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en-US" altLang="en-US" dirty="0" smtClean="0"/>
              <a:t> references.</a:t>
            </a:r>
          </a:p>
          <a:p>
            <a:r>
              <a:rPr lang="en-US" altLang="en-US" dirty="0" smtClean="0"/>
              <a:t>Have to track both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en-US" altLang="en-US" dirty="0" smtClean="0"/>
              <a:t> links but logic simpler.</a:t>
            </a:r>
          </a:p>
          <a:p>
            <a:r>
              <a:rPr lang="en-US" altLang="en-US" dirty="0" smtClean="0"/>
              <a:t>Probably want to use dummy to indicate end of list.  </a:t>
            </a:r>
            <a:endParaRPr lang="en-US" altLang="en-US" dirty="0" smtClean="0">
              <a:cs typeface="Courier New" panose="02070309020205020404" pitchFamily="49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03193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9C5F1C-BBDD-4EC9-8C66-E07B6DA4879F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8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343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Double-Linked List Implementation of List ADT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685800" y="1398588"/>
            <a:ext cx="8131175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public class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List&lt;T</a:t>
            </a:r>
            <a:r>
              <a:rPr lang="en-US" altLang="en-US" sz="2400" dirty="0">
                <a:latin typeface="Courier New" panose="02070309020205020404" pitchFamily="49" charset="0"/>
              </a:rPr>
              <a:t>&gt; implements </a:t>
            </a:r>
            <a:r>
              <a:rPr lang="en-US" altLang="en-US" sz="2400" dirty="0" err="1">
                <a:latin typeface="Courier New" panose="02070309020205020404" pitchFamily="49" charset="0"/>
              </a:rPr>
              <a:t>IList</a:t>
            </a:r>
            <a:r>
              <a:rPr lang="en-US" altLang="en-US" sz="2400" dirty="0">
                <a:latin typeface="Courier New" panose="02070309020205020404" pitchFamily="49" charset="0"/>
              </a:rPr>
              <a:t>&lt;T&gt;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smtClean="0">
                <a:latin typeface="Courier New" panose="02070309020205020404" pitchFamily="49" charset="0"/>
              </a:rPr>
              <a:t>private Node&lt;T</a:t>
            </a:r>
            <a:r>
              <a:rPr lang="en-US" altLang="en-US" sz="2400" dirty="0">
                <a:latin typeface="Courier New" panose="02070309020205020404" pitchFamily="49" charset="0"/>
              </a:rPr>
              <a:t>&gt; head;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private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Node&lt;T</a:t>
            </a:r>
            <a:r>
              <a:rPr lang="en-US" altLang="en-US" sz="2400" dirty="0">
                <a:latin typeface="Courier New" panose="02070309020205020404" pitchFamily="49" charset="0"/>
              </a:rPr>
              <a:t>&gt; tail</a:t>
            </a:r>
            <a:r>
              <a:rPr lang="en-US" altLang="en-US" sz="24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smtClean="0">
                <a:latin typeface="Courier New" panose="02070309020205020404" pitchFamily="49" charset="0"/>
              </a:rPr>
              <a:t>private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Node&lt;T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&gt; end; 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private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count;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public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List</a:t>
            </a:r>
            <a:r>
              <a:rPr lang="en-US" altLang="en-US" sz="24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head = null;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tail = null</a:t>
            </a:r>
            <a:r>
              <a:rPr lang="en-US" altLang="en-US" sz="24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	end = new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Node&lt;T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&gt;(null); 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c</a:t>
            </a:r>
            <a:r>
              <a:rPr lang="en-US" altLang="en-US" sz="2400" dirty="0" smtClean="0">
                <a:latin typeface="Courier New" panose="02070309020205020404" pitchFamily="49" charset="0"/>
              </a:rPr>
              <a:t>ount = 0;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smtClean="0">
                <a:latin typeface="Courier New" panose="02070309020205020404" pitchFamily="49" charset="0"/>
              </a:rPr>
              <a:t>}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46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Unsorted Lists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697413"/>
          </a:xfrm>
        </p:spPr>
        <p:txBody>
          <a:bodyPr/>
          <a:lstStyle/>
          <a:p>
            <a:r>
              <a:rPr lang="en-US" altLang="en-US" smtClean="0"/>
              <a:t>There is an order to the elements in an </a:t>
            </a:r>
            <a:r>
              <a:rPr lang="en-US" altLang="en-US" i="1" smtClean="0"/>
              <a:t>unsorted list</a:t>
            </a:r>
            <a:r>
              <a:rPr lang="en-US" altLang="en-US" smtClean="0"/>
              <a:t>, but that order is not based on element characteristics.</a:t>
            </a:r>
          </a:p>
          <a:p>
            <a:r>
              <a:rPr lang="en-US" altLang="en-US" smtClean="0"/>
              <a:t>The user of the list determines the order of the elements.</a:t>
            </a:r>
          </a:p>
          <a:p>
            <a:r>
              <a:rPr lang="en-US" altLang="en-US" smtClean="0"/>
              <a:t>A new element can be put on the front or the rear of the list, or it can be inserted after a particular element already in the list.</a:t>
            </a:r>
          </a:p>
          <a:p>
            <a:endParaRPr lang="en-US" altLang="en-US" smtClean="0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D0F480-0FA7-40AE-87C6-7F876AB63E0D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80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Updated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dirty="0" smtClean="0"/>
              <a:t> Class</a:t>
            </a: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7315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public class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Node&lt;T</a:t>
            </a:r>
            <a:r>
              <a:rPr lang="en-US" altLang="en-US" sz="2400" dirty="0">
                <a:latin typeface="Courier New" panose="02070309020205020404" pitchFamily="49" charset="0"/>
              </a:rPr>
              <a:t>&gt;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private T element;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private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Node&lt;T</a:t>
            </a:r>
            <a:r>
              <a:rPr lang="en-US" altLang="en-US" sz="2400" dirty="0">
                <a:latin typeface="Courier New" panose="02070309020205020404" pitchFamily="49" charset="0"/>
              </a:rPr>
              <a:t>&gt; next;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private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Node&lt;T</a:t>
            </a:r>
            <a:r>
              <a:rPr lang="en-US" altLang="en-US" sz="2400" dirty="0">
                <a:latin typeface="Courier New" panose="02070309020205020404" pitchFamily="49" charset="0"/>
              </a:rPr>
              <a:t>&gt; previous;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…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3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7BB6BE-356D-4CA5-BAE6-AF225F1138A3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800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Dummy Nodes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0005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of Dummy Node for a double-linked list removes most special cases.</a:t>
            </a:r>
          </a:p>
          <a:p>
            <a:pPr eaLnBrk="1" hangingPunct="1"/>
            <a:r>
              <a:rPr lang="en-US" altLang="en-US" dirty="0" smtClean="0"/>
              <a:t>Also could make the double-linked list circular.</a:t>
            </a:r>
          </a:p>
        </p:txBody>
      </p:sp>
    </p:spTree>
    <p:extLst>
      <p:ext uri="{BB962C8B-B14F-4D97-AF65-F5344CB8AC3E}">
        <p14:creationId xmlns:p14="http://schemas.microsoft.com/office/powerpoint/2010/main" val="11026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30C596-3096-4B07-BA50-C29BBD8743E2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80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Lists in the Java API</a:t>
            </a:r>
          </a:p>
        </p:txBody>
      </p:sp>
      <p:sp>
        <p:nvSpPr>
          <p:cNvPr id="1229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r>
              <a:rPr lang="en-US" altLang="en-US" smtClean="0"/>
              <a:t>The list classes in the Java API primarily support the concept of an indexed list (and somewhat an unsorted list).</a:t>
            </a:r>
          </a:p>
          <a:p>
            <a:r>
              <a:rPr lang="en-US" altLang="en-US" smtClean="0"/>
              <a:t>The API does not have any classes that directly implement a sorted list.</a:t>
            </a:r>
          </a:p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mtClean="0"/>
              <a:t> classes both implement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List&lt;E&gt;</a:t>
            </a:r>
            <a:r>
              <a:rPr lang="en-US" altLang="en-US" smtClean="0"/>
              <a:t> interface.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47030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Lists in the Java API</a:t>
            </a:r>
          </a:p>
        </p:txBody>
      </p:sp>
      <p:sp>
        <p:nvSpPr>
          <p:cNvPr id="1331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114800"/>
          </a:xfrm>
        </p:spPr>
        <p:txBody>
          <a:bodyPr/>
          <a:lstStyle/>
          <a:p>
            <a:r>
              <a:rPr lang="en-US" altLang="en-US" smtClean="0"/>
              <a:t>Some of the operations from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List&lt;E&gt;</a:t>
            </a:r>
            <a:r>
              <a:rPr lang="en-US" altLang="en-US" smtClean="0"/>
              <a:t> interface: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  <p:pic>
        <p:nvPicPr>
          <p:cNvPr id="13317" name="Picture 5" descr="Fig15.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597150"/>
            <a:ext cx="7356475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482130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Implementing Lists</a:t>
            </a:r>
          </a:p>
        </p:txBody>
      </p:sp>
      <p:sp>
        <p:nvSpPr>
          <p:cNvPr id="143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71525" y="1543050"/>
            <a:ext cx="7772400" cy="4114800"/>
          </a:xfrm>
        </p:spPr>
        <p:txBody>
          <a:bodyPr/>
          <a:lstStyle/>
          <a:p>
            <a:r>
              <a:rPr lang="en-US" altLang="en-US" smtClean="0"/>
              <a:t>The following operations are common to most types of lists: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  <p:pic>
        <p:nvPicPr>
          <p:cNvPr id="14341" name="Picture 5" descr="Fig15.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2951163"/>
            <a:ext cx="70897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667930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Implementing Lists</a:t>
            </a:r>
          </a:p>
        </p:txBody>
      </p:sp>
      <p:sp>
        <p:nvSpPr>
          <p:cNvPr id="1536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4963"/>
            <a:ext cx="7772400" cy="4114800"/>
          </a:xfrm>
        </p:spPr>
        <p:txBody>
          <a:bodyPr/>
          <a:lstStyle/>
          <a:p>
            <a:r>
              <a:rPr lang="en-US" altLang="en-US" smtClean="0"/>
              <a:t>Operation particular to a sorted list: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Operations particular to an unsorted lists: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  <p:pic>
        <p:nvPicPr>
          <p:cNvPr id="15365" name="Picture 5" descr="Fig15.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2281238"/>
            <a:ext cx="4862513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 descr="Fig15.8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4460875"/>
            <a:ext cx="635476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479463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Diagram of List Classes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  <p:pic>
        <p:nvPicPr>
          <p:cNvPr id="16388" name="Picture 5" descr="Fig15.9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1582738"/>
            <a:ext cx="43434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37046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2663"/>
            <a:ext cx="8686800" cy="54864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Based on content from: </a:t>
            </a:r>
            <a:r>
              <a:rPr lang="en-US" altLang="en-US" i="1" dirty="0" smtClean="0"/>
              <a:t>Java Foundations</a:t>
            </a:r>
            <a:r>
              <a:rPr lang="en-US" altLang="en-US" dirty="0" smtClean="0"/>
              <a:t>, 3rd Edition</a:t>
            </a:r>
          </a:p>
          <a:p>
            <a:pPr marL="0" indent="0">
              <a:buFont typeface="Marlett" pitchFamily="2" charset="2"/>
              <a:buNone/>
              <a:defRPr/>
            </a:pPr>
            <a:endParaRPr lang="en-US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2F3B99-5347-4F14-9865-5D2E93EB9BCD}" type="slidenum">
              <a:rPr lang="en-US" altLang="en-US" sz="1800" smtClean="0"/>
              <a:pPr/>
              <a:t>58</a:t>
            </a:fld>
            <a:endParaRPr lang="en-US" altLang="en-US" sz="18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Unsorted Lists</a:t>
            </a:r>
          </a:p>
        </p:txBody>
      </p:sp>
      <p:sp>
        <p:nvSpPr>
          <p:cNvPr id="921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8138"/>
            <a:ext cx="7772400" cy="4114800"/>
          </a:xfrm>
        </p:spPr>
        <p:txBody>
          <a:bodyPr/>
          <a:lstStyle/>
          <a:p>
            <a:r>
              <a:rPr lang="en-US" altLang="en-US" smtClean="0"/>
              <a:t>An unsorted list: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  <p:pic>
        <p:nvPicPr>
          <p:cNvPr id="9221" name="Picture 5" descr="Fig15.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906713"/>
            <a:ext cx="5027613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Indexed Lists</a:t>
            </a:r>
          </a:p>
        </p:txBody>
      </p:sp>
      <p:sp>
        <p:nvSpPr>
          <p:cNvPr id="1024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r>
              <a:rPr lang="en-US" altLang="en-US" smtClean="0"/>
              <a:t>In an </a:t>
            </a:r>
            <a:r>
              <a:rPr lang="en-US" altLang="en-US" i="1" smtClean="0"/>
              <a:t>indexed list</a:t>
            </a:r>
            <a:r>
              <a:rPr lang="en-US" altLang="en-US" smtClean="0"/>
              <a:t>, elements are referenced by their numeric position in the list.</a:t>
            </a:r>
          </a:p>
          <a:p>
            <a:r>
              <a:rPr lang="en-US" altLang="en-US" smtClean="0"/>
              <a:t>Like an unsorted list, there is no inherent relationship among the elements.</a:t>
            </a:r>
          </a:p>
          <a:p>
            <a:r>
              <a:rPr lang="en-US" altLang="en-US" smtClean="0"/>
              <a:t>The user can determine the order.</a:t>
            </a:r>
          </a:p>
          <a:p>
            <a:r>
              <a:rPr lang="en-US" altLang="en-US" smtClean="0"/>
              <a:t>Every time the list changes, the indexes are updated.</a:t>
            </a:r>
          </a:p>
          <a:p>
            <a:endParaRPr lang="en-US" altLang="en-US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Indexed Lists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558925"/>
            <a:ext cx="7772400" cy="4114800"/>
          </a:xfrm>
        </p:spPr>
        <p:txBody>
          <a:bodyPr/>
          <a:lstStyle/>
          <a:p>
            <a:r>
              <a:rPr lang="en-US" altLang="en-US" smtClean="0"/>
              <a:t>An indexed list: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>
                <a:latin typeface="Tahoma" panose="020B0604030504040204" pitchFamily="34" charset="0"/>
              </a:rPr>
              <a:t>CS 221 - Computer Science II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  <p:pic>
        <p:nvPicPr>
          <p:cNvPr id="11269" name="Picture 5" descr="Fig15.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2555875"/>
            <a:ext cx="61722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List ADT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66750" y="914400"/>
            <a:ext cx="7810500" cy="5181600"/>
          </a:xfrm>
        </p:spPr>
        <p:txBody>
          <a:bodyPr/>
          <a:lstStyle/>
          <a:p>
            <a:pPr marL="0" indent="0">
              <a:buFont typeface="Marlett" pitchFamily="2" charset="2"/>
              <a:buNone/>
            </a:pPr>
            <a:r>
              <a:rPr lang="fr-F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fr-FR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IList</a:t>
            </a:r>
            <a:r>
              <a:rPr lang="fr-F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fr-FR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fr-F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add(T element);</a:t>
            </a:r>
          </a:p>
          <a:p>
            <a:pPr marL="0" indent="0">
              <a:buFont typeface="Marlett" pitchFamily="2" charset="2"/>
              <a:buNone/>
            </a:pPr>
            <a:r>
              <a:rPr lang="nn-NO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insert(int pos, T element);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arlett" pitchFamily="2" charset="2"/>
              <a:buNone/>
            </a:pPr>
            <a:r>
              <a:rPr lang="pt-B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 set(int pos, </a:t>
            </a:r>
            <a:r>
              <a:rPr lang="pt-B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element);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arlett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 get(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 remove(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remove(T element);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size();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 element);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Iterator&lt;T&gt; iterator();</a:t>
            </a:r>
          </a:p>
          <a:p>
            <a:pPr marL="0" indent="0">
              <a:buFont typeface="Marlett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Marlett" pitchFamily="2" charset="2"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arlett" pitchFamily="2" charset="2"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arlett" pitchFamily="2" charset="2"/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221 - Computer Science II</a:t>
            </a:r>
            <a:endParaRPr lang="en-US" altLang="en-US" sz="1400" smtClean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253232-DA3E-448B-BA6D-90D8FB272BC4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34798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6821</TotalTime>
  <Words>1765</Words>
  <Application>Microsoft Office PowerPoint</Application>
  <PresentationFormat>On-screen Show (4:3)</PresentationFormat>
  <Paragraphs>578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ＭＳ Ｐゴシック</vt:lpstr>
      <vt:lpstr>ＭＳ Ｐゴシック</vt:lpstr>
      <vt:lpstr>Arial</vt:lpstr>
      <vt:lpstr>Consolas</vt:lpstr>
      <vt:lpstr>Courier New</vt:lpstr>
      <vt:lpstr>Marlett</vt:lpstr>
      <vt:lpstr>Tahoma</vt:lpstr>
      <vt:lpstr>Times New Roman</vt:lpstr>
      <vt:lpstr>Default Design</vt:lpstr>
      <vt:lpstr>Lists</vt:lpstr>
      <vt:lpstr>Lists</vt:lpstr>
      <vt:lpstr>Sorted Lists</vt:lpstr>
      <vt:lpstr>Sorted Lists</vt:lpstr>
      <vt:lpstr>Unsorted Lists</vt:lpstr>
      <vt:lpstr>Unsorted Lists</vt:lpstr>
      <vt:lpstr>Indexed Lists</vt:lpstr>
      <vt:lpstr>Indexed Lists</vt:lpstr>
      <vt:lpstr>A List ADT</vt:lpstr>
      <vt:lpstr>Implementing a List with an Array</vt:lpstr>
      <vt:lpstr>An Array Implementation of IList ADT</vt:lpstr>
      <vt:lpstr>Creating List Object</vt:lpstr>
      <vt:lpstr>add method</vt:lpstr>
      <vt:lpstr> insert method</vt:lpstr>
      <vt:lpstr>set method</vt:lpstr>
      <vt:lpstr>get method </vt:lpstr>
      <vt:lpstr>remove method</vt:lpstr>
      <vt:lpstr>Implementing a List with Links</vt:lpstr>
      <vt:lpstr>Question 1</vt:lpstr>
      <vt:lpstr>Question 1</vt:lpstr>
      <vt:lpstr>Object References</vt:lpstr>
      <vt:lpstr>Creating References</vt:lpstr>
      <vt:lpstr>A Single-Linked List Implementation of List ADT</vt:lpstr>
      <vt:lpstr>A Single-Linked List Node Class</vt:lpstr>
      <vt:lpstr>Creating List Object</vt:lpstr>
      <vt:lpstr>Writing Methods</vt:lpstr>
      <vt:lpstr>add method</vt:lpstr>
      <vt:lpstr>add Element - List Empty (Before)</vt:lpstr>
      <vt:lpstr>add Element - List Empty (After)</vt:lpstr>
      <vt:lpstr>add Element - List Not Empty (Before)</vt:lpstr>
      <vt:lpstr>add Element - List Not Empty (After)</vt:lpstr>
      <vt:lpstr>Question 2</vt:lpstr>
      <vt:lpstr>Question 2</vt:lpstr>
      <vt:lpstr> insert method</vt:lpstr>
      <vt:lpstr>Question 3</vt:lpstr>
      <vt:lpstr>Question 3</vt:lpstr>
      <vt:lpstr>set method</vt:lpstr>
      <vt:lpstr>Question 4</vt:lpstr>
      <vt:lpstr>Question 4</vt:lpstr>
      <vt:lpstr>Code for get</vt:lpstr>
      <vt:lpstr>Question 5</vt:lpstr>
      <vt:lpstr>Question 5</vt:lpstr>
      <vt:lpstr>Why Need Iterators?</vt:lpstr>
      <vt:lpstr>Why Need Iterators?</vt:lpstr>
      <vt:lpstr>remove method</vt:lpstr>
      <vt:lpstr>Arrays vs Linked Lists</vt:lpstr>
      <vt:lpstr>Array / Linked List Efficiency</vt:lpstr>
      <vt:lpstr>Implementing a List with More Links</vt:lpstr>
      <vt:lpstr>A Double-Linked List Implementation of List ADT</vt:lpstr>
      <vt:lpstr>Updated Node Class</vt:lpstr>
      <vt:lpstr>Dummy Nodes</vt:lpstr>
      <vt:lpstr>PowerPoint Presentation</vt:lpstr>
      <vt:lpstr>Lists in the Java API</vt:lpstr>
      <vt:lpstr>Lists in the Java API</vt:lpstr>
      <vt:lpstr>Implementing Lists</vt:lpstr>
      <vt:lpstr>Implementing Lists</vt:lpstr>
      <vt:lpstr>Class Diagram of List Classes</vt:lpstr>
      <vt:lpstr>Reference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Scott; Matthew Thomas</dc:creator>
  <cp:lastModifiedBy>Matt T Laptop</cp:lastModifiedBy>
  <cp:revision>148</cp:revision>
  <cp:lastPrinted>2011-09-16T15:32:56Z</cp:lastPrinted>
  <dcterms:created xsi:type="dcterms:W3CDTF">2001-06-29T19:12:00Z</dcterms:created>
  <dcterms:modified xsi:type="dcterms:W3CDTF">2019-08-06T17:19:19Z</dcterms:modified>
</cp:coreProperties>
</file>