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423" r:id="rId3"/>
    <p:sldId id="356" r:id="rId4"/>
    <p:sldId id="357" r:id="rId5"/>
    <p:sldId id="358" r:id="rId6"/>
    <p:sldId id="35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39" r:id="rId20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 defTabSz="933337" eaLnBrk="1" hangingPunct="1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32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 algn="r" defTabSz="933337" eaLnBrk="1" hangingPunct="1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22775"/>
            <a:ext cx="515302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432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 defTabSz="933337" eaLnBrk="1" hangingPunct="1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43963"/>
            <a:ext cx="30432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 algn="r" defTabSz="933337" eaLnBrk="1" hangingPunct="1">
              <a:spcBef>
                <a:spcPct val="0"/>
              </a:spcBef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6FA55BD-33E2-4B08-824A-3DF44DA94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209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3313" indent="-2206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4638" indent="-2206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5963" indent="-2206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43163" indent="-2206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00363" indent="-2206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7563" indent="-2206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4763" indent="-2206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A7A08E-6AEE-4C8F-81FD-10383751B520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034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A78E7E-C97E-4F0B-802A-CAAF098D2F6E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8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AFF99C-4EE4-424D-A1D9-B179D58572DC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1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0FAD91-19BB-4A2D-B537-2EA64673F337}" type="slidenum">
              <a:rPr lang="en-US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4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876800" y="6705600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3"/>
          </p:nvPr>
        </p:nvSpPr>
        <p:spPr>
          <a:xfrm>
            <a:off x="3429000" y="6553200"/>
            <a:ext cx="30480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CS 321 - Data Structures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43FA21C-B260-4969-95FF-07192A7814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41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4008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CS 321 - Data Structures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416675"/>
            <a:ext cx="1905000" cy="457200"/>
          </a:xfrm>
        </p:spPr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5EF1CB91-F875-44F5-89DA-53561D23D0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494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409950" y="64008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CS 321 - Data Structures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43700" y="6400800"/>
            <a:ext cx="1905000" cy="457200"/>
          </a:xfrm>
        </p:spPr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F8A1BC45-4527-483D-B9BB-AA872ABEBB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569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352800" y="63881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CS 321 - Data Structures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88100"/>
            <a:ext cx="1905000" cy="457200"/>
          </a:xfrm>
        </p:spPr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61A32AB1-13E3-4AA6-9701-B4DC51AEE55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725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CS 321 - Data Structures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59B7EFFD-18ED-43B8-AC14-141E5FFA2F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612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4008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CS 321 - Data Structures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407150"/>
            <a:ext cx="1905000" cy="457200"/>
          </a:xfrm>
        </p:spPr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4A1FA305-EAAF-41F4-9068-9B836B17C0C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49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4008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CS 321 - Data Structures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98458B3E-0F33-419E-91AD-A3E6C25090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62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3246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CS 321 - Data Structures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9C5FE6E3-F8AD-43D7-85BF-49DB0AF1D9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629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CS 321 - Data Structures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B00F199F-C35D-4008-80A4-4DC269E6E3C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2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465513" y="64008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CS 321 - Data Structures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DDC75500-D979-45DB-B817-2ED6EF2DB5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577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375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CS 321 - Data Structures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75400"/>
            <a:ext cx="1905000" cy="457200"/>
          </a:xfrm>
        </p:spPr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DE973FB4-7EE2-43A3-8232-6C8F09D1EE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006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08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CS 321 - Data Structures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800" b="0"/>
            </a:lvl1pPr>
          </a:lstStyle>
          <a:p>
            <a:pPr>
              <a:defRPr/>
            </a:pPr>
            <a:fld id="{54530DE8-DA4A-42B0-B04E-47116A33FB3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Why Data Structures?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11275"/>
            <a:ext cx="8077200" cy="1041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Algorithms + Data Structures = Programs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 -</a:t>
            </a:r>
            <a:r>
              <a:rPr lang="en-US" altLang="en-US" dirty="0" err="1" smtClean="0"/>
              <a:t>Niklaus</a:t>
            </a:r>
            <a:r>
              <a:rPr lang="en-US" altLang="en-US" dirty="0" smtClean="0"/>
              <a:t> Wirth</a:t>
            </a:r>
          </a:p>
        </p:txBody>
      </p:sp>
      <p:pic>
        <p:nvPicPr>
          <p:cNvPr id="14340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473325"/>
            <a:ext cx="29305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93988"/>
            <a:ext cx="32004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657850"/>
            <a:ext cx="1714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4835525"/>
            <a:ext cx="9334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3128963"/>
            <a:ext cx="73025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5000" y="622935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CLRS, Sections 2.1 – 2.2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Algorithms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1130300"/>
            <a:ext cx="9067800" cy="4203700"/>
          </a:xfrm>
        </p:spPr>
        <p:txBody>
          <a:bodyPr/>
          <a:lstStyle/>
          <a:p>
            <a:r>
              <a:rPr lang="en-US" altLang="en-US" dirty="0" smtClean="0"/>
              <a:t>Input size: size of the input</a:t>
            </a:r>
            <a:endParaRPr lang="en-US" altLang="en-US" i="1" dirty="0" smtClean="0"/>
          </a:p>
          <a:p>
            <a:pPr lvl="1"/>
            <a:r>
              <a:rPr lang="en-US" altLang="en-US" dirty="0" smtClean="0"/>
              <a:t>For the sorting problem, it is the number of items to be sorted,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.</a:t>
            </a:r>
            <a:endParaRPr lang="en-US" altLang="en-US" i="1" dirty="0" smtClean="0"/>
          </a:p>
          <a:p>
            <a:pPr lvl="1"/>
            <a:r>
              <a:rPr lang="en-US" altLang="en-US" dirty="0" smtClean="0"/>
              <a:t>For the integer multiplication problem, it is the total number of bits needed to represent the integers in input,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. </a:t>
            </a:r>
          </a:p>
          <a:p>
            <a:pPr lvl="1"/>
            <a:r>
              <a:rPr lang="en-US" altLang="en-US" dirty="0" smtClean="0"/>
              <a:t>For graph problems, it is the number of vertices </a:t>
            </a:r>
            <a:r>
              <a:rPr lang="en-US" altLang="en-US" i="1" dirty="0" smtClean="0"/>
              <a:t>|V|</a:t>
            </a:r>
            <a:r>
              <a:rPr lang="en-US" altLang="en-US" dirty="0" smtClean="0"/>
              <a:t> and the number of edges </a:t>
            </a:r>
            <a:r>
              <a:rPr lang="en-US" altLang="en-US" i="1" dirty="0" smtClean="0"/>
              <a:t>|E|</a:t>
            </a:r>
            <a:r>
              <a:rPr lang="en-US" altLang="en-US" dirty="0" smtClean="0"/>
              <a:t>. </a:t>
            </a:r>
            <a:endParaRPr lang="en-US" altLang="en-US" i="1" dirty="0" smtClean="0"/>
          </a:p>
        </p:txBody>
      </p:sp>
      <p:sp>
        <p:nvSpPr>
          <p:cNvPr id="4915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4915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AA8BED-9551-404F-A252-5EA245AEF06E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234987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Algorithms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810000"/>
          </a:xfrm>
        </p:spPr>
        <p:txBody>
          <a:bodyPr/>
          <a:lstStyle/>
          <a:p>
            <a:r>
              <a:rPr lang="en-US" altLang="en-US" dirty="0" smtClean="0"/>
              <a:t>Running time: number of primitive operations (or steps) executed by the algorithm.</a:t>
            </a:r>
          </a:p>
          <a:p>
            <a:pPr lvl="1"/>
            <a:r>
              <a:rPr lang="en-US" altLang="en-US" dirty="0" smtClean="0"/>
              <a:t>It is a function of the </a:t>
            </a:r>
            <a:r>
              <a:rPr lang="en-US" altLang="en-US" u="sng" dirty="0" smtClean="0"/>
              <a:t>input size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 smtClean="0"/>
          </a:p>
        </p:txBody>
      </p:sp>
      <p:sp>
        <p:nvSpPr>
          <p:cNvPr id="5018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5018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14DA1F-B0C2-456C-92B7-97F6B711F35D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131698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Insertion Sort Running Time</a:t>
            </a:r>
          </a:p>
        </p:txBody>
      </p:sp>
      <p:pic>
        <p:nvPicPr>
          <p:cNvPr id="5120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80" b="-10280"/>
          <a:stretch>
            <a:fillRect/>
          </a:stretch>
        </p:blipFill>
        <p:spPr>
          <a:xfrm>
            <a:off x="857250" y="1187450"/>
            <a:ext cx="6877050" cy="4343400"/>
          </a:xfrm>
        </p:spPr>
      </p:pic>
      <p:sp>
        <p:nvSpPr>
          <p:cNvPr id="3" name="TextBox 2"/>
          <p:cNvSpPr txBox="1"/>
          <p:nvPr/>
        </p:nvSpPr>
        <p:spPr>
          <a:xfrm>
            <a:off x="3657600" y="1371600"/>
            <a:ext cx="36576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cost of each step is constant</a:t>
            </a:r>
          </a:p>
        </p:txBody>
      </p:sp>
      <p:sp>
        <p:nvSpPr>
          <p:cNvPr id="51205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5120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EE7ACA-37CB-4C94-AD96-A587CE4A7F6A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600" smtClean="0"/>
          </a:p>
        </p:txBody>
      </p:sp>
      <p:sp>
        <p:nvSpPr>
          <p:cNvPr id="10" name="Bent Arrow 9"/>
          <p:cNvSpPr/>
          <p:nvPr/>
        </p:nvSpPr>
        <p:spPr bwMode="auto">
          <a:xfrm flipH="1" flipV="1">
            <a:off x="3581400" y="2374900"/>
            <a:ext cx="1536700" cy="457200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Font typeface="Marlett" pitchFamily="2" charset="2"/>
              <a:buNone/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1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80" b="-10280"/>
          <a:stretch>
            <a:fillRect/>
          </a:stretch>
        </p:blipFill>
        <p:spPr>
          <a:xfrm>
            <a:off x="857250" y="1187450"/>
            <a:ext cx="6877050" cy="4343400"/>
          </a:xfrm>
        </p:spPr>
      </p:pic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Insertion Sort Running Time</a:t>
            </a:r>
          </a:p>
        </p:txBody>
      </p:sp>
      <p:sp>
        <p:nvSpPr>
          <p:cNvPr id="52228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52229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B9584E-B284-4F06-BE9D-C319AE283408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600" smtClean="0"/>
          </a:p>
        </p:txBody>
      </p:sp>
      <p:sp>
        <p:nvSpPr>
          <p:cNvPr id="11" name="Bent Arrow 10"/>
          <p:cNvSpPr/>
          <p:nvPr/>
        </p:nvSpPr>
        <p:spPr bwMode="auto">
          <a:xfrm flipH="1" flipV="1">
            <a:off x="3938588" y="2057400"/>
            <a:ext cx="1536700" cy="457200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Font typeface="Marlett" pitchFamily="2" charset="2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0" y="990600"/>
            <a:ext cx="41148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loop is executed (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 – 1)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times</a:t>
            </a:r>
          </a:p>
        </p:txBody>
      </p:sp>
    </p:spTree>
    <p:extLst>
      <p:ext uri="{BB962C8B-B14F-4D97-AF65-F5344CB8AC3E}">
        <p14:creationId xmlns:p14="http://schemas.microsoft.com/office/powerpoint/2010/main" val="19556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80" b="-10280"/>
          <a:stretch>
            <a:fillRect/>
          </a:stretch>
        </p:blipFill>
        <p:spPr>
          <a:xfrm>
            <a:off x="857250" y="1187450"/>
            <a:ext cx="6877050" cy="4343400"/>
          </a:xfrm>
        </p:spPr>
      </p:pic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Insertion Sort Running Time</a:t>
            </a:r>
          </a:p>
        </p:txBody>
      </p:sp>
      <p:sp>
        <p:nvSpPr>
          <p:cNvPr id="53252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53253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B0A896-A22B-4BA2-9827-6CC0830F131C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600" smtClean="0"/>
          </a:p>
        </p:txBody>
      </p:sp>
      <p:sp>
        <p:nvSpPr>
          <p:cNvPr id="9" name="TextBox 8"/>
          <p:cNvSpPr txBox="1"/>
          <p:nvPr/>
        </p:nvSpPr>
        <p:spPr>
          <a:xfrm>
            <a:off x="4303713" y="4391025"/>
            <a:ext cx="38862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loop is executed </a:t>
            </a:r>
            <a:r>
              <a:rPr lang="en-US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b="1" i="1" baseline="-25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times</a:t>
            </a:r>
          </a:p>
        </p:txBody>
      </p:sp>
      <p:sp>
        <p:nvSpPr>
          <p:cNvPr id="12" name="Bent Arrow 11"/>
          <p:cNvSpPr/>
          <p:nvPr/>
        </p:nvSpPr>
        <p:spPr bwMode="auto">
          <a:xfrm flipH="1">
            <a:off x="4953000" y="3730625"/>
            <a:ext cx="1536700" cy="457200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Font typeface="Marlett" pitchFamily="2" charset="2"/>
              <a:buNone/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5645150"/>
            <a:ext cx="82296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2400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b="1" i="1" baseline="-25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varies with </a:t>
            </a: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the sequence of items to be sorted </a:t>
            </a:r>
          </a:p>
        </p:txBody>
      </p:sp>
    </p:spTree>
    <p:extLst>
      <p:ext uri="{BB962C8B-B14F-4D97-AF65-F5344CB8AC3E}">
        <p14:creationId xmlns:p14="http://schemas.microsoft.com/office/powerpoint/2010/main" val="31404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Insertion Sort Running Time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input size is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(number of items).</a:t>
            </a:r>
          </a:p>
          <a:p>
            <a:r>
              <a:rPr lang="en-US" altLang="en-US" dirty="0" smtClean="0"/>
              <a:t>The running time depends on the type of input we have:</a:t>
            </a:r>
          </a:p>
          <a:p>
            <a:pPr lvl="1"/>
            <a:r>
              <a:rPr lang="en-US" altLang="en-US" u="sng" dirty="0" smtClean="0"/>
              <a:t>Best case</a:t>
            </a:r>
            <a:r>
              <a:rPr lang="en-US" altLang="en-US" dirty="0" smtClean="0"/>
              <a:t>: the sequence is already sorted.</a:t>
            </a:r>
          </a:p>
          <a:p>
            <a:pPr lvl="1"/>
            <a:r>
              <a:rPr lang="en-US" altLang="en-US" u="sng" dirty="0" smtClean="0"/>
              <a:t>Worst case</a:t>
            </a:r>
            <a:r>
              <a:rPr lang="en-US" altLang="en-US" dirty="0" smtClean="0"/>
              <a:t>: the sequence is in reverse sorted order.</a:t>
            </a:r>
          </a:p>
        </p:txBody>
      </p:sp>
      <p:sp>
        <p:nvSpPr>
          <p:cNvPr id="5427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5427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E1D27F-CDC4-48F5-AD4F-C8C7D9C74B00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7725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Insertion Sort Running Time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r>
              <a:rPr lang="en-US" altLang="en-US" sz="3600" dirty="0" smtClean="0"/>
              <a:t>Best case: the sequence is already sorted</a:t>
            </a:r>
          </a:p>
          <a:p>
            <a:pPr lvl="1"/>
            <a:r>
              <a:rPr lang="en-US" altLang="en-US" sz="3200" dirty="0" smtClean="0"/>
              <a:t>the </a:t>
            </a:r>
            <a:r>
              <a:rPr lang="en-US" altLang="en-US" sz="3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smtClean="0"/>
              <a:t>loop is executed </a:t>
            </a:r>
            <a:r>
              <a:rPr lang="en-US" altLang="en-US" sz="3200" i="1" dirty="0" smtClean="0"/>
              <a:t>n</a:t>
            </a:r>
            <a:r>
              <a:rPr lang="en-US" altLang="en-US" sz="3200" dirty="0" smtClean="0"/>
              <a:t> times</a:t>
            </a:r>
          </a:p>
          <a:p>
            <a:pPr lvl="1"/>
            <a:r>
              <a:rPr lang="en-US" altLang="en-US" sz="3200" dirty="0" smtClean="0"/>
              <a:t>the </a:t>
            </a:r>
            <a:r>
              <a:rPr lang="en-US" altLang="en-US" sz="3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3200" dirty="0" smtClean="0"/>
              <a:t> loop is executed </a:t>
            </a:r>
            <a:r>
              <a:rPr lang="en-US" altLang="en-US" sz="3200" i="1" dirty="0" err="1" smtClean="0"/>
              <a:t>t</a:t>
            </a:r>
            <a:r>
              <a:rPr lang="en-US" altLang="en-US" sz="3200" i="1" baseline="-25000" dirty="0" err="1" smtClean="0"/>
              <a:t>j</a:t>
            </a:r>
            <a:r>
              <a:rPr lang="en-US" altLang="en-US" sz="3200" i="1" baseline="-25000" dirty="0" smtClean="0"/>
              <a:t> </a:t>
            </a:r>
            <a:r>
              <a:rPr lang="en-US" altLang="en-US" sz="3200" dirty="0" smtClean="0"/>
              <a:t>= 1 time,        for all </a:t>
            </a:r>
            <a:r>
              <a:rPr lang="en-US" altLang="en-US" sz="3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3200" dirty="0" smtClean="0"/>
              <a:t> = 2, …, </a:t>
            </a:r>
            <a:r>
              <a:rPr lang="en-US" altLang="en-US" sz="3200" i="1" dirty="0" smtClean="0"/>
              <a:t>n</a:t>
            </a:r>
          </a:p>
          <a:p>
            <a:pPr lvl="1"/>
            <a:r>
              <a:rPr lang="en-US" altLang="en-US" sz="3200" dirty="0" smtClean="0"/>
              <a:t>The running time in this case is a linear function of </a:t>
            </a:r>
            <a:r>
              <a:rPr lang="en-US" altLang="en-US" sz="3200" i="1" dirty="0" smtClean="0"/>
              <a:t>n </a:t>
            </a:r>
            <a:endParaRPr lang="en-US" altLang="en-US" sz="3200" i="1" dirty="0"/>
          </a:p>
          <a:p>
            <a:pPr lvl="2"/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  <a:endParaRPr lang="en-US" altLang="en-US" dirty="0" smtClean="0">
              <a:cs typeface="Courier New" panose="02070309020205020404" pitchFamily="49" charset="0"/>
            </a:endParaRPr>
          </a:p>
        </p:txBody>
      </p:sp>
      <p:sp>
        <p:nvSpPr>
          <p:cNvPr id="5530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5530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5E53A4-B022-4A69-BE75-496F0797326C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13055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Insertion Sort Running Time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91600" cy="4102100"/>
          </a:xfrm>
        </p:spPr>
        <p:txBody>
          <a:bodyPr/>
          <a:lstStyle/>
          <a:p>
            <a:r>
              <a:rPr lang="en-US" altLang="en-US" sz="3600" dirty="0" smtClean="0"/>
              <a:t>Worst case: the sequence is in reverse sorted order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 smtClean="0"/>
              <a:t> loop is executed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times</a:t>
            </a:r>
          </a:p>
          <a:p>
            <a:pPr lvl="1"/>
            <a:r>
              <a:rPr lang="en-US" altLang="en-US" dirty="0" smtClean="0"/>
              <a:t>for each </a:t>
            </a:r>
            <a:r>
              <a:rPr lang="en-US" alt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 smtClean="0"/>
              <a:t> = 2, …,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compare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A[j]</a:t>
            </a:r>
            <a:r>
              <a:rPr lang="en-US" altLang="en-US" dirty="0" smtClean="0"/>
              <a:t> with each element of the sorted sub-sequence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A[1… j -1]</a:t>
            </a:r>
            <a:r>
              <a:rPr lang="en-US" altLang="en-US" dirty="0" smtClean="0"/>
              <a:t>, then the </a:t>
            </a:r>
            <a:r>
              <a:rPr lang="en-US" alt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 smtClean="0"/>
              <a:t> loop is executed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= j times</a:t>
            </a:r>
          </a:p>
          <a:p>
            <a:pPr lvl="1"/>
            <a:r>
              <a:rPr lang="en-US" altLang="en-US" dirty="0" smtClean="0"/>
              <a:t>The running time of insertion sort is which is a quadratic function of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.</a:t>
            </a:r>
          </a:p>
          <a:p>
            <a:pPr lvl="2"/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</a:t>
            </a:r>
            <a:r>
              <a:rPr lang="en-US" altLang="en-US" sz="32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 smtClean="0"/>
          </a:p>
          <a:p>
            <a:pPr marL="914400" lvl="2" indent="0">
              <a:buFontTx/>
              <a:buNone/>
            </a:pPr>
            <a:endParaRPr lang="en-US" altLang="en-US" sz="2200" dirty="0" smtClean="0"/>
          </a:p>
          <a:p>
            <a:pPr marL="914400" lvl="2" indent="0" algn="ctr">
              <a:buFontTx/>
              <a:buNone/>
            </a:pPr>
            <a:endParaRPr lang="en-US" altLang="en-US" dirty="0" smtClean="0"/>
          </a:p>
          <a:p>
            <a:pPr marL="914400" lvl="2" indent="0" algn="ctr">
              <a:buFontTx/>
              <a:buNone/>
            </a:pPr>
            <a:endParaRPr lang="en-US" altLang="en-US" dirty="0" smtClean="0"/>
          </a:p>
        </p:txBody>
      </p:sp>
      <p:pic>
        <p:nvPicPr>
          <p:cNvPr id="5632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4699000"/>
            <a:ext cx="25400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5632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F44B46-19B3-4783-A028-13247A0794AC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165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Insertion Sort Running Time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 general, we are interested in the worst-case running time.</a:t>
            </a:r>
          </a:p>
          <a:p>
            <a:pPr lvl="1"/>
            <a:r>
              <a:rPr lang="en-US" altLang="en-US" dirty="0" smtClean="0"/>
              <a:t>It gives us an upper bound on the running time for any input.</a:t>
            </a:r>
          </a:p>
          <a:p>
            <a:r>
              <a:rPr lang="en-US" altLang="en-US" dirty="0" smtClean="0"/>
              <a:t>Average case: But average case is often as bad as the worst case</a:t>
            </a:r>
          </a:p>
          <a:p>
            <a:pPr lvl="1"/>
            <a:r>
              <a:rPr lang="en-US" altLang="en-US" dirty="0" smtClean="0"/>
              <a:t>For insertion sort: </a:t>
            </a:r>
          </a:p>
          <a:p>
            <a:pPr lvl="2"/>
            <a:r>
              <a:rPr lang="en-US" altLang="en-US" dirty="0" smtClean="0"/>
              <a:t>Do </a:t>
            </a:r>
            <a:r>
              <a:rPr lang="en-US" alt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 smtClean="0"/>
              <a:t> / 2 comparisons in the </a:t>
            </a:r>
            <a:r>
              <a:rPr lang="en-US" alt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 smtClean="0"/>
              <a:t> loop, so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 smtClean="0"/>
              <a:t> / 2 for each </a:t>
            </a:r>
            <a:r>
              <a:rPr lang="en-US" alt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 smtClean="0"/>
              <a:t> = 2, …,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</a:t>
            </a:r>
          </a:p>
          <a:p>
            <a:pPr lvl="2"/>
            <a:r>
              <a:rPr lang="en-US" altLang="en-US" dirty="0" smtClean="0"/>
              <a:t>So, the running time is again a quadratic function of </a:t>
            </a:r>
            <a:r>
              <a:rPr lang="en-US" altLang="en-US" i="1" dirty="0" smtClean="0"/>
              <a:t>n </a:t>
            </a:r>
            <a:r>
              <a:rPr lang="en-US" altLang="en-US" dirty="0" smtClean="0"/>
              <a:t>–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</a:t>
            </a:r>
            <a:r>
              <a:rPr lang="en-US" altLang="en-US" sz="32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4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5734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EE4DC-B590-4198-AC27-E134CD8639C9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20926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85EC12-34F5-442B-A497-149C6A8EF6D7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6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35369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3" y="2424113"/>
            <a:ext cx="27527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2359025"/>
            <a:ext cx="2733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10"/>
          <p:cNvSpPr txBox="1">
            <a:spLocks noChangeArrowheads="1"/>
          </p:cNvSpPr>
          <p:nvPr/>
        </p:nvSpPr>
        <p:spPr bwMode="auto">
          <a:xfrm>
            <a:off x="-381000" y="1760538"/>
            <a:ext cx="967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Will my program be able to solve a practical problem with large input? </a:t>
            </a:r>
          </a:p>
        </p:txBody>
      </p:sp>
      <p:sp>
        <p:nvSpPr>
          <p:cNvPr id="31750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7772400" cy="1143000"/>
          </a:xfrm>
        </p:spPr>
        <p:txBody>
          <a:bodyPr/>
          <a:lstStyle/>
          <a:p>
            <a:r>
              <a:rPr lang="en-US" altLang="en-US" smtClean="0"/>
              <a:t>Performance Bottleneck: Algorithm or Data Structure? </a:t>
            </a:r>
          </a:p>
        </p:txBody>
      </p:sp>
      <p:sp>
        <p:nvSpPr>
          <p:cNvPr id="31751" name="Footer Placeholder 1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31752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57CB02-6B61-4D2E-8E56-C1971E72358E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0825"/>
            <a:ext cx="7772400" cy="1143000"/>
          </a:xfrm>
        </p:spPr>
        <p:txBody>
          <a:bodyPr/>
          <a:lstStyle/>
          <a:p>
            <a:r>
              <a:rPr lang="en-US" altLang="en-US" smtClean="0"/>
              <a:t>Data Structures &amp; Algorithms vs. Programming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686800" cy="3962400"/>
          </a:xfrm>
        </p:spPr>
        <p:txBody>
          <a:bodyPr/>
          <a:lstStyle/>
          <a:p>
            <a:pPr>
              <a:defRPr/>
            </a:pPr>
            <a:r>
              <a:rPr lang="en-US" altLang="en-US" sz="2800" dirty="0" smtClean="0"/>
              <a:t>All </a:t>
            </a:r>
            <a:r>
              <a:rPr lang="en-US" altLang="en-US" sz="2800" dirty="0"/>
              <a:t>of you have </a:t>
            </a:r>
            <a:r>
              <a:rPr lang="en-US" altLang="en-US" sz="2800" dirty="0" smtClean="0"/>
              <a:t>programmed and have </a:t>
            </a:r>
            <a:r>
              <a:rPr lang="en-US" altLang="en-US" sz="2800" dirty="0"/>
              <a:t>already been exposed to algorithms and data structure. </a:t>
            </a:r>
          </a:p>
          <a:p>
            <a:pPr marL="0" indent="0">
              <a:defRPr/>
            </a:pPr>
            <a:r>
              <a:rPr lang="en-US" altLang="en-US" sz="2800" dirty="0"/>
              <a:t>Perhaps you didn't see them as separate </a:t>
            </a:r>
            <a:r>
              <a:rPr lang="en-US" altLang="en-US" sz="2800" dirty="0" smtClean="0"/>
              <a:t>entities</a:t>
            </a:r>
            <a:endParaRPr lang="en-US" altLang="en-US" sz="2800" dirty="0"/>
          </a:p>
          <a:p>
            <a:pPr marL="0" indent="0">
              <a:defRPr/>
            </a:pPr>
            <a:r>
              <a:rPr lang="en-US" altLang="en-US" sz="2800" dirty="0"/>
              <a:t>Perhaps you saw data structures as simple programming constructs (provided by </a:t>
            </a:r>
            <a:r>
              <a:rPr lang="en-US" altLang="en-US" sz="2800" dirty="0" smtClean="0"/>
              <a:t>Java libraries).</a:t>
            </a:r>
            <a:endParaRPr lang="en-US" altLang="en-US" sz="2800" dirty="0"/>
          </a:p>
          <a:p>
            <a:pPr marL="0" indent="0">
              <a:defRPr/>
            </a:pPr>
            <a:r>
              <a:rPr lang="en-US" altLang="en-US" sz="2800" dirty="0"/>
              <a:t>However, data structures are quite distinct from algorithms, and very important in their own right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  <p:sp>
        <p:nvSpPr>
          <p:cNvPr id="3277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dirty="0" smtClean="0"/>
              <a:t>CS 321 - Data Structures</a:t>
            </a:r>
            <a:endParaRPr lang="en-US" altLang="en-US" sz="1400" dirty="0" smtClean="0"/>
          </a:p>
        </p:txBody>
      </p:sp>
      <p:sp>
        <p:nvSpPr>
          <p:cNvPr id="3277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99249E-F70E-4DFC-B689-ADCC74B3A915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56638" cy="1466850"/>
          </a:xfrm>
        </p:spPr>
        <p:txBody>
          <a:bodyPr/>
          <a:lstStyle/>
          <a:p>
            <a:r>
              <a:rPr lang="en-US" altLang="en-US" smtClean="0"/>
              <a:t>Interplay of Data Structures and Algorithms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68300" y="1679575"/>
            <a:ext cx="87757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800" kern="0" dirty="0" smtClean="0"/>
              <a:t>Data Structure Example Applications: </a:t>
            </a:r>
          </a:p>
          <a:p>
            <a:pPr lvl="1">
              <a:defRPr/>
            </a:pPr>
            <a:r>
              <a:rPr lang="en-US" altLang="en-US" sz="2400" kern="0" dirty="0" smtClean="0"/>
              <a:t>How does Google quickly find web pages that contain a search term?</a:t>
            </a:r>
          </a:p>
          <a:p>
            <a:pPr lvl="1">
              <a:defRPr/>
            </a:pPr>
            <a:r>
              <a:rPr lang="en-US" altLang="en-US" sz="2400" kern="0" dirty="0" smtClean="0"/>
              <a:t>What’s the fastest way to broadcast a message to a network of computers? </a:t>
            </a:r>
          </a:p>
          <a:p>
            <a:pPr lvl="1">
              <a:defRPr/>
            </a:pPr>
            <a:r>
              <a:rPr lang="en-US" altLang="ja-JP" sz="2400" kern="0" dirty="0" smtClean="0"/>
              <a:t>How can a subsequence of DNA be quickly found in a genome? </a:t>
            </a:r>
          </a:p>
          <a:p>
            <a:pPr lvl="1">
              <a:defRPr/>
            </a:pPr>
            <a:r>
              <a:rPr lang="en-US" altLang="ja-JP" sz="2400" kern="0" dirty="0" smtClean="0"/>
              <a:t>How does your operating system track which memory (disk or RAM) is free?</a:t>
            </a:r>
          </a:p>
          <a:p>
            <a:pPr lvl="1">
              <a:defRPr/>
            </a:pPr>
            <a:r>
              <a:rPr lang="en-US" altLang="ja-JP" sz="2400" kern="0" dirty="0" smtClean="0"/>
              <a:t>In the game </a:t>
            </a:r>
            <a:r>
              <a:rPr lang="en-US" altLang="ja-JP" sz="2400" i="1" kern="0" dirty="0" smtClean="0"/>
              <a:t>Call of Duty</a:t>
            </a:r>
            <a:r>
              <a:rPr lang="en-US" altLang="ja-JP" sz="2400" kern="0" dirty="0" smtClean="0"/>
              <a:t>, how can the computer determine which of the scenes should be visible?   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5B74D1-1AB3-4E87-8103-359A2CB74273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655050" cy="762000"/>
          </a:xfrm>
        </p:spPr>
        <p:txBody>
          <a:bodyPr/>
          <a:lstStyle/>
          <a:p>
            <a:r>
              <a:rPr lang="en-US" altLang="en-US" smtClean="0"/>
              <a:t>Some Famous Algorithms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901700"/>
            <a:ext cx="7696200" cy="5715000"/>
          </a:xfrm>
        </p:spPr>
        <p:txBody>
          <a:bodyPr/>
          <a:lstStyle/>
          <a:p>
            <a:r>
              <a:rPr lang="en-US" altLang="en-US" sz="2400" dirty="0" smtClean="0"/>
              <a:t>Constructions of Euclid</a:t>
            </a:r>
          </a:p>
          <a:p>
            <a:r>
              <a:rPr lang="en-US" altLang="en-US" sz="2400" dirty="0" smtClean="0"/>
              <a:t>Newton's Root Finding</a:t>
            </a:r>
          </a:p>
          <a:p>
            <a:r>
              <a:rPr lang="en-US" altLang="en-US" sz="2400" dirty="0" smtClean="0"/>
              <a:t>Fast Fourier Transform</a:t>
            </a:r>
          </a:p>
          <a:p>
            <a:r>
              <a:rPr lang="en-US" altLang="en-US" sz="2400" dirty="0" smtClean="0"/>
              <a:t>Compression (Huffman, Lempel-Ziv, GIF, MPEG)</a:t>
            </a:r>
          </a:p>
          <a:p>
            <a:r>
              <a:rPr lang="en-US" altLang="en-US" sz="2400" dirty="0" smtClean="0"/>
              <a:t>DES, RSA Encryption</a:t>
            </a:r>
          </a:p>
          <a:p>
            <a:r>
              <a:rPr lang="en-US" altLang="en-US" sz="2400" dirty="0" smtClean="0"/>
              <a:t>Simplex Algorithm for Linear Programming</a:t>
            </a:r>
          </a:p>
          <a:p>
            <a:r>
              <a:rPr lang="en-US" altLang="en-US" sz="2400" dirty="0" smtClean="0"/>
              <a:t>Shortest Path Algorithms (Dijkstra, Bellman-Ford)</a:t>
            </a:r>
          </a:p>
          <a:p>
            <a:r>
              <a:rPr lang="en-US" altLang="en-US" sz="2400" dirty="0" smtClean="0"/>
              <a:t>Error Correcting Codes (CDs, DVDs)</a:t>
            </a:r>
          </a:p>
          <a:p>
            <a:r>
              <a:rPr lang="en-US" altLang="en-US" sz="2400" dirty="0" smtClean="0"/>
              <a:t>TCP Congestion Control, IP Routing</a:t>
            </a:r>
          </a:p>
          <a:p>
            <a:r>
              <a:rPr lang="en-US" altLang="en-US" sz="2400" dirty="0" smtClean="0"/>
              <a:t>Pattern matching (Genomics)</a:t>
            </a:r>
          </a:p>
          <a:p>
            <a:r>
              <a:rPr lang="en-US" altLang="en-US" sz="2400" dirty="0" smtClean="0"/>
              <a:t>Page Rank</a:t>
            </a:r>
          </a:p>
        </p:txBody>
      </p:sp>
      <p:sp>
        <p:nvSpPr>
          <p:cNvPr id="3686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368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71E0BA-9A5B-4692-9E56-3133FAAFD80E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357563" y="0"/>
            <a:ext cx="1841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250" smtClean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 flipV="1">
            <a:off x="246063" y="206375"/>
            <a:ext cx="1714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0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1755775" y="341313"/>
            <a:ext cx="5572125" cy="928687"/>
          </a:xfrm>
        </p:spPr>
        <p:txBody>
          <a:bodyPr/>
          <a:lstStyle/>
          <a:p>
            <a:r>
              <a:rPr lang="en-US" altLang="en-US" smtClean="0"/>
              <a:t>Design and Analysis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4313" y="1387475"/>
            <a:ext cx="8853487" cy="5000625"/>
          </a:xfrm>
        </p:spPr>
        <p:txBody>
          <a:bodyPr/>
          <a:lstStyle/>
          <a:p>
            <a:pPr marL="0" indent="0">
              <a:buFont typeface="Marlett" pitchFamily="2" charset="2"/>
              <a:buNone/>
              <a:defRPr/>
            </a:pPr>
            <a:r>
              <a:rPr lang="en-US" altLang="en-US" sz="2800" dirty="0" smtClean="0"/>
              <a:t>Foundations </a:t>
            </a:r>
            <a:r>
              <a:rPr lang="en-US" altLang="en-US" sz="2800" dirty="0"/>
              <a:t>of Algorithm </a:t>
            </a:r>
            <a:r>
              <a:rPr lang="en-US" altLang="en-US" sz="2800" dirty="0" smtClean="0"/>
              <a:t>and </a:t>
            </a:r>
            <a:r>
              <a:rPr lang="en-US" altLang="en-US" sz="2800" dirty="0"/>
              <a:t>Data </a:t>
            </a:r>
            <a:r>
              <a:rPr lang="en-US" altLang="en-US" sz="2800" dirty="0" smtClean="0"/>
              <a:t>Structure Analysis: </a:t>
            </a:r>
            <a:endParaRPr lang="en-US" altLang="en-US" sz="2800" dirty="0"/>
          </a:p>
          <a:p>
            <a:pPr>
              <a:defRPr/>
            </a:pPr>
            <a:endParaRPr lang="en-US" altLang="en-US" sz="2250" dirty="0"/>
          </a:p>
          <a:p>
            <a:pPr>
              <a:defRPr/>
            </a:pPr>
            <a:r>
              <a:rPr lang="en-US" altLang="en-US" sz="2250" dirty="0"/>
              <a:t>Data </a:t>
            </a:r>
            <a:r>
              <a:rPr lang="en-US" altLang="en-US" sz="2250" dirty="0" smtClean="0"/>
              <a:t>Structures (CS 321):</a:t>
            </a:r>
            <a:endParaRPr lang="en-US" altLang="en-US" sz="2250" dirty="0"/>
          </a:p>
          <a:p>
            <a:pPr lvl="1">
              <a:defRPr/>
            </a:pPr>
            <a:r>
              <a:rPr lang="en-US" altLang="en-US" sz="2250" dirty="0"/>
              <a:t>How to efficiently store, access, manage </a:t>
            </a:r>
            <a:r>
              <a:rPr lang="en-US" altLang="en-US" sz="2250" dirty="0" smtClean="0"/>
              <a:t>data?</a:t>
            </a:r>
            <a:endParaRPr lang="en-US" altLang="en-US" sz="2250" dirty="0"/>
          </a:p>
          <a:p>
            <a:pPr lvl="1">
              <a:defRPr/>
            </a:pPr>
            <a:r>
              <a:rPr lang="en-US" altLang="en-US" sz="2250" dirty="0" smtClean="0"/>
              <a:t>How data </a:t>
            </a:r>
            <a:r>
              <a:rPr lang="en-US" altLang="en-US" sz="2250" dirty="0"/>
              <a:t>structures effect algorithm</a:t>
            </a:r>
            <a:r>
              <a:rPr lang="ja-JP" altLang="en-US" sz="2250" dirty="0"/>
              <a:t>’</a:t>
            </a:r>
            <a:r>
              <a:rPr lang="en-US" altLang="ja-JP" sz="2250" dirty="0"/>
              <a:t>s </a:t>
            </a:r>
            <a:r>
              <a:rPr lang="en-US" altLang="ja-JP" sz="2250" dirty="0" smtClean="0"/>
              <a:t>performance?</a:t>
            </a:r>
            <a:endParaRPr lang="en-US" altLang="ja-JP" sz="2250" dirty="0"/>
          </a:p>
          <a:p>
            <a:pPr>
              <a:defRPr/>
            </a:pPr>
            <a:endParaRPr lang="en-US" altLang="en-US" sz="2250" dirty="0"/>
          </a:p>
          <a:p>
            <a:pPr>
              <a:defRPr/>
            </a:pPr>
            <a:r>
              <a:rPr lang="en-US" altLang="en-US" sz="2250" dirty="0"/>
              <a:t>Algorithm Design and </a:t>
            </a:r>
            <a:r>
              <a:rPr lang="en-US" altLang="en-US" sz="2250" dirty="0" smtClean="0"/>
              <a:t>Analysis (CS 421):</a:t>
            </a:r>
            <a:endParaRPr lang="en-US" altLang="en-US" sz="2250" dirty="0"/>
          </a:p>
          <a:p>
            <a:pPr lvl="1">
              <a:defRPr/>
            </a:pPr>
            <a:r>
              <a:rPr lang="en-US" altLang="en-US" sz="2250" dirty="0"/>
              <a:t>How to predict an algorithm</a:t>
            </a:r>
            <a:r>
              <a:rPr lang="ja-JP" altLang="en-US" sz="2250" dirty="0"/>
              <a:t>’</a:t>
            </a:r>
            <a:r>
              <a:rPr lang="en-US" altLang="ja-JP" sz="2250" dirty="0"/>
              <a:t>s </a:t>
            </a:r>
            <a:r>
              <a:rPr lang="en-US" altLang="ja-JP" sz="2250" dirty="0" smtClean="0"/>
              <a:t>performance? </a:t>
            </a:r>
            <a:endParaRPr lang="en-US" altLang="ja-JP" sz="2250" dirty="0"/>
          </a:p>
          <a:p>
            <a:pPr lvl="1">
              <a:defRPr/>
            </a:pPr>
            <a:r>
              <a:rPr lang="en-US" altLang="en-US" sz="2250" dirty="0"/>
              <a:t>How well an algorithm scales </a:t>
            </a:r>
            <a:r>
              <a:rPr lang="en-US" altLang="en-US" sz="2250" dirty="0" smtClean="0"/>
              <a:t>up?</a:t>
            </a:r>
            <a:endParaRPr lang="en-US" altLang="en-US" sz="2250" dirty="0"/>
          </a:p>
          <a:p>
            <a:pPr lvl="1">
              <a:defRPr/>
            </a:pPr>
            <a:r>
              <a:rPr lang="en-US" altLang="en-US" sz="2250" dirty="0"/>
              <a:t>How to compare different algorithms for a </a:t>
            </a:r>
            <a:r>
              <a:rPr lang="en-US" altLang="en-US" sz="2250" dirty="0" smtClean="0"/>
              <a:t>problem?</a:t>
            </a:r>
            <a:endParaRPr lang="en-US" altLang="en-US" sz="2250" dirty="0"/>
          </a:p>
          <a:p>
            <a:pPr lvl="1">
              <a:buFont typeface="Wingdings 2" panose="05020102010507070707" pitchFamily="18" charset="2"/>
              <a:buNone/>
              <a:defRPr/>
            </a:pPr>
            <a:endParaRPr lang="en-US" altLang="en-US" sz="2250" dirty="0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571500" y="409575"/>
            <a:ext cx="53578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250" smtClean="0"/>
          </a:p>
        </p:txBody>
      </p:sp>
      <p:sp>
        <p:nvSpPr>
          <p:cNvPr id="3789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3789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0DBB39-6EC7-4DC2-9304-494AB83BC95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81000" y="23813"/>
            <a:ext cx="82296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Example: The Sorting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Marlett" pitchFamily="2" charset="2"/>
              <a:buNone/>
              <a:defRPr/>
            </a:pPr>
            <a:endParaRPr lang="en-US" dirty="0" smtClean="0"/>
          </a:p>
          <a:p>
            <a:pPr marL="0" indent="0">
              <a:buFont typeface="Marlett" pitchFamily="2" charset="2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INPUT: A sequence of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numbers A = (a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,a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,…,a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Marlett" pitchFamily="2" charset="2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 A permutation A’=(a’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a’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a’</a:t>
            </a:r>
            <a:r>
              <a:rPr lang="en-US" sz="24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of the input sequence such that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a’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≤ 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≤ … ≤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a’</a:t>
            </a:r>
            <a:r>
              <a:rPr lang="en-US" sz="24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2400" baseline="-25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arlett" pitchFamily="2" charset="2"/>
              <a:buNone/>
              <a:defRPr/>
            </a:pPr>
            <a:endParaRPr lang="en-US" sz="2800" baseline="-25000" dirty="0"/>
          </a:p>
          <a:p>
            <a:pPr marL="0" indent="0">
              <a:buFont typeface="Marlett" pitchFamily="2" charset="2"/>
              <a:buNone/>
              <a:defRPr/>
            </a:pPr>
            <a:r>
              <a:rPr lang="en-US" sz="2800" dirty="0" smtClean="0"/>
              <a:t>Example: </a:t>
            </a:r>
          </a:p>
          <a:p>
            <a:pPr lvl="1">
              <a:defRPr/>
            </a:pPr>
            <a:r>
              <a:rPr lang="en-US" sz="2400" dirty="0" smtClean="0"/>
              <a:t>Input sequence: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/>
              <a:t> = [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6, 5, 3, 1, 8, 7, 2, 4</a:t>
            </a:r>
            <a:r>
              <a:rPr lang="en-US" sz="2400" dirty="0"/>
              <a:t>]</a:t>
            </a:r>
            <a:endParaRPr lang="en-US" sz="2400" dirty="0" smtClean="0"/>
          </a:p>
          <a:p>
            <a:pPr marL="457200" lvl="1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				</a:t>
            </a:r>
            <a:r>
              <a:rPr lang="en-US" sz="2400" dirty="0" smtClean="0">
                <a:solidFill>
                  <a:srgbClr val="FF0000"/>
                </a:solidFill>
              </a:rPr>
              <a:t>An instance of the problem</a:t>
            </a:r>
          </a:p>
          <a:p>
            <a:pPr marL="457200" lvl="1" indent="0">
              <a:buFontTx/>
              <a:buNone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2400" dirty="0" smtClean="0"/>
              <a:t>Output sequence: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A’</a:t>
            </a:r>
            <a:r>
              <a:rPr lang="en-US" sz="2400" dirty="0" smtClean="0"/>
              <a:t> = [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1, 2, 3, 4, 5, 6, 7, 8</a:t>
            </a:r>
            <a:r>
              <a:rPr lang="en-US" sz="2400" dirty="0"/>
              <a:t>]</a:t>
            </a:r>
            <a:endParaRPr lang="en-US" sz="2400" dirty="0" smtClean="0"/>
          </a:p>
          <a:p>
            <a:pPr marL="0" indent="0">
              <a:buFont typeface="Marlett" pitchFamily="2" charset="2"/>
              <a:buNone/>
              <a:defRPr/>
            </a:pPr>
            <a:endParaRPr lang="en-US" dirty="0"/>
          </a:p>
        </p:txBody>
      </p:sp>
      <p:sp>
        <p:nvSpPr>
          <p:cNvPr id="5" name="Curved Left Arrow 4"/>
          <p:cNvSpPr/>
          <p:nvPr/>
        </p:nvSpPr>
        <p:spPr>
          <a:xfrm rot="18312015">
            <a:off x="7910512" y="2897188"/>
            <a:ext cx="601663" cy="115093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5061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4506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9F56B7-77C7-465A-B02F-F96C0336417F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342217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Insertion Sort: Example</a:t>
            </a:r>
          </a:p>
        </p:txBody>
      </p:sp>
      <p:sp>
        <p:nvSpPr>
          <p:cNvPr id="47107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4710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3A27BD-8296-48AB-B085-C53C8A5DFD80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600" smtClean="0"/>
          </a:p>
        </p:txBody>
      </p: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1524000" y="1600200"/>
            <a:ext cx="5486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6 5 3 1 8 7 2 4</a:t>
            </a:r>
          </a:p>
        </p:txBody>
      </p:sp>
    </p:spTree>
    <p:extLst>
      <p:ext uri="{BB962C8B-B14F-4D97-AF65-F5344CB8AC3E}">
        <p14:creationId xmlns:p14="http://schemas.microsoft.com/office/powerpoint/2010/main" val="104501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Insertion Sort: Algorithm</a:t>
            </a:r>
          </a:p>
        </p:txBody>
      </p:sp>
      <p:pic>
        <p:nvPicPr>
          <p:cNvPr id="4813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80" b="-10280"/>
          <a:stretch>
            <a:fillRect/>
          </a:stretch>
        </p:blipFill>
        <p:spPr>
          <a:xfrm>
            <a:off x="1485900" y="990600"/>
            <a:ext cx="6781800" cy="4283075"/>
          </a:xfrm>
        </p:spPr>
      </p:pic>
      <p:sp>
        <p:nvSpPr>
          <p:cNvPr id="4813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4813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B7B648-B49A-42A2-9BBB-AF9FA9E76F8A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26334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6346</TotalTime>
  <Words>920</Words>
  <Application>Microsoft Office PowerPoint</Application>
  <PresentationFormat>On-screen Show (4:3)</PresentationFormat>
  <Paragraphs>134</Paragraphs>
  <Slides>19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PGothic</vt:lpstr>
      <vt:lpstr>Arial</vt:lpstr>
      <vt:lpstr>Courier New</vt:lpstr>
      <vt:lpstr>Marlett</vt:lpstr>
      <vt:lpstr>Times New Roman</vt:lpstr>
      <vt:lpstr>Wingdings 2</vt:lpstr>
      <vt:lpstr>Default Design</vt:lpstr>
      <vt:lpstr> Why Data Structures? </vt:lpstr>
      <vt:lpstr>Performance Bottleneck: Algorithm or Data Structure? </vt:lpstr>
      <vt:lpstr>Data Structures &amp; Algorithms vs. Programming</vt:lpstr>
      <vt:lpstr>Interplay of Data Structures and Algorithms</vt:lpstr>
      <vt:lpstr>Some Famous Algorithms</vt:lpstr>
      <vt:lpstr>Design and Analysis</vt:lpstr>
      <vt:lpstr>Example: The Sorting Problem</vt:lpstr>
      <vt:lpstr>Insertion Sort: Example</vt:lpstr>
      <vt:lpstr>Insertion Sort: Algorithm</vt:lpstr>
      <vt:lpstr>Algorithms Analysis</vt:lpstr>
      <vt:lpstr>Algorithms Analysis</vt:lpstr>
      <vt:lpstr>Insertion Sort Running Time</vt:lpstr>
      <vt:lpstr>Insertion Sort Running Time</vt:lpstr>
      <vt:lpstr>Insertion Sort Running Time</vt:lpstr>
      <vt:lpstr>Insertion Sort Running Time</vt:lpstr>
      <vt:lpstr>Insertion Sort Running Time</vt:lpstr>
      <vt:lpstr>Insertion Sort Running Time</vt:lpstr>
      <vt:lpstr>Insertion Sort Running Time</vt:lpstr>
      <vt:lpstr>PowerPoint Presentation</vt:lpstr>
    </vt:vector>
  </TitlesOfParts>
  <Company>U of 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Matt T Laptop</cp:lastModifiedBy>
  <cp:revision>171</cp:revision>
  <cp:lastPrinted>2015-04-08T19:20:21Z</cp:lastPrinted>
  <dcterms:created xsi:type="dcterms:W3CDTF">2001-06-29T19:12:00Z</dcterms:created>
  <dcterms:modified xsi:type="dcterms:W3CDTF">2018-08-23T17:01:42Z</dcterms:modified>
</cp:coreProperties>
</file>