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308" r:id="rId2"/>
    <p:sldId id="309" r:id="rId3"/>
    <p:sldId id="340" r:id="rId4"/>
    <p:sldId id="341" r:id="rId5"/>
    <p:sldId id="342" r:id="rId6"/>
    <p:sldId id="324" r:id="rId7"/>
    <p:sldId id="325" r:id="rId8"/>
    <p:sldId id="346" r:id="rId9"/>
    <p:sldId id="347" r:id="rId10"/>
    <p:sldId id="348" r:id="rId11"/>
    <p:sldId id="349" r:id="rId12"/>
    <p:sldId id="350" r:id="rId13"/>
    <p:sldId id="351" r:id="rId14"/>
    <p:sldId id="332" r:id="rId15"/>
    <p:sldId id="333" r:id="rId16"/>
    <p:sldId id="343" r:id="rId17"/>
    <p:sldId id="344" r:id="rId18"/>
    <p:sldId id="345" r:id="rId19"/>
    <p:sldId id="316" r:id="rId20"/>
    <p:sldId id="317" r:id="rId21"/>
    <p:sldId id="334" r:id="rId22"/>
    <p:sldId id="335" r:id="rId23"/>
    <p:sldId id="336" r:id="rId24"/>
    <p:sldId id="337" r:id="rId25"/>
    <p:sldId id="338" r:id="rId26"/>
    <p:sldId id="339" r:id="rId27"/>
    <p:sldId id="318" r:id="rId28"/>
    <p:sldId id="319" r:id="rId29"/>
    <p:sldId id="320" r:id="rId30"/>
    <p:sldId id="321" r:id="rId31"/>
    <p:sldId id="322" r:id="rId32"/>
    <p:sldId id="323" r:id="rId3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0" autoAdjust="0"/>
    <p:restoredTop sz="94676" autoAdjust="0"/>
  </p:normalViewPr>
  <p:slideViewPr>
    <p:cSldViewPr>
      <p:cViewPr varScale="1">
        <p:scale>
          <a:sx n="113" d="100"/>
          <a:sy n="113" d="100"/>
        </p:scale>
        <p:origin x="88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C4AF88A-47EF-48AB-B665-485D881EB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9944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D5A99B-5824-453D-A551-E1156579DDDF}" type="slidenum">
              <a:rPr lang="en-US" altLang="en-US" sz="1300" smtClean="0">
                <a:latin typeface="Calibri" panose="020F0502020204030204" pitchFamily="34" charset="0"/>
                <a:ea typeface="MS PGothic" panose="020B0600070205080204" pitchFamily="34" charset="-128"/>
              </a:rPr>
              <a:pPr/>
              <a:t>1</a:t>
            </a:fld>
            <a:endParaRPr lang="en-US" altLang="en-US" sz="1300" smtClean="0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238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4AF88A-47EF-48AB-B665-485D881EB68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9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82AD8F-C71B-4B78-8FB3-13819CD7DB7C}" type="slidenum">
              <a:rPr lang="en-US" altLang="en-US" sz="1300" smtClean="0">
                <a:latin typeface="Calibri" panose="020F0502020204030204" pitchFamily="34" charset="0"/>
                <a:ea typeface="MS PGothic" panose="020B0600070205080204" pitchFamily="34" charset="-128"/>
              </a:rPr>
              <a:pPr/>
              <a:t>4</a:t>
            </a:fld>
            <a:endParaRPr lang="en-US" altLang="en-US" sz="1300" smtClean="0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analogy: trays of food at the sizzler</a:t>
            </a:r>
          </a:p>
        </p:txBody>
      </p:sp>
    </p:spTree>
    <p:extLst>
      <p:ext uri="{BB962C8B-B14F-4D97-AF65-F5344CB8AC3E}">
        <p14:creationId xmlns:p14="http://schemas.microsoft.com/office/powerpoint/2010/main" val="3290480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151E80-C486-435B-9AAB-BC398057562F}" type="slidenum">
              <a:rPr lang="en-US" altLang="en-US" sz="1300" smtClean="0">
                <a:latin typeface="Calibri" panose="020F0502020204030204" pitchFamily="34" charset="0"/>
                <a:ea typeface="MS PGothic" panose="020B0600070205080204" pitchFamily="34" charset="-128"/>
              </a:rPr>
              <a:pPr/>
              <a:t>19</a:t>
            </a:fld>
            <a:endParaRPr lang="en-US" altLang="en-US" sz="1300" smtClean="0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analogy: trays of food at the sizzler</a:t>
            </a:r>
          </a:p>
        </p:txBody>
      </p:sp>
    </p:spTree>
    <p:extLst>
      <p:ext uri="{BB962C8B-B14F-4D97-AF65-F5344CB8AC3E}">
        <p14:creationId xmlns:p14="http://schemas.microsoft.com/office/powerpoint/2010/main" val="296256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FC4EB9-F7D6-45F1-9CAE-45EE61099277}" type="slidenum">
              <a:rPr lang="en-US" altLang="en-US" sz="1300" smtClean="0">
                <a:latin typeface="Calibri" panose="020F0502020204030204" pitchFamily="34" charset="0"/>
                <a:ea typeface="MS PGothic" panose="020B0600070205080204" pitchFamily="34" charset="-128"/>
              </a:rPr>
              <a:pPr/>
              <a:t>27</a:t>
            </a:fld>
            <a:endParaRPr lang="en-US" altLang="en-US" sz="1300" smtClean="0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78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fr-FR" smtClean="0"/>
              <a:t>CS 321 -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39A3A-86A7-4F4A-8DE0-AC6E207A22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83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fr-FR" smtClean="0"/>
              <a:t>CS 321 -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FE7E6-15C5-4DF6-8589-5B1E4F5317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32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15240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-15240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fr-FR" smtClean="0"/>
              <a:t>CS 321 -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70D73-B5FF-44E3-B1FE-656B5A9CC4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364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fr-FR" smtClean="0"/>
              <a:t>CS 321 -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74CD3-D4E5-4D42-A835-E1223BB13B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12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fr-FR" smtClean="0"/>
              <a:t>CS 321 -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477D7-9671-4DB8-9191-21621BBAFB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28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fr-FR" smtClean="0"/>
              <a:t>CS 321 -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BA59C-CCB9-45E0-9CF0-621DC08B99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0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fr-FR" smtClean="0"/>
              <a:t>CS 321 - Data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A704F-CA6A-4DA2-A458-A4EE9D4BA3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40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fr-FR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F1944-36E6-4379-B60E-F61429D48E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84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fr-FR" smtClean="0"/>
              <a:t>CS 321 - Data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7AA88-B38B-47F0-BD81-8189E5992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08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fr-FR" smtClean="0"/>
              <a:t>CS 321 -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26FCE-F0E5-4D3C-B00B-7AB70F5325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66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fr-FR" smtClean="0"/>
              <a:t>CS 321 -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EA66D-68D2-4802-BD5C-6981BD7C82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19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CS314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fr-FR" smtClean="0"/>
              <a:t>CS 321 - Data Structures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800" b="1"/>
            </a:lvl1pPr>
          </a:lstStyle>
          <a:p>
            <a:pPr>
              <a:defRPr/>
            </a:pPr>
            <a:fld id="{4D8ED2FC-D258-45B5-AB8A-5035E6231C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8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Stacks and Queues</a:t>
            </a:r>
          </a:p>
        </p:txBody>
      </p:sp>
      <p:pic>
        <p:nvPicPr>
          <p:cNvPr id="1433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66"/>
          <a:stretch>
            <a:fillRect/>
          </a:stretch>
        </p:blipFill>
        <p:spPr bwMode="auto">
          <a:xfrm>
            <a:off x="6391275" y="1993900"/>
            <a:ext cx="25527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3898900"/>
            <a:ext cx="30924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1766888"/>
            <a:ext cx="3160712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44888"/>
            <a:ext cx="27432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16350"/>
            <a:ext cx="1443038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95400"/>
            <a:ext cx="3321050" cy="249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24600" y="622935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CLRS, Section 10.1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Stack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105400"/>
          </a:xfrm>
        </p:spPr>
        <p:txBody>
          <a:bodyPr/>
          <a:lstStyle/>
          <a:p>
            <a:r>
              <a:rPr lang="en-US" sz="2800" dirty="0" smtClean="0"/>
              <a:t>Empty stack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push(4)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push(1)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push(3)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691564"/>
              </p:ext>
            </p:extLst>
          </p:nvPr>
        </p:nvGraphicFramePr>
        <p:xfrm>
          <a:off x="1524000" y="5193453"/>
          <a:ext cx="60960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38600" y="4272895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4538133" y="4726093"/>
            <a:ext cx="0" cy="379307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71967" y="5302683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6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Stack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105400"/>
          </a:xfrm>
        </p:spPr>
        <p:txBody>
          <a:bodyPr/>
          <a:lstStyle/>
          <a:p>
            <a:r>
              <a:rPr lang="en-US" sz="2800" dirty="0" smtClean="0"/>
              <a:t>Empty stack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push(4)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push(1)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push(3)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039525"/>
              </p:ext>
            </p:extLst>
          </p:nvPr>
        </p:nvGraphicFramePr>
        <p:xfrm>
          <a:off x="1524000" y="5193453"/>
          <a:ext cx="60960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19400" y="4272895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318933" y="4726093"/>
            <a:ext cx="0" cy="379307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71967" y="5302683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6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Stack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105400"/>
          </a:xfrm>
        </p:spPr>
        <p:txBody>
          <a:bodyPr/>
          <a:lstStyle/>
          <a:p>
            <a:r>
              <a:rPr lang="en-US" sz="2800" dirty="0" smtClean="0"/>
              <a:t>Empty stack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push(4)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push(1)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push(3)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push(8)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378884"/>
              </p:ext>
            </p:extLst>
          </p:nvPr>
        </p:nvGraphicFramePr>
        <p:xfrm>
          <a:off x="1524000" y="5193453"/>
          <a:ext cx="60960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38600" y="4272895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4538133" y="4726093"/>
            <a:ext cx="0" cy="379307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71967" y="5302683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41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Stack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105400"/>
          </a:xfrm>
        </p:spPr>
        <p:txBody>
          <a:bodyPr/>
          <a:lstStyle/>
          <a:p>
            <a:r>
              <a:rPr lang="en-US" sz="2800" dirty="0" smtClean="0"/>
              <a:t>Empty stack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push(4)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push(1)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push(3)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push(8)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560753"/>
              </p:ext>
            </p:extLst>
          </p:nvPr>
        </p:nvGraphicFramePr>
        <p:xfrm>
          <a:off x="1524000" y="5193453"/>
          <a:ext cx="60960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19400" y="4272895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318933" y="4726093"/>
            <a:ext cx="0" cy="379307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71967" y="5302683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7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Stack </a:t>
            </a:r>
            <a:r>
              <a:rPr lang="en-US" dirty="0" smtClean="0">
                <a:solidFill>
                  <a:srgbClr val="FF0000"/>
                </a:solidFill>
              </a:rPr>
              <a:t>Implementation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895600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/>
              <a:t>= 0, </a:t>
            </a:r>
            <a:r>
              <a:rPr lang="en-US" dirty="0" smtClean="0"/>
              <a:t>the stack is </a:t>
            </a:r>
            <a:r>
              <a:rPr lang="en-US" dirty="0" smtClean="0"/>
              <a:t>empty.</a:t>
            </a:r>
            <a:endParaRPr lang="en-US" dirty="0" smtClean="0"/>
          </a:p>
          <a:p>
            <a:r>
              <a:rPr lang="en-US" dirty="0" smtClean="0"/>
              <a:t>If we do pop on an empty </a:t>
            </a:r>
            <a:r>
              <a:rPr lang="en-US" dirty="0" smtClean="0"/>
              <a:t>stack, </a:t>
            </a:r>
            <a:r>
              <a:rPr lang="en-US" dirty="0" smtClean="0"/>
              <a:t>we have an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underflow</a:t>
            </a:r>
            <a:r>
              <a:rPr lang="en-US" dirty="0" smtClean="0"/>
              <a:t> </a:t>
            </a:r>
            <a:r>
              <a:rPr lang="en-US" dirty="0" smtClean="0"/>
              <a:t>exception.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/>
              <a:t> &gt; </a:t>
            </a:r>
            <a:r>
              <a:rPr lang="en-US" i="1" dirty="0" smtClean="0"/>
              <a:t>n</a:t>
            </a:r>
            <a:r>
              <a:rPr lang="en-US" dirty="0" smtClean="0"/>
              <a:t>, we have an </a:t>
            </a:r>
            <a:r>
              <a:rPr lang="en-US" i="1" dirty="0" smtClean="0"/>
              <a:t>overflow</a:t>
            </a:r>
            <a:r>
              <a:rPr lang="en-US" dirty="0" smtClean="0"/>
              <a:t> </a:t>
            </a:r>
            <a:r>
              <a:rPr lang="en-US" dirty="0" smtClean="0"/>
              <a:t>exception.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Stack </a:t>
            </a:r>
            <a:r>
              <a:rPr lang="en-US" dirty="0" smtClean="0">
                <a:solidFill>
                  <a:srgbClr val="FF0000"/>
                </a:solidFill>
              </a:rPr>
              <a:t>Implementation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72763" r="-72763"/>
          <a:stretch>
            <a:fillRect/>
          </a:stretch>
        </p:blipFill>
        <p:spPr>
          <a:xfrm>
            <a:off x="-524933" y="1309436"/>
            <a:ext cx="7315200" cy="462012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6800" y="2496115"/>
            <a:ext cx="2643174" cy="2246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Each of the three operations takes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dirty="0" smtClean="0">
                <a:solidFill>
                  <a:srgbClr val="FF0000"/>
                </a:solidFill>
              </a:rPr>
              <a:t> time.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6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 Limitations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17625"/>
            <a:ext cx="8915400" cy="51816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You cannot loop over a stack in the usual way. Assume we created our own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altLang="en-US" sz="2400" dirty="0" smtClean="0">
                <a:cs typeface="Consolas" panose="020B0609020204030204" pitchFamily="49" charset="0"/>
              </a:rPr>
              <a:t> </a:t>
            </a:r>
            <a:r>
              <a:rPr lang="en-US" altLang="en-US" sz="2400" dirty="0" smtClean="0"/>
              <a:t>class.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9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	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Stack&lt;Integer&gt; s = new Stack&lt;Integer&gt;();</a:t>
            </a:r>
          </a:p>
          <a:p>
            <a:pPr lvl="1" eaLnBrk="1" hangingPunct="1">
              <a:lnSpc>
                <a:spcPct val="5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altLang="en-US" sz="2400" dirty="0" err="1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2400" dirty="0" err="1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sz="2400" dirty="0" err="1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s.size</a:t>
            </a:r>
            <a:r>
              <a:rPr lang="en-US" altLang="en-US" sz="2400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2400" dirty="0" err="1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	    </a:t>
            </a:r>
            <a:r>
              <a:rPr lang="en-US" altLang="en-US" sz="2400" b="1" dirty="0" smtClean="0">
                <a:solidFill>
                  <a:srgbClr val="800000"/>
                </a:solidFill>
              </a:rPr>
              <a:t>do something with </a:t>
            </a:r>
            <a:r>
              <a:rPr lang="en-US" altLang="en-US" sz="2400" dirty="0" err="1" smtClean="0">
                <a:solidFill>
                  <a:srgbClr val="800000"/>
                </a:solidFill>
                <a:latin typeface="Courier New" panose="02070309020205020404" pitchFamily="49" charset="0"/>
              </a:rPr>
              <a:t>s.get</a:t>
            </a:r>
            <a:r>
              <a:rPr lang="en-US" altLang="en-US" sz="2400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dirty="0" err="1" smtClean="0">
                <a:solidFill>
                  <a:srgbClr val="8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en-US" altLang="en-US" sz="2400" dirty="0" smtClean="0"/>
              <a:t>Instead,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2400" dirty="0" smtClean="0"/>
              <a:t> each element until the stack is empty.</a:t>
            </a:r>
          </a:p>
          <a:p>
            <a:pPr lvl="1" eaLnBrk="1" hangingPunct="1">
              <a:buFontTx/>
              <a:buNone/>
            </a:pPr>
            <a:endParaRPr lang="en-US" altLang="en-US" sz="14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// process (and destroy) an entire stack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	while (!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s.isEmpty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())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	    </a:t>
            </a:r>
            <a:r>
              <a:rPr lang="en-US" altLang="en-US" sz="2400" b="1" dirty="0" smtClean="0"/>
              <a:t>do something with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s.pop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	}</a:t>
            </a:r>
          </a:p>
        </p:txBody>
      </p:sp>
      <p:grpSp>
        <p:nvGrpSpPr>
          <p:cNvPr id="217094" name="Group 6"/>
          <p:cNvGrpSpPr>
            <a:grpSpLocks/>
          </p:cNvGrpSpPr>
          <p:nvPr/>
        </p:nvGrpSpPr>
        <p:grpSpPr bwMode="auto">
          <a:xfrm>
            <a:off x="1446213" y="2439988"/>
            <a:ext cx="5410200" cy="990600"/>
            <a:chOff x="576" y="1488"/>
            <a:chExt cx="3744" cy="624"/>
          </a:xfrm>
        </p:grpSpPr>
        <p:sp>
          <p:nvSpPr>
            <p:cNvPr id="217092" name="Line 4"/>
            <p:cNvSpPr>
              <a:spLocks noChangeShapeType="1"/>
            </p:cNvSpPr>
            <p:nvPr/>
          </p:nvSpPr>
          <p:spPr bwMode="auto">
            <a:xfrm>
              <a:off x="576" y="1536"/>
              <a:ext cx="3744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7093" name="Line 5"/>
            <p:cNvSpPr>
              <a:spLocks noChangeShapeType="1"/>
            </p:cNvSpPr>
            <p:nvPr/>
          </p:nvSpPr>
          <p:spPr bwMode="auto">
            <a:xfrm flipH="1">
              <a:off x="576" y="1488"/>
              <a:ext cx="3744" cy="6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74CD3-D4E5-4D42-A835-E1223BB13B9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939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7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7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00" dirty="0" smtClean="0"/>
              <a:t>What Happened to My </a:t>
            </a:r>
            <a:r>
              <a:rPr lang="en-US" altLang="en-US" sz="4200" dirty="0"/>
              <a:t>S</a:t>
            </a:r>
            <a:r>
              <a:rPr lang="en-US" altLang="en-US" sz="4200" dirty="0" smtClean="0"/>
              <a:t>tack?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Suppose we're asked to write a method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dirty="0" smtClean="0"/>
              <a:t> that accepts 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altLang="en-US" dirty="0" smtClean="0"/>
              <a:t> of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en-US" dirty="0" smtClean="0"/>
              <a:t>s and returns the largest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en-US" dirty="0" smtClean="0"/>
              <a:t> in the stack: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Precondition: !</a:t>
            </a:r>
            <a:r>
              <a:rPr lang="en-US" alt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s.isEmpty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()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public static void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max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(Stack&lt;Integer&gt; s)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maxValue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s.pop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6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while (!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s.isEmpty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()) 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next =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s.pop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maxValue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Math.max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maxValue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, next);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return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maxValue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 smtClean="0"/>
              <a:t>The algorithm is correct, but what is wrong with the code?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74CD3-D4E5-4D42-A835-E1223BB13B94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422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1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1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1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1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1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00" dirty="0" smtClean="0"/>
              <a:t>What Happened to My Stack?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code destroys the stack in figuring out its answer.</a:t>
            </a:r>
          </a:p>
          <a:p>
            <a:pPr lvl="1" eaLnBrk="1" hangingPunct="1"/>
            <a:r>
              <a:rPr lang="en-US" altLang="en-US" sz="2400" dirty="0" smtClean="0"/>
              <a:t>To fix this, you must save and restore the stack's contents: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8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public static void max(Stack&lt;Integer&gt; s)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   Stack&lt;Integer&gt; backup = new Stack&lt;Integer&gt;();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maxValue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s.pop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backup.push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maxValue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endParaRPr lang="en-US" altLang="en-US" sz="6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while (!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s.isEmpty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()) {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next =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s.pop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backup.push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(next);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maxValue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Math.max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maxValue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, next);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endParaRPr lang="en-US" altLang="en-US" sz="6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   while (!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backup.isEmpty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()) {   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restore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s.push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backup.pop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());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return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maxValue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65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74CD3-D4E5-4D42-A835-E1223BB13B94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2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Queues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990600"/>
            <a:ext cx="89154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b="1" dirty="0"/>
              <a:t>Q</a:t>
            </a:r>
            <a:r>
              <a:rPr lang="en-US" altLang="en-US" sz="2400" b="1" dirty="0" smtClean="0"/>
              <a:t>ueue</a:t>
            </a:r>
            <a:r>
              <a:rPr lang="en-US" altLang="en-US" sz="2400" dirty="0" smtClean="0"/>
              <a:t>: Retrieves elements in the order they were added.</a:t>
            </a:r>
          </a:p>
          <a:p>
            <a:pPr lvl="1" eaLnBrk="1" hangingPunct="1">
              <a:defRPr/>
            </a:pPr>
            <a:r>
              <a:rPr lang="en-US" altLang="en-US" sz="2400" dirty="0" smtClean="0"/>
              <a:t>First-In, First-Out ("FIFO")</a:t>
            </a:r>
          </a:p>
          <a:p>
            <a:pPr lvl="1" eaLnBrk="1" hangingPunct="1">
              <a:defRPr/>
            </a:pPr>
            <a:r>
              <a:rPr lang="en-US" altLang="en-US" sz="2400" dirty="0" smtClean="0"/>
              <a:t>Elements are stored in order of</a:t>
            </a:r>
            <a:br>
              <a:rPr lang="en-US" altLang="en-US" sz="2400" dirty="0" smtClean="0"/>
            </a:br>
            <a:r>
              <a:rPr lang="en-US" altLang="en-US" sz="2400" dirty="0" smtClean="0"/>
              <a:t>insertion but don't have indexes.</a:t>
            </a:r>
          </a:p>
          <a:p>
            <a:pPr lvl="1" eaLnBrk="1" hangingPunct="1">
              <a:defRPr/>
            </a:pPr>
            <a:r>
              <a:rPr lang="en-US" altLang="en-US" sz="2400" dirty="0" smtClean="0"/>
              <a:t>Client can only add to the end of the</a:t>
            </a:r>
            <a:br>
              <a:rPr lang="en-US" altLang="en-US" sz="2400" dirty="0" smtClean="0"/>
            </a:br>
            <a:r>
              <a:rPr lang="en-US" altLang="en-US" sz="2400" dirty="0" smtClean="0"/>
              <a:t>queue, and can only examine/remove</a:t>
            </a:r>
            <a:br>
              <a:rPr lang="en-US" altLang="en-US" sz="2400" dirty="0" smtClean="0"/>
            </a:br>
            <a:r>
              <a:rPr lang="en-US" altLang="en-US" sz="2400" dirty="0" smtClean="0"/>
              <a:t>the front of the queue.</a:t>
            </a:r>
          </a:p>
          <a:p>
            <a:pPr marL="393700" lvl="1" indent="0" eaLnBrk="1" hangingPunct="1">
              <a:lnSpc>
                <a:spcPct val="70000"/>
              </a:lnSpc>
              <a:buFont typeface="Wingdings 2" panose="05020102010507070707" pitchFamily="18" charset="2"/>
              <a:buNone/>
              <a:defRPr/>
            </a:pPr>
            <a:endParaRPr lang="en-US" altLang="en-US" dirty="0" smtClean="0"/>
          </a:p>
          <a:p>
            <a:pPr marL="393700" lvl="1" indent="0" eaLnBrk="1" hangingPunct="1">
              <a:lnSpc>
                <a:spcPct val="70000"/>
              </a:lnSpc>
              <a:buFont typeface="Wingdings 2" panose="05020102010507070707" pitchFamily="18" charset="2"/>
              <a:buNone/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sz="2400" dirty="0"/>
              <a:t>B</a:t>
            </a:r>
            <a:r>
              <a:rPr lang="en-US" altLang="en-US" sz="2400" dirty="0" smtClean="0"/>
              <a:t>asic queue operations:</a:t>
            </a:r>
          </a:p>
          <a:p>
            <a:pPr lvl="1" eaLnBrk="1" hangingPunct="1">
              <a:defRPr/>
            </a:pPr>
            <a:r>
              <a:rPr lang="en-US" altLang="en-US" sz="2000" b="1" dirty="0" err="1" smtClean="0"/>
              <a:t>enqueue</a:t>
            </a:r>
            <a:r>
              <a:rPr lang="en-US" altLang="en-US" sz="2000" dirty="0" smtClean="0"/>
              <a:t> (add): Add an element to the back.</a:t>
            </a:r>
          </a:p>
          <a:p>
            <a:pPr lvl="1" eaLnBrk="1" hangingPunct="1">
              <a:defRPr/>
            </a:pPr>
            <a:r>
              <a:rPr lang="en-US" altLang="en-US" sz="2000" b="1" dirty="0" err="1" smtClean="0"/>
              <a:t>dequeue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(remove): Remove the front element.</a:t>
            </a:r>
          </a:p>
          <a:p>
            <a:pPr lvl="1" eaLnBrk="1" hangingPunct="1">
              <a:defRPr/>
            </a:pPr>
            <a:r>
              <a:rPr lang="en-US" altLang="en-US" sz="2000" b="1" dirty="0" smtClean="0"/>
              <a:t>first</a:t>
            </a:r>
            <a:r>
              <a:rPr lang="en-US" altLang="en-US" sz="2000" dirty="0" smtClean="0"/>
              <a:t>: Examine the front element.</a:t>
            </a:r>
          </a:p>
        </p:txBody>
      </p:sp>
      <p:sp>
        <p:nvSpPr>
          <p:cNvPr id="24580" name="Text Box 9"/>
          <p:cNvSpPr txBox="1">
            <a:spLocks noChangeArrowheads="1"/>
          </p:cNvSpPr>
          <p:nvPr/>
        </p:nvSpPr>
        <p:spPr bwMode="auto">
          <a:xfrm>
            <a:off x="6369050" y="48768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queue</a:t>
            </a:r>
          </a:p>
        </p:txBody>
      </p:sp>
      <p:graphicFrame>
        <p:nvGraphicFramePr>
          <p:cNvPr id="222218" name="Group 10"/>
          <p:cNvGraphicFramePr>
            <a:graphicFrameLocks noGrp="1"/>
          </p:cNvGraphicFramePr>
          <p:nvPr/>
        </p:nvGraphicFramePr>
        <p:xfrm>
          <a:off x="5499100" y="3810000"/>
          <a:ext cx="2559050" cy="965200"/>
        </p:xfrm>
        <a:graphic>
          <a:graphicData uri="http://schemas.openxmlformats.org/drawingml/2006/table">
            <a:tbl>
              <a:tblPr/>
              <a:tblGrid>
                <a:gridCol w="852488"/>
                <a:gridCol w="854075"/>
                <a:gridCol w="852487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front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back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22236" name="Line 28"/>
          <p:cNvSpPr>
            <a:spLocks noChangeShapeType="1"/>
          </p:cNvSpPr>
          <p:nvPr/>
        </p:nvSpPr>
        <p:spPr bwMode="auto">
          <a:xfrm flipH="1">
            <a:off x="8166100" y="4495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4595" name="Text Box 29"/>
          <p:cNvSpPr txBox="1">
            <a:spLocks noChangeArrowheads="1"/>
          </p:cNvSpPr>
          <p:nvPr/>
        </p:nvSpPr>
        <p:spPr bwMode="auto">
          <a:xfrm>
            <a:off x="8058150" y="4108450"/>
            <a:ext cx="1157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enqueue</a:t>
            </a:r>
          </a:p>
        </p:txBody>
      </p:sp>
      <p:sp>
        <p:nvSpPr>
          <p:cNvPr id="222238" name="Line 30"/>
          <p:cNvSpPr>
            <a:spLocks noChangeShapeType="1"/>
          </p:cNvSpPr>
          <p:nvPr/>
        </p:nvSpPr>
        <p:spPr bwMode="auto">
          <a:xfrm flipH="1">
            <a:off x="4737100" y="451008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4597" name="Text Box 31"/>
          <p:cNvSpPr txBox="1">
            <a:spLocks noChangeArrowheads="1"/>
          </p:cNvSpPr>
          <p:nvPr/>
        </p:nvSpPr>
        <p:spPr bwMode="auto">
          <a:xfrm>
            <a:off x="3670300" y="4084638"/>
            <a:ext cx="1747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dequeue, first</a:t>
            </a:r>
          </a:p>
        </p:txBody>
      </p:sp>
      <p:pic>
        <p:nvPicPr>
          <p:cNvPr id="24598" name="Picture 25" descr="Image result for queue cart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1738313"/>
            <a:ext cx="308451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74CD3-D4E5-4D42-A835-E1223BB13B94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Abstract Data Types (ADTs)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Abstract Data Type (ADT)</a:t>
            </a:r>
            <a:r>
              <a:rPr lang="en-US" altLang="en-US" sz="2400" dirty="0" smtClean="0"/>
              <a:t>: A specification of a collection of data and the operations that can be performed on it.</a:t>
            </a:r>
          </a:p>
          <a:p>
            <a:pPr lvl="1" eaLnBrk="1" hangingPunct="1"/>
            <a:r>
              <a:rPr lang="en-US" altLang="en-US" sz="2400" dirty="0" smtClean="0"/>
              <a:t>Describes </a:t>
            </a:r>
            <a:r>
              <a:rPr lang="en-US" altLang="en-US" sz="2400" i="1" dirty="0" smtClean="0"/>
              <a:t>what</a:t>
            </a:r>
            <a:r>
              <a:rPr lang="en-US" altLang="en-US" sz="2400" dirty="0" smtClean="0"/>
              <a:t> a collection does, not </a:t>
            </a:r>
            <a:r>
              <a:rPr lang="en-US" altLang="en-US" sz="2400" i="1" dirty="0" smtClean="0"/>
              <a:t>how</a:t>
            </a:r>
            <a:r>
              <a:rPr lang="en-US" altLang="en-US" sz="2400" dirty="0" smtClean="0"/>
              <a:t> it does it</a:t>
            </a:r>
          </a:p>
          <a:p>
            <a:pPr lvl="1"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Consumers of a stack or queue do not need to know how they are implemented.</a:t>
            </a:r>
          </a:p>
          <a:p>
            <a:pPr lvl="1" eaLnBrk="1" hangingPunct="1"/>
            <a:r>
              <a:rPr lang="en-US" altLang="en-US" sz="2400" dirty="0" smtClean="0"/>
              <a:t>We just need to understand the idea of the collection and what operations it can perform.</a:t>
            </a:r>
          </a:p>
          <a:p>
            <a:pPr lvl="1" eaLnBrk="1" hangingPunct="1"/>
            <a:r>
              <a:rPr lang="en-US" altLang="en-US" sz="2400" dirty="0" smtClean="0"/>
              <a:t>Stacks usually implemented with </a:t>
            </a:r>
            <a:r>
              <a:rPr lang="en-US" altLang="en-US" sz="2400" dirty="0" smtClean="0"/>
              <a:t>arrays. 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Queues often implemented with a linked </a:t>
            </a:r>
            <a:r>
              <a:rPr lang="en-US" altLang="en-US" sz="2400" dirty="0" smtClean="0"/>
              <a:t>list, but can </a:t>
            </a:r>
            <a:r>
              <a:rPr lang="en-US" altLang="en-US" sz="2400" dirty="0" smtClean="0"/>
              <a:t>use a circular array. </a:t>
            </a:r>
            <a:endParaRPr lang="en-US" altLang="en-US" sz="24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74CD3-D4E5-4D42-A835-E1223BB13B9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Queues in Computer Science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915400" cy="54102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Operating systems:</a:t>
            </a:r>
          </a:p>
          <a:p>
            <a:pPr lvl="1" eaLnBrk="1" hangingPunct="1"/>
            <a:r>
              <a:rPr lang="en-US" altLang="en-US" sz="2400" dirty="0"/>
              <a:t>Q</a:t>
            </a:r>
            <a:r>
              <a:rPr lang="en-US" altLang="en-US" sz="2400" dirty="0" smtClean="0"/>
              <a:t>ueue </a:t>
            </a:r>
            <a:r>
              <a:rPr lang="en-US" altLang="en-US" sz="2400" dirty="0" smtClean="0"/>
              <a:t>of print jobs to send to the </a:t>
            </a:r>
            <a:r>
              <a:rPr lang="en-US" altLang="en-US" sz="2400" dirty="0" smtClean="0"/>
              <a:t>printer.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/>
              <a:t>Q</a:t>
            </a:r>
            <a:r>
              <a:rPr lang="en-US" altLang="en-US" sz="2400" dirty="0" smtClean="0"/>
              <a:t>ueue </a:t>
            </a:r>
            <a:r>
              <a:rPr lang="en-US" altLang="en-US" sz="2400" dirty="0" smtClean="0"/>
              <a:t>of programs / processes to be </a:t>
            </a:r>
            <a:r>
              <a:rPr lang="en-US" altLang="en-US" sz="2400" dirty="0" smtClean="0"/>
              <a:t>run.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/>
              <a:t>Q</a:t>
            </a:r>
            <a:r>
              <a:rPr lang="en-US" altLang="en-US" sz="2400" dirty="0" smtClean="0"/>
              <a:t>ueue </a:t>
            </a:r>
            <a:r>
              <a:rPr lang="en-US" altLang="en-US" sz="2400" dirty="0" smtClean="0"/>
              <a:t>of network data packets to </a:t>
            </a:r>
            <a:r>
              <a:rPr lang="en-US" altLang="en-US" sz="2400" dirty="0" smtClean="0"/>
              <a:t>send.</a:t>
            </a:r>
            <a:endParaRPr lang="en-US" altLang="en-US" sz="2400" dirty="0" smtClean="0"/>
          </a:p>
          <a:p>
            <a:pPr lvl="1" eaLnBrk="1" hangingPunct="1"/>
            <a:endParaRPr lang="en-US" altLang="en-US" sz="2400" dirty="0" smtClean="0"/>
          </a:p>
          <a:p>
            <a:pPr lvl="1"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Programming:</a:t>
            </a:r>
          </a:p>
          <a:p>
            <a:pPr lvl="1" eaLnBrk="1" hangingPunct="1"/>
            <a:r>
              <a:rPr lang="en-US" altLang="en-US" sz="2400" dirty="0"/>
              <a:t>M</a:t>
            </a:r>
            <a:r>
              <a:rPr lang="en-US" altLang="en-US" sz="2400" dirty="0" smtClean="0"/>
              <a:t>odeling </a:t>
            </a:r>
            <a:r>
              <a:rPr lang="en-US" altLang="en-US" sz="2400" dirty="0" smtClean="0"/>
              <a:t>a line of customers or </a:t>
            </a:r>
            <a:r>
              <a:rPr lang="en-US" altLang="en-US" sz="2400" dirty="0" smtClean="0"/>
              <a:t>clients.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/>
              <a:t>S</a:t>
            </a:r>
            <a:r>
              <a:rPr lang="en-US" altLang="en-US" sz="2400" dirty="0" smtClean="0"/>
              <a:t>toring </a:t>
            </a:r>
            <a:r>
              <a:rPr lang="en-US" altLang="en-US" sz="2400" dirty="0" smtClean="0"/>
              <a:t>a queue of computations to be performed in </a:t>
            </a:r>
            <a:r>
              <a:rPr lang="en-US" altLang="en-US" sz="2400" dirty="0" smtClean="0"/>
              <a:t>order.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Real world examples:</a:t>
            </a:r>
          </a:p>
          <a:p>
            <a:pPr lvl="1" eaLnBrk="1" hangingPunct="1"/>
            <a:r>
              <a:rPr lang="en-US" altLang="en-US" sz="2400" dirty="0"/>
              <a:t>P</a:t>
            </a:r>
            <a:r>
              <a:rPr lang="en-US" altLang="en-US" sz="2400" dirty="0" smtClean="0"/>
              <a:t>eople </a:t>
            </a:r>
            <a:r>
              <a:rPr lang="en-US" altLang="en-US" sz="2400" dirty="0" smtClean="0"/>
              <a:t>on an escalator or waiting in a </a:t>
            </a:r>
            <a:r>
              <a:rPr lang="en-US" altLang="en-US" sz="2400" dirty="0" smtClean="0"/>
              <a:t>line.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/>
              <a:t>C</a:t>
            </a:r>
            <a:r>
              <a:rPr lang="en-US" altLang="en-US" sz="2400" dirty="0" smtClean="0"/>
              <a:t>ars </a:t>
            </a:r>
            <a:r>
              <a:rPr lang="en-US" altLang="en-US" sz="2400" dirty="0" smtClean="0"/>
              <a:t>at a gas station (or on an assembly line</a:t>
            </a:r>
            <a:r>
              <a:rPr lang="en-US" altLang="en-US" sz="2400" dirty="0" smtClean="0"/>
              <a:t>).</a:t>
            </a:r>
            <a:endParaRPr lang="en-US" altLang="en-US" sz="2400" dirty="0" smtClean="0"/>
          </a:p>
        </p:txBody>
      </p:sp>
      <p:pic>
        <p:nvPicPr>
          <p:cNvPr id="26628" name="Picture 4" descr="http://img.brothersoft.com/screenshots/softimage/r/remote_queue_manager_professional-39795-9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667000"/>
            <a:ext cx="3298825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74CD3-D4E5-4D42-A835-E1223BB13B94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2588" y="25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Stacks and Queues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Stack</a:t>
            </a:r>
          </a:p>
          <a:p>
            <a:pPr algn="ctr"/>
            <a:r>
              <a:rPr lang="en-US" dirty="0" smtClean="0"/>
              <a:t>Last-in, first-out (LIFO)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Operations:</a:t>
            </a:r>
          </a:p>
          <a:p>
            <a:r>
              <a:rPr lang="en-US" dirty="0" smtClean="0"/>
              <a:t>PUSH (insert)</a:t>
            </a:r>
          </a:p>
          <a:p>
            <a:r>
              <a:rPr lang="en-US" dirty="0" smtClean="0"/>
              <a:t>POP (delete)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Implementation:</a:t>
            </a:r>
          </a:p>
          <a:p>
            <a:r>
              <a:rPr lang="en-US" dirty="0" smtClean="0"/>
              <a:t>Array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of size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Attribute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pointing to the index of the most recently inserted element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Queue</a:t>
            </a:r>
            <a:endParaRPr lang="en-US" sz="3600" dirty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First-</a:t>
            </a:r>
            <a:r>
              <a:rPr lang="en-US" dirty="0"/>
              <a:t>in, first-out </a:t>
            </a:r>
            <a:r>
              <a:rPr lang="en-US" dirty="0" smtClean="0"/>
              <a:t>(FIFO)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Operations:</a:t>
            </a:r>
          </a:p>
          <a:p>
            <a:r>
              <a:rPr lang="en-US" dirty="0" smtClean="0"/>
              <a:t>ENQUEUE (</a:t>
            </a:r>
            <a:r>
              <a:rPr lang="en-US" dirty="0"/>
              <a:t>insert)</a:t>
            </a:r>
          </a:p>
          <a:p>
            <a:r>
              <a:rPr lang="en-US" dirty="0" smtClean="0"/>
              <a:t>DEQUEUE (</a:t>
            </a:r>
            <a:r>
              <a:rPr lang="en-US" dirty="0"/>
              <a:t>delete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Implementation:</a:t>
            </a:r>
          </a:p>
          <a:p>
            <a:r>
              <a:rPr lang="en-US" dirty="0"/>
              <a:t>Array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smtClean="0"/>
              <a:t> </a:t>
            </a:r>
            <a:r>
              <a:rPr lang="en-US" dirty="0"/>
              <a:t>of size </a:t>
            </a:r>
            <a:r>
              <a:rPr lang="en-US" i="1" dirty="0"/>
              <a:t>n</a:t>
            </a:r>
          </a:p>
          <a:p>
            <a:r>
              <a:rPr lang="en-US" dirty="0" smtClean="0"/>
              <a:t>Attributes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Q.head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Q.tail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497388" y="1535113"/>
            <a:ext cx="0" cy="4591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7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Queue Implementation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array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considered as a circular array.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Q.head</a:t>
            </a:r>
            <a:r>
              <a:rPr lang="en-US" dirty="0" smtClean="0"/>
              <a:t> points to the index in which the earliest inserted element resides.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Q.tail</a:t>
            </a:r>
            <a:r>
              <a:rPr lang="en-US" dirty="0" smtClean="0"/>
              <a:t> </a:t>
            </a:r>
            <a:r>
              <a:rPr lang="en-US" dirty="0"/>
              <a:t>points to the index in which </a:t>
            </a:r>
            <a:r>
              <a:rPr lang="en-US" dirty="0" smtClean="0"/>
              <a:t>a new element should be inserted.</a:t>
            </a:r>
          </a:p>
          <a:p>
            <a:r>
              <a:rPr lang="en-US" dirty="0" smtClean="0"/>
              <a:t>Initially, we have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Q.head</a:t>
            </a:r>
            <a:r>
              <a:rPr 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Q.tail</a:t>
            </a:r>
            <a:r>
              <a:rPr 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9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Queue </a:t>
            </a:r>
            <a:r>
              <a:rPr 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Example</a:t>
            </a:r>
            <a:endParaRPr lang="en-US" dirty="0">
              <a:solidFill>
                <a:srgbClr val="FF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990600"/>
            <a:ext cx="5676900" cy="1955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8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Queue </a:t>
            </a:r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4020001"/>
            <a:ext cx="5397500" cy="2032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990600"/>
            <a:ext cx="5676900" cy="195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83321" y="2829948"/>
            <a:ext cx="3177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After: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ENQUEUE(17)</a:t>
            </a:r>
            <a:r>
              <a:rPr lang="en-US" sz="2000" b="1" dirty="0" smtClean="0"/>
              <a:t> 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ENQUEUE(3)</a:t>
            </a:r>
            <a:r>
              <a:rPr lang="en-US" sz="2000" b="1" dirty="0" smtClean="0"/>
              <a:t> 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ENQUEUE(5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 smtClean="0"/>
              <a:t> 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4929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Queue </a:t>
            </a:r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2463800"/>
            <a:ext cx="5461000" cy="1917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31081" y="2759433"/>
            <a:ext cx="334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X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2402" y="1570107"/>
            <a:ext cx="3177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After: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DEQUEUE() </a:t>
            </a:r>
            <a:r>
              <a:rPr lang="en-US" sz="2000" b="1" dirty="0" smtClean="0"/>
              <a:t> 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5436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Queue Implementation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43597" r="-43597"/>
          <a:stretch>
            <a:fillRect/>
          </a:stretch>
        </p:blipFill>
        <p:spPr>
          <a:xfrm>
            <a:off x="152400" y="1219200"/>
            <a:ext cx="7118350" cy="4495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56546" y="2362200"/>
            <a:ext cx="2050507" cy="1815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Each operation takes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dirty="0" smtClean="0">
                <a:solidFill>
                  <a:srgbClr val="FF0000"/>
                </a:solidFill>
              </a:rPr>
              <a:t> time.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5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Queues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As with stacks, must pull contents out of queue to view them. Assume we created our own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altLang="en-US" sz="2400" dirty="0" smtClean="0"/>
              <a:t> class.</a:t>
            </a:r>
            <a:endParaRPr lang="en-US" altLang="en-US" sz="900" dirty="0" smtClean="0"/>
          </a:p>
          <a:p>
            <a:pPr lvl="1" eaLnBrk="1" hangingPunct="1">
              <a:buFontTx/>
              <a:buNone/>
            </a:pPr>
            <a:endParaRPr lang="en-US" altLang="en-US" sz="9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// process (and destroy) an entire queue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	while (!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q.isEmpty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())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	    </a:t>
            </a:r>
            <a:r>
              <a:rPr lang="en-US" altLang="en-US" sz="2400" b="1" dirty="0" smtClean="0"/>
              <a:t>do something with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q.dequeue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	}</a:t>
            </a:r>
          </a:p>
          <a:p>
            <a:pPr lvl="1" eaLnBrk="1" hangingPunct="1"/>
            <a:r>
              <a:rPr lang="en-US" altLang="en-US" sz="2400" dirty="0" smtClean="0"/>
              <a:t>To examine each element exactly once.</a:t>
            </a:r>
          </a:p>
          <a:p>
            <a:pPr lvl="1" eaLnBrk="1" hangingPunct="1">
              <a:buFontTx/>
              <a:buNone/>
            </a:pPr>
            <a:endParaRPr lang="en-US" altLang="en-US" sz="9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	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size =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q.size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	for (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= 0;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&lt; size;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</a:rPr>
              <a:t>++)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	    </a:t>
            </a:r>
            <a:r>
              <a:rPr lang="en-US" altLang="en-US" sz="2400" b="1" dirty="0" smtClean="0"/>
              <a:t>do something with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q.dequeue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	    </a:t>
            </a:r>
            <a:r>
              <a:rPr lang="en-US" altLang="en-US" sz="2400" dirty="0" smtClean="0"/>
              <a:t>(including possibly re-adding it to the queue)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	}</a:t>
            </a:r>
          </a:p>
          <a:p>
            <a:pPr lvl="2" eaLnBrk="1" hangingPunct="1"/>
            <a:r>
              <a:rPr lang="en-US" altLang="en-US" sz="2000" dirty="0" smtClean="0"/>
              <a:t>Why do we need the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size</a:t>
            </a:r>
            <a:r>
              <a:rPr lang="en-US" altLang="en-US" sz="2000" dirty="0" smtClean="0"/>
              <a:t> variable?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74CD3-D4E5-4D42-A835-E1223BB13B94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Mixing Stacks and Queues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We often mix </a:t>
            </a:r>
            <a:r>
              <a:rPr lang="en-US" altLang="en-US" dirty="0" smtClean="0"/>
              <a:t>Stacks </a:t>
            </a:r>
            <a:r>
              <a:rPr lang="en-US" altLang="en-US" dirty="0" smtClean="0"/>
              <a:t>and </a:t>
            </a:r>
            <a:r>
              <a:rPr lang="en-US" altLang="en-US" dirty="0" smtClean="0"/>
              <a:t>Queues </a:t>
            </a:r>
            <a:r>
              <a:rPr lang="en-US" altLang="en-US" dirty="0" smtClean="0"/>
              <a:t>to achieve certain effects.</a:t>
            </a:r>
          </a:p>
          <a:p>
            <a:pPr lvl="1" eaLnBrk="1" hangingPunct="1"/>
            <a:r>
              <a:rPr lang="en-US" altLang="en-US" sz="2400" dirty="0" smtClean="0"/>
              <a:t>Example: Reverse the order of the elements of a queue.</a:t>
            </a:r>
          </a:p>
          <a:p>
            <a:pPr lvl="1" eaLnBrk="1" hangingPunct="1">
              <a:buFontTx/>
              <a:buNone/>
            </a:pPr>
            <a:endParaRPr lang="en-US" altLang="en-US" sz="800" dirty="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Queue&lt;Integer&gt; q = new Queue&lt;Integer&gt;();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q.enqueue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(1);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q.enqueue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(2);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q.enqueue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(3);                   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[1, 2, 3]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	Stack&lt;Integer&gt; s = new Stack&lt;Integer&gt;();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600" b="1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while (!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q.isEmpty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()) {      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Q -&gt; S</a:t>
            </a:r>
            <a:endParaRPr lang="en-US" altLang="en-US" sz="20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s.push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q.dequeue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());</a:t>
            </a:r>
            <a:endParaRPr lang="en-US" altLang="en-US" sz="20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6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while (!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s.isEmpty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()) {      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S -&gt; Q</a:t>
            </a:r>
            <a:endParaRPr lang="en-US" altLang="en-US" sz="20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   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q.enqueue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s.pop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());</a:t>
            </a:r>
            <a:endParaRPr lang="en-US" altLang="en-US" sz="20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6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	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(q);      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[3, 2, 1]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74CD3-D4E5-4D42-A835-E1223BB13B94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 </a:t>
            </a:r>
            <a:r>
              <a:rPr lang="en-US" altLang="en-US" smtClean="0">
                <a:latin typeface="Courier New" panose="02070309020205020404" pitchFamily="49" charset="0"/>
              </a:rPr>
              <a:t>Stack</a:t>
            </a:r>
            <a:r>
              <a:rPr lang="en-US" altLang="en-US" smtClean="0"/>
              <a:t> Class</a:t>
            </a:r>
            <a:r>
              <a:rPr lang="en-US" altLang="en-US" smtClean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9140825" cy="51816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defRPr/>
            </a:pPr>
            <a:endParaRPr lang="en-US" altLang="en-US" dirty="0" smtClean="0"/>
          </a:p>
          <a:p>
            <a:pPr lvl="1" eaLnBrk="1" hangingPunct="1">
              <a:lnSpc>
                <a:spcPct val="95000"/>
              </a:lnSpc>
              <a:defRPr/>
            </a:pPr>
            <a:endParaRPr lang="en-US" altLang="en-US" dirty="0" smtClean="0"/>
          </a:p>
          <a:p>
            <a:pPr lvl="1" eaLnBrk="1" hangingPunct="1">
              <a:lnSpc>
                <a:spcPct val="95000"/>
              </a:lnSpc>
              <a:defRPr/>
            </a:pPr>
            <a:endParaRPr lang="en-US" altLang="en-US" dirty="0" smtClean="0"/>
          </a:p>
          <a:p>
            <a:pPr lvl="1" eaLnBrk="1" hangingPunct="1">
              <a:lnSpc>
                <a:spcPct val="95000"/>
              </a:lnSpc>
              <a:defRPr/>
            </a:pPr>
            <a:endParaRPr lang="en-US" altLang="en-US" dirty="0" smtClean="0"/>
          </a:p>
          <a:p>
            <a:pPr marL="457200" lvl="1" indent="0" eaLnBrk="1" hangingPunct="1">
              <a:lnSpc>
                <a:spcPct val="95000"/>
              </a:lnSpc>
              <a:buFontTx/>
              <a:buNone/>
              <a:defRPr/>
            </a:pPr>
            <a:endParaRPr lang="en-US" altLang="en-US" dirty="0" smtClean="0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en-US" sz="1800" dirty="0" smtClean="0">
                <a:latin typeface="Courier New" panose="02070309020205020404" pitchFamily="49" charset="0"/>
              </a:rPr>
              <a:t>Stack&lt;String&gt; s = new Stack&lt;String&gt;();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en-US" sz="1800" dirty="0" err="1" smtClean="0">
                <a:latin typeface="Courier New" panose="02070309020205020404" pitchFamily="49" charset="0"/>
              </a:rPr>
              <a:t>s.push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("a");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en-US" sz="1800" dirty="0" err="1" smtClean="0">
                <a:latin typeface="Courier New" panose="02070309020205020404" pitchFamily="49" charset="0"/>
              </a:rPr>
              <a:t>s.push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("b");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en-US" sz="1800" dirty="0" err="1" smtClean="0">
                <a:latin typeface="Courier New" panose="02070309020205020404" pitchFamily="49" charset="0"/>
              </a:rPr>
              <a:t>s.push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("c");             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bottom ["a", "b", "c"] top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altLang="en-US" sz="5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en-US" sz="18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s.pop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()); 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"c"</a:t>
            </a:r>
          </a:p>
          <a:p>
            <a:pPr eaLnBrk="1" hangingPunct="1">
              <a:buFontTx/>
              <a:buNone/>
              <a:defRPr/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lvl="1" eaLnBrk="1" hangingPunct="1">
              <a:defRPr/>
            </a:pPr>
            <a:r>
              <a:rPr lang="en-US" altLang="en-US" sz="2000" dirty="0" smtClean="0">
                <a:latin typeface="Courier New" panose="02070309020205020404" pitchFamily="49" charset="0"/>
              </a:rPr>
              <a:t>Stack</a:t>
            </a:r>
            <a:r>
              <a:rPr lang="en-US" altLang="en-US" sz="2000" dirty="0" smtClean="0"/>
              <a:t> has other methods that are off-limits (not efficient)</a:t>
            </a:r>
          </a:p>
        </p:txBody>
      </p:sp>
      <p:graphicFrame>
        <p:nvGraphicFramePr>
          <p:cNvPr id="216165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431614"/>
              </p:ext>
            </p:extLst>
          </p:nvPr>
        </p:nvGraphicFramePr>
        <p:xfrm>
          <a:off x="766763" y="914400"/>
          <a:ext cx="7691437" cy="2777620"/>
        </p:xfrm>
        <a:graphic>
          <a:graphicData uri="http://schemas.openxmlformats.org/drawingml/2006/table">
            <a:tbl>
              <a:tblPr/>
              <a:tblGrid>
                <a:gridCol w="1870075"/>
                <a:gridCol w="5821362"/>
              </a:tblGrid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Marlett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Stack&lt;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&gt;()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Marlett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constructs a new stack with elements of type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Marlett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push(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Marlett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places given value on top of 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Marlett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pop()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Marlett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removes top value from stack and returns it;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throws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EmptyStackException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 if stack is 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Marlett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peek()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Marlett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returns top value from stack without removing it;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throws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EmptyStackException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 if stack is 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Marlett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size()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Marlett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returns number of elements in 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Marlett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isEmpty()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Marlett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returns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 if stack has no elements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CS 321 - Data Structures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74CD3-D4E5-4D42-A835-E1223BB13B94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Stacks and Queues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Some </a:t>
            </a:r>
            <a:r>
              <a:rPr lang="en-US" altLang="en-US" sz="2400" dirty="0" smtClean="0"/>
              <a:t>data structure</a:t>
            </a:r>
            <a:r>
              <a:rPr lang="en-US" altLang="en-US" sz="2400" dirty="0" smtClean="0"/>
              <a:t>s </a:t>
            </a:r>
            <a:r>
              <a:rPr lang="en-US" altLang="en-US" sz="2400" dirty="0" smtClean="0"/>
              <a:t>are constrained so </a:t>
            </a:r>
            <a:r>
              <a:rPr lang="en-US" altLang="en-US" sz="2400" dirty="0" smtClean="0"/>
              <a:t>consumer</a:t>
            </a:r>
            <a:r>
              <a:rPr lang="en-US" altLang="en-US" sz="2400" dirty="0" smtClean="0"/>
              <a:t>s </a:t>
            </a:r>
            <a:r>
              <a:rPr lang="en-US" altLang="en-US" sz="2400" dirty="0" smtClean="0"/>
              <a:t>only use optimized </a:t>
            </a:r>
            <a:r>
              <a:rPr lang="en-US" altLang="en-US" sz="2400" dirty="0" smtClean="0"/>
              <a:t>operations.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b="1" dirty="0" smtClean="0"/>
              <a:t>stack</a:t>
            </a:r>
            <a:r>
              <a:rPr lang="en-US" altLang="en-US" sz="2400" dirty="0" smtClean="0"/>
              <a:t>: retrieves elements in reverse order as </a:t>
            </a:r>
            <a:r>
              <a:rPr lang="en-US" altLang="en-US" sz="2400" dirty="0" smtClean="0"/>
              <a:t>added.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b="1" dirty="0" smtClean="0"/>
              <a:t>queue</a:t>
            </a:r>
            <a:r>
              <a:rPr lang="en-US" altLang="en-US" sz="2400" dirty="0" smtClean="0"/>
              <a:t>: retrieves elements in same order as </a:t>
            </a:r>
            <a:r>
              <a:rPr lang="en-US" altLang="en-US" sz="2400" dirty="0" smtClean="0"/>
              <a:t>added.</a:t>
            </a:r>
            <a:endParaRPr lang="en-US" altLang="en-US" sz="2400" dirty="0" smtClean="0"/>
          </a:p>
          <a:p>
            <a:pPr lvl="1" eaLnBrk="1" hangingPunct="1"/>
            <a:endParaRPr lang="en-US" altLang="en-US" sz="1200" dirty="0" smtClean="0"/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1812925" y="6034088"/>
            <a:ext cx="123507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stack</a:t>
            </a: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6019800" y="5434013"/>
            <a:ext cx="121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queue</a:t>
            </a:r>
          </a:p>
        </p:txBody>
      </p:sp>
      <p:graphicFrame>
        <p:nvGraphicFramePr>
          <p:cNvPr id="212102" name="Group 134"/>
          <p:cNvGraphicFramePr>
            <a:graphicFrameLocks noGrp="1"/>
          </p:cNvGraphicFramePr>
          <p:nvPr/>
        </p:nvGraphicFramePr>
        <p:xfrm>
          <a:off x="609600" y="4297363"/>
          <a:ext cx="2133600" cy="1584368"/>
        </p:xfrm>
        <a:graphic>
          <a:graphicData uri="http://schemas.openxmlformats.org/drawingml/2006/table">
            <a:tbl>
              <a:tblPr/>
              <a:tblGrid>
                <a:gridCol w="1219200"/>
                <a:gridCol w="914400"/>
              </a:tblGrid>
              <a:tr h="39608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646" marB="4564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top</a:t>
                      </a:r>
                    </a:p>
                  </a:txBody>
                  <a:tcPr marT="45646" marB="4564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646" marB="4564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bottom</a:t>
                      </a:r>
                    </a:p>
                  </a:txBody>
                  <a:tcPr marT="45646" marB="4564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212041" name="Line 73"/>
          <p:cNvSpPr>
            <a:spLocks noChangeShapeType="1"/>
          </p:cNvSpPr>
          <p:nvPr/>
        </p:nvSpPr>
        <p:spPr bwMode="auto">
          <a:xfrm>
            <a:off x="1447800" y="3763963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430" name="Text Box 74"/>
          <p:cNvSpPr txBox="1">
            <a:spLocks noChangeArrowheads="1"/>
          </p:cNvSpPr>
          <p:nvPr/>
        </p:nvSpPr>
        <p:spPr bwMode="auto">
          <a:xfrm>
            <a:off x="3124200" y="3519488"/>
            <a:ext cx="1290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pop, peek</a:t>
            </a:r>
          </a:p>
        </p:txBody>
      </p:sp>
      <p:sp>
        <p:nvSpPr>
          <p:cNvPr id="17431" name="Text Box 75"/>
          <p:cNvSpPr txBox="1">
            <a:spLocks noChangeArrowheads="1"/>
          </p:cNvSpPr>
          <p:nvPr/>
        </p:nvSpPr>
        <p:spPr bwMode="auto">
          <a:xfrm>
            <a:off x="762000" y="3505200"/>
            <a:ext cx="71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push</a:t>
            </a:r>
          </a:p>
        </p:txBody>
      </p:sp>
      <p:sp>
        <p:nvSpPr>
          <p:cNvPr id="212044" name="Line 76"/>
          <p:cNvSpPr>
            <a:spLocks noChangeShapeType="1"/>
          </p:cNvSpPr>
          <p:nvPr/>
        </p:nvSpPr>
        <p:spPr bwMode="auto">
          <a:xfrm flipV="1">
            <a:off x="2514600" y="3763963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graphicFrame>
        <p:nvGraphicFramePr>
          <p:cNvPr id="212103" name="Group 135"/>
          <p:cNvGraphicFramePr>
            <a:graphicFrameLocks noGrp="1"/>
          </p:cNvGraphicFramePr>
          <p:nvPr/>
        </p:nvGraphicFramePr>
        <p:xfrm>
          <a:off x="5257800" y="4311650"/>
          <a:ext cx="2559050" cy="965200"/>
        </p:xfrm>
        <a:graphic>
          <a:graphicData uri="http://schemas.openxmlformats.org/drawingml/2006/table">
            <a:tbl>
              <a:tblPr/>
              <a:tblGrid>
                <a:gridCol w="852488"/>
                <a:gridCol w="854075"/>
                <a:gridCol w="852487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front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back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12098" name="Line 130"/>
          <p:cNvSpPr>
            <a:spLocks noChangeShapeType="1"/>
          </p:cNvSpPr>
          <p:nvPr/>
        </p:nvSpPr>
        <p:spPr bwMode="auto">
          <a:xfrm flipH="1">
            <a:off x="7924800" y="49974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447" name="Text Box 131"/>
          <p:cNvSpPr txBox="1">
            <a:spLocks noChangeArrowheads="1"/>
          </p:cNvSpPr>
          <p:nvPr/>
        </p:nvSpPr>
        <p:spPr bwMode="auto">
          <a:xfrm>
            <a:off x="7924800" y="4579938"/>
            <a:ext cx="1157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enqueue</a:t>
            </a:r>
          </a:p>
        </p:txBody>
      </p:sp>
      <p:sp>
        <p:nvSpPr>
          <p:cNvPr id="212100" name="Line 132"/>
          <p:cNvSpPr>
            <a:spLocks noChangeShapeType="1"/>
          </p:cNvSpPr>
          <p:nvPr/>
        </p:nvSpPr>
        <p:spPr bwMode="auto">
          <a:xfrm flipH="1">
            <a:off x="4495800" y="50117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449" name="Text Box 133"/>
          <p:cNvSpPr txBox="1">
            <a:spLocks noChangeArrowheads="1"/>
          </p:cNvSpPr>
          <p:nvPr/>
        </p:nvSpPr>
        <p:spPr bwMode="auto">
          <a:xfrm>
            <a:off x="3429000" y="4586288"/>
            <a:ext cx="1747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dequeue, first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74CD3-D4E5-4D42-A835-E1223BB13B9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0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 </a:t>
            </a:r>
            <a:r>
              <a:rPr lang="en-US" altLang="en-US" smtClean="0">
                <a:latin typeface="Courier New" panose="02070309020205020404" pitchFamily="49" charset="0"/>
              </a:rPr>
              <a:t>Queue</a:t>
            </a:r>
            <a:r>
              <a:rPr lang="en-US" altLang="en-US" smtClean="0"/>
              <a:t> Interface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6868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Queue&lt;Integer&gt; q = new </a:t>
            </a:r>
            <a:r>
              <a:rPr lang="en-US" altLang="en-US" sz="18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LinkedList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&lt;Integer&gt;();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</a:rPr>
              <a:t>q.add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(42);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</a:rPr>
              <a:t>q.add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(-3);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</a:rPr>
              <a:t>q.add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(17);       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front [42, -3, 17] back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altLang="en-US" sz="5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q.remove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());   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42</a:t>
            </a:r>
            <a:endParaRPr lang="en-US" altLang="en-US" sz="18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/>
              <a:t>IMPORTANT</a:t>
            </a:r>
            <a:r>
              <a:rPr lang="en-US" altLang="en-US" sz="2000" dirty="0" smtClean="0"/>
              <a:t>: When constructing a queue, you must use a new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LinkedList</a:t>
            </a:r>
            <a:r>
              <a:rPr lang="en-US" altLang="en-US" sz="2000" dirty="0" smtClean="0"/>
              <a:t> object instead of a new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Queue</a:t>
            </a:r>
            <a:r>
              <a:rPr lang="en-US" altLang="en-US" sz="2000" dirty="0" smtClean="0"/>
              <a:t> object.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Because </a:t>
            </a:r>
            <a:r>
              <a:rPr lang="en-US" altLang="en-US" sz="1800" dirty="0" smtClean="0">
                <a:latin typeface="Courier New" panose="02070309020205020404" pitchFamily="49" charset="0"/>
              </a:rPr>
              <a:t>Queue</a:t>
            </a:r>
            <a:r>
              <a:rPr lang="en-US" altLang="en-US" sz="1800" dirty="0" smtClean="0"/>
              <a:t> is an </a:t>
            </a:r>
            <a:r>
              <a:rPr lang="en-US" altLang="en-US" sz="1800" i="1" dirty="0" smtClean="0"/>
              <a:t>interface</a:t>
            </a:r>
            <a:r>
              <a:rPr lang="en-US" altLang="en-US" sz="1800" dirty="0" smtClean="0"/>
              <a:t>.</a:t>
            </a:r>
            <a:endParaRPr lang="en-US" altLang="en-US" dirty="0" smtClean="0"/>
          </a:p>
        </p:txBody>
      </p:sp>
      <p:graphicFrame>
        <p:nvGraphicFramePr>
          <p:cNvPr id="225390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542011"/>
              </p:ext>
            </p:extLst>
          </p:nvPr>
        </p:nvGraphicFramePr>
        <p:xfrm>
          <a:off x="457200" y="838200"/>
          <a:ext cx="8321675" cy="2406682"/>
        </p:xfrm>
        <a:graphic>
          <a:graphicData uri="http://schemas.openxmlformats.org/drawingml/2006/table">
            <a:tbl>
              <a:tblPr/>
              <a:tblGrid>
                <a:gridCol w="1717675"/>
                <a:gridCol w="6604000"/>
              </a:tblGrid>
              <a:tr h="365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Marlett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Marlett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places given value at back of queue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Marlett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remove()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Marlett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removes value from front of queue and returns it;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throws a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NoSuchElementException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 if queue is empty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Marlett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peek()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Marlett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returns front value from queue without removing it;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returns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 if queue is empty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Marlett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size()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Marlett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returns number of elements in queue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Marlett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isEmpty()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Marlett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returns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 if queue has no elements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25397" name="Group 117"/>
          <p:cNvGrpSpPr>
            <a:grpSpLocks/>
          </p:cNvGrpSpPr>
          <p:nvPr/>
        </p:nvGrpSpPr>
        <p:grpSpPr bwMode="auto">
          <a:xfrm>
            <a:off x="3771900" y="3608949"/>
            <a:ext cx="1600200" cy="849312"/>
            <a:chOff x="2311" y="2631"/>
            <a:chExt cx="1008" cy="535"/>
          </a:xfrm>
        </p:grpSpPr>
        <p:grpSp>
          <p:nvGrpSpPr>
            <p:cNvPr id="31769" name="Group 114"/>
            <p:cNvGrpSpPr>
              <a:grpSpLocks/>
            </p:cNvGrpSpPr>
            <p:nvPr/>
          </p:nvGrpSpPr>
          <p:grpSpPr bwMode="auto">
            <a:xfrm>
              <a:off x="2503" y="2926"/>
              <a:ext cx="576" cy="240"/>
              <a:chOff x="2503" y="2878"/>
              <a:chExt cx="576" cy="240"/>
            </a:xfrm>
          </p:grpSpPr>
          <p:sp>
            <p:nvSpPr>
              <p:cNvPr id="225391" name="Line 111"/>
              <p:cNvSpPr>
                <a:spLocks noChangeShapeType="1"/>
              </p:cNvSpPr>
              <p:nvPr/>
            </p:nvSpPr>
            <p:spPr bwMode="auto">
              <a:xfrm flipV="1">
                <a:off x="2503" y="2878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5392" name="Line 112"/>
              <p:cNvSpPr>
                <a:spLocks noChangeShapeType="1"/>
              </p:cNvSpPr>
              <p:nvPr/>
            </p:nvSpPr>
            <p:spPr bwMode="auto">
              <a:xfrm flipV="1">
                <a:off x="2791" y="287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5393" name="Line 113"/>
              <p:cNvSpPr>
                <a:spLocks noChangeShapeType="1"/>
              </p:cNvSpPr>
              <p:nvPr/>
            </p:nvSpPr>
            <p:spPr bwMode="auto">
              <a:xfrm flipH="1" flipV="1">
                <a:off x="2935" y="2878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225395" name="Oval 115"/>
            <p:cNvSpPr>
              <a:spLocks noChangeArrowheads="1"/>
            </p:cNvSpPr>
            <p:nvPr/>
          </p:nvSpPr>
          <p:spPr bwMode="auto">
            <a:xfrm>
              <a:off x="2311" y="2631"/>
              <a:ext cx="1008" cy="288"/>
            </a:xfrm>
            <a:prstGeom prst="ellips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74CD3-D4E5-4D42-A835-E1223BB13B94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5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5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52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Write a method </a:t>
            </a:r>
            <a:r>
              <a:rPr lang="en-US" altLang="en-US" sz="2400" smtClean="0">
                <a:latin typeface="Courier New" panose="02070309020205020404" pitchFamily="49" charset="0"/>
              </a:rPr>
              <a:t>stutter</a:t>
            </a:r>
            <a:r>
              <a:rPr lang="en-US" altLang="en-US" sz="2400" smtClean="0"/>
              <a:t> that accepts a queue of Integers as a parameter and replaces every element of the queue with two copies of that element.</a:t>
            </a:r>
          </a:p>
          <a:p>
            <a:pPr lvl="1" eaLnBrk="1" hangingPunct="1"/>
            <a:endParaRPr lang="en-US" altLang="en-US" sz="900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400" smtClean="0">
                <a:latin typeface="Courier New" panose="02070309020205020404" pitchFamily="49" charset="0"/>
              </a:rPr>
              <a:t>[1, 2, 3]</a:t>
            </a:r>
            <a:r>
              <a:rPr lang="en-US" altLang="en-US" sz="2400" smtClean="0"/>
              <a:t> becomes </a:t>
            </a:r>
            <a:r>
              <a:rPr lang="en-US" altLang="en-US" sz="2400" smtClean="0">
                <a:latin typeface="Courier New" panose="02070309020205020404" pitchFamily="49" charset="0"/>
              </a:rPr>
              <a:t>[1, 1, 2, 2, 3, 3]</a:t>
            </a:r>
          </a:p>
          <a:p>
            <a:pPr lvl="1" eaLnBrk="1" hangingPunct="1"/>
            <a:endParaRPr lang="en-US" altLang="en-US" sz="240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smtClean="0"/>
              <a:t>Write a method </a:t>
            </a:r>
            <a:r>
              <a:rPr lang="en-US" altLang="en-US" sz="2400" smtClean="0">
                <a:latin typeface="Courier New" panose="02070309020205020404" pitchFamily="49" charset="0"/>
              </a:rPr>
              <a:t>mirror</a:t>
            </a:r>
            <a:r>
              <a:rPr lang="en-US" altLang="en-US" sz="2400" smtClean="0"/>
              <a:t> that accepts a queue of Strings as a parameter and appends the queue's contents to itself in reverse order.</a:t>
            </a:r>
          </a:p>
          <a:p>
            <a:pPr lvl="1" eaLnBrk="1" hangingPunct="1"/>
            <a:endParaRPr lang="en-US" altLang="en-US" sz="900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400" smtClean="0">
                <a:latin typeface="Courier New" panose="02070309020205020404" pitchFamily="49" charset="0"/>
              </a:rPr>
              <a:t>[a, b, c]</a:t>
            </a:r>
            <a:r>
              <a:rPr lang="en-US" altLang="en-US" sz="2400" smtClean="0"/>
              <a:t> becomes </a:t>
            </a:r>
            <a:r>
              <a:rPr lang="en-US" altLang="en-US" sz="2400" smtClean="0">
                <a:latin typeface="Courier New" panose="02070309020205020404" pitchFamily="49" charset="0"/>
              </a:rPr>
              <a:t>[a, b, c, c, b, a]</a:t>
            </a:r>
            <a:endParaRPr lang="en-US" altLang="en-US" sz="24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74CD3-D4E5-4D42-A835-E1223BB13B94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74CD3-D4E5-4D42-A835-E1223BB13B94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dirty="0" smtClean="0"/>
              <a:t>Stack</a:t>
            </a:r>
            <a:r>
              <a:rPr lang="en-US" altLang="en-US" sz="2400" dirty="0" smtClean="0"/>
              <a:t>: A collection based on the principle of adding elements and retrieving them in the opposite order.</a:t>
            </a:r>
          </a:p>
          <a:p>
            <a:pPr lvl="1" eaLnBrk="1" hangingPunct="1"/>
            <a:r>
              <a:rPr lang="en-US" altLang="en-US" sz="2400" dirty="0" smtClean="0"/>
              <a:t>Last-In, First-Out ("LIFO")</a:t>
            </a:r>
          </a:p>
          <a:p>
            <a:pPr lvl="1" eaLnBrk="1" hangingPunct="1"/>
            <a:r>
              <a:rPr lang="en-US" altLang="en-US" sz="2400" dirty="0" smtClean="0"/>
              <a:t>Elements are stored in order of insertion.</a:t>
            </a:r>
          </a:p>
          <a:p>
            <a:pPr lvl="2" eaLnBrk="1" hangingPunct="1"/>
            <a:r>
              <a:rPr lang="en-US" altLang="en-US" sz="2000" dirty="0" smtClean="0"/>
              <a:t>We do not think of them as having indexes.</a:t>
            </a:r>
          </a:p>
          <a:p>
            <a:pPr lvl="1" eaLnBrk="1" hangingPunct="1"/>
            <a:r>
              <a:rPr lang="en-US" altLang="en-US" sz="2400" dirty="0" smtClean="0"/>
              <a:t>Consumer </a:t>
            </a:r>
            <a:r>
              <a:rPr lang="en-US" altLang="en-US" sz="2400" dirty="0" smtClean="0"/>
              <a:t>can only add/remove/examine </a:t>
            </a:r>
            <a:br>
              <a:rPr lang="en-US" altLang="en-US" sz="2400" dirty="0" smtClean="0"/>
            </a:br>
            <a:r>
              <a:rPr lang="en-US" altLang="en-US" sz="2400" dirty="0" smtClean="0"/>
              <a:t>the last element added (the "top").</a:t>
            </a:r>
          </a:p>
          <a:p>
            <a:pPr lvl="1" eaLnBrk="1" hangingPunct="1"/>
            <a:endParaRPr lang="en-US" altLang="en-US" sz="1400" dirty="0" smtClean="0"/>
          </a:p>
          <a:p>
            <a:pPr lvl="1" eaLnBrk="1" hangingPunct="1"/>
            <a:endParaRPr lang="en-US" altLang="en-US" sz="1400" dirty="0" smtClean="0"/>
          </a:p>
          <a:p>
            <a:pPr eaLnBrk="1" hangingPunct="1"/>
            <a:r>
              <a:rPr lang="en-US" altLang="en-US" sz="2400" dirty="0" smtClean="0"/>
              <a:t>basic stack operations:</a:t>
            </a:r>
          </a:p>
          <a:p>
            <a:pPr lvl="1" eaLnBrk="1" hangingPunct="1"/>
            <a:r>
              <a:rPr lang="en-US" altLang="en-US" sz="2400" b="1" dirty="0" smtClean="0"/>
              <a:t>push</a:t>
            </a:r>
            <a:r>
              <a:rPr lang="en-US" altLang="en-US" sz="2400" dirty="0" smtClean="0"/>
              <a:t>: Add an element to the top.</a:t>
            </a:r>
          </a:p>
          <a:p>
            <a:pPr lvl="1" eaLnBrk="1" hangingPunct="1"/>
            <a:r>
              <a:rPr lang="en-US" altLang="en-US" sz="2400" b="1" dirty="0" smtClean="0"/>
              <a:t>pop</a:t>
            </a:r>
            <a:r>
              <a:rPr lang="en-US" altLang="en-US" sz="2400" dirty="0" smtClean="0"/>
              <a:t>: Remove the top element.</a:t>
            </a:r>
          </a:p>
          <a:p>
            <a:pPr lvl="1" eaLnBrk="1" hangingPunct="1"/>
            <a:r>
              <a:rPr lang="en-US" altLang="en-US" sz="2400" b="1" dirty="0" smtClean="0"/>
              <a:t>peek</a:t>
            </a:r>
            <a:r>
              <a:rPr lang="en-US" altLang="en-US" sz="2400" dirty="0" smtClean="0"/>
              <a:t>: Examine the top element.</a:t>
            </a:r>
          </a:p>
        </p:txBody>
      </p:sp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7010400" y="6302375"/>
            <a:ext cx="1001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stack</a:t>
            </a:r>
          </a:p>
        </p:txBody>
      </p:sp>
      <p:graphicFrame>
        <p:nvGraphicFramePr>
          <p:cNvPr id="209928" name="Group 8"/>
          <p:cNvGraphicFramePr>
            <a:graphicFrameLocks noGrp="1"/>
          </p:cNvGraphicFramePr>
          <p:nvPr/>
        </p:nvGraphicFramePr>
        <p:xfrm>
          <a:off x="5795963" y="4718050"/>
          <a:ext cx="2133600" cy="1584368"/>
        </p:xfrm>
        <a:graphic>
          <a:graphicData uri="http://schemas.openxmlformats.org/drawingml/2006/table">
            <a:tbl>
              <a:tblPr/>
              <a:tblGrid>
                <a:gridCol w="1219200"/>
                <a:gridCol w="914400"/>
              </a:tblGrid>
              <a:tr h="39608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646" marB="4564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top</a:t>
                      </a:r>
                    </a:p>
                  </a:txBody>
                  <a:tcPr marT="45646" marB="4564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646" marB="4564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bottom</a:t>
                      </a:r>
                    </a:p>
                  </a:txBody>
                  <a:tcPr marT="45646" marB="4564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209950" name="Line 30"/>
          <p:cNvSpPr>
            <a:spLocks noChangeShapeType="1"/>
          </p:cNvSpPr>
          <p:nvPr/>
        </p:nvSpPr>
        <p:spPr bwMode="auto">
          <a:xfrm>
            <a:off x="6972300" y="4305300"/>
            <a:ext cx="223838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453" name="Text Box 31"/>
          <p:cNvSpPr txBox="1">
            <a:spLocks noChangeArrowheads="1"/>
          </p:cNvSpPr>
          <p:nvPr/>
        </p:nvSpPr>
        <p:spPr bwMode="auto">
          <a:xfrm>
            <a:off x="7404100" y="3906838"/>
            <a:ext cx="1290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pop, peek</a:t>
            </a:r>
          </a:p>
        </p:txBody>
      </p:sp>
      <p:sp>
        <p:nvSpPr>
          <p:cNvPr id="18454" name="Text Box 32"/>
          <p:cNvSpPr txBox="1">
            <a:spLocks noChangeArrowheads="1"/>
          </p:cNvSpPr>
          <p:nvPr/>
        </p:nvSpPr>
        <p:spPr bwMode="auto">
          <a:xfrm>
            <a:off x="6424613" y="3908425"/>
            <a:ext cx="719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push</a:t>
            </a:r>
          </a:p>
        </p:txBody>
      </p:sp>
      <p:sp>
        <p:nvSpPr>
          <p:cNvPr id="209953" name="Line 33"/>
          <p:cNvSpPr>
            <a:spLocks noChangeShapeType="1"/>
          </p:cNvSpPr>
          <p:nvPr/>
        </p:nvSpPr>
        <p:spPr bwMode="auto">
          <a:xfrm flipV="1">
            <a:off x="7624763" y="4305300"/>
            <a:ext cx="3048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8456" name="Picture 29" descr="http://www.polyvore.com/cgi/img-thing?.out=jpg&amp;size=l&amp;tid=146505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100" y="2379663"/>
            <a:ext cx="1582738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74CD3-D4E5-4D42-A835-E1223BB13B9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07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Stacks in Computer Science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143000"/>
            <a:ext cx="7480300" cy="51816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Programming languages and compilers:</a:t>
            </a:r>
          </a:p>
          <a:p>
            <a:pPr lvl="1" eaLnBrk="1" hangingPunct="1"/>
            <a:r>
              <a:rPr lang="en-US" altLang="en-US" sz="2000" dirty="0" smtClean="0"/>
              <a:t>M</a:t>
            </a:r>
            <a:r>
              <a:rPr lang="en-US" altLang="en-US" sz="2000" dirty="0" smtClean="0"/>
              <a:t>ethod </a:t>
            </a:r>
            <a:r>
              <a:rPr lang="en-US" altLang="en-US" sz="2000" dirty="0" smtClean="0"/>
              <a:t>calls are placed onto a </a:t>
            </a:r>
            <a:r>
              <a:rPr lang="en-US" altLang="en-US" sz="2000" dirty="0" smtClean="0"/>
              <a:t>stack. </a:t>
            </a:r>
            <a:endParaRPr lang="en-US" altLang="en-US" sz="2000" i="1" dirty="0" smtClean="0"/>
          </a:p>
          <a:p>
            <a:pPr lvl="2" eaLnBrk="1" hangingPunct="1"/>
            <a:r>
              <a:rPr lang="en-US" altLang="en-US" sz="2000" i="1" dirty="0" smtClean="0"/>
              <a:t>call=push</a:t>
            </a:r>
          </a:p>
          <a:p>
            <a:pPr lvl="2" eaLnBrk="1" hangingPunct="1"/>
            <a:r>
              <a:rPr lang="en-US" altLang="en-US" sz="2000" i="1" dirty="0" smtClean="0"/>
              <a:t>return=pop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/>
              <a:t>C</a:t>
            </a:r>
            <a:r>
              <a:rPr lang="en-US" altLang="en-US" sz="2000" dirty="0" smtClean="0"/>
              <a:t>ompilers </a:t>
            </a:r>
            <a:r>
              <a:rPr lang="en-US" altLang="en-US" sz="2000" dirty="0" smtClean="0"/>
              <a:t>use stacks to evaluate </a:t>
            </a:r>
            <a:r>
              <a:rPr lang="en-US" altLang="en-US" sz="2000" dirty="0" smtClean="0"/>
              <a:t>expressions.</a:t>
            </a:r>
            <a:endParaRPr lang="en-US" altLang="en-US" dirty="0" smtClean="0"/>
          </a:p>
          <a:p>
            <a:pPr eaLnBrk="1" hangingPunct="1"/>
            <a:r>
              <a:rPr lang="en-US" altLang="en-US" sz="2400" dirty="0" smtClean="0"/>
              <a:t>Matching up related pairs of things:</a:t>
            </a:r>
          </a:p>
          <a:p>
            <a:pPr lvl="1" eaLnBrk="1" hangingPunct="1"/>
            <a:r>
              <a:rPr lang="en-US" altLang="en-US" sz="2000" dirty="0"/>
              <a:t>F</a:t>
            </a:r>
            <a:r>
              <a:rPr lang="en-US" altLang="en-US" sz="2000" dirty="0" smtClean="0"/>
              <a:t>ind </a:t>
            </a:r>
            <a:r>
              <a:rPr lang="en-US" altLang="en-US" sz="2000" dirty="0" smtClean="0"/>
              <a:t>out whether a string is a </a:t>
            </a:r>
            <a:r>
              <a:rPr lang="en-US" altLang="en-US" sz="2000" dirty="0" smtClean="0"/>
              <a:t>palindrome.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/>
              <a:t>E</a:t>
            </a:r>
            <a:r>
              <a:rPr lang="en-US" altLang="en-US" sz="2000" dirty="0" smtClean="0"/>
              <a:t>xamine </a:t>
            </a:r>
            <a:r>
              <a:rPr lang="en-US" altLang="en-US" sz="2000" dirty="0" smtClean="0"/>
              <a:t>a file to see if its braces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{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}</a:t>
            </a:r>
            <a:r>
              <a:rPr lang="en-US" altLang="en-US" sz="2000" dirty="0" smtClean="0"/>
              <a:t> </a:t>
            </a:r>
            <a:r>
              <a:rPr lang="en-US" altLang="en-US" sz="2000" dirty="0" smtClean="0"/>
              <a:t>match.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/>
              <a:t>C</a:t>
            </a:r>
            <a:r>
              <a:rPr lang="en-US" altLang="en-US" sz="2000" dirty="0" smtClean="0"/>
              <a:t>onvert </a:t>
            </a:r>
            <a:r>
              <a:rPr lang="en-US" altLang="en-US" sz="2000" dirty="0" smtClean="0"/>
              <a:t>"infix" expressions to </a:t>
            </a:r>
            <a:r>
              <a:rPr lang="en-US" altLang="en-US" sz="2000" dirty="0" smtClean="0"/>
              <a:t>pre/postfix.</a:t>
            </a:r>
            <a:endParaRPr lang="en-US" altLang="en-US" sz="2000" dirty="0" smtClean="0"/>
          </a:p>
          <a:p>
            <a:pPr eaLnBrk="1" hangingPunct="1"/>
            <a:r>
              <a:rPr lang="en-US" altLang="en-US" sz="2400" dirty="0" smtClean="0"/>
              <a:t>Sophisticated algorithms:</a:t>
            </a:r>
          </a:p>
          <a:p>
            <a:pPr lvl="1" eaLnBrk="1" hangingPunct="1"/>
            <a:r>
              <a:rPr lang="en-US" altLang="en-US" sz="2000" dirty="0"/>
              <a:t>S</a:t>
            </a:r>
            <a:r>
              <a:rPr lang="en-US" altLang="en-US" sz="2000" dirty="0" smtClean="0"/>
              <a:t>earching </a:t>
            </a:r>
            <a:r>
              <a:rPr lang="en-US" altLang="en-US" sz="2000" dirty="0" smtClean="0"/>
              <a:t>through a maze with "</a:t>
            </a:r>
            <a:r>
              <a:rPr lang="en-US" altLang="en-US" sz="2000" dirty="0" smtClean="0"/>
              <a:t>backtracking."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/>
              <a:t>M</a:t>
            </a:r>
            <a:r>
              <a:rPr lang="en-US" altLang="en-US" sz="2000" dirty="0" smtClean="0"/>
              <a:t>any </a:t>
            </a:r>
            <a:r>
              <a:rPr lang="en-US" altLang="en-US" sz="2000" dirty="0" smtClean="0"/>
              <a:t>programs use an "undo stack" of previous </a:t>
            </a:r>
            <a:r>
              <a:rPr lang="en-US" altLang="en-US" sz="2000" dirty="0" smtClean="0"/>
              <a:t>operations.</a:t>
            </a:r>
            <a:endParaRPr lang="en-US" altLang="en-US" sz="2000" dirty="0" smtClean="0"/>
          </a:p>
        </p:txBody>
      </p:sp>
      <p:pic>
        <p:nvPicPr>
          <p:cNvPr id="20484" name="Picture 16" descr="http://i.stack.imgur.com/jqbf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1336675"/>
            <a:ext cx="2681288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CS 321 - Data Structures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74CD3-D4E5-4D42-A835-E1223BB13B9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09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2588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Stacks and </a:t>
            </a:r>
            <a:r>
              <a:rPr lang="en-US" dirty="0" smtClean="0">
                <a:solidFill>
                  <a:srgbClr val="FF0000"/>
                </a:solidFill>
              </a:rPr>
              <a:t>Queues Operations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Stack</a:t>
            </a:r>
          </a:p>
          <a:p>
            <a:pPr algn="ctr"/>
            <a:r>
              <a:rPr lang="en-US" dirty="0" smtClean="0"/>
              <a:t>Last-in, first-out (LIFO)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Operations: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 smtClean="0"/>
              <a:t> </a:t>
            </a:r>
            <a:r>
              <a:rPr lang="en-US" dirty="0" smtClean="0"/>
              <a:t>(insert)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dirty="0" smtClean="0"/>
              <a:t> </a:t>
            </a:r>
            <a:r>
              <a:rPr lang="en-US" dirty="0" smtClean="0"/>
              <a:t>(delete)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Implementation:</a:t>
            </a:r>
          </a:p>
          <a:p>
            <a:r>
              <a:rPr lang="en-US" dirty="0" smtClean="0"/>
              <a:t>Array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of size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Attribute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pointing to the index of the most recently inserted </a:t>
            </a:r>
            <a:r>
              <a:rPr lang="en-US" dirty="0" smtClean="0">
                <a:solidFill>
                  <a:srgbClr val="000000"/>
                </a:solidFill>
              </a:rPr>
              <a:t>element.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Queue</a:t>
            </a:r>
            <a:endParaRPr lang="en-US" sz="3600" dirty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First-</a:t>
            </a:r>
            <a:r>
              <a:rPr lang="en-US" dirty="0"/>
              <a:t>in, first-out </a:t>
            </a:r>
            <a:r>
              <a:rPr lang="en-US" dirty="0" smtClean="0"/>
              <a:t>(FIFO)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Operations: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/>
              <a:t>insert)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/>
              <a:t>delete)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497388" y="1535113"/>
            <a:ext cx="0" cy="4591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5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Stack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105400"/>
          </a:xfrm>
        </p:spPr>
        <p:txBody>
          <a:bodyPr/>
          <a:lstStyle/>
          <a:p>
            <a:r>
              <a:rPr lang="en-US" sz="2800" dirty="0" smtClean="0"/>
              <a:t>Empty stack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806981"/>
              </p:ext>
            </p:extLst>
          </p:nvPr>
        </p:nvGraphicFramePr>
        <p:xfrm>
          <a:off x="1524000" y="5193453"/>
          <a:ext cx="60960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4867" y="4272895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914400" y="4726093"/>
            <a:ext cx="0" cy="379307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71967" y="5302683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6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Stack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105400"/>
          </a:xfrm>
        </p:spPr>
        <p:txBody>
          <a:bodyPr/>
          <a:lstStyle/>
          <a:p>
            <a:r>
              <a:rPr lang="en-US" sz="2800" dirty="0" smtClean="0"/>
              <a:t>Empty stack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push(4)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717145"/>
              </p:ext>
            </p:extLst>
          </p:nvPr>
        </p:nvGraphicFramePr>
        <p:xfrm>
          <a:off x="1524000" y="5193453"/>
          <a:ext cx="60960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00200" y="4272895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099733" y="4726093"/>
            <a:ext cx="0" cy="379307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71967" y="5302683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Stack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105400"/>
          </a:xfrm>
        </p:spPr>
        <p:txBody>
          <a:bodyPr/>
          <a:lstStyle/>
          <a:p>
            <a:r>
              <a:rPr lang="en-US" sz="2800" dirty="0" smtClean="0"/>
              <a:t>Empty stack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push(4)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C1-782A-6F4C-B8B8-36880D9FF8C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990053"/>
              </p:ext>
            </p:extLst>
          </p:nvPr>
        </p:nvGraphicFramePr>
        <p:xfrm>
          <a:off x="1524000" y="5193453"/>
          <a:ext cx="60960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19400" y="4272895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318933" y="4726093"/>
            <a:ext cx="0" cy="379307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71967" y="5302683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0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5041</TotalTime>
  <Words>1597</Words>
  <Application>Microsoft Office PowerPoint</Application>
  <PresentationFormat>On-screen Show (4:3)</PresentationFormat>
  <Paragraphs>468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MS PGothic</vt:lpstr>
      <vt:lpstr>MS PGothic</vt:lpstr>
      <vt:lpstr>Arial</vt:lpstr>
      <vt:lpstr>Calibri</vt:lpstr>
      <vt:lpstr>Consolas</vt:lpstr>
      <vt:lpstr>Courier New</vt:lpstr>
      <vt:lpstr>Marlett</vt:lpstr>
      <vt:lpstr>Tahoma</vt:lpstr>
      <vt:lpstr>Times New Roman</vt:lpstr>
      <vt:lpstr>Verdana</vt:lpstr>
      <vt:lpstr>Wingdings 2</vt:lpstr>
      <vt:lpstr>Default Design</vt:lpstr>
      <vt:lpstr>Stacks and Queues</vt:lpstr>
      <vt:lpstr>Abstract Data Types (ADTs)</vt:lpstr>
      <vt:lpstr>Stacks and Queues</vt:lpstr>
      <vt:lpstr>Stacks</vt:lpstr>
      <vt:lpstr>Stacks in Computer Science</vt:lpstr>
      <vt:lpstr>Stacks and Queues Operations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Implementation</vt:lpstr>
      <vt:lpstr>Stack Implementation</vt:lpstr>
      <vt:lpstr>Stack Limitations</vt:lpstr>
      <vt:lpstr>What Happened to My Stack?</vt:lpstr>
      <vt:lpstr>What Happened to My Stack?</vt:lpstr>
      <vt:lpstr>Queues</vt:lpstr>
      <vt:lpstr>Queues in Computer Science</vt:lpstr>
      <vt:lpstr>Stacks and Queues</vt:lpstr>
      <vt:lpstr>Queue Implementation</vt:lpstr>
      <vt:lpstr>Queue Example</vt:lpstr>
      <vt:lpstr>Queue Example</vt:lpstr>
      <vt:lpstr>Queue Example</vt:lpstr>
      <vt:lpstr>Queue Implementation</vt:lpstr>
      <vt:lpstr>Using Queues</vt:lpstr>
      <vt:lpstr>Mixing Stacks and Queues</vt:lpstr>
      <vt:lpstr>Java Stack Class </vt:lpstr>
      <vt:lpstr>Java Queue Interface</vt:lpstr>
      <vt:lpstr>Exercises</vt:lpstr>
      <vt:lpstr>PowerPoint Presentation</vt:lpstr>
    </vt:vector>
  </TitlesOfParts>
  <Company>U of 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Scott</dc:creator>
  <cp:lastModifiedBy>Matt T Laptop</cp:lastModifiedBy>
  <cp:revision>103</cp:revision>
  <cp:lastPrinted>2011-09-23T15:41:33Z</cp:lastPrinted>
  <dcterms:created xsi:type="dcterms:W3CDTF">2001-06-29T19:12:00Z</dcterms:created>
  <dcterms:modified xsi:type="dcterms:W3CDTF">2018-09-11T17:03:49Z</dcterms:modified>
</cp:coreProperties>
</file>