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82" r:id="rId3"/>
    <p:sldId id="283" r:id="rId4"/>
    <p:sldId id="284" r:id="rId5"/>
    <p:sldId id="285" r:id="rId6"/>
    <p:sldId id="315" r:id="rId7"/>
    <p:sldId id="318" r:id="rId8"/>
    <p:sldId id="317" r:id="rId9"/>
    <p:sldId id="288" r:id="rId10"/>
    <p:sldId id="321" r:id="rId11"/>
    <p:sldId id="307" r:id="rId12"/>
    <p:sldId id="308" r:id="rId13"/>
    <p:sldId id="326" r:id="rId14"/>
    <p:sldId id="320" r:id="rId15"/>
    <p:sldId id="312" r:id="rId16"/>
    <p:sldId id="300" r:id="rId17"/>
    <p:sldId id="330" r:id="rId18"/>
    <p:sldId id="301" r:id="rId19"/>
    <p:sldId id="331" r:id="rId20"/>
    <p:sldId id="302" r:id="rId21"/>
    <p:sldId id="332" r:id="rId22"/>
    <p:sldId id="303" r:id="rId23"/>
    <p:sldId id="304" r:id="rId24"/>
    <p:sldId id="294" r:id="rId25"/>
    <p:sldId id="295" r:id="rId26"/>
    <p:sldId id="327" r:id="rId27"/>
    <p:sldId id="329" r:id="rId28"/>
    <p:sldId id="325" r:id="rId29"/>
    <p:sldId id="322" r:id="rId30"/>
    <p:sldId id="323" r:id="rId31"/>
    <p:sldId id="324" r:id="rId3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6323" autoAdjust="0"/>
  </p:normalViewPr>
  <p:slideViewPr>
    <p:cSldViewPr>
      <p:cViewPr varScale="1">
        <p:scale>
          <a:sx n="109" d="100"/>
          <a:sy n="109" d="100"/>
        </p:scale>
        <p:origin x="180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3.xml"/><Relationship Id="rId1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fld id="{6D26665D-806B-4025-B23D-8A29C9D071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4613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59A279D-AE53-45AD-ACA6-046A6DED51B2}" type="slidenum">
              <a:rPr lang="en-US" altLang="en-US" sz="1300"/>
              <a:pPr ea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9792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2.88 / (1,330,100 * 74, 042) = ? /</a:t>
            </a:r>
            <a:r>
              <a:rPr lang="en-US" baseline="0" dirty="0" smtClean="0"/>
              <a:t> (1,330,100,000 * 7,404,200)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2.88  = ? / (1,000 * 100)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      = 288, 000 minutes 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         = 28.5 days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6665D-806B-4025-B23D-8A29C9D0713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752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6665D-806B-4025-B23D-8A29C9D0713E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62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6665D-806B-4025-B23D-8A29C9D0713E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459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/ (1,330,100 * 74, 042) = ? /</a:t>
            </a:r>
            <a:r>
              <a:rPr lang="en-US" baseline="0" dirty="0" smtClean="0"/>
              <a:t> (1,330,100,000 * 7,404,200)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4  = ? / (1,000 * 100)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      = 400, 000 seconds 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         = 4.6 days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6665D-806B-4025-B23D-8A29C9D0713E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960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/ (1,330,100 * 74, 042) = ? /</a:t>
            </a:r>
            <a:r>
              <a:rPr lang="en-US" baseline="0" dirty="0" smtClean="0"/>
              <a:t> (1,330,100,000 * 7,404,200)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4  = ? / (1,000 * 100)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      = 400, 000 seconds 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         = 4.6 days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6665D-806B-4025-B23D-8A29C9D0713E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53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Maps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F05C0-0DBE-4EA2-902C-A7AEDDF921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872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Maps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8206F-9F55-4728-A1CC-8C1C4362B2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79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15240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15240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Maps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346EF7-933C-4C44-9DBE-83ACC50E8C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03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Maps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E1E8E3-86A7-4000-8DD1-2297002E9E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60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Maps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437A42-2229-427C-B496-B07E0E9B42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Maps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3E8257-B327-491A-988E-2814BF2B46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314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Maps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D2DAE4-2D92-4786-B700-CD96F2633D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47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314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Maps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2D26F-51CA-4FDF-8C2A-768DADCDA1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48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314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Maps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F8E627-BCE6-4F66-9E7A-46FC6A3050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79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Maps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AE569-4FF5-4740-A7E2-E2B327B23E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0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Maps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6CD33A-020C-4661-87AC-CF8D275E38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85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CS 314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CS 321 - Maps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800" b="1"/>
            </a:lvl1pPr>
          </a:lstStyle>
          <a:p>
            <a:fld id="{F517BDD2-2F2B-4DA5-B911-391A8BF9389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8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Map ADT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133600"/>
            <a:ext cx="8458200" cy="2286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en-US" sz="4000" dirty="0" smtClean="0"/>
              <a:t>"He's off the map!"</a:t>
            </a:r>
          </a:p>
          <a:p>
            <a:pPr algn="l" eaLnBrk="1" hangingPunct="1"/>
            <a:r>
              <a:rPr lang="en-US" altLang="en-US" dirty="0" smtClean="0"/>
              <a:t>-</a:t>
            </a:r>
            <a:r>
              <a:rPr lang="en-US" altLang="en-US" dirty="0"/>
              <a:t> </a:t>
            </a:r>
            <a:r>
              <a:rPr lang="en-US" altLang="en-US" i="1" dirty="0" smtClean="0"/>
              <a:t>Eternal Sunshine of the Spotless Mind</a:t>
            </a:r>
          </a:p>
          <a:p>
            <a:pPr algn="l" eaLnBrk="1" hangingPunct="1"/>
            <a:endParaRPr lang="en-US" altLang="en-US" sz="4400" i="1" dirty="0" smtClean="0"/>
          </a:p>
        </p:txBody>
      </p:sp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4648200"/>
            <a:ext cx="29464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smtClean="0"/>
              <a:t>CS 321 - Maps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122616D7-373B-4F75-83DB-B05A09815BD5}" type="slidenum">
              <a:rPr lang="en-US" altLang="en-US" sz="1800"/>
              <a:pPr eaLnBrk="1" hangingPunct="1">
                <a:buFontTx/>
                <a:buNone/>
              </a:pPr>
              <a:t>10</a:t>
            </a:fld>
            <a:endParaRPr lang="en-US" altLang="en-US" sz="180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Maps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76300"/>
            <a:ext cx="8686800" cy="5486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Models a searchable collection of key-value entries.</a:t>
            </a:r>
            <a:endParaRPr lang="en-US" altLang="en-US" sz="2800" dirty="0" smtClean="0"/>
          </a:p>
          <a:p>
            <a:pPr eaLnBrk="1" hangingPunct="1"/>
            <a:r>
              <a:rPr lang="en-US" sz="2800" dirty="0" smtClean="0"/>
              <a:t>Main operations of a map are for searching, inserting, and deleting items</a:t>
            </a:r>
            <a:endParaRPr lang="en-US" altLang="en-US" sz="2800" dirty="0" smtClean="0"/>
          </a:p>
          <a:p>
            <a:pPr eaLnBrk="1" hangingPunct="1"/>
            <a:r>
              <a:rPr lang="en-US" sz="2800" dirty="0" smtClean="0"/>
              <a:t>Multiple entries with the same key are </a:t>
            </a:r>
            <a:r>
              <a:rPr lang="en-US" sz="2800" dirty="0" smtClean="0">
                <a:solidFill>
                  <a:schemeClr val="tx2"/>
                </a:solidFill>
              </a:rPr>
              <a:t>not</a:t>
            </a:r>
            <a:r>
              <a:rPr lang="en-US" sz="2800" dirty="0" smtClean="0"/>
              <a:t> allowed.</a:t>
            </a:r>
          </a:p>
          <a:p>
            <a:pPr eaLnBrk="1" hangingPunct="1"/>
            <a:r>
              <a:rPr lang="en-US" altLang="en-US" sz="2800" dirty="0" smtClean="0"/>
              <a:t>In a </a:t>
            </a:r>
            <a:r>
              <a:rPr lang="en-US" altLang="en-US" sz="2800" i="1" dirty="0" smtClean="0"/>
              <a:t>map</a:t>
            </a:r>
            <a:r>
              <a:rPr lang="en-US" altLang="en-US" sz="2800" dirty="0" smtClean="0"/>
              <a:t> we access by asking "give me the </a:t>
            </a:r>
            <a:r>
              <a:rPr lang="en-US" altLang="en-US" sz="2800" i="1" dirty="0" smtClean="0"/>
              <a:t>value </a:t>
            </a:r>
            <a:r>
              <a:rPr lang="en-US" altLang="en-US" sz="2800" dirty="0" smtClean="0"/>
              <a:t> associated with this </a:t>
            </a:r>
            <a:r>
              <a:rPr lang="en-US" altLang="en-US" sz="2800" i="1" dirty="0" smtClean="0"/>
              <a:t>key."</a:t>
            </a:r>
          </a:p>
          <a:p>
            <a:pPr eaLnBrk="1" hangingPunct="1"/>
            <a:r>
              <a:rPr lang="en-US" sz="2800" dirty="0" smtClean="0"/>
              <a:t>Applications:</a:t>
            </a:r>
          </a:p>
          <a:p>
            <a:pPr lvl="1" eaLnBrk="1" hangingPunct="1"/>
            <a:r>
              <a:rPr lang="en-US" sz="2400" dirty="0" smtClean="0"/>
              <a:t>address book</a:t>
            </a:r>
          </a:p>
          <a:p>
            <a:pPr lvl="1" eaLnBrk="1" hangingPunct="1"/>
            <a:r>
              <a:rPr lang="en-US" sz="2400" dirty="0" smtClean="0"/>
              <a:t>student-record database</a:t>
            </a:r>
          </a:p>
          <a:p>
            <a:pPr lvl="1" eaLnBrk="1" hangingPunct="1"/>
            <a:endParaRPr lang="en-US" sz="2400" dirty="0" smtClean="0">
              <a:ea typeface="+mn-ea"/>
            </a:endParaRPr>
          </a:p>
          <a:p>
            <a:pPr lvl="1" eaLnBrk="1" hangingPunct="1"/>
            <a:endParaRPr lang="en-US" altLang="en-US" sz="2400" dirty="0" smtClean="0"/>
          </a:p>
          <a:p>
            <a:pPr lvl="1"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33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CS 321 - Maps</a:t>
            </a:r>
            <a:endParaRPr lang="en-US" altLang="en-US" sz="140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3A954F-BDD7-499D-8834-8C7C6FB07C5B}" type="slidenum">
              <a:rPr lang="en-US" altLang="en-US" sz="1800"/>
              <a:pPr eaLnBrk="1" hangingPunct="1"/>
              <a:t>11</a:t>
            </a:fld>
            <a:endParaRPr lang="en-US" altLang="en-US" sz="180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Keys and Values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Dictionary Analogy: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i="1" dirty="0" smtClean="0">
                <a:solidFill>
                  <a:srgbClr val="FF0000"/>
                </a:solidFill>
              </a:rPr>
              <a:t>key</a:t>
            </a:r>
            <a:r>
              <a:rPr lang="en-US" altLang="en-US" dirty="0" smtClean="0"/>
              <a:t> in a dictionary is a word: </a:t>
            </a:r>
            <a:br>
              <a:rPr lang="en-US" altLang="en-US" dirty="0" smtClean="0"/>
            </a:br>
            <a:r>
              <a:rPr lang="en-US" altLang="en-US" dirty="0" smtClean="0">
                <a:latin typeface="Batang" panose="02030600000101010101" pitchFamily="18" charset="-127"/>
                <a:ea typeface="Batang" panose="02030600000101010101" pitchFamily="18" charset="-127"/>
                <a:cs typeface="Courier New" panose="02070309020205020404" pitchFamily="49" charset="0"/>
              </a:rPr>
              <a:t>foo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i="1" dirty="0" smtClean="0">
                <a:solidFill>
                  <a:srgbClr val="FF0000"/>
                </a:solidFill>
              </a:rPr>
              <a:t>value</a:t>
            </a:r>
            <a:r>
              <a:rPr lang="en-US" altLang="en-US" dirty="0" smtClean="0"/>
              <a:t> in a dictionary is the definition:  </a:t>
            </a:r>
            <a:br>
              <a:rPr lang="en-US" altLang="en-US" dirty="0" smtClean="0"/>
            </a:br>
            <a:r>
              <a:rPr lang="en-US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First on the standard list of metasyntactic variables used in syntax examples.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key and its associated value form a pair that is stored in a map.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To retrieve a value, need the key for that value.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An </a:t>
            </a:r>
            <a:r>
              <a:rPr lang="en-US" altLang="en-US" dirty="0" smtClean="0"/>
              <a:t>Indexed </a:t>
            </a:r>
            <a:r>
              <a:rPr lang="en-US" altLang="en-US" dirty="0" smtClean="0"/>
              <a:t>List can be viewed as a Map with integer keys.</a:t>
            </a:r>
          </a:p>
        </p:txBody>
      </p:sp>
      <p:pic>
        <p:nvPicPr>
          <p:cNvPr id="286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838200"/>
            <a:ext cx="19050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84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CS 321 - Maps</a:t>
            </a:r>
            <a:endParaRPr lang="en-US" altLang="en-US" sz="140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5C8FE5-737E-4338-9EBF-DB94897BA7F6}" type="slidenum">
              <a:rPr lang="en-US" altLang="en-US" sz="1800"/>
              <a:pPr eaLnBrk="1" hangingPunct="1"/>
              <a:t>12</a:t>
            </a:fld>
            <a:endParaRPr lang="en-US" altLang="en-US" sz="180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on Keys and Values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464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Keys must be unique.</a:t>
            </a:r>
          </a:p>
          <a:p>
            <a:pPr lvl="1" eaLnBrk="1" hangingPunct="1"/>
            <a:r>
              <a:rPr lang="en-US" altLang="en-US" dirty="0" smtClean="0"/>
              <a:t>A given key can only represent one value.</a:t>
            </a:r>
          </a:p>
          <a:p>
            <a:pPr lvl="1" eaLnBrk="1" hangingPunct="1"/>
            <a:r>
              <a:rPr lang="en-US" altLang="en-US" dirty="0"/>
              <a:t>B</a:t>
            </a:r>
            <a:r>
              <a:rPr lang="en-US" altLang="en-US" dirty="0" smtClean="0"/>
              <a:t>ut one value may be represented by multiple keys.</a:t>
            </a:r>
          </a:p>
          <a:p>
            <a:pPr lvl="1" eaLnBrk="1" hangingPunct="1"/>
            <a:r>
              <a:rPr lang="en-US" altLang="en-US" dirty="0"/>
              <a:t>L</a:t>
            </a:r>
            <a:r>
              <a:rPr lang="en-US" altLang="en-US" dirty="0" smtClean="0"/>
              <a:t>ike synonyms in the dictionary. </a:t>
            </a:r>
            <a:br>
              <a:rPr lang="en-US" altLang="en-US" dirty="0" smtClean="0"/>
            </a:br>
            <a:r>
              <a:rPr lang="en-US" altLang="en-US" dirty="0" smtClean="0"/>
              <a:t>Example:</a:t>
            </a:r>
            <a:br>
              <a:rPr lang="en-US" altLang="en-US" dirty="0" smtClean="0"/>
            </a:br>
            <a:r>
              <a:rPr lang="en-US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factor: n. See coefficient of X.</a:t>
            </a:r>
          </a:p>
          <a:p>
            <a:pPr lvl="1" eaLnBrk="1" hangingPunct="1"/>
            <a:r>
              <a:rPr lang="en-US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factor</a:t>
            </a:r>
            <a:r>
              <a:rPr lang="en-US" altLang="en-US" dirty="0" smtClean="0"/>
              <a:t> is a key associated with the same value (definition) as the key </a:t>
            </a:r>
            <a:r>
              <a:rPr lang="en-US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coefficient of X</a:t>
            </a:r>
            <a:r>
              <a:rPr lang="en-US" altLang="en-US" dirty="0" smtClean="0"/>
              <a:t>.</a:t>
            </a:r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71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CS 321 - Maps</a:t>
            </a:r>
            <a:endParaRPr lang="en-US" altLang="en-US" sz="140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5C8FE5-737E-4338-9EBF-DB94897BA7F6}" type="slidenum">
              <a:rPr lang="en-US" altLang="en-US" sz="1800"/>
              <a:pPr eaLnBrk="1" hangingPunct="1"/>
              <a:t>13</a:t>
            </a:fld>
            <a:endParaRPr lang="en-US" altLang="en-US" sz="180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Map ADT</a:t>
            </a:r>
            <a:endParaRPr lang="en-US" altLang="en-US" dirty="0" smtClean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867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  <a:r>
              <a:rPr lang="en-US" sz="2400" dirty="0" smtClean="0"/>
              <a:t>: if the map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dirty="0" smtClean="0"/>
              <a:t> has an entry with key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400" dirty="0" smtClean="0"/>
              <a:t>, return its associated value; else, return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400" dirty="0" smtClean="0"/>
              <a:t>. </a:t>
            </a:r>
          </a:p>
          <a:p>
            <a:pPr eaLnBrk="1" hangingPunct="1"/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(k, v)</a:t>
            </a:r>
            <a:r>
              <a:rPr lang="en-US" sz="2400" dirty="0" smtClean="0"/>
              <a:t>: insert entry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(k, v)</a:t>
            </a:r>
            <a:r>
              <a:rPr lang="en-US" sz="2400" dirty="0" smtClean="0"/>
              <a:t> into the map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dirty="0" smtClean="0"/>
              <a:t>; if key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400" dirty="0" smtClean="0"/>
              <a:t> is not already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dirty="0" smtClean="0"/>
              <a:t>, then return </a:t>
            </a:r>
            <a:r>
              <a:rPr lang="en-US" sz="2400" dirty="0">
                <a:solidFill>
                  <a:srgbClr val="000000"/>
                </a:solidFill>
              </a:rPr>
              <a:t>null</a:t>
            </a:r>
            <a:r>
              <a:rPr lang="en-US" sz="2400" dirty="0" smtClean="0"/>
              <a:t>; else, return old value associated with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400" dirty="0" smtClean="0">
                <a:cs typeface="Courier New" panose="02070309020205020404" pitchFamily="49" charset="0"/>
              </a:rPr>
              <a:t>.</a:t>
            </a:r>
            <a:endParaRPr lang="en-US" dirty="0"/>
          </a:p>
          <a:p>
            <a:pPr eaLnBrk="1" hangingPunct="1"/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  <a:r>
              <a:rPr lang="en-US" sz="2400" dirty="0" smtClean="0"/>
              <a:t>: if the map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dirty="0" smtClean="0"/>
              <a:t> has an entry with key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400" dirty="0" smtClean="0"/>
              <a:t>, remove it from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dirty="0" smtClean="0"/>
              <a:t> and return its associated value; else, return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24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: return an </a:t>
            </a:r>
            <a:r>
              <a:rPr lang="en-US" sz="2400" dirty="0" err="1" smtClean="0"/>
              <a:t>iterable</a:t>
            </a:r>
            <a:r>
              <a:rPr lang="en-US" sz="2400" dirty="0" smtClean="0"/>
              <a:t> collection of the entries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dirty="0" smtClean="0">
                <a:cs typeface="Courier New" panose="02070309020205020404" pitchFamily="49" charset="0"/>
              </a:rPr>
              <a:t>.</a:t>
            </a:r>
          </a:p>
          <a:p>
            <a:pPr eaLnBrk="1" hangingPunct="1"/>
            <a:r>
              <a:rPr 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: return an </a:t>
            </a:r>
            <a:r>
              <a:rPr lang="en-US" sz="2400" dirty="0" err="1" smtClean="0"/>
              <a:t>iterable</a:t>
            </a:r>
            <a:r>
              <a:rPr lang="en-US" sz="2400" dirty="0" smtClean="0"/>
              <a:t> collection of the keys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dirty="0" smtClean="0"/>
              <a:t>.</a:t>
            </a:r>
            <a:endParaRPr lang="en-US" sz="24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: return an iterator of the values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dirty="0" smtClean="0"/>
              <a:t>.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64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01A45DF-A49E-C343-839F-4DB7D4BF747F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u="sng" dirty="0">
                <a:solidFill>
                  <a:schemeClr val="tx2"/>
                </a:solidFill>
                <a:cs typeface="Courier New" panose="02070309020205020404" pitchFamily="49" charset="0"/>
              </a:rPr>
              <a:t>Operation	Output	</a:t>
            </a:r>
            <a:r>
              <a:rPr lang="en-US" sz="2400" b="1" u="sng" dirty="0" smtClean="0">
                <a:solidFill>
                  <a:schemeClr val="tx2"/>
                </a:solidFill>
                <a:cs typeface="Courier New" panose="02070309020205020404" pitchFamily="49" charset="0"/>
              </a:rPr>
              <a:t>Map</a:t>
            </a:r>
            <a:endParaRPr lang="en-US" sz="2400" b="1" u="sng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	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Ø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put(5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(5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put(7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(5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(7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put(2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(5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(7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put(8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(5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(7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(8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put(2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(5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(7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(8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get(7)	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(5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(7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(8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get(4)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(5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(7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(8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get(2)	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(5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(7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(8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size()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(5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(7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(8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remove(5)	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(7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(8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remove(2)	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E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(7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(8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get(2)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(7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(8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(7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(8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16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CS 321 - Maps</a:t>
            </a:r>
            <a:endParaRPr lang="en-US" altLang="en-US" sz="140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12D2CC-ABD9-492B-ABEF-39095DE925D2}" type="slidenum">
              <a:rPr lang="en-US" altLang="en-US" sz="1800"/>
              <a:pPr eaLnBrk="1" hangingPunct="1"/>
              <a:t>15</a:t>
            </a:fld>
            <a:endParaRPr lang="en-US" altLang="en-US" sz="180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Implementing a Map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3048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One easy implementation uses an Unsorted List ADT that uses a double-linked list. </a:t>
            </a:r>
          </a:p>
          <a:p>
            <a:pPr eaLnBrk="1" hangingPunct="1"/>
            <a:r>
              <a:rPr lang="en-US" altLang="en-US" dirty="0" smtClean="0"/>
              <a:t>Other </a:t>
            </a:r>
            <a:r>
              <a:rPr lang="en-US" altLang="en-US" dirty="0"/>
              <a:t>c</a:t>
            </a:r>
            <a:r>
              <a:rPr lang="en-US" altLang="en-US" dirty="0" smtClean="0"/>
              <a:t>ommon implementations of maps use a binary search tree or a hash table as the internal storage container.</a:t>
            </a:r>
          </a:p>
        </p:txBody>
      </p:sp>
    </p:spTree>
    <p:extLst>
      <p:ext uri="{BB962C8B-B14F-4D97-AF65-F5344CB8AC3E}">
        <p14:creationId xmlns:p14="http://schemas.microsoft.com/office/powerpoint/2010/main" val="405964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Maps</a:t>
            </a:r>
            <a:endParaRPr lang="en-US" sz="1400" dirty="0"/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2AE36F8-7630-DA41-B5E9-B49F1849ECED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Simple List-Based Map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03312"/>
            <a:ext cx="8381999" cy="2643188"/>
          </a:xfrm>
        </p:spPr>
        <p:txBody>
          <a:bodyPr/>
          <a:lstStyle/>
          <a:p>
            <a:pPr eaLnBrk="1" hangingPunct="1"/>
            <a:r>
              <a:rPr lang="en-US" sz="3200" dirty="0"/>
              <a:t>We can </a:t>
            </a:r>
            <a:r>
              <a:rPr lang="en-US" sz="3200" dirty="0" smtClean="0"/>
              <a:t>implement </a:t>
            </a:r>
            <a:r>
              <a:rPr lang="en-US" sz="3200" dirty="0"/>
              <a:t>a </a:t>
            </a:r>
            <a:r>
              <a:rPr lang="en-US" sz="3200" dirty="0" smtClean="0"/>
              <a:t>Map ADT using </a:t>
            </a:r>
            <a:r>
              <a:rPr lang="en-US" sz="3200" dirty="0"/>
              <a:t>an </a:t>
            </a:r>
            <a:r>
              <a:rPr lang="en-US" sz="3200" dirty="0" smtClean="0"/>
              <a:t>Unsorted </a:t>
            </a:r>
            <a:r>
              <a:rPr lang="en-US" sz="3200" dirty="0"/>
              <a:t>L</a:t>
            </a:r>
            <a:r>
              <a:rPr lang="en-US" sz="3200" dirty="0" smtClean="0"/>
              <a:t>ist. </a:t>
            </a:r>
            <a:endParaRPr lang="en-US" sz="3200" dirty="0"/>
          </a:p>
          <a:p>
            <a:pPr lvl="1" eaLnBrk="1" hangingPunct="1"/>
            <a:r>
              <a:rPr lang="en-US" sz="2800" dirty="0" smtClean="0"/>
              <a:t>Store </a:t>
            </a:r>
            <a:r>
              <a:rPr lang="en-US" sz="2800" dirty="0"/>
              <a:t>the items of the map in a list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2800" dirty="0" smtClean="0"/>
              <a:t> </a:t>
            </a:r>
            <a:r>
              <a:rPr lang="en-US" sz="2800" dirty="0" smtClean="0"/>
              <a:t>in </a:t>
            </a:r>
            <a:r>
              <a:rPr lang="en-US" sz="2800" dirty="0"/>
              <a:t>arbitrary </a:t>
            </a:r>
            <a:r>
              <a:rPr lang="en-US" sz="2800" dirty="0" smtClean="0"/>
              <a:t>order</a:t>
            </a:r>
            <a:r>
              <a:rPr lang="en-US" sz="2800" dirty="0" smtClean="0"/>
              <a:t>.</a:t>
            </a:r>
          </a:p>
          <a:p>
            <a:pPr lvl="1" eaLnBrk="1" hangingPunct="1"/>
            <a:r>
              <a:rPr lang="en-US" sz="2800" dirty="0" smtClean="0"/>
              <a:t>Use iterator to traverse list. </a:t>
            </a:r>
            <a:endParaRPr lang="en-US" sz="2800" dirty="0"/>
          </a:p>
        </p:txBody>
      </p:sp>
      <p:grpSp>
        <p:nvGrpSpPr>
          <p:cNvPr id="7174" name="Group 59"/>
          <p:cNvGrpSpPr>
            <a:grpSpLocks/>
          </p:cNvGrpSpPr>
          <p:nvPr/>
        </p:nvGrpSpPr>
        <p:grpSpPr bwMode="auto">
          <a:xfrm>
            <a:off x="938698" y="3886200"/>
            <a:ext cx="7663261" cy="1997075"/>
            <a:chOff x="783123" y="4191000"/>
            <a:chExt cx="7663261" cy="1997075"/>
          </a:xfrm>
        </p:grpSpPr>
        <p:grpSp>
          <p:nvGrpSpPr>
            <p:cNvPr id="7176" name="Group 67"/>
            <p:cNvGrpSpPr>
              <a:grpSpLocks/>
            </p:cNvGrpSpPr>
            <p:nvPr/>
          </p:nvGrpSpPr>
          <p:grpSpPr bwMode="auto">
            <a:xfrm>
              <a:off x="2209800" y="5410200"/>
              <a:ext cx="609600" cy="304800"/>
              <a:chOff x="4992" y="3456"/>
              <a:chExt cx="384" cy="192"/>
            </a:xfrm>
          </p:grpSpPr>
          <p:sp>
            <p:nvSpPr>
              <p:cNvPr id="7228" name="AutoShape 68"/>
              <p:cNvSpPr>
                <a:spLocks noChangeArrowheads="1"/>
              </p:cNvSpPr>
              <p:nvPr/>
            </p:nvSpPr>
            <p:spPr bwMode="auto">
              <a:xfrm>
                <a:off x="4992" y="3456"/>
                <a:ext cx="384" cy="192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9" name="Line 69"/>
              <p:cNvSpPr>
                <a:spLocks noChangeShapeType="1"/>
              </p:cNvSpPr>
              <p:nvPr/>
            </p:nvSpPr>
            <p:spPr bwMode="auto">
              <a:xfrm>
                <a:off x="5184" y="345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77" name="Group 70"/>
            <p:cNvGrpSpPr>
              <a:grpSpLocks/>
            </p:cNvGrpSpPr>
            <p:nvPr/>
          </p:nvGrpSpPr>
          <p:grpSpPr bwMode="auto">
            <a:xfrm>
              <a:off x="3810000" y="5410200"/>
              <a:ext cx="609600" cy="304800"/>
              <a:chOff x="4992" y="3456"/>
              <a:chExt cx="384" cy="192"/>
            </a:xfrm>
          </p:grpSpPr>
          <p:sp>
            <p:nvSpPr>
              <p:cNvPr id="7226" name="AutoShape 71"/>
              <p:cNvSpPr>
                <a:spLocks noChangeArrowheads="1"/>
              </p:cNvSpPr>
              <p:nvPr/>
            </p:nvSpPr>
            <p:spPr bwMode="auto">
              <a:xfrm>
                <a:off x="4992" y="3456"/>
                <a:ext cx="384" cy="192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7" name="Line 72"/>
              <p:cNvSpPr>
                <a:spLocks noChangeShapeType="1"/>
              </p:cNvSpPr>
              <p:nvPr/>
            </p:nvSpPr>
            <p:spPr bwMode="auto">
              <a:xfrm>
                <a:off x="5184" y="345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78" name="Group 73"/>
            <p:cNvGrpSpPr>
              <a:grpSpLocks/>
            </p:cNvGrpSpPr>
            <p:nvPr/>
          </p:nvGrpSpPr>
          <p:grpSpPr bwMode="auto">
            <a:xfrm>
              <a:off x="5257800" y="5410200"/>
              <a:ext cx="609600" cy="304800"/>
              <a:chOff x="4992" y="3456"/>
              <a:chExt cx="384" cy="192"/>
            </a:xfrm>
          </p:grpSpPr>
          <p:sp>
            <p:nvSpPr>
              <p:cNvPr id="7224" name="AutoShape 74"/>
              <p:cNvSpPr>
                <a:spLocks noChangeArrowheads="1"/>
              </p:cNvSpPr>
              <p:nvPr/>
            </p:nvSpPr>
            <p:spPr bwMode="auto">
              <a:xfrm>
                <a:off x="4992" y="3456"/>
                <a:ext cx="384" cy="192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5" name="Line 75"/>
              <p:cNvSpPr>
                <a:spLocks noChangeShapeType="1"/>
              </p:cNvSpPr>
              <p:nvPr/>
            </p:nvSpPr>
            <p:spPr bwMode="auto">
              <a:xfrm>
                <a:off x="5184" y="345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79" name="Rectangle 4"/>
            <p:cNvSpPr>
              <a:spLocks noChangeArrowheads="1"/>
            </p:cNvSpPr>
            <p:nvPr/>
          </p:nvSpPr>
          <p:spPr bwMode="auto">
            <a:xfrm>
              <a:off x="19050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Rectangle 5"/>
            <p:cNvSpPr>
              <a:spLocks noChangeArrowheads="1"/>
            </p:cNvSpPr>
            <p:nvPr/>
          </p:nvSpPr>
          <p:spPr bwMode="auto">
            <a:xfrm>
              <a:off x="22098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Rectangle 6"/>
            <p:cNvSpPr>
              <a:spLocks noChangeArrowheads="1"/>
            </p:cNvSpPr>
            <p:nvPr/>
          </p:nvSpPr>
          <p:spPr bwMode="auto">
            <a:xfrm>
              <a:off x="25146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Freeform 7"/>
            <p:cNvSpPr>
              <a:spLocks/>
            </p:cNvSpPr>
            <p:nvPr/>
          </p:nvSpPr>
          <p:spPr bwMode="auto">
            <a:xfrm>
              <a:off x="2667000" y="4662488"/>
              <a:ext cx="762000" cy="139700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3" name="Rectangle 8"/>
            <p:cNvSpPr>
              <a:spLocks noChangeArrowheads="1"/>
            </p:cNvSpPr>
            <p:nvPr/>
          </p:nvSpPr>
          <p:spPr bwMode="auto">
            <a:xfrm>
              <a:off x="34290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Rectangle 9"/>
            <p:cNvSpPr>
              <a:spLocks noChangeArrowheads="1"/>
            </p:cNvSpPr>
            <p:nvPr/>
          </p:nvSpPr>
          <p:spPr bwMode="auto">
            <a:xfrm>
              <a:off x="37338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Rectangle 10"/>
            <p:cNvSpPr>
              <a:spLocks noChangeArrowheads="1"/>
            </p:cNvSpPr>
            <p:nvPr/>
          </p:nvSpPr>
          <p:spPr bwMode="auto">
            <a:xfrm>
              <a:off x="40386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Freeform 11"/>
            <p:cNvSpPr>
              <a:spLocks/>
            </p:cNvSpPr>
            <p:nvPr/>
          </p:nvSpPr>
          <p:spPr bwMode="auto">
            <a:xfrm>
              <a:off x="4191000" y="4662488"/>
              <a:ext cx="762000" cy="139700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7" name="Rectangle 12"/>
            <p:cNvSpPr>
              <a:spLocks noChangeArrowheads="1"/>
            </p:cNvSpPr>
            <p:nvPr/>
          </p:nvSpPr>
          <p:spPr bwMode="auto">
            <a:xfrm>
              <a:off x="49530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Rectangle 13"/>
            <p:cNvSpPr>
              <a:spLocks noChangeArrowheads="1"/>
            </p:cNvSpPr>
            <p:nvPr/>
          </p:nvSpPr>
          <p:spPr bwMode="auto">
            <a:xfrm>
              <a:off x="52578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Rectangle 14"/>
            <p:cNvSpPr>
              <a:spLocks noChangeArrowheads="1"/>
            </p:cNvSpPr>
            <p:nvPr/>
          </p:nvSpPr>
          <p:spPr bwMode="auto">
            <a:xfrm>
              <a:off x="55626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Freeform 15"/>
            <p:cNvSpPr>
              <a:spLocks/>
            </p:cNvSpPr>
            <p:nvPr/>
          </p:nvSpPr>
          <p:spPr bwMode="auto">
            <a:xfrm>
              <a:off x="5715000" y="4662488"/>
              <a:ext cx="762000" cy="139700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1" name="Rectangle 16"/>
            <p:cNvSpPr>
              <a:spLocks noChangeArrowheads="1"/>
            </p:cNvSpPr>
            <p:nvPr/>
          </p:nvSpPr>
          <p:spPr bwMode="auto">
            <a:xfrm>
              <a:off x="64770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Rectangle 17"/>
            <p:cNvSpPr>
              <a:spLocks noChangeArrowheads="1"/>
            </p:cNvSpPr>
            <p:nvPr/>
          </p:nvSpPr>
          <p:spPr bwMode="auto">
            <a:xfrm>
              <a:off x="67818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Rectangle 18"/>
            <p:cNvSpPr>
              <a:spLocks noChangeArrowheads="1"/>
            </p:cNvSpPr>
            <p:nvPr/>
          </p:nvSpPr>
          <p:spPr bwMode="auto">
            <a:xfrm>
              <a:off x="70866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Freeform 19"/>
            <p:cNvSpPr>
              <a:spLocks/>
            </p:cNvSpPr>
            <p:nvPr/>
          </p:nvSpPr>
          <p:spPr bwMode="auto">
            <a:xfrm rot="10800000">
              <a:off x="2819400" y="4814888"/>
              <a:ext cx="762000" cy="139700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5" name="Freeform 20"/>
            <p:cNvSpPr>
              <a:spLocks/>
            </p:cNvSpPr>
            <p:nvPr/>
          </p:nvSpPr>
          <p:spPr bwMode="auto">
            <a:xfrm rot="10800000">
              <a:off x="4343400" y="4814888"/>
              <a:ext cx="762000" cy="139700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6" name="Freeform 21"/>
            <p:cNvSpPr>
              <a:spLocks/>
            </p:cNvSpPr>
            <p:nvPr/>
          </p:nvSpPr>
          <p:spPr bwMode="auto">
            <a:xfrm rot="10800000">
              <a:off x="5867400" y="4814888"/>
              <a:ext cx="762000" cy="139700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7" name="Freeform 22"/>
            <p:cNvSpPr>
              <a:spLocks/>
            </p:cNvSpPr>
            <p:nvPr/>
          </p:nvSpPr>
          <p:spPr bwMode="auto">
            <a:xfrm>
              <a:off x="2289175" y="4800600"/>
              <a:ext cx="168275" cy="552450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8" name="Freeform 23"/>
            <p:cNvSpPr>
              <a:spLocks/>
            </p:cNvSpPr>
            <p:nvPr/>
          </p:nvSpPr>
          <p:spPr bwMode="auto">
            <a:xfrm>
              <a:off x="3810000" y="4800600"/>
              <a:ext cx="168275" cy="552450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9" name="Freeform 24"/>
            <p:cNvSpPr>
              <a:spLocks/>
            </p:cNvSpPr>
            <p:nvPr/>
          </p:nvSpPr>
          <p:spPr bwMode="auto">
            <a:xfrm>
              <a:off x="5330825" y="4800600"/>
              <a:ext cx="168275" cy="552450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0" name="Freeform 25"/>
            <p:cNvSpPr>
              <a:spLocks/>
            </p:cNvSpPr>
            <p:nvPr/>
          </p:nvSpPr>
          <p:spPr bwMode="auto">
            <a:xfrm>
              <a:off x="6851650" y="4800600"/>
              <a:ext cx="168275" cy="552450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1" name="Rectangle 26"/>
            <p:cNvSpPr>
              <a:spLocks noChangeArrowheads="1"/>
            </p:cNvSpPr>
            <p:nvPr/>
          </p:nvSpPr>
          <p:spPr bwMode="auto">
            <a:xfrm>
              <a:off x="80010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Rectangle 27"/>
            <p:cNvSpPr>
              <a:spLocks noChangeArrowheads="1"/>
            </p:cNvSpPr>
            <p:nvPr/>
          </p:nvSpPr>
          <p:spPr bwMode="auto">
            <a:xfrm>
              <a:off x="9906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Freeform 28"/>
            <p:cNvSpPr>
              <a:spLocks/>
            </p:cNvSpPr>
            <p:nvPr/>
          </p:nvSpPr>
          <p:spPr bwMode="auto">
            <a:xfrm>
              <a:off x="7239000" y="4648200"/>
              <a:ext cx="762000" cy="139700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4" name="Freeform 29"/>
            <p:cNvSpPr>
              <a:spLocks/>
            </p:cNvSpPr>
            <p:nvPr/>
          </p:nvSpPr>
          <p:spPr bwMode="auto">
            <a:xfrm rot="10800000">
              <a:off x="7391400" y="4800600"/>
              <a:ext cx="762000" cy="139700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5" name="Freeform 30"/>
            <p:cNvSpPr>
              <a:spLocks/>
            </p:cNvSpPr>
            <p:nvPr/>
          </p:nvSpPr>
          <p:spPr bwMode="auto">
            <a:xfrm>
              <a:off x="1143000" y="4648200"/>
              <a:ext cx="762000" cy="139700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6" name="Freeform 31"/>
            <p:cNvSpPr>
              <a:spLocks/>
            </p:cNvSpPr>
            <p:nvPr/>
          </p:nvSpPr>
          <p:spPr bwMode="auto">
            <a:xfrm rot="10800000">
              <a:off x="1295400" y="4800600"/>
              <a:ext cx="762000" cy="139700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7" name="Text Box 32"/>
            <p:cNvSpPr txBox="1">
              <a:spLocks noChangeArrowheads="1"/>
            </p:cNvSpPr>
            <p:nvPr/>
          </p:nvSpPr>
          <p:spPr bwMode="auto">
            <a:xfrm>
              <a:off x="7921625" y="4191000"/>
              <a:ext cx="52475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 smtClean="0"/>
                <a:t>tail</a:t>
              </a:r>
              <a:endParaRPr lang="en-US" sz="2000" dirty="0"/>
            </a:p>
          </p:txBody>
        </p:sp>
        <p:sp>
          <p:nvSpPr>
            <p:cNvPr id="7208" name="Text Box 33"/>
            <p:cNvSpPr txBox="1">
              <a:spLocks noChangeArrowheads="1"/>
            </p:cNvSpPr>
            <p:nvPr/>
          </p:nvSpPr>
          <p:spPr bwMode="auto">
            <a:xfrm>
              <a:off x="783123" y="4267200"/>
              <a:ext cx="73770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 smtClean="0"/>
                <a:t>head</a:t>
              </a:r>
              <a:endParaRPr lang="en-US" sz="2000" dirty="0"/>
            </a:p>
          </p:txBody>
        </p:sp>
        <p:sp>
          <p:nvSpPr>
            <p:cNvPr id="7209" name="AutoShape 34"/>
            <p:cNvSpPr>
              <a:spLocks noChangeArrowheads="1"/>
            </p:cNvSpPr>
            <p:nvPr/>
          </p:nvSpPr>
          <p:spPr bwMode="auto">
            <a:xfrm>
              <a:off x="1676400" y="4267200"/>
              <a:ext cx="58674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Text Box 35"/>
            <p:cNvSpPr txBox="1">
              <a:spLocks noChangeArrowheads="1"/>
            </p:cNvSpPr>
            <p:nvPr/>
          </p:nvSpPr>
          <p:spPr bwMode="auto">
            <a:xfrm>
              <a:off x="5611813" y="4251325"/>
              <a:ext cx="19319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/>
                <a:t>nodes/positions</a:t>
              </a:r>
            </a:p>
          </p:txBody>
        </p:sp>
        <p:sp>
          <p:nvSpPr>
            <p:cNvPr id="7211" name="AutoShape 36"/>
            <p:cNvSpPr>
              <a:spLocks noChangeArrowheads="1"/>
            </p:cNvSpPr>
            <p:nvPr/>
          </p:nvSpPr>
          <p:spPr bwMode="auto">
            <a:xfrm>
              <a:off x="1905000" y="5257800"/>
              <a:ext cx="5638800" cy="914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2" name="Text Box 37"/>
            <p:cNvSpPr txBox="1">
              <a:spLocks noChangeArrowheads="1"/>
            </p:cNvSpPr>
            <p:nvPr/>
          </p:nvSpPr>
          <p:spPr bwMode="auto">
            <a:xfrm>
              <a:off x="6477000" y="5791200"/>
              <a:ext cx="9413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entries</a:t>
              </a:r>
            </a:p>
          </p:txBody>
        </p:sp>
        <p:sp>
          <p:nvSpPr>
            <p:cNvPr id="7213" name="Text Box 42"/>
            <p:cNvSpPr txBox="1">
              <a:spLocks noChangeArrowheads="1"/>
            </p:cNvSpPr>
            <p:nvPr/>
          </p:nvSpPr>
          <p:spPr bwMode="auto">
            <a:xfrm>
              <a:off x="2179638" y="534987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charset="0"/>
                  <a:sym typeface="Symbol" charset="0"/>
                </a:rPr>
                <a:t>9</a:t>
              </a:r>
            </a:p>
          </p:txBody>
        </p:sp>
        <p:sp>
          <p:nvSpPr>
            <p:cNvPr id="7214" name="Text Box 43"/>
            <p:cNvSpPr txBox="1">
              <a:spLocks noChangeArrowheads="1"/>
            </p:cNvSpPr>
            <p:nvPr/>
          </p:nvSpPr>
          <p:spPr bwMode="auto">
            <a:xfrm>
              <a:off x="2468563" y="5348288"/>
              <a:ext cx="2968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latin typeface="Times New Roman" charset="0"/>
                  <a:sym typeface="Symbol" charset="0"/>
                </a:rPr>
                <a:t>c</a:t>
              </a:r>
            </a:p>
          </p:txBody>
        </p:sp>
        <p:sp>
          <p:nvSpPr>
            <p:cNvPr id="7215" name="Text Box 48"/>
            <p:cNvSpPr txBox="1">
              <a:spLocks noChangeArrowheads="1"/>
            </p:cNvSpPr>
            <p:nvPr/>
          </p:nvSpPr>
          <p:spPr bwMode="auto">
            <a:xfrm>
              <a:off x="3779838" y="534987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charset="0"/>
                  <a:sym typeface="Symbol" charset="0"/>
                </a:rPr>
                <a:t>6</a:t>
              </a:r>
            </a:p>
          </p:txBody>
        </p:sp>
        <p:sp>
          <p:nvSpPr>
            <p:cNvPr id="7216" name="Text Box 49"/>
            <p:cNvSpPr txBox="1">
              <a:spLocks noChangeArrowheads="1"/>
            </p:cNvSpPr>
            <p:nvPr/>
          </p:nvSpPr>
          <p:spPr bwMode="auto">
            <a:xfrm>
              <a:off x="4068763" y="5348288"/>
              <a:ext cx="2968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latin typeface="Times New Roman" charset="0"/>
                  <a:sym typeface="Symbol" charset="0"/>
                </a:rPr>
                <a:t>c</a:t>
              </a:r>
            </a:p>
          </p:txBody>
        </p:sp>
        <p:sp>
          <p:nvSpPr>
            <p:cNvPr id="7217" name="Text Box 54"/>
            <p:cNvSpPr txBox="1">
              <a:spLocks noChangeArrowheads="1"/>
            </p:cNvSpPr>
            <p:nvPr/>
          </p:nvSpPr>
          <p:spPr bwMode="auto">
            <a:xfrm>
              <a:off x="5227638" y="533558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7218" name="Text Box 55"/>
            <p:cNvSpPr txBox="1">
              <a:spLocks noChangeArrowheads="1"/>
            </p:cNvSpPr>
            <p:nvPr/>
          </p:nvSpPr>
          <p:spPr bwMode="auto">
            <a:xfrm>
              <a:off x="5516563" y="5334000"/>
              <a:ext cx="2968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latin typeface="Times New Roman" charset="0"/>
                  <a:sym typeface="Symbol" charset="0"/>
                </a:rPr>
                <a:t>c</a:t>
              </a:r>
            </a:p>
          </p:txBody>
        </p:sp>
        <p:grpSp>
          <p:nvGrpSpPr>
            <p:cNvPr id="7219" name="Group 66"/>
            <p:cNvGrpSpPr>
              <a:grpSpLocks/>
            </p:cNvGrpSpPr>
            <p:nvPr/>
          </p:nvGrpSpPr>
          <p:grpSpPr bwMode="auto">
            <a:xfrm>
              <a:off x="6705600" y="5410200"/>
              <a:ext cx="609600" cy="304800"/>
              <a:chOff x="4992" y="3456"/>
              <a:chExt cx="384" cy="192"/>
            </a:xfrm>
          </p:grpSpPr>
          <p:sp>
            <p:nvSpPr>
              <p:cNvPr id="7222" name="AutoShape 57"/>
              <p:cNvSpPr>
                <a:spLocks noChangeArrowheads="1"/>
              </p:cNvSpPr>
              <p:nvPr/>
            </p:nvSpPr>
            <p:spPr bwMode="auto">
              <a:xfrm>
                <a:off x="4992" y="3456"/>
                <a:ext cx="384" cy="192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3" name="Line 59"/>
              <p:cNvSpPr>
                <a:spLocks noChangeShapeType="1"/>
              </p:cNvSpPr>
              <p:nvPr/>
            </p:nvSpPr>
            <p:spPr bwMode="auto">
              <a:xfrm>
                <a:off x="5184" y="345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20" name="Text Box 60"/>
            <p:cNvSpPr txBox="1">
              <a:spLocks noChangeArrowheads="1"/>
            </p:cNvSpPr>
            <p:nvPr/>
          </p:nvSpPr>
          <p:spPr bwMode="auto">
            <a:xfrm>
              <a:off x="6751638" y="533558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7221" name="Text Box 61"/>
            <p:cNvSpPr txBox="1">
              <a:spLocks noChangeArrowheads="1"/>
            </p:cNvSpPr>
            <p:nvPr/>
          </p:nvSpPr>
          <p:spPr bwMode="auto">
            <a:xfrm>
              <a:off x="7040563" y="5334000"/>
              <a:ext cx="2968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latin typeface="Times New Roman" charset="0"/>
                  <a:sym typeface="Symbol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904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Maps</a:t>
            </a:r>
            <a:endParaRPr lang="en-US" sz="140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F43DA19-7F1A-A84E-A19F-B75F3D890BC5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get(k)</a:t>
            </a:r>
            <a:r>
              <a:rPr lang="en-US" dirty="0"/>
              <a:t> Algorithm</a:t>
            </a:r>
          </a:p>
        </p:txBody>
      </p:sp>
      <p:sp>
        <p:nvSpPr>
          <p:cNvPr id="154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5250" y="1295400"/>
            <a:ext cx="8591550" cy="16764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2400" dirty="0" smtClean="0"/>
              <a:t>// if map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dirty="0"/>
              <a:t> has an entry with key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400" dirty="0"/>
              <a:t>, return </a:t>
            </a:r>
            <a:r>
              <a:rPr lang="en-US" sz="2400" dirty="0" smtClean="0"/>
              <a:t>associated </a:t>
            </a:r>
            <a:r>
              <a:rPr lang="en-US" sz="2400" dirty="0"/>
              <a:t>value; </a:t>
            </a:r>
          </a:p>
          <a:p>
            <a:pPr eaLnBrk="1" hangingPunct="1">
              <a:buNone/>
              <a:defRPr/>
            </a:pPr>
            <a:r>
              <a:rPr lang="en-US" sz="2400" dirty="0" smtClean="0"/>
              <a:t>// else</a:t>
            </a:r>
            <a:r>
              <a:rPr lang="en-US" sz="2400" dirty="0"/>
              <a:t>, return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400" dirty="0"/>
              <a:t>.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dirty="0" smtClean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1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Maps</a:t>
            </a:r>
            <a:endParaRPr lang="en-US" sz="140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F43DA19-7F1A-A84E-A19F-B75F3D890BC5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get(k)</a:t>
            </a:r>
            <a:r>
              <a:rPr lang="en-US" dirty="0"/>
              <a:t> Algorithm</a:t>
            </a:r>
          </a:p>
        </p:txBody>
      </p:sp>
      <p:sp>
        <p:nvSpPr>
          <p:cNvPr id="154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5250" y="1295400"/>
            <a:ext cx="8591550" cy="3276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get(k)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map.iterator</a:t>
            </a:r>
            <a:endParaRPr lang="en-US" sz="2400" b="1" dirty="0" smtClean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while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itr.hasNext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entry &lt;-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itr.next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next entry in list</a:t>
            </a:r>
            <a:endParaRPr lang="en-US" sz="2400" dirty="0" smtClean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k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null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 entry with key value of k</a:t>
            </a:r>
          </a:p>
        </p:txBody>
      </p:sp>
    </p:spTree>
    <p:extLst>
      <p:ext uri="{BB962C8B-B14F-4D97-AF65-F5344CB8AC3E}">
        <p14:creationId xmlns:p14="http://schemas.microsoft.com/office/powerpoint/2010/main" val="9047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Maps</a:t>
            </a:r>
            <a:endParaRPr lang="en-US" sz="140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2EC26FB-CB90-4044-99EF-C3D02854DE2B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k,v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Algorithm</a:t>
            </a:r>
          </a:p>
        </p:txBody>
      </p:sp>
      <p:sp>
        <p:nvSpPr>
          <p:cNvPr id="155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9448800" cy="5715000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k,v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eaLnBrk="1" hangingPunct="1">
              <a:buNone/>
              <a:defRPr/>
            </a:pPr>
            <a:r>
              <a:rPr lang="en-US" sz="2400" dirty="0" smtClean="0"/>
              <a:t>// insert </a:t>
            </a:r>
            <a:r>
              <a:rPr lang="en-US" sz="2400" dirty="0"/>
              <a:t>entry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(k, v)</a:t>
            </a:r>
            <a:r>
              <a:rPr lang="en-US" sz="2400" dirty="0"/>
              <a:t> into the map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dirty="0"/>
              <a:t>; </a:t>
            </a:r>
            <a:endParaRPr lang="en-US" sz="2400" dirty="0" smtClean="0"/>
          </a:p>
          <a:p>
            <a:pPr eaLnBrk="1" hangingPunct="1">
              <a:buNone/>
              <a:defRPr/>
            </a:pPr>
            <a:r>
              <a:rPr lang="en-US" sz="2400" dirty="0" smtClean="0"/>
              <a:t>// if </a:t>
            </a:r>
            <a:r>
              <a:rPr lang="en-US" sz="2400" dirty="0"/>
              <a:t>key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400" dirty="0"/>
              <a:t> is not already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dirty="0"/>
              <a:t>, then return </a:t>
            </a:r>
            <a:r>
              <a:rPr lang="en-US" sz="2400" dirty="0">
                <a:solidFill>
                  <a:srgbClr val="000000"/>
                </a:solidFill>
              </a:rPr>
              <a:t>null</a:t>
            </a:r>
            <a:r>
              <a:rPr lang="en-US" sz="2400" dirty="0"/>
              <a:t>; </a:t>
            </a:r>
            <a:endParaRPr lang="en-US" sz="2400" dirty="0" smtClean="0"/>
          </a:p>
          <a:p>
            <a:pPr eaLnBrk="1" hangingPunct="1">
              <a:buNone/>
              <a:defRPr/>
            </a:pPr>
            <a:r>
              <a:rPr lang="en-US" sz="2400" dirty="0" smtClean="0"/>
              <a:t>// else</a:t>
            </a:r>
            <a:r>
              <a:rPr lang="en-US" sz="2400" dirty="0"/>
              <a:t>, return old value associated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400" dirty="0">
                <a:cs typeface="Courier New" panose="02070309020205020404" pitchFamily="49" charset="0"/>
              </a:rPr>
              <a:t>.</a:t>
            </a:r>
            <a:endParaRPr lang="en-US" sz="2400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dirty="0" smtClean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Structures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2438400"/>
          </a:xfrm>
        </p:spPr>
        <p:txBody>
          <a:bodyPr/>
          <a:lstStyle/>
          <a:p>
            <a:r>
              <a:rPr lang="en-US" altLang="en-US" dirty="0" smtClean="0"/>
              <a:t>Given a program that counts the frequency of all the words in a file.</a:t>
            </a:r>
          </a:p>
          <a:p>
            <a:pPr lvl="1"/>
            <a:r>
              <a:rPr lang="en-US" altLang="en-US" sz="3200" dirty="0"/>
              <a:t>A</a:t>
            </a:r>
            <a:r>
              <a:rPr lang="en-US" altLang="en-US" sz="3200" dirty="0" smtClean="0"/>
              <a:t>ssume words are anything set off by whitespace.</a:t>
            </a:r>
          </a:p>
        </p:txBody>
      </p:sp>
      <p:sp>
        <p:nvSpPr>
          <p:cNvPr id="307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smtClean="0"/>
              <a:t>CS 321 - Maps</a:t>
            </a:r>
          </a:p>
        </p:txBody>
      </p:sp>
      <p:sp>
        <p:nvSpPr>
          <p:cNvPr id="30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771E84A6-116D-4852-BC16-893FB388CB5E}" type="slidenum">
              <a:rPr lang="en-US" altLang="en-US" sz="1800"/>
              <a:pPr eaLnBrk="1" hangingPunct="1">
                <a:buFontTx/>
                <a:buNone/>
              </a:pPr>
              <a:t>2</a:t>
            </a:fld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Maps</a:t>
            </a:r>
            <a:endParaRPr lang="en-US" sz="140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2EC26FB-CB90-4044-99EF-C3D02854DE2B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k,v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Algorithm</a:t>
            </a:r>
          </a:p>
        </p:txBody>
      </p:sp>
      <p:sp>
        <p:nvSpPr>
          <p:cNvPr id="155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9448800" cy="5715000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k,v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			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.iterator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while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itr.hasNext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entry &lt;-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itr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next entry in list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k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value &lt;-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entry.setValue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entry.setKey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	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the old value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.addLast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k,v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		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count &lt;- count + 1 //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 </a:t>
            </a:r>
            <a:r>
              <a:rPr lang="en-US" sz="2400" dirty="0" err="1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entries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null	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entry with key value k </a:t>
            </a:r>
            <a:endParaRPr lang="en-US" sz="2000" dirty="0" smtClean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61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Maps</a:t>
            </a:r>
            <a:endParaRPr lang="en-US" sz="1400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B25DE9A-8E3A-A348-B0F9-1D503C24C740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remove(k)</a:t>
            </a:r>
            <a:r>
              <a:rPr lang="en-US" dirty="0"/>
              <a:t> Algorithm</a:t>
            </a:r>
          </a:p>
        </p:txBody>
      </p:sp>
      <p:sp>
        <p:nvSpPr>
          <p:cNvPr id="156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remove(k):	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// if </a:t>
            </a:r>
            <a:r>
              <a:rPr lang="en-US" sz="2400" dirty="0"/>
              <a:t>the map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dirty="0"/>
              <a:t> has an entry with key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400" dirty="0"/>
              <a:t>, remove it from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// and </a:t>
            </a:r>
            <a:r>
              <a:rPr lang="en-US" sz="2400" dirty="0"/>
              <a:t>return its associated value; 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// else</a:t>
            </a:r>
            <a:r>
              <a:rPr lang="en-US" sz="2400" dirty="0"/>
              <a:t>, return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9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Maps</a:t>
            </a:r>
            <a:endParaRPr lang="en-US" sz="1400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B25DE9A-8E3A-A348-B0F9-1D503C24C740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remove(k)</a:t>
            </a:r>
            <a:r>
              <a:rPr lang="en-US" dirty="0"/>
              <a:t> Algorithm</a:t>
            </a:r>
          </a:p>
        </p:txBody>
      </p:sp>
      <p:sp>
        <p:nvSpPr>
          <p:cNvPr id="156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remove(k):	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.iterator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while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itr.hasNext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entry &lt;-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itr.next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k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value &lt;-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map.remove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(entry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return value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null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no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entry with key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4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Maps</a:t>
            </a:r>
            <a:endParaRPr lang="en-US" sz="1400"/>
          </a:p>
        </p:txBody>
      </p:sp>
      <p:sp>
        <p:nvSpPr>
          <p:cNvPr id="1126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E3ED8AD-6367-E044-AAB2-FCA430C6AC8E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81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Performance of a List-Based Map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093176"/>
            <a:ext cx="7772400" cy="4545623"/>
          </a:xfrm>
        </p:spPr>
        <p:txBody>
          <a:bodyPr/>
          <a:lstStyle/>
          <a:p>
            <a:pPr eaLnBrk="1" hangingPunct="1"/>
            <a:r>
              <a:rPr lang="en-US" sz="3200" dirty="0"/>
              <a:t>Performance:</a:t>
            </a:r>
          </a:p>
          <a:p>
            <a:pPr lvl="1" eaLnBrk="1" hangingPunct="1"/>
            <a:r>
              <a:rPr lang="en-US" sz="2800" dirty="0" smtClean="0"/>
              <a:t>Takes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/>
              <a:t> </a:t>
            </a:r>
            <a:r>
              <a:rPr lang="en-US" sz="2800" dirty="0" smtClean="0"/>
              <a:t>time in the worst-case for all operations. </a:t>
            </a:r>
          </a:p>
          <a:p>
            <a:pPr lvl="1" eaLnBrk="1" hangingPunct="1"/>
            <a:r>
              <a:rPr lang="en-US" sz="2800" dirty="0" smtClean="0"/>
              <a:t>Same for average case. Why?</a:t>
            </a:r>
            <a:endParaRPr lang="en-US" sz="2800" dirty="0"/>
          </a:p>
          <a:p>
            <a:pPr eaLnBrk="1" hangingPunct="1"/>
            <a:r>
              <a:rPr lang="en-US" sz="3200" dirty="0"/>
              <a:t>The U</a:t>
            </a:r>
            <a:r>
              <a:rPr lang="en-US" sz="3200" dirty="0" smtClean="0"/>
              <a:t>nsorted List </a:t>
            </a:r>
            <a:r>
              <a:rPr lang="en-US" sz="3200" dirty="0"/>
              <a:t>implementation is effective only for </a:t>
            </a:r>
            <a:r>
              <a:rPr lang="en-US" sz="3200" dirty="0" smtClean="0"/>
              <a:t>Maps </a:t>
            </a:r>
            <a:r>
              <a:rPr lang="en-US" sz="3200" dirty="0"/>
              <a:t>of small </a:t>
            </a:r>
            <a:r>
              <a:rPr lang="en-US" sz="3200" dirty="0" smtClean="0"/>
              <a:t>size. </a:t>
            </a:r>
            <a:endParaRPr lang="en-US" sz="3200" dirty="0"/>
          </a:p>
          <a:p>
            <a:pPr eaLnBrk="1" hangingPunct="1"/>
            <a:r>
              <a:rPr lang="en-US" sz="3200" dirty="0" smtClean="0"/>
              <a:t>More often use Binary Trees or Hash Tables. </a:t>
            </a:r>
          </a:p>
        </p:txBody>
      </p:sp>
    </p:spTree>
    <p:extLst>
      <p:ext uri="{BB962C8B-B14F-4D97-AF65-F5344CB8AC3E}">
        <p14:creationId xmlns:p14="http://schemas.microsoft.com/office/powerpoint/2010/main" val="34251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5862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Results with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smtClean="0"/>
              <a:t>CS 321 - Maps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9DA94AB9-7FF6-4E18-A5EB-B1E71D812B32}" type="slidenum">
              <a:rPr lang="en-US" altLang="en-US" sz="1800"/>
              <a:pPr eaLnBrk="1" hangingPunct="1">
                <a:buFontTx/>
                <a:buNone/>
              </a:pPr>
              <a:t>24</a:t>
            </a:fld>
            <a:endParaRPr lang="en-US" altLang="en-US" sz="180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219200"/>
          <a:ext cx="8763000" cy="345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315"/>
                <a:gridCol w="1076159"/>
                <a:gridCol w="1460500"/>
                <a:gridCol w="1767974"/>
                <a:gridCol w="1153026"/>
                <a:gridCol w="1153026"/>
              </a:tblGrid>
              <a:tr h="106676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Title</a:t>
                      </a:r>
                      <a:endParaRPr lang="en-US" sz="32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Size</a:t>
                      </a:r>
                      <a:br>
                        <a:rPr lang="en-US" sz="3200" dirty="0" smtClean="0"/>
                      </a:br>
                      <a:r>
                        <a:rPr lang="en-US" sz="3200" dirty="0" smtClean="0"/>
                        <a:t>(kb)</a:t>
                      </a:r>
                      <a:endParaRPr lang="en-US" sz="32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r>
                        <a:rPr lang="en-US" sz="3200" baseline="0" dirty="0" smtClean="0"/>
                        <a:t> </a:t>
                      </a:r>
                    </a:p>
                    <a:p>
                      <a:r>
                        <a:rPr lang="en-US" sz="3200" baseline="0" dirty="0" smtClean="0"/>
                        <a:t>Words</a:t>
                      </a:r>
                      <a:endParaRPr lang="en-US" sz="32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Distinct</a:t>
                      </a:r>
                      <a:br>
                        <a:rPr lang="en-US" sz="3200" dirty="0" smtClean="0"/>
                      </a:br>
                      <a:r>
                        <a:rPr lang="en-US" sz="3200" dirty="0" smtClean="0"/>
                        <a:t>Words</a:t>
                      </a:r>
                      <a:endParaRPr lang="en-US" sz="32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Time</a:t>
                      </a:r>
                      <a:br>
                        <a:rPr lang="en-US" sz="3200" dirty="0" smtClean="0"/>
                      </a:br>
                      <a:r>
                        <a:rPr lang="en-US" sz="3200" dirty="0" smtClean="0"/>
                        <a:t>List</a:t>
                      </a:r>
                      <a:endParaRPr lang="en-US" sz="32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Time</a:t>
                      </a:r>
                      <a:br>
                        <a:rPr lang="en-US" sz="3200" dirty="0" smtClean="0"/>
                      </a:br>
                      <a:r>
                        <a:rPr lang="en-US" sz="3200" dirty="0" smtClean="0"/>
                        <a:t>Map</a:t>
                      </a:r>
                    </a:p>
                  </a:txBody>
                  <a:tcPr marT="45711" marB="45711"/>
                </a:tc>
              </a:tr>
              <a:tr h="37076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small</a:t>
                      </a:r>
                      <a:r>
                        <a:rPr lang="en-US" sz="1800" baseline="0" dirty="0" smtClean="0"/>
                        <a:t> sample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0.6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89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0.001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0.0008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2BR02B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34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5,638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1,975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0.051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0.0140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640051">
                <a:tc>
                  <a:txBody>
                    <a:bodyPr/>
                    <a:lstStyle/>
                    <a:p>
                      <a:r>
                        <a:rPr lang="en-US" sz="1800" smtClean="0"/>
                        <a:t>Alice in Wonderland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120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29,460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6,017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0.741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0.0720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64005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Adventures</a:t>
                      </a:r>
                      <a:r>
                        <a:rPr lang="en-US" sz="1800" baseline="0" dirty="0" smtClean="0"/>
                        <a:t> of Sherlock Holmes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581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107,533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15,213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4.144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0.2500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2008</a:t>
                      </a:r>
                      <a:r>
                        <a:rPr lang="en-US" sz="1800" baseline="0" dirty="0" smtClean="0"/>
                        <a:t> CIA </a:t>
                      </a:r>
                      <a:r>
                        <a:rPr lang="en-US" sz="1800" baseline="0" dirty="0" err="1" smtClean="0"/>
                        <a:t>Factbook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10,030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1,330,100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74,042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173.000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4.0000</a:t>
                      </a:r>
                      <a:endParaRPr lang="en-US" sz="1800" dirty="0"/>
                    </a:p>
                  </a:txBody>
                  <a:tcPr marT="45711" marB="4571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Order?</a:t>
            </a: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smtClean="0"/>
              <a:t>CS 321 - Maps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05F72346-0764-4504-AAFA-2AF515D4DC27}" type="slidenum">
              <a:rPr lang="en-US" altLang="en-US" sz="1800"/>
              <a:pPr eaLnBrk="1" hangingPunct="1">
                <a:buFontTx/>
                <a:buNone/>
              </a:pPr>
              <a:t>25</a:t>
            </a:fld>
            <a:endParaRPr lang="en-US" altLang="en-US" sz="180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463" y="1143000"/>
          <a:ext cx="8897937" cy="3978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263"/>
                <a:gridCol w="1079103"/>
                <a:gridCol w="1447842"/>
                <a:gridCol w="1676449"/>
                <a:gridCol w="1371640"/>
                <a:gridCol w="1371640"/>
              </a:tblGrid>
              <a:tr h="106697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Title</a:t>
                      </a:r>
                      <a:endParaRPr lang="en-US" sz="3200" dirty="0"/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Size</a:t>
                      </a:r>
                      <a:br>
                        <a:rPr lang="en-US" sz="3200" dirty="0" smtClean="0"/>
                      </a:br>
                      <a:endParaRPr lang="en-US" sz="3200" dirty="0"/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r>
                        <a:rPr lang="en-US" sz="3200" baseline="0" dirty="0" smtClean="0"/>
                        <a:t> </a:t>
                      </a:r>
                    </a:p>
                    <a:p>
                      <a:r>
                        <a:rPr lang="en-US" sz="3200" baseline="0" dirty="0" smtClean="0"/>
                        <a:t>Words</a:t>
                      </a:r>
                      <a:endParaRPr lang="en-US" sz="3200" dirty="0"/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Distinct</a:t>
                      </a:r>
                      <a:br>
                        <a:rPr lang="en-US" sz="3200" dirty="0" smtClean="0"/>
                      </a:br>
                      <a:r>
                        <a:rPr lang="en-US" sz="3200" dirty="0" smtClean="0"/>
                        <a:t>Words</a:t>
                      </a:r>
                      <a:endParaRPr lang="en-US" sz="3200" dirty="0"/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Time</a:t>
                      </a:r>
                      <a:br>
                        <a:rPr lang="en-US" sz="3200" dirty="0" smtClean="0"/>
                      </a:br>
                      <a:r>
                        <a:rPr lang="en-US" sz="3200" dirty="0" smtClean="0"/>
                        <a:t>List</a:t>
                      </a:r>
                      <a:endParaRPr lang="en-US" sz="3200" dirty="0"/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Time</a:t>
                      </a:r>
                      <a:br>
                        <a:rPr lang="en-US" sz="3200" dirty="0" smtClean="0"/>
                      </a:br>
                      <a:r>
                        <a:rPr lang="en-US" sz="3200" dirty="0" smtClean="0"/>
                        <a:t>Map</a:t>
                      </a:r>
                      <a:endParaRPr lang="en-US" sz="3200" dirty="0"/>
                    </a:p>
                  </a:txBody>
                  <a:tcPr marL="91443" marR="91443" marT="45727" marB="45727"/>
                </a:tc>
              </a:tr>
              <a:tr h="5334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small</a:t>
                      </a:r>
                      <a:r>
                        <a:rPr lang="en-US" sz="1800" baseline="0" dirty="0" smtClean="0"/>
                        <a:t> sample</a:t>
                      </a:r>
                      <a:endParaRPr lang="en-US" sz="1800" dirty="0"/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0.6</a:t>
                      </a:r>
                      <a:endParaRPr lang="en-US" sz="2400" dirty="0"/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89</a:t>
                      </a:r>
                      <a:endParaRPr lang="en-US" sz="2400" dirty="0"/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25</a:t>
                      </a:r>
                      <a:endParaRPr lang="en-US" sz="2400" dirty="0"/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0.001</a:t>
                      </a:r>
                      <a:endParaRPr lang="en-US" sz="2400" dirty="0"/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0.0008</a:t>
                      </a:r>
                    </a:p>
                  </a:txBody>
                  <a:tcPr marL="91443" marR="91443" marT="45727" marB="45727"/>
                </a:tc>
              </a:tr>
              <a:tr h="45727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2BR02B</a:t>
                      </a:r>
                      <a:endParaRPr lang="en-US" sz="1800" dirty="0"/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57x</a:t>
                      </a:r>
                      <a:endParaRPr lang="en-US" sz="2400" dirty="0"/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63x</a:t>
                      </a:r>
                      <a:endParaRPr lang="en-US" sz="2400" dirty="0"/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79x</a:t>
                      </a:r>
                      <a:endParaRPr lang="en-US" sz="2400" dirty="0"/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51x</a:t>
                      </a:r>
                      <a:endParaRPr lang="en-US" sz="2400" dirty="0"/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18x</a:t>
                      </a:r>
                      <a:endParaRPr lang="en-US" sz="2400" dirty="0"/>
                    </a:p>
                  </a:txBody>
                  <a:tcPr marL="91443" marR="91443" marT="45727" marB="45727"/>
                </a:tc>
              </a:tr>
              <a:tr h="640182">
                <a:tc>
                  <a:txBody>
                    <a:bodyPr/>
                    <a:lstStyle/>
                    <a:p>
                      <a:r>
                        <a:rPr lang="en-US" sz="1800" smtClean="0"/>
                        <a:t>Alice in Wonderland</a:t>
                      </a:r>
                      <a:endParaRPr lang="en-US" sz="1800" dirty="0"/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3.5x</a:t>
                      </a:r>
                      <a:endParaRPr lang="en-US" sz="2400" dirty="0"/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5.2x</a:t>
                      </a:r>
                      <a:endParaRPr lang="en-US" sz="2400" dirty="0"/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3.0x</a:t>
                      </a:r>
                      <a:endParaRPr lang="en-US" sz="2400" dirty="0"/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14.5x</a:t>
                      </a:r>
                      <a:endParaRPr lang="en-US" sz="2400" dirty="0"/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5x</a:t>
                      </a:r>
                      <a:endParaRPr lang="en-US" sz="2400" dirty="0"/>
                    </a:p>
                  </a:txBody>
                  <a:tcPr marL="91443" marR="91443" marT="45727" marB="45727"/>
                </a:tc>
              </a:tr>
              <a:tr h="64018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Adventures</a:t>
                      </a:r>
                      <a:r>
                        <a:rPr lang="en-US" sz="1800" baseline="0" dirty="0" smtClean="0"/>
                        <a:t> of Sherlock Holmes</a:t>
                      </a:r>
                      <a:endParaRPr lang="en-US" sz="1800" dirty="0"/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4.8x</a:t>
                      </a:r>
                      <a:endParaRPr lang="en-US" sz="2400" dirty="0"/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3.7x</a:t>
                      </a:r>
                      <a:endParaRPr lang="en-US" sz="2400" dirty="0"/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2.5x</a:t>
                      </a:r>
                      <a:endParaRPr lang="en-US" sz="2400" dirty="0"/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5.6x</a:t>
                      </a:r>
                      <a:endParaRPr lang="en-US" sz="2400" dirty="0"/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3.5x</a:t>
                      </a:r>
                      <a:endParaRPr lang="en-US" sz="2400" dirty="0"/>
                    </a:p>
                  </a:txBody>
                  <a:tcPr marL="91443" marR="91443" marT="45727" marB="45727"/>
                </a:tc>
              </a:tr>
              <a:tr h="64018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2008</a:t>
                      </a:r>
                      <a:r>
                        <a:rPr lang="en-US" sz="1800" baseline="0" dirty="0" smtClean="0"/>
                        <a:t> CIA </a:t>
                      </a:r>
                      <a:r>
                        <a:rPr lang="en-US" sz="1800" baseline="0" dirty="0" err="1" smtClean="0"/>
                        <a:t>Factbook</a:t>
                      </a:r>
                      <a:endParaRPr lang="en-US" sz="1800" dirty="0"/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17x</a:t>
                      </a:r>
                      <a:endParaRPr lang="en-US" sz="2400" dirty="0"/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12.3x</a:t>
                      </a:r>
                      <a:endParaRPr lang="en-US" sz="2400" dirty="0"/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5x</a:t>
                      </a:r>
                      <a:endParaRPr lang="en-US" sz="2400" dirty="0"/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42x</a:t>
                      </a:r>
                      <a:endParaRPr lang="en-US" sz="2400" dirty="0"/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16x</a:t>
                      </a:r>
                      <a:endParaRPr lang="en-US" sz="2400" dirty="0"/>
                    </a:p>
                  </a:txBody>
                  <a:tcPr marL="91443" marR="91443" marT="45727" marB="45727"/>
                </a:tc>
              </a:tr>
            </a:tbl>
          </a:graphicData>
        </a:graphic>
      </p:graphicFrame>
      <p:sp>
        <p:nvSpPr>
          <p:cNvPr id="15416" name="TextBox 6"/>
          <p:cNvSpPr txBox="1">
            <a:spLocks noChangeArrowheads="1"/>
          </p:cNvSpPr>
          <p:nvPr/>
        </p:nvSpPr>
        <p:spPr bwMode="auto">
          <a:xfrm>
            <a:off x="533400" y="5245100"/>
            <a:ext cx="2795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O(Total Words)?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t" hangingPunct="1">
              <a:defRPr/>
            </a:pPr>
            <a:r>
              <a:rPr lang="en-US" dirty="0" smtClean="0"/>
              <a:t>Given it takes 4 seconds for the 2008 CIA </a:t>
            </a:r>
            <a:r>
              <a:rPr lang="en-US" dirty="0" err="1" smtClean="0"/>
              <a:t>Factbook</a:t>
            </a:r>
            <a:r>
              <a:rPr lang="en-US" dirty="0" smtClean="0"/>
              <a:t> with 1,330,100</a:t>
            </a:r>
            <a:r>
              <a:rPr lang="en-US" dirty="0"/>
              <a:t> </a:t>
            </a:r>
            <a:r>
              <a:rPr lang="en-US" dirty="0" smtClean="0"/>
              <a:t>total words and  74,042 distinct words, </a:t>
            </a:r>
            <a:r>
              <a:rPr lang="en-US" dirty="0"/>
              <a:t>h</a:t>
            </a:r>
            <a:r>
              <a:rPr lang="en-US" dirty="0" smtClean="0"/>
              <a:t>ow long will take for another text with 1,000x </a:t>
            </a:r>
            <a:r>
              <a:rPr lang="en-US" dirty="0"/>
              <a:t>t</a:t>
            </a:r>
            <a:r>
              <a:rPr lang="en-US" dirty="0" smtClean="0"/>
              <a:t>otal words and  100x distinct words?</a:t>
            </a:r>
          </a:p>
          <a:p>
            <a:pPr marL="514350" indent="-514350" eaLnBrk="1" fontAlgn="t" hangingPunct="1">
              <a:buFont typeface="+mj-lt"/>
              <a:buAutoNum type="alphaUcPeriod"/>
              <a:defRPr/>
            </a:pPr>
            <a:r>
              <a:rPr lang="en-US" dirty="0" smtClean="0"/>
              <a:t>an hour</a:t>
            </a:r>
          </a:p>
          <a:p>
            <a:pPr marL="514350" indent="-514350" eaLnBrk="1" fontAlgn="t" hangingPunct="1">
              <a:buFont typeface="+mj-lt"/>
              <a:buAutoNum type="alphaUcPeriod"/>
              <a:defRPr/>
            </a:pPr>
            <a:r>
              <a:rPr lang="en-US" dirty="0" smtClean="0"/>
              <a:t>a day</a:t>
            </a:r>
          </a:p>
          <a:p>
            <a:pPr marL="514350" indent="-514350" eaLnBrk="1" fontAlgn="t" hangingPunct="1">
              <a:buFont typeface="+mj-lt"/>
              <a:buAutoNum type="alphaUcPeriod"/>
              <a:defRPr/>
            </a:pPr>
            <a:r>
              <a:rPr lang="en-US" dirty="0" smtClean="0"/>
              <a:t>½ a week</a:t>
            </a:r>
          </a:p>
          <a:p>
            <a:pPr marL="514350" indent="-514350" eaLnBrk="1" fontAlgn="t" hangingPunct="1">
              <a:buFont typeface="+mj-lt"/>
              <a:buAutoNum type="alphaUcPeriod"/>
              <a:defRPr/>
            </a:pPr>
            <a:r>
              <a:rPr lang="en-US" dirty="0" smtClean="0"/>
              <a:t>a week</a:t>
            </a:r>
          </a:p>
          <a:p>
            <a:pPr marL="514350" indent="-514350" eaLnBrk="1" fontAlgn="t" hangingPunct="1">
              <a:buFont typeface="+mj-lt"/>
              <a:buAutoNum type="alphaUcPeriod"/>
              <a:defRPr/>
            </a:pPr>
            <a:r>
              <a:rPr lang="en-US" dirty="0" smtClean="0"/>
              <a:t>a month</a:t>
            </a:r>
          </a:p>
          <a:p>
            <a:pPr marL="514350" indent="-514350" eaLnBrk="1" fontAlgn="t" hangingPunct="1">
              <a:buFont typeface="+mj-lt"/>
              <a:buAutoNum type="alphaUcPeriod"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smtClean="0"/>
              <a:t>CS 321 - Maps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52A116D4-0D66-4AE6-AC15-96A0A972E5CA}" type="slidenum">
              <a:rPr lang="en-US" altLang="en-US" sz="1800"/>
              <a:pPr eaLnBrk="1" hangingPunct="1">
                <a:buFontTx/>
                <a:buNone/>
              </a:pPr>
              <a:t>26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44114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t" hangingPunct="1">
              <a:defRPr/>
            </a:pPr>
            <a:r>
              <a:rPr lang="en-US" dirty="0" smtClean="0"/>
              <a:t>Given it takes 4 seconds for the 2008 CIA </a:t>
            </a:r>
            <a:r>
              <a:rPr lang="en-US" dirty="0" err="1" smtClean="0"/>
              <a:t>Factbook</a:t>
            </a:r>
            <a:r>
              <a:rPr lang="en-US" dirty="0" smtClean="0"/>
              <a:t> with 1,330,100</a:t>
            </a:r>
            <a:r>
              <a:rPr lang="en-US" dirty="0"/>
              <a:t> </a:t>
            </a:r>
            <a:r>
              <a:rPr lang="en-US" dirty="0" smtClean="0"/>
              <a:t>total words and  74,042 distinct words, </a:t>
            </a:r>
            <a:r>
              <a:rPr lang="en-US" dirty="0"/>
              <a:t>h</a:t>
            </a:r>
            <a:r>
              <a:rPr lang="en-US" dirty="0" smtClean="0"/>
              <a:t>ow long will take for another text with 1,000x </a:t>
            </a:r>
            <a:r>
              <a:rPr lang="en-US" dirty="0"/>
              <a:t>t</a:t>
            </a:r>
            <a:r>
              <a:rPr lang="en-US" dirty="0" smtClean="0"/>
              <a:t>otal words and  100x distinct words?</a:t>
            </a:r>
          </a:p>
          <a:p>
            <a:pPr marL="514350" indent="-514350" eaLnBrk="1" fontAlgn="t" hangingPunct="1">
              <a:buFont typeface="+mj-lt"/>
              <a:buAutoNum type="alphaUcPeriod"/>
              <a:defRPr/>
            </a:pPr>
            <a:r>
              <a:rPr lang="en-US" dirty="0" smtClean="0"/>
              <a:t>an hour</a:t>
            </a:r>
          </a:p>
          <a:p>
            <a:pPr marL="514350" indent="-514350" eaLnBrk="1" fontAlgn="t" hangingPunct="1">
              <a:buFont typeface="+mj-lt"/>
              <a:buAutoNum type="alphaUcPeriod"/>
              <a:defRPr/>
            </a:pPr>
            <a:r>
              <a:rPr lang="en-US" dirty="0" smtClean="0"/>
              <a:t>a day</a:t>
            </a:r>
          </a:p>
          <a:p>
            <a:pPr marL="514350" indent="-514350" eaLnBrk="1" fontAlgn="t" hangingPunct="1">
              <a:buFont typeface="+mj-lt"/>
              <a:buAutoNum type="alphaUcPeriod"/>
              <a:defRPr/>
            </a:pPr>
            <a:r>
              <a:rPr lang="en-US" dirty="0" smtClean="0"/>
              <a:t>½ a week</a:t>
            </a:r>
          </a:p>
          <a:p>
            <a:pPr marL="514350" indent="-514350" eaLnBrk="1" fontAlgn="t" hangingPunct="1">
              <a:buFont typeface="+mj-lt"/>
              <a:buAutoNum type="alphaUcPeriod"/>
              <a:defRPr/>
            </a:pPr>
            <a:r>
              <a:rPr lang="en-US" dirty="0" smtClean="0"/>
              <a:t>a week</a:t>
            </a:r>
          </a:p>
          <a:p>
            <a:pPr marL="514350" indent="-514350" eaLnBrk="1" fontAlgn="t" hangingPunct="1">
              <a:buFont typeface="+mj-lt"/>
              <a:buAutoNum type="alphaUcPeriod"/>
              <a:defRPr/>
            </a:pPr>
            <a:r>
              <a:rPr lang="en-US" dirty="0" smtClean="0"/>
              <a:t>a month</a:t>
            </a:r>
          </a:p>
          <a:p>
            <a:pPr marL="514350" indent="-514350" eaLnBrk="1" fontAlgn="t" hangingPunct="1">
              <a:buFont typeface="+mj-lt"/>
              <a:buAutoNum type="alphaUcPeriod"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smtClean="0"/>
              <a:t>CS 321 - Maps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52A116D4-0D66-4AE6-AC15-96A0A972E5CA}" type="slidenum">
              <a:rPr lang="en-US" altLang="en-US" sz="1800"/>
              <a:pPr eaLnBrk="1" hangingPunct="1">
                <a:buFontTx/>
                <a:buNone/>
              </a:pPr>
              <a:t>27</a:t>
            </a:fld>
            <a:endParaRPr lang="en-US" altLang="en-US" sz="1800"/>
          </a:p>
        </p:txBody>
      </p:sp>
      <p:sp>
        <p:nvSpPr>
          <p:cNvPr id="6" name="Oval 5"/>
          <p:cNvSpPr/>
          <p:nvPr/>
        </p:nvSpPr>
        <p:spPr bwMode="auto">
          <a:xfrm>
            <a:off x="223837" y="4572000"/>
            <a:ext cx="4572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3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Maps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E8E3-86A7-4000-8DD1-2297002E9E75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0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CS 321 - Maps</a:t>
            </a:r>
            <a:endParaRPr lang="en-US" altLang="en-US" sz="140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E23B41-0E6E-4347-BE76-34D6EFE9787A}" type="slidenum">
              <a:rPr lang="en-US" altLang="en-US" sz="1800"/>
              <a:pPr eaLnBrk="1" hangingPunct="1"/>
              <a:t>29</a:t>
            </a:fld>
            <a:endParaRPr lang="en-US" altLang="en-US" sz="180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The Map&lt;K, V&gt; Interface in Java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8915400" cy="5486400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latin typeface="Courier New" panose="02070309020205020404" pitchFamily="49" charset="0"/>
              </a:rPr>
              <a:t>void clear()</a:t>
            </a:r>
          </a:p>
          <a:p>
            <a:pPr lvl="1" eaLnBrk="1" hangingPunct="1"/>
            <a:r>
              <a:rPr lang="en-US" altLang="en-US" sz="2400" smtClean="0"/>
              <a:t>Removes all mappings from this map (optional operation).</a:t>
            </a:r>
          </a:p>
          <a:p>
            <a:pPr eaLnBrk="1" hangingPunct="1"/>
            <a:r>
              <a:rPr lang="en-US" altLang="en-US" sz="2800" smtClean="0"/>
              <a:t> </a:t>
            </a:r>
            <a:r>
              <a:rPr lang="en-US" altLang="en-US" sz="2800" smtClean="0">
                <a:latin typeface="Courier New" panose="02070309020205020404" pitchFamily="49" charset="0"/>
              </a:rPr>
              <a:t>boolean containsKey(Object key)</a:t>
            </a:r>
            <a:r>
              <a:rPr lang="en-US" altLang="en-US" sz="2800" smtClean="0"/>
              <a:t> </a:t>
            </a:r>
          </a:p>
          <a:p>
            <a:pPr lvl="1" eaLnBrk="1" hangingPunct="1"/>
            <a:r>
              <a:rPr lang="en-US" altLang="en-US" sz="2400" smtClean="0"/>
              <a:t>Returns true if this map contains a mapping for the specified key.</a:t>
            </a:r>
          </a:p>
          <a:p>
            <a:pPr eaLnBrk="1" hangingPunct="1"/>
            <a:r>
              <a:rPr lang="en-US" altLang="en-US" sz="2800" smtClean="0">
                <a:latin typeface="Courier New" panose="02070309020205020404" pitchFamily="49" charset="0"/>
              </a:rPr>
              <a:t> boolean containsValue(Object value) </a:t>
            </a:r>
          </a:p>
          <a:p>
            <a:pPr lvl="1" eaLnBrk="1" hangingPunct="1"/>
            <a:r>
              <a:rPr lang="en-US" altLang="en-US" sz="2400" smtClean="0"/>
              <a:t>Returns true if this map maps one or more keys to the specified value.</a:t>
            </a:r>
          </a:p>
          <a:p>
            <a:pPr eaLnBrk="1" hangingPunct="1"/>
            <a:r>
              <a:rPr lang="en-US" altLang="en-US" sz="2800" smtClean="0"/>
              <a:t> </a:t>
            </a:r>
            <a:r>
              <a:rPr lang="en-US" altLang="en-US" sz="2800" smtClean="0">
                <a:latin typeface="Courier New" panose="02070309020205020404" pitchFamily="49" charset="0"/>
              </a:rPr>
              <a:t>Set&lt;K&gt; keySet() </a:t>
            </a:r>
          </a:p>
          <a:p>
            <a:pPr lvl="1" eaLnBrk="1" hangingPunct="1"/>
            <a:r>
              <a:rPr lang="en-US" altLang="en-US" sz="2400" smtClean="0"/>
              <a:t>Returns a Set view of the keys contained in this map. </a:t>
            </a:r>
            <a:endParaRPr lang="en-US" altLang="en-US" sz="2000" smtClean="0"/>
          </a:p>
          <a:p>
            <a:pPr lvl="1" eaLnBrk="1" hangingPunct="1"/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86163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534400" cy="1143000"/>
          </a:xfrm>
        </p:spPr>
        <p:txBody>
          <a:bodyPr/>
          <a:lstStyle/>
          <a:p>
            <a:r>
              <a:rPr lang="en-US" altLang="en-US" dirty="0" smtClean="0"/>
              <a:t>Performance using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smtClean="0"/>
              <a:t>CS 321 - Maps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EA35C0D6-E562-4920-8DC3-CB8875350A0B}" type="slidenum">
              <a:rPr lang="en-US" altLang="en-US" sz="1800"/>
              <a:pPr eaLnBrk="1" hangingPunct="1">
                <a:buFontTx/>
                <a:buNone/>
              </a:pPr>
              <a:t>3</a:t>
            </a:fld>
            <a:endParaRPr lang="en-US" altLang="en-US" sz="18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534504"/>
              </p:ext>
            </p:extLst>
          </p:nvPr>
        </p:nvGraphicFramePr>
        <p:xfrm>
          <a:off x="457200" y="1295400"/>
          <a:ext cx="8229600" cy="371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295400"/>
                <a:gridCol w="1676400"/>
                <a:gridCol w="1689683"/>
                <a:gridCol w="1434517"/>
              </a:tblGrid>
              <a:tr h="1066648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Title</a:t>
                      </a:r>
                      <a:endParaRPr lang="en-US" sz="32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Size</a:t>
                      </a:r>
                      <a:br>
                        <a:rPr lang="en-US" sz="3200" dirty="0" smtClean="0"/>
                      </a:br>
                      <a:r>
                        <a:rPr lang="en-US" sz="3200" dirty="0" smtClean="0"/>
                        <a:t>(kb)</a:t>
                      </a:r>
                      <a:endParaRPr lang="en-US" sz="32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r>
                        <a:rPr lang="en-US" sz="3200" baseline="0" dirty="0" smtClean="0"/>
                        <a:t> </a:t>
                      </a:r>
                    </a:p>
                    <a:p>
                      <a:r>
                        <a:rPr lang="en-US" sz="3200" baseline="0" dirty="0" smtClean="0"/>
                        <a:t>Words</a:t>
                      </a:r>
                      <a:endParaRPr lang="en-US" sz="32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Distinct</a:t>
                      </a:r>
                      <a:br>
                        <a:rPr lang="en-US" sz="3200" dirty="0" smtClean="0"/>
                      </a:br>
                      <a:r>
                        <a:rPr lang="en-US" sz="3200" dirty="0" smtClean="0"/>
                        <a:t>Words</a:t>
                      </a:r>
                      <a:endParaRPr lang="en-US" sz="32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Time</a:t>
                      </a:r>
                      <a:br>
                        <a:rPr lang="en-US" sz="3200" dirty="0" smtClean="0"/>
                      </a:br>
                      <a:r>
                        <a:rPr lang="en-US" sz="3200" dirty="0" smtClean="0"/>
                        <a:t>(sec)</a:t>
                      </a:r>
                      <a:endParaRPr lang="en-US" sz="3200" dirty="0"/>
                    </a:p>
                  </a:txBody>
                  <a:tcPr marT="45694" marB="45694"/>
                </a:tc>
              </a:tr>
              <a:tr h="4571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small</a:t>
                      </a:r>
                      <a:r>
                        <a:rPr lang="en-US" sz="1800" baseline="0" dirty="0" smtClean="0"/>
                        <a:t> sample</a:t>
                      </a:r>
                      <a:endParaRPr lang="en-US" sz="18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0.6</a:t>
                      </a:r>
                      <a:endParaRPr lang="en-US" sz="24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89</a:t>
                      </a:r>
                      <a:endParaRPr lang="en-US" sz="24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25</a:t>
                      </a:r>
                      <a:endParaRPr lang="en-US" sz="24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0.001</a:t>
                      </a:r>
                      <a:endParaRPr lang="en-US" sz="2400" dirty="0"/>
                    </a:p>
                  </a:txBody>
                  <a:tcPr marT="45694" marB="45694"/>
                </a:tc>
              </a:tr>
              <a:tr h="4571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2BR02B</a:t>
                      </a:r>
                      <a:endParaRPr lang="en-US" sz="18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34</a:t>
                      </a:r>
                      <a:endParaRPr lang="en-US" sz="24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5,638</a:t>
                      </a:r>
                      <a:endParaRPr lang="en-US" sz="24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1,975</a:t>
                      </a:r>
                      <a:endParaRPr lang="en-US" sz="24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0.051</a:t>
                      </a:r>
                      <a:endParaRPr lang="en-US" sz="2400" dirty="0"/>
                    </a:p>
                  </a:txBody>
                  <a:tcPr marT="45694" marB="45694"/>
                </a:tc>
              </a:tr>
              <a:tr h="639972">
                <a:tc>
                  <a:txBody>
                    <a:bodyPr/>
                    <a:lstStyle/>
                    <a:p>
                      <a:r>
                        <a:rPr lang="en-US" sz="1800" smtClean="0"/>
                        <a:t>Alice in Wonderland</a:t>
                      </a:r>
                      <a:endParaRPr lang="en-US" sz="18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120</a:t>
                      </a:r>
                      <a:endParaRPr lang="en-US" sz="24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29,460</a:t>
                      </a:r>
                      <a:endParaRPr lang="en-US" sz="24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6,017</a:t>
                      </a:r>
                      <a:endParaRPr lang="en-US" sz="24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/>
                        <a:t>0.741</a:t>
                      </a:r>
                      <a:endParaRPr lang="en-US" sz="2400" dirty="0"/>
                    </a:p>
                  </a:txBody>
                  <a:tcPr marT="45694" marB="45694"/>
                </a:tc>
              </a:tr>
              <a:tr h="6399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Adventures</a:t>
                      </a:r>
                      <a:r>
                        <a:rPr lang="en-US" sz="1800" baseline="0" dirty="0" smtClean="0"/>
                        <a:t> of Sherlock Holmes</a:t>
                      </a:r>
                      <a:endParaRPr lang="en-US" sz="18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581</a:t>
                      </a:r>
                      <a:endParaRPr lang="en-US" sz="24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107,533</a:t>
                      </a:r>
                      <a:endParaRPr lang="en-US" sz="24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15,213</a:t>
                      </a:r>
                      <a:endParaRPr lang="en-US" sz="24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4.144</a:t>
                      </a:r>
                      <a:endParaRPr lang="en-US" sz="2400" dirty="0"/>
                    </a:p>
                  </a:txBody>
                  <a:tcPr marT="45694" marB="45694"/>
                </a:tc>
              </a:tr>
              <a:tr h="4571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2008</a:t>
                      </a:r>
                      <a:r>
                        <a:rPr lang="en-US" sz="1800" baseline="0" dirty="0" smtClean="0"/>
                        <a:t> CIA </a:t>
                      </a:r>
                      <a:r>
                        <a:rPr lang="en-US" sz="1800" baseline="0" dirty="0" err="1" smtClean="0"/>
                        <a:t>Factbook</a:t>
                      </a:r>
                      <a:endParaRPr lang="en-US" sz="18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10,030</a:t>
                      </a:r>
                      <a:endParaRPr lang="en-US" sz="24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1,330,100</a:t>
                      </a:r>
                      <a:endParaRPr lang="en-US" sz="24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74,042</a:t>
                      </a:r>
                      <a:endParaRPr lang="en-US" sz="24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173.000</a:t>
                      </a:r>
                      <a:endParaRPr lang="en-US" sz="2400" dirty="0"/>
                    </a:p>
                  </a:txBody>
                  <a:tcPr marT="45694" marB="4569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CS 321 - Maps</a:t>
            </a:r>
            <a:endParaRPr lang="en-US" altLang="en-US" sz="140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802030-A83F-4AC1-9BD3-610A6B43DE78}" type="slidenum">
              <a:rPr lang="en-US" altLang="en-US" sz="1800"/>
              <a:pPr eaLnBrk="1" hangingPunct="1"/>
              <a:t>30</a:t>
            </a:fld>
            <a:endParaRPr lang="en-US" altLang="en-US" sz="180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Map Interface Continued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486400"/>
          </a:xfrm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V	get(Object key)</a:t>
            </a:r>
          </a:p>
          <a:p>
            <a:pPr lvl="1" eaLnBrk="1" hangingPunct="1"/>
            <a:r>
              <a:rPr lang="en-US" altLang="en-US" smtClean="0"/>
              <a:t>Returns the value to which this map maps the specified key.</a:t>
            </a:r>
          </a:p>
          <a:p>
            <a:pPr eaLnBrk="1" hangingPunct="1"/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boolean isEmpty() </a:t>
            </a:r>
          </a:p>
          <a:p>
            <a:pPr lvl="1" eaLnBrk="1" hangingPunct="1"/>
            <a:r>
              <a:rPr lang="en-US" altLang="en-US" smtClean="0"/>
              <a:t>Returns true if this map contains no key-value mappings.</a:t>
            </a:r>
          </a:p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V put(K key, V value) </a:t>
            </a:r>
          </a:p>
          <a:p>
            <a:pPr lvl="1" eaLnBrk="1" hangingPunct="1"/>
            <a:r>
              <a:rPr lang="en-US" altLang="en-US" smtClean="0"/>
              <a:t>Associates the specified value with the specified key in this map</a:t>
            </a:r>
          </a:p>
        </p:txBody>
      </p:sp>
    </p:spTree>
    <p:extLst>
      <p:ext uri="{BB962C8B-B14F-4D97-AF65-F5344CB8AC3E}">
        <p14:creationId xmlns:p14="http://schemas.microsoft.com/office/powerpoint/2010/main" val="2605831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CS 321 - Maps</a:t>
            </a:r>
            <a:endParaRPr lang="en-US" altLang="en-US" sz="140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133B91F-F4E7-4D3D-9191-91D4A8B4571E}" type="slidenum">
              <a:rPr lang="en-US" altLang="en-US" sz="1800"/>
              <a:pPr eaLnBrk="1" hangingPunct="1"/>
              <a:t>31</a:t>
            </a:fld>
            <a:endParaRPr lang="en-US" altLang="en-US" sz="180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Map Interface Continued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 V	remove(Object key) </a:t>
            </a:r>
          </a:p>
          <a:p>
            <a:pPr lvl="1" eaLnBrk="1" hangingPunct="1"/>
            <a:r>
              <a:rPr lang="en-US" altLang="en-US" smtClean="0"/>
              <a:t>Removes the mapping for this key from this map if it is present</a:t>
            </a:r>
          </a:p>
          <a:p>
            <a:pPr eaLnBrk="1" hangingPunct="1"/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int size()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/>
              <a:t>Returns the number of key-value mappings in this map.</a:t>
            </a:r>
          </a:p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Collection&lt;V&gt; values() </a:t>
            </a:r>
          </a:p>
          <a:p>
            <a:pPr lvl="1" eaLnBrk="1" hangingPunct="1"/>
            <a:r>
              <a:rPr lang="en-US" altLang="en-US" smtClean="0"/>
              <a:t>Returns a collection view of the values contained in this map.</a:t>
            </a:r>
          </a:p>
        </p:txBody>
      </p:sp>
    </p:spTree>
    <p:extLst>
      <p:ext uri="{BB962C8B-B14F-4D97-AF65-F5344CB8AC3E}">
        <p14:creationId xmlns:p14="http://schemas.microsoft.com/office/powerpoint/2010/main" val="382429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Order?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Express change in size as factor of previous file.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smtClean="0"/>
              <a:t>CS 321 - Maps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D113CD97-A54C-43DE-ABA6-E204F9A47BA7}" type="slidenum">
              <a:rPr lang="en-US" altLang="en-US" sz="1800"/>
              <a:pPr eaLnBrk="1" hangingPunct="1">
                <a:buFontTx/>
                <a:buNone/>
              </a:pPr>
              <a:t>4</a:t>
            </a:fld>
            <a:endParaRPr lang="en-US" altLang="en-US" sz="18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7175"/>
              </p:ext>
            </p:extLst>
          </p:nvPr>
        </p:nvGraphicFramePr>
        <p:xfrm>
          <a:off x="533400" y="1371600"/>
          <a:ext cx="8229600" cy="371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295400"/>
                <a:gridCol w="1676400"/>
                <a:gridCol w="1689683"/>
                <a:gridCol w="1434517"/>
              </a:tblGrid>
              <a:tr h="1066648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Title</a:t>
                      </a:r>
                      <a:endParaRPr lang="en-US" sz="32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Size</a:t>
                      </a:r>
                      <a:br>
                        <a:rPr lang="en-US" sz="3200" dirty="0" smtClean="0"/>
                      </a:br>
                      <a:endParaRPr lang="en-US" sz="32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r>
                        <a:rPr lang="en-US" sz="3200" baseline="0" dirty="0" smtClean="0"/>
                        <a:t> </a:t>
                      </a:r>
                    </a:p>
                    <a:p>
                      <a:r>
                        <a:rPr lang="en-US" sz="3200" baseline="0" dirty="0" smtClean="0"/>
                        <a:t>Words</a:t>
                      </a:r>
                      <a:endParaRPr lang="en-US" sz="32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Distinct</a:t>
                      </a:r>
                      <a:br>
                        <a:rPr lang="en-US" sz="3200" dirty="0" smtClean="0"/>
                      </a:br>
                      <a:r>
                        <a:rPr lang="en-US" sz="3200" dirty="0" smtClean="0"/>
                        <a:t>Words</a:t>
                      </a:r>
                      <a:endParaRPr lang="en-US" sz="32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Time</a:t>
                      </a:r>
                      <a:endParaRPr lang="en-US" sz="3200" dirty="0"/>
                    </a:p>
                  </a:txBody>
                  <a:tcPr marT="45694" marB="45694"/>
                </a:tc>
              </a:tr>
              <a:tr h="4571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small</a:t>
                      </a:r>
                      <a:r>
                        <a:rPr lang="en-US" sz="1800" baseline="0" dirty="0" smtClean="0"/>
                        <a:t> sample</a:t>
                      </a:r>
                      <a:endParaRPr lang="en-US" sz="18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0.6</a:t>
                      </a:r>
                      <a:endParaRPr lang="en-US" sz="24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89</a:t>
                      </a:r>
                      <a:endParaRPr lang="en-US" sz="24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25</a:t>
                      </a:r>
                      <a:endParaRPr lang="en-US" sz="24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0.001</a:t>
                      </a:r>
                      <a:endParaRPr lang="en-US" sz="2400" dirty="0"/>
                    </a:p>
                  </a:txBody>
                  <a:tcPr marT="45694" marB="45694"/>
                </a:tc>
              </a:tr>
              <a:tr h="4571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2BR02B</a:t>
                      </a:r>
                      <a:endParaRPr lang="en-US" sz="18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57x</a:t>
                      </a:r>
                      <a:endParaRPr lang="en-US" sz="24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63x</a:t>
                      </a:r>
                      <a:endParaRPr lang="en-US" sz="24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79x</a:t>
                      </a:r>
                      <a:endParaRPr lang="en-US" sz="24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51x</a:t>
                      </a:r>
                      <a:endParaRPr lang="en-US" sz="2400" dirty="0"/>
                    </a:p>
                  </a:txBody>
                  <a:tcPr marT="45694" marB="45694"/>
                </a:tc>
              </a:tr>
              <a:tr h="639972">
                <a:tc>
                  <a:txBody>
                    <a:bodyPr/>
                    <a:lstStyle/>
                    <a:p>
                      <a:r>
                        <a:rPr lang="en-US" sz="1800" smtClean="0"/>
                        <a:t>Alice in Wonderland</a:t>
                      </a:r>
                      <a:endParaRPr lang="en-US" sz="18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3.5x</a:t>
                      </a:r>
                      <a:endParaRPr lang="en-US" sz="24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5.2x</a:t>
                      </a:r>
                      <a:endParaRPr lang="en-US" sz="24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3x</a:t>
                      </a:r>
                      <a:endParaRPr lang="en-US" sz="24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14.5x</a:t>
                      </a:r>
                      <a:endParaRPr lang="en-US" sz="2400" dirty="0"/>
                    </a:p>
                  </a:txBody>
                  <a:tcPr marT="45694" marB="45694"/>
                </a:tc>
              </a:tr>
              <a:tr h="6399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Adventures</a:t>
                      </a:r>
                      <a:r>
                        <a:rPr lang="en-US" sz="1800" baseline="0" dirty="0" smtClean="0"/>
                        <a:t> of Sherlock Holmes</a:t>
                      </a:r>
                      <a:endParaRPr lang="en-US" sz="18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4.8x</a:t>
                      </a:r>
                      <a:endParaRPr lang="en-US" sz="24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3.7x</a:t>
                      </a:r>
                      <a:endParaRPr lang="en-US" sz="24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2.5x</a:t>
                      </a:r>
                      <a:endParaRPr lang="en-US" sz="24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5.6x</a:t>
                      </a:r>
                      <a:endParaRPr lang="en-US" sz="2400" dirty="0"/>
                    </a:p>
                  </a:txBody>
                  <a:tcPr marT="45694" marB="45694"/>
                </a:tc>
              </a:tr>
              <a:tr h="4571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2008</a:t>
                      </a:r>
                      <a:r>
                        <a:rPr lang="en-US" sz="1800" baseline="0" dirty="0" smtClean="0"/>
                        <a:t> CIA </a:t>
                      </a:r>
                      <a:r>
                        <a:rPr lang="en-US" sz="1800" baseline="0" dirty="0" err="1" smtClean="0"/>
                        <a:t>Factbook</a:t>
                      </a:r>
                      <a:endParaRPr lang="en-US" sz="18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17.3x</a:t>
                      </a:r>
                      <a:endParaRPr lang="en-US" sz="24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12.4x</a:t>
                      </a:r>
                      <a:endParaRPr lang="en-US" sz="24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4.9x</a:t>
                      </a:r>
                      <a:endParaRPr lang="en-US" sz="24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41.7x</a:t>
                      </a:r>
                      <a:endParaRPr lang="en-US" sz="2400" dirty="0"/>
                    </a:p>
                  </a:txBody>
                  <a:tcPr marT="45694" marB="45694"/>
                </a:tc>
              </a:tr>
            </a:tbl>
          </a:graphicData>
        </a:graphic>
      </p:graphicFrame>
      <p:sp>
        <p:nvSpPr>
          <p:cNvPr id="5170" name="TextBox 7"/>
          <p:cNvSpPr txBox="1">
            <a:spLocks noChangeArrowheads="1"/>
          </p:cNvSpPr>
          <p:nvPr/>
        </p:nvSpPr>
        <p:spPr bwMode="auto">
          <a:xfrm>
            <a:off x="533400" y="5245100"/>
            <a:ext cx="574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O(Total Words * Distinct Words) 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t" hangingPunct="1">
              <a:defRPr/>
            </a:pPr>
            <a:r>
              <a:rPr lang="en-US" dirty="0" smtClean="0"/>
              <a:t>Given it takes 2.88 minutes for the 2008 CIA </a:t>
            </a:r>
            <a:r>
              <a:rPr lang="en-US" dirty="0" err="1" smtClean="0"/>
              <a:t>Factbook</a:t>
            </a:r>
            <a:r>
              <a:rPr lang="en-US" dirty="0" smtClean="0"/>
              <a:t> with 1,330,100</a:t>
            </a:r>
            <a:r>
              <a:rPr lang="en-US" dirty="0"/>
              <a:t> </a:t>
            </a:r>
            <a:r>
              <a:rPr lang="en-US" dirty="0" smtClean="0"/>
              <a:t>total words and  74,042 distinct words, </a:t>
            </a:r>
            <a:r>
              <a:rPr lang="en-US" dirty="0"/>
              <a:t>h</a:t>
            </a:r>
            <a:r>
              <a:rPr lang="en-US" dirty="0" smtClean="0"/>
              <a:t>ow long will take for another text with 1,000x </a:t>
            </a:r>
            <a:r>
              <a:rPr lang="en-US" dirty="0"/>
              <a:t>t</a:t>
            </a:r>
            <a:r>
              <a:rPr lang="en-US" dirty="0" smtClean="0"/>
              <a:t>otal words and  100x distinct words?</a:t>
            </a:r>
          </a:p>
          <a:p>
            <a:pPr marL="514350" indent="-514350" eaLnBrk="1" fontAlgn="t" hangingPunct="1">
              <a:buFont typeface="+mj-lt"/>
              <a:buAutoNum type="alphaUcPeriod"/>
              <a:defRPr/>
            </a:pPr>
            <a:r>
              <a:rPr lang="en-US" dirty="0" smtClean="0"/>
              <a:t>an hour</a:t>
            </a:r>
          </a:p>
          <a:p>
            <a:pPr marL="514350" indent="-514350" eaLnBrk="1" fontAlgn="t" hangingPunct="1">
              <a:buFont typeface="+mj-lt"/>
              <a:buAutoNum type="alphaUcPeriod"/>
              <a:defRPr/>
            </a:pPr>
            <a:r>
              <a:rPr lang="en-US" dirty="0" smtClean="0"/>
              <a:t>a day</a:t>
            </a:r>
          </a:p>
          <a:p>
            <a:pPr marL="514350" indent="-514350" eaLnBrk="1" fontAlgn="t" hangingPunct="1">
              <a:buFont typeface="+mj-lt"/>
              <a:buAutoNum type="alphaUcPeriod"/>
              <a:defRPr/>
            </a:pPr>
            <a:r>
              <a:rPr lang="en-US" dirty="0" smtClean="0"/>
              <a:t>a week</a:t>
            </a:r>
          </a:p>
          <a:p>
            <a:pPr marL="514350" indent="-514350" eaLnBrk="1" fontAlgn="t" hangingPunct="1">
              <a:buFont typeface="+mj-lt"/>
              <a:buAutoNum type="alphaUcPeriod"/>
              <a:defRPr/>
            </a:pPr>
            <a:r>
              <a:rPr lang="en-US" dirty="0" smtClean="0"/>
              <a:t>a month</a:t>
            </a:r>
          </a:p>
          <a:p>
            <a:pPr marL="514350" indent="-514350" eaLnBrk="1" fontAlgn="t" hangingPunct="1">
              <a:buFont typeface="+mj-lt"/>
              <a:buAutoNum type="alphaUcPeriod"/>
              <a:defRPr/>
            </a:pPr>
            <a:r>
              <a:rPr lang="en-US" dirty="0" smtClean="0"/>
              <a:t>half a year</a:t>
            </a:r>
          </a:p>
          <a:p>
            <a:pPr marL="514350" indent="-514350" eaLnBrk="1" fontAlgn="t" hangingPunct="1">
              <a:buFont typeface="+mj-lt"/>
              <a:buAutoNum type="alphaUcPeriod"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smtClean="0"/>
              <a:t>CS 321 - Maps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52A116D4-0D66-4AE6-AC15-96A0A972E5CA}" type="slidenum">
              <a:rPr lang="en-US" altLang="en-US" sz="1800"/>
              <a:pPr eaLnBrk="1" hangingPunct="1">
                <a:buFontTx/>
                <a:buNone/>
              </a:pPr>
              <a:t>5</a:t>
            </a:fld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t" hangingPunct="1">
              <a:defRPr/>
            </a:pPr>
            <a:r>
              <a:rPr lang="en-US" dirty="0" smtClean="0"/>
              <a:t>Given it takes 2.88 minutes for the 2008 CIA </a:t>
            </a:r>
            <a:r>
              <a:rPr lang="en-US" dirty="0" err="1" smtClean="0"/>
              <a:t>Factbook</a:t>
            </a:r>
            <a:r>
              <a:rPr lang="en-US" dirty="0" smtClean="0"/>
              <a:t> with 1,330,100</a:t>
            </a:r>
            <a:r>
              <a:rPr lang="en-US" dirty="0"/>
              <a:t> </a:t>
            </a:r>
            <a:r>
              <a:rPr lang="en-US" dirty="0" smtClean="0"/>
              <a:t>total words and  74,042 distinct words, </a:t>
            </a:r>
            <a:r>
              <a:rPr lang="en-US" dirty="0"/>
              <a:t>h</a:t>
            </a:r>
            <a:r>
              <a:rPr lang="en-US" dirty="0" smtClean="0"/>
              <a:t>ow long will take for another text with 1,000x </a:t>
            </a:r>
            <a:r>
              <a:rPr lang="en-US" dirty="0"/>
              <a:t>t</a:t>
            </a:r>
            <a:r>
              <a:rPr lang="en-US" dirty="0" smtClean="0"/>
              <a:t>otal words and  100x distinct words?</a:t>
            </a:r>
          </a:p>
          <a:p>
            <a:pPr marL="514350" indent="-514350" eaLnBrk="1" fontAlgn="t" hangingPunct="1">
              <a:buFont typeface="+mj-lt"/>
              <a:buAutoNum type="alphaUcPeriod"/>
              <a:defRPr/>
            </a:pPr>
            <a:r>
              <a:rPr lang="en-US" dirty="0" smtClean="0"/>
              <a:t>an hour</a:t>
            </a:r>
          </a:p>
          <a:p>
            <a:pPr marL="514350" indent="-514350" eaLnBrk="1" fontAlgn="t" hangingPunct="1">
              <a:buFont typeface="+mj-lt"/>
              <a:buAutoNum type="alphaUcPeriod"/>
              <a:defRPr/>
            </a:pPr>
            <a:r>
              <a:rPr lang="en-US" dirty="0" smtClean="0"/>
              <a:t>a day</a:t>
            </a:r>
          </a:p>
          <a:p>
            <a:pPr marL="514350" indent="-514350" eaLnBrk="1" fontAlgn="t" hangingPunct="1">
              <a:buFont typeface="+mj-lt"/>
              <a:buAutoNum type="alphaUcPeriod"/>
              <a:defRPr/>
            </a:pPr>
            <a:r>
              <a:rPr lang="en-US" dirty="0" smtClean="0"/>
              <a:t>a week</a:t>
            </a:r>
          </a:p>
          <a:p>
            <a:pPr marL="514350" indent="-514350" eaLnBrk="1" fontAlgn="t" hangingPunct="1">
              <a:buFont typeface="+mj-lt"/>
              <a:buAutoNum type="alphaUcPeriod"/>
              <a:defRPr/>
            </a:pPr>
            <a:r>
              <a:rPr lang="en-US" dirty="0" smtClean="0"/>
              <a:t>a month</a:t>
            </a:r>
          </a:p>
          <a:p>
            <a:pPr marL="514350" indent="-514350" eaLnBrk="1" fontAlgn="t" hangingPunct="1">
              <a:buFont typeface="+mj-lt"/>
              <a:buAutoNum type="alphaUcPeriod"/>
              <a:defRPr/>
            </a:pPr>
            <a:r>
              <a:rPr lang="en-US" dirty="0" smtClean="0"/>
              <a:t>half a year</a:t>
            </a:r>
          </a:p>
          <a:p>
            <a:pPr marL="514350" indent="-514350" eaLnBrk="1" fontAlgn="t" hangingPunct="1">
              <a:buFont typeface="+mj-lt"/>
              <a:buAutoNum type="alphaUcPeriod"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smtClean="0"/>
              <a:t>CS 321 - Maps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52A116D4-0D66-4AE6-AC15-96A0A972E5CA}" type="slidenum">
              <a:rPr lang="en-US" altLang="en-US" sz="1800"/>
              <a:pPr eaLnBrk="1" hangingPunct="1">
                <a:buFontTx/>
                <a:buNone/>
              </a:pPr>
              <a:t>6</a:t>
            </a:fld>
            <a:endParaRPr lang="en-US" altLang="en-US" sz="1800"/>
          </a:p>
        </p:txBody>
      </p:sp>
      <p:sp>
        <p:nvSpPr>
          <p:cNvPr id="2" name="Oval 1"/>
          <p:cNvSpPr/>
          <p:nvPr/>
        </p:nvSpPr>
        <p:spPr bwMode="auto">
          <a:xfrm>
            <a:off x="223837" y="5181600"/>
            <a:ext cx="4572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80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Why So Slow?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Write a contains method for array-based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2800" dirty="0" smtClean="0">
                <a:cs typeface="Courier New" panose="02070309020205020404" pitchFamily="49" charset="0"/>
              </a:rPr>
              <a:t>.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contains(E target)  </a:t>
            </a:r>
          </a:p>
          <a:p>
            <a:pPr marL="0" indent="0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smtClean="0"/>
              <a:t>CS 321 - Maps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15B97637-FABF-4F42-A3A5-CEF427001A26}" type="slidenum">
              <a:rPr lang="en-US" altLang="en-US" sz="1800"/>
              <a:pPr eaLnBrk="1" hangingPunct="1">
                <a:buFontTx/>
                <a:buNone/>
              </a:pPr>
              <a:t>7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6483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Why So Slow?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Write a contains method for array-based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2800" dirty="0" smtClean="0">
                <a:cs typeface="Courier New" panose="02070309020205020404" pitchFamily="49" charset="0"/>
              </a:rPr>
              <a:t>.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contains(E target)  </a:t>
            </a:r>
          </a:p>
          <a:p>
            <a:pPr marL="0" indent="0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false;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while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(!result &amp;&amp;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size())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if(list[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== target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result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true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smtClean="0"/>
              <a:t>CS 321 - Maps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15B97637-FABF-4F42-A3A5-CEF427001A26}" type="slidenum">
              <a:rPr lang="en-US" altLang="en-US" sz="1800"/>
              <a:pPr eaLnBrk="1" hangingPunct="1">
                <a:buFontTx/>
                <a:buNone/>
              </a:pPr>
              <a:t>8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68530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smtClean="0"/>
              <a:t>CS 321 - Maps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122616D7-373B-4F75-83DB-B05A09815BD5}" type="slidenum">
              <a:rPr lang="en-US" altLang="en-US" sz="1800"/>
              <a:pPr eaLnBrk="1" hangingPunct="1">
                <a:buFontTx/>
                <a:buNone/>
              </a:pPr>
              <a:t>9</a:t>
            </a:fld>
            <a:endParaRPr lang="en-US" altLang="en-US" sz="180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Faster </a:t>
            </a:r>
            <a:r>
              <a:rPr lang="en-US" altLang="en-US" dirty="0" smtClean="0"/>
              <a:t>Way?</a:t>
            </a:r>
            <a:endParaRPr lang="en-US" altLang="en-US" dirty="0" smtClean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229600" cy="2133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Maps are a </a:t>
            </a:r>
            <a:r>
              <a:rPr lang="en-US" altLang="en-US" dirty="0" smtClean="0"/>
              <a:t>data structure optimized for a very specific kind of search / access.</a:t>
            </a:r>
          </a:p>
          <a:p>
            <a:pPr eaLnBrk="1" hangingPunct="1"/>
            <a:r>
              <a:rPr lang="en-US" altLang="en-US" dirty="0" smtClean="0"/>
              <a:t>Also known as:</a:t>
            </a:r>
          </a:p>
          <a:p>
            <a:pPr lvl="1" eaLnBrk="1" hangingPunct="1"/>
            <a:r>
              <a:rPr lang="en-US" altLang="en-US" dirty="0" smtClean="0"/>
              <a:t>Dictionary, search table, or associative array. </a:t>
            </a:r>
          </a:p>
          <a:p>
            <a:pPr lvl="1" eaLnBrk="1" hangingPunct="1"/>
            <a:endParaRPr lang="en-US" sz="2400" dirty="0" smtClean="0">
              <a:ea typeface="+mn-ea"/>
            </a:endParaRPr>
          </a:p>
          <a:p>
            <a:pPr lvl="1" eaLnBrk="1" hangingPunct="1"/>
            <a:endParaRPr lang="en-US" altLang="en-US" sz="2400" dirty="0" smtClean="0"/>
          </a:p>
          <a:p>
            <a:pPr lvl="1" eaLnBrk="1" hangingPunct="1"/>
            <a:endParaRPr lang="en-US" altLang="en-US" sz="2400" dirty="0" smtClean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43000" y="3429000"/>
            <a:ext cx="2590799" cy="769441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 b="1" dirty="0">
                <a:latin typeface="Courier New" panose="02070309020205020404" pitchFamily="49" charset="0"/>
              </a:rPr>
              <a:t>A -&gt; 65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518" y="3429000"/>
            <a:ext cx="3068782" cy="2514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1325</Words>
  <Application>Microsoft Office PowerPoint</Application>
  <PresentationFormat>On-screen Show (4:3)</PresentationFormat>
  <Paragraphs>448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Batang</vt:lpstr>
      <vt:lpstr>ＭＳ Ｐゴシック</vt:lpstr>
      <vt:lpstr>Arial</vt:lpstr>
      <vt:lpstr>Courier New</vt:lpstr>
      <vt:lpstr>Marlett</vt:lpstr>
      <vt:lpstr>Symbol</vt:lpstr>
      <vt:lpstr>Tahoma</vt:lpstr>
      <vt:lpstr>Times New Roman</vt:lpstr>
      <vt:lpstr>Wingdings</vt:lpstr>
      <vt:lpstr>Default Design</vt:lpstr>
      <vt:lpstr>Map ADT</vt:lpstr>
      <vt:lpstr>Data Structures</vt:lpstr>
      <vt:lpstr>Performance using ArrayList</vt:lpstr>
      <vt:lpstr>Order?</vt:lpstr>
      <vt:lpstr>Question</vt:lpstr>
      <vt:lpstr>Question</vt:lpstr>
      <vt:lpstr>Why So Slow?</vt:lpstr>
      <vt:lpstr>Why So Slow?</vt:lpstr>
      <vt:lpstr>A Faster Way?</vt:lpstr>
      <vt:lpstr>Maps</vt:lpstr>
      <vt:lpstr>Keys and Values</vt:lpstr>
      <vt:lpstr>More on Keys and Values</vt:lpstr>
      <vt:lpstr>The Map ADT</vt:lpstr>
      <vt:lpstr>Example</vt:lpstr>
      <vt:lpstr>Implementing a Map</vt:lpstr>
      <vt:lpstr>A Simple List-Based Map</vt:lpstr>
      <vt:lpstr>The get(k) Algorithm</vt:lpstr>
      <vt:lpstr>The get(k) Algorithm</vt:lpstr>
      <vt:lpstr>The put(k,v) Algorithm</vt:lpstr>
      <vt:lpstr>The put(k,v) Algorithm</vt:lpstr>
      <vt:lpstr>The remove(k) Algorithm</vt:lpstr>
      <vt:lpstr>The remove(k) Algorithm</vt:lpstr>
      <vt:lpstr>Performance of a List-Based Map</vt:lpstr>
      <vt:lpstr>Results with HashMap</vt:lpstr>
      <vt:lpstr>Order?</vt:lpstr>
      <vt:lpstr>Question</vt:lpstr>
      <vt:lpstr>Question</vt:lpstr>
      <vt:lpstr>PowerPoint Presentation</vt:lpstr>
      <vt:lpstr>The Map&lt;K, V&gt; Interface in Java</vt:lpstr>
      <vt:lpstr>The Map Interface Continued</vt:lpstr>
      <vt:lpstr>The Map Interface Continued</vt:lpstr>
    </vt:vector>
  </TitlesOfParts>
  <Company>U of 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Scott</dc:creator>
  <cp:lastModifiedBy>Matt T Laptop</cp:lastModifiedBy>
  <cp:revision>107</cp:revision>
  <cp:lastPrinted>2011-09-16T15:32:56Z</cp:lastPrinted>
  <dcterms:created xsi:type="dcterms:W3CDTF">2001-06-29T19:12:00Z</dcterms:created>
  <dcterms:modified xsi:type="dcterms:W3CDTF">2019-10-08T16:52:00Z</dcterms:modified>
</cp:coreProperties>
</file>