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8"/>
  </p:notesMasterIdLst>
  <p:sldIdLst>
    <p:sldId id="256" r:id="rId2"/>
    <p:sldId id="259" r:id="rId3"/>
    <p:sldId id="359" r:id="rId4"/>
    <p:sldId id="355" r:id="rId5"/>
    <p:sldId id="356" r:id="rId6"/>
    <p:sldId id="357" r:id="rId7"/>
    <p:sldId id="358" r:id="rId8"/>
    <p:sldId id="360" r:id="rId9"/>
    <p:sldId id="272" r:id="rId10"/>
    <p:sldId id="364" r:id="rId11"/>
    <p:sldId id="261" r:id="rId12"/>
    <p:sldId id="273" r:id="rId13"/>
    <p:sldId id="274" r:id="rId14"/>
    <p:sldId id="262" r:id="rId15"/>
    <p:sldId id="415" r:id="rId16"/>
    <p:sldId id="361" r:id="rId17"/>
    <p:sldId id="362" r:id="rId18"/>
    <p:sldId id="301" r:id="rId19"/>
    <p:sldId id="344" r:id="rId20"/>
    <p:sldId id="302" r:id="rId21"/>
    <p:sldId id="346" r:id="rId22"/>
    <p:sldId id="303" r:id="rId23"/>
    <p:sldId id="409" r:id="rId24"/>
    <p:sldId id="410" r:id="rId25"/>
    <p:sldId id="411" r:id="rId26"/>
    <p:sldId id="412" r:id="rId27"/>
    <p:sldId id="413" r:id="rId28"/>
    <p:sldId id="414" r:id="rId29"/>
    <p:sldId id="304" r:id="rId30"/>
    <p:sldId id="305" r:id="rId31"/>
    <p:sldId id="369" r:id="rId32"/>
    <p:sldId id="368" r:id="rId33"/>
    <p:sldId id="309" r:id="rId34"/>
    <p:sldId id="310" r:id="rId35"/>
    <p:sldId id="314" r:id="rId36"/>
    <p:sldId id="316" r:id="rId37"/>
    <p:sldId id="31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19" r:id="rId49"/>
    <p:sldId id="321" r:id="rId50"/>
    <p:sldId id="322" r:id="rId51"/>
    <p:sldId id="388" r:id="rId52"/>
    <p:sldId id="389" r:id="rId53"/>
    <p:sldId id="390" r:id="rId54"/>
    <p:sldId id="391" r:id="rId55"/>
    <p:sldId id="395" r:id="rId56"/>
    <p:sldId id="396" r:id="rId57"/>
    <p:sldId id="416" r:id="rId58"/>
    <p:sldId id="417" r:id="rId59"/>
    <p:sldId id="418" r:id="rId60"/>
    <p:sldId id="419" r:id="rId61"/>
    <p:sldId id="323" r:id="rId62"/>
    <p:sldId id="324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326" r:id="rId74"/>
    <p:sldId id="327" r:id="rId75"/>
    <p:sldId id="328" r:id="rId76"/>
    <p:sldId id="329" r:id="rId77"/>
    <p:sldId id="371" r:id="rId78"/>
    <p:sldId id="372" r:id="rId79"/>
    <p:sldId id="373" r:id="rId80"/>
    <p:sldId id="333" r:id="rId81"/>
    <p:sldId id="348" r:id="rId82"/>
    <p:sldId id="349" r:id="rId83"/>
    <p:sldId id="342" r:id="rId84"/>
    <p:sldId id="350" r:id="rId85"/>
    <p:sldId id="351" r:id="rId86"/>
    <p:sldId id="352" r:id="rId87"/>
    <p:sldId id="353" r:id="rId88"/>
    <p:sldId id="354" r:id="rId89"/>
    <p:sldId id="343" r:id="rId90"/>
    <p:sldId id="365" r:id="rId91"/>
    <p:sldId id="366" r:id="rId92"/>
    <p:sldId id="367" r:id="rId93"/>
    <p:sldId id="374" r:id="rId94"/>
    <p:sldId id="375" r:id="rId95"/>
    <p:sldId id="376" r:id="rId96"/>
    <p:sldId id="377" r:id="rId9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>
      <p:cViewPr varScale="1">
        <p:scale>
          <a:sx n="113" d="100"/>
          <a:sy n="113" d="100"/>
        </p:scale>
        <p:origin x="155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E193502-88EF-484C-9D84-6D4E932B7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0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4F14C5-BBF5-4892-A299-5040DBFA49BA}" type="slidenum">
              <a:rPr lang="en-US" sz="1300">
                <a:latin typeface="Times New Roman" pitchFamily="18" charset="0"/>
              </a:rPr>
              <a:pPr eaLnBrk="1" hangingPunct="1"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156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93502-88EF-484C-9D84-6D4E932B7C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7BBCB-8A7C-4619-983F-7D3005CE4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98498-D384-4D78-B017-88F246473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7A4B7-1491-4E83-A46D-25AB2CD3B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D1889-5E2B-46FB-979E-4D4C09D5E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6EC88-55FD-4967-894D-4403F6165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AA92D-A687-4223-B8A5-996067AC1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276B2-3EAD-46E0-AE4E-50FE17229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B3897-641B-4EEC-9363-68EC81721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534C8-8AF3-43BF-AC50-6402D55AF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7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64CB4-3169-4723-9307-F5FF6C364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F3129-F676-4013-AA34-1A8916CA6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 smtClean="0">
                <a:latin typeface="Arial" pitchFamily="34" charset="0"/>
              </a:defRPr>
            </a:lvl1pPr>
          </a:lstStyle>
          <a:p>
            <a:pPr>
              <a:defRPr/>
            </a:pPr>
            <a:fld id="{1C3C8A8D-6CB0-4F3B-80A2-9EF5A5DED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Hash Tables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6553200" cy="4038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800" dirty="0" smtClean="0"/>
              <a:t>“</a:t>
            </a:r>
            <a:r>
              <a:rPr lang="en-US" sz="2800" b="1" dirty="0" smtClean="0"/>
              <a:t>hash collision</a:t>
            </a:r>
            <a:r>
              <a:rPr lang="en-US" sz="2800" dirty="0" smtClean="0"/>
              <a:t> n. </a:t>
            </a:r>
            <a:r>
              <a:rPr lang="en-US" sz="2800" dirty="0"/>
              <a:t> </a:t>
            </a:r>
            <a:r>
              <a:rPr lang="en-US" sz="2800" dirty="0" smtClean="0"/>
              <a:t>[from the </a:t>
            </a:r>
            <a:r>
              <a:rPr lang="en-US" sz="2800" dirty="0" err="1" smtClean="0"/>
              <a:t>techspeak</a:t>
            </a:r>
            <a:r>
              <a:rPr lang="en-US" sz="2800" dirty="0" smtClean="0"/>
              <a:t>] (var. ‘hash clash’) </a:t>
            </a:r>
          </a:p>
          <a:p>
            <a:pPr algn="l" eaLnBrk="1" hangingPunct="1"/>
            <a:r>
              <a:rPr lang="en-US" sz="2800" dirty="0" smtClean="0"/>
              <a:t>When used of people, signifies a confusion in associative memory or imagination, especially a persistent one.” </a:t>
            </a:r>
          </a:p>
          <a:p>
            <a:pPr algn="l" eaLnBrk="1" hangingPunct="1"/>
            <a:r>
              <a:rPr lang="en-US" sz="2200" dirty="0"/>
              <a:t>	</a:t>
            </a:r>
            <a:r>
              <a:rPr lang="en-US" sz="4000" dirty="0" smtClean="0"/>
              <a:t>	-</a:t>
            </a:r>
            <a:r>
              <a:rPr lang="en-US" dirty="0" smtClean="0"/>
              <a:t>The Hacker's Dictionary </a:t>
            </a:r>
            <a:endParaRPr lang="en-US" sz="40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92166"/>
            <a:ext cx="1676400" cy="278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62293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CLRS, Sections 11.1 – 11.5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6300"/>
            <a:ext cx="9144000" cy="4152900"/>
          </a:xfrm>
        </p:spPr>
        <p:txBody>
          <a:bodyPr/>
          <a:lstStyle/>
          <a:p>
            <a:r>
              <a:rPr lang="en-US" dirty="0" smtClean="0"/>
              <a:t>IDEA: </a:t>
            </a:r>
            <a:r>
              <a:rPr lang="en-US" dirty="0"/>
              <a:t>U</a:t>
            </a:r>
            <a:r>
              <a:rPr lang="en-US" dirty="0" smtClean="0"/>
              <a:t>se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T[0..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m-1]</a:t>
            </a:r>
            <a:r>
              <a:rPr lang="en-US" dirty="0" smtClean="0"/>
              <a:t>of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&lt;&lt; m’</a:t>
            </a:r>
          </a:p>
          <a:p>
            <a:pPr marL="400050" lvl="1" indent="0">
              <a:buNone/>
            </a:pPr>
            <a:r>
              <a:rPr lang="en-US" sz="3200" dirty="0" smtClean="0"/>
              <a:t>and a </a:t>
            </a:r>
            <a:r>
              <a:rPr lang="en-US" sz="3200" i="1" dirty="0" smtClean="0">
                <a:solidFill>
                  <a:srgbClr val="FF0000"/>
                </a:solidFill>
              </a:rPr>
              <a:t>hash function </a:t>
            </a:r>
            <a:r>
              <a:rPr lang="en-US" sz="32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3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 {0, 1, …, m-1}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	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mapping the key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k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to an index of the array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T</a:t>
            </a: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r>
              <a:rPr lang="en-US" dirty="0" smtClean="0">
                <a:solidFill>
                  <a:srgbClr val="000000"/>
                </a:solidFill>
                <a:sym typeface="Wingdings"/>
              </a:rPr>
              <a:t>The element with key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k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now is stored in slot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h(k)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sym typeface="Wingdings"/>
              </a:rPr>
              <a:t>We say that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k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hashes to slot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h(k)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345DE3-7C77-4D9A-B212-67C890E74031}" type="slidenum">
              <a:rPr lang="en-US" sz="1800"/>
              <a:pPr eaLnBrk="1" hangingPunct="1"/>
              <a:t>11</a:t>
            </a:fld>
            <a:endParaRPr lang="en-US" sz="18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Hash</a:t>
            </a:r>
            <a:r>
              <a:rPr lang="en-US" dirty="0" smtClean="0"/>
              <a:t>: "From the French </a:t>
            </a:r>
            <a:r>
              <a:rPr lang="en-US" i="1" dirty="0" smtClean="0"/>
              <a:t>hatcher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which means 'to chop'. "</a:t>
            </a:r>
          </a:p>
          <a:p>
            <a:pPr eaLnBrk="1" hangingPunct="1"/>
            <a:r>
              <a:rPr lang="en-US" u="sng" dirty="0" smtClean="0"/>
              <a:t>to hash</a:t>
            </a:r>
            <a:r>
              <a:rPr lang="en-US" i="1" dirty="0" smtClean="0"/>
              <a:t>:</a:t>
            </a:r>
            <a:r>
              <a:rPr lang="en-US" dirty="0" smtClean="0"/>
              <a:t> to mix randomly or shuffle </a:t>
            </a:r>
          </a:p>
          <a:p>
            <a:pPr eaLnBrk="1" hangingPunct="1"/>
            <a:r>
              <a:rPr lang="en-US" u="sng" dirty="0" smtClean="0"/>
              <a:t>Hash Function</a:t>
            </a:r>
            <a:r>
              <a:rPr lang="en-US" dirty="0" smtClean="0"/>
              <a:t>: Take a large piece of data and reduce it to a smaller piece of data, usually a single integer. </a:t>
            </a:r>
          </a:p>
          <a:p>
            <a:pPr lvl="1" eaLnBrk="1" hangingPunct="1"/>
            <a:r>
              <a:rPr lang="en-US" dirty="0" smtClean="0"/>
              <a:t>A function or algorithm.</a:t>
            </a:r>
          </a:p>
          <a:p>
            <a:pPr lvl="1" eaLnBrk="1" hangingPunct="1"/>
            <a:r>
              <a:rPr lang="en-US" dirty="0" smtClean="0"/>
              <a:t>The input need not be integers!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C8D504-B8B4-4838-A9BE-A73BDA7AC387}" type="slidenum">
              <a:rPr lang="en-US" sz="1800"/>
              <a:pPr eaLnBrk="1" hangingPunct="1"/>
              <a:t>12</a:t>
            </a:fld>
            <a:endParaRPr lang="en-US" sz="18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743200" y="3429000"/>
            <a:ext cx="2752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“LeBron James”</a:t>
            </a:r>
            <a:endParaRPr lang="en-US" dirty="0"/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2971800" y="1982788"/>
            <a:ext cx="18004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Times New Roman" pitchFamily="18" charset="0"/>
              </a:rPr>
              <a:t>300389085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974725" y="4135438"/>
            <a:ext cx="23326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</a:rPr>
              <a:t>KingJames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3108325" y="2697163"/>
            <a:ext cx="2194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Vrinda" pitchFamily="2" charset="0"/>
              </a:rPr>
              <a:t>3302466556</a:t>
            </a:r>
            <a:endParaRPr lang="en-US" dirty="0">
              <a:latin typeface="Vrinda" pitchFamily="2" charset="0"/>
            </a:endParaRPr>
          </a:p>
        </p:txBody>
      </p:sp>
      <p:sp>
        <p:nvSpPr>
          <p:cNvPr id="11275" name="Oval 9"/>
          <p:cNvSpPr>
            <a:spLocks noChangeArrowheads="1"/>
          </p:cNvSpPr>
          <p:nvPr/>
        </p:nvSpPr>
        <p:spPr bwMode="auto">
          <a:xfrm>
            <a:off x="152400" y="1143000"/>
            <a:ext cx="5486400" cy="4495800"/>
          </a:xfrm>
          <a:prstGeom prst="ellips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5943600" y="3429000"/>
            <a:ext cx="1752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7756525" y="3113088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6003925" y="3494088"/>
            <a:ext cx="1431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</a:rPr>
              <a:t>hash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function</a:t>
            </a:r>
          </a:p>
        </p:txBody>
      </p:sp>
      <p:sp>
        <p:nvSpPr>
          <p:cNvPr id="11279" name="Text Box 13"/>
          <p:cNvSpPr txBox="1">
            <a:spLocks noChangeArrowheads="1"/>
          </p:cNvSpPr>
          <p:nvPr/>
        </p:nvSpPr>
        <p:spPr bwMode="auto">
          <a:xfrm>
            <a:off x="1812925" y="4789488"/>
            <a:ext cx="2272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“The L-Train”</a:t>
            </a:r>
            <a:endParaRPr lang="en-US" dirty="0"/>
          </a:p>
        </p:txBody>
      </p:sp>
      <p:sp>
        <p:nvSpPr>
          <p:cNvPr id="11280" name="Text Box 14"/>
          <p:cNvSpPr txBox="1">
            <a:spLocks noChangeArrowheads="1"/>
          </p:cNvSpPr>
          <p:nvPr/>
        </p:nvSpPr>
        <p:spPr bwMode="auto">
          <a:xfrm>
            <a:off x="2010909" y="1402556"/>
            <a:ext cx="2194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itchFamily="66" charset="0"/>
              </a:rPr>
              <a:t>12/30/1984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05" y="2012156"/>
            <a:ext cx="1532351" cy="1988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9F1A57-DBB5-48A6-9E8E-62F67FBCC383}" type="slidenum">
              <a:rPr lang="en-US" sz="1800"/>
              <a:pPr eaLnBrk="1" hangingPunct="1"/>
              <a:t>13</a:t>
            </a:fld>
            <a:endParaRPr lang="en-US" sz="18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Example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Assume we are using names as our </a:t>
            </a:r>
            <a:r>
              <a:rPr lang="en-US" i="1" dirty="0" smtClean="0"/>
              <a:t>key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i="1" dirty="0"/>
              <a:t>T</a:t>
            </a:r>
            <a:r>
              <a:rPr lang="en-US" i="1" dirty="0" smtClean="0"/>
              <a:t>ake 3rd letter of name, ignoring case.</a:t>
            </a:r>
          </a:p>
          <a:p>
            <a:pPr lvl="1" eaLnBrk="1" hangingPunct="1"/>
            <a:r>
              <a:rPr lang="en-US" i="1" dirty="0"/>
              <a:t>T</a:t>
            </a:r>
            <a:r>
              <a:rPr lang="en-US" i="1" dirty="0" smtClean="0"/>
              <a:t>ake integer value of letter (a = 0, b = 1, ...).</a:t>
            </a:r>
          </a:p>
          <a:p>
            <a:pPr lvl="1" eaLnBrk="1" hangingPunct="1"/>
            <a:r>
              <a:rPr lang="en-US" i="1" dirty="0"/>
              <a:t>D</a:t>
            </a:r>
            <a:r>
              <a:rPr lang="en-US" i="1" dirty="0" smtClean="0"/>
              <a:t>ivide by 6 and take remainder</a:t>
            </a:r>
            <a:r>
              <a:rPr lang="en-US" dirty="0" smtClean="0"/>
              <a:t>.</a:t>
            </a:r>
            <a:endParaRPr lang="en-US" i="1" dirty="0" smtClean="0"/>
          </a:p>
          <a:p>
            <a:pPr eaLnBrk="1" hangingPunct="1"/>
            <a:r>
              <a:rPr lang="en-US" dirty="0" smtClean="0"/>
              <a:t>What does “LeBron" hash to?</a:t>
            </a:r>
          </a:p>
          <a:p>
            <a:pPr lvl="1" eaLnBrk="1" hangingPunct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2</a:t>
            </a:r>
          </a:p>
          <a:p>
            <a:pPr lvl="1" eaLnBrk="1" hangingPunct="1"/>
            <a:r>
              <a:rPr lang="en-US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 </a:t>
            </a:r>
            <a:r>
              <a:rPr lang="en-US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6 </a:t>
            </a:r>
            <a:r>
              <a:rPr lang="en-US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2</a:t>
            </a:r>
            <a:endParaRPr lang="en-US" b="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D5B06A-5A0C-4DA9-9A5A-1EF774A425C4}" type="slidenum">
              <a:rPr lang="en-US" sz="1800"/>
              <a:pPr eaLnBrk="1" hangingPunct="1"/>
              <a:t>14</a:t>
            </a:fld>
            <a:endParaRPr lang="en-US" sz="18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 of Hash Function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85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/>
              <a:t>Mike =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/>
              <a:t>Kelly =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/>
              <a:t>Olivia =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/>
              <a:t>Isabelle =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/>
              <a:t>David =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/>
              <a:t>Margaret =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sz="3600" dirty="0" smtClean="0"/>
              <a:t>(uh-oh)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D5B06A-5A0C-4DA9-9A5A-1EF774A425C4}" type="slidenum">
              <a:rPr lang="en-US" sz="1800"/>
              <a:pPr eaLnBrk="1" hangingPunct="1"/>
              <a:t>15</a:t>
            </a:fld>
            <a:endParaRPr lang="en-US" sz="18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Imperfect Hash Functions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370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This is an imperfect hash function.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More than one name hashes to same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This is called a </a:t>
            </a:r>
            <a:r>
              <a:rPr lang="en-US" i="1" dirty="0" smtClean="0"/>
              <a:t>collision</a:t>
            </a:r>
            <a:r>
              <a:rPr lang="en-US" dirty="0" smtClean="0"/>
              <a:t>.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perfect hash function yields a one-to-one mapping from the keys to the hash values.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What is the maximum number of values this function can hash perfectly?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330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Division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good hash function: </a:t>
            </a:r>
            <a:r>
              <a:rPr lang="en-US" i="1" dirty="0" smtClean="0"/>
              <a:t>simple uniform hashing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element is equally likely to hash into any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slots, independently of where any other element has hashed </a:t>
            </a:r>
            <a:r>
              <a:rPr lang="en-US" dirty="0" smtClean="0"/>
              <a:t>to.</a:t>
            </a: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 division method</a:t>
            </a:r>
            <a:r>
              <a:rPr lang="en-US" dirty="0"/>
              <a:t>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take the remainder of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 divided by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h(k) = k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Example: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r>
              <a:rPr lang="en-US" dirty="0" smtClean="0">
                <a:solidFill>
                  <a:srgbClr val="000000"/>
                </a:solidFill>
              </a:rPr>
              <a:t>,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</a:t>
            </a:r>
            <a:r>
              <a:rPr lang="en-US" dirty="0" smtClean="0">
                <a:solidFill>
                  <a:srgbClr val="000000"/>
                </a:solidFill>
              </a:rPr>
              <a:t>,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h(k)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3200" dirty="0" smtClean="0">
                <a:solidFill>
                  <a:srgbClr val="000000"/>
                </a:solidFill>
              </a:rPr>
              <a:t> to compute.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Division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91600" cy="5486400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should NOT be a power of 2.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h(k)</a:t>
            </a:r>
            <a:r>
              <a:rPr lang="en-US" dirty="0"/>
              <a:t>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low-order bits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Makes is easier to guess hash function.  </a:t>
            </a:r>
            <a:endParaRPr lang="en-US" dirty="0"/>
          </a:p>
          <a:p>
            <a:pPr lvl="1"/>
            <a:r>
              <a:rPr lang="en-US" dirty="0"/>
              <a:t>It is better to make hash function depends on all bits of the key. </a:t>
            </a:r>
          </a:p>
          <a:p>
            <a:r>
              <a:rPr lang="en-US" dirty="0"/>
              <a:t>Good choice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rimes </a:t>
            </a:r>
            <a:r>
              <a:rPr lang="en-US" dirty="0"/>
              <a:t>that are not too close to exact powers </a:t>
            </a:r>
            <a:r>
              <a:rPr lang="en-US" dirty="0" smtClean="0"/>
              <a:t>of 2.</a:t>
            </a:r>
            <a:endParaRPr lang="en-US" dirty="0"/>
          </a:p>
          <a:p>
            <a:endParaRPr lang="en-US" dirty="0" smtClean="0"/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Hash </a:t>
            </a:r>
            <a:r>
              <a:rPr lang="en-US" dirty="0">
                <a:solidFill>
                  <a:srgbClr val="FF0000"/>
                </a:solidFill>
              </a:rPr>
              <a:t>Tables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824" b="1824"/>
          <a:stretch>
            <a:fillRect/>
          </a:stretch>
        </p:blipFill>
        <p:spPr>
          <a:xfrm>
            <a:off x="457200" y="1600200"/>
            <a:ext cx="6899641" cy="37945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877002"/>
            <a:ext cx="2758442" cy="17543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COLLISION problem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wo different keys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hash in the same slot. </a:t>
            </a: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h(k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Arrow 6"/>
          <p:cNvSpPr/>
          <p:nvPr/>
        </p:nvSpPr>
        <p:spPr>
          <a:xfrm rot="17632674">
            <a:off x="6793298" y="2942018"/>
            <a:ext cx="716146" cy="32463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13D193-84EB-4424-815B-3FDE320890EA}" type="slidenum">
              <a:rPr lang="en-US" sz="1800"/>
              <a:pPr eaLnBrk="1" hangingPunct="1"/>
              <a:t>19</a:t>
            </a:fld>
            <a:endParaRPr lang="en-US" sz="1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Collisions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do when inserting an element and already something present?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343400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CC2C00-FA65-499C-9297-651C8C225F4C}" type="slidenum">
              <a:rPr lang="en-US" sz="1800"/>
              <a:pPr eaLnBrk="1" hangingPunct="1"/>
              <a:t>2</a:t>
            </a:fld>
            <a:endParaRPr lang="en-US" sz="18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9829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Basic Data Structures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Array-based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 smtClean="0"/>
              <a:t> -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sz="2400" dirty="0" smtClean="0"/>
              <a:t> - insertion, better at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sz="2400" dirty="0" smtClean="0"/>
              <a:t> - deletion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Double Linked-List Implementations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sz="2400" dirty="0" smtClean="0"/>
              <a:t> -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sz="2400" dirty="0" smtClean="0"/>
              <a:t> - insertion, better at front / 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sz="2400" dirty="0" smtClean="0"/>
              <a:t> - deletion, better at front / back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Binary Search Trees (to be seen in two weeks)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O(log n)</a:t>
            </a:r>
            <a:r>
              <a:rPr lang="en-US" sz="2400" dirty="0" smtClean="0"/>
              <a:t> - access, if balanced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O(log n)</a:t>
            </a:r>
            <a:r>
              <a:rPr lang="en-US" sz="2400" dirty="0" smtClean="0"/>
              <a:t> - insertion, if balanced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O(log n)</a:t>
            </a:r>
            <a:r>
              <a:rPr lang="en-US" sz="2400" dirty="0" smtClean="0"/>
              <a:t> - deletion, if 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Collisions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Collisions</a:t>
            </a:r>
            <a:r>
              <a:rPr lang="en-US" dirty="0" smtClean="0"/>
              <a:t>: When two or more keys hash to the same slot.</a:t>
            </a:r>
          </a:p>
          <a:p>
            <a:pPr lvl="1"/>
            <a:r>
              <a:rPr lang="en-US" dirty="0"/>
              <a:t>For a given 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 of keys, collisions may or may not happen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|K| ≤ 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Collisions likely when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|K| &gt; 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How to handle collisions? </a:t>
            </a:r>
          </a:p>
          <a:p>
            <a:pPr marL="914400" lvl="1" indent="-514350"/>
            <a:r>
              <a:rPr lang="en-US" dirty="0" smtClean="0"/>
              <a:t>Chaining (Closed Addressing)</a:t>
            </a:r>
          </a:p>
          <a:p>
            <a:pPr marL="914400" lvl="1" indent="-514350"/>
            <a:r>
              <a:rPr lang="en-US" dirty="0" smtClean="0"/>
              <a:t>Open Addressing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613641-794A-4F45-80FF-62CD9F311083}" type="slidenum">
              <a:rPr lang="en-US" sz="1800"/>
              <a:pPr eaLnBrk="1" hangingPunct="1"/>
              <a:t>21</a:t>
            </a:fld>
            <a:endParaRPr lang="en-US" sz="1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Closed Addressing: Chaining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8392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Each element of hash table links to another data structure.</a:t>
            </a:r>
          </a:p>
          <a:p>
            <a:pPr lvl="1" eaLnBrk="1" hangingPunct="1"/>
            <a:r>
              <a:rPr lang="en-US" dirty="0" smtClean="0"/>
              <a:t>For instance, can use a linked list or balanced binary tree.</a:t>
            </a:r>
          </a:p>
          <a:p>
            <a:pPr lvl="1" eaLnBrk="1" hangingPunct="1"/>
            <a:r>
              <a:rPr lang="en-US" dirty="0" smtClean="0"/>
              <a:t>Takes more space, but easier to use and implement than other methods.</a:t>
            </a:r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verything goes in its spot.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12" y="3987800"/>
            <a:ext cx="3370988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Put all elements that hash to the same slot into a linked list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600" dirty="0" smtClean="0"/>
              <a:t>Slot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600" dirty="0" smtClean="0"/>
              <a:t> contains a pointer to head of the list of all stored elements that hash to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600" dirty="0" smtClean="0">
                <a:cs typeface="Courier New" panose="02070309020205020404" pitchFamily="49" charset="0"/>
              </a:rPr>
              <a:t>.</a:t>
            </a:r>
          </a:p>
          <a:p>
            <a:r>
              <a:rPr lang="en-US" sz="2600" dirty="0" smtClean="0"/>
              <a:t>If there are no elements, slot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600" dirty="0" smtClean="0"/>
              <a:t> contains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77" y="1752600"/>
            <a:ext cx="6273446" cy="27766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Chaining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23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Using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r>
              <a:rPr lang="en-US" kern="0" dirty="0" smtClean="0"/>
              <a:t>, and this hash function: 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h(k)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k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  <a:endParaRPr lang="en-US" kern="0" dirty="0" smtClean="0"/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12998"/>
              </p:ext>
            </p:extLst>
          </p:nvPr>
        </p:nvGraphicFramePr>
        <p:xfrm>
          <a:off x="1219200" y="3432965"/>
          <a:ext cx="1676400" cy="256032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75000"/>
                  </a:schemeClr>
                </a:solidFill>
                <a:tableStyleId>{69CF1AB2-1976-4502-BF36-3FF5EA218861}</a:tableStyleId>
              </a:tblPr>
              <a:tblGrid>
                <a:gridCol w="838200"/>
                <a:gridCol w="838200"/>
              </a:tblGrid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467" y="2142068"/>
            <a:ext cx="80010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kern="0" dirty="0" smtClean="0"/>
              <a:t>1. insert(76</a:t>
            </a:r>
            <a:r>
              <a:rPr lang="en-US" kern="0" dirty="0"/>
              <a:t>):</a:t>
            </a:r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h(76)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(76)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6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438400" y="5791200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87314"/>
              </p:ext>
            </p:extLst>
          </p:nvPr>
        </p:nvGraphicFramePr>
        <p:xfrm>
          <a:off x="3276600" y="5648961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Chaining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18860"/>
              </p:ext>
            </p:extLst>
          </p:nvPr>
        </p:nvGraphicFramePr>
        <p:xfrm>
          <a:off x="1219200" y="2357697"/>
          <a:ext cx="1676400" cy="256032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75000"/>
                  </a:schemeClr>
                </a:solidFill>
                <a:tableStyleId>{69CF1AB2-1976-4502-BF36-3FF5EA218861}</a:tableStyleId>
              </a:tblPr>
              <a:tblGrid>
                <a:gridCol w="838200"/>
                <a:gridCol w="838200"/>
              </a:tblGrid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467" y="1066800"/>
            <a:ext cx="80010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kern="0" dirty="0"/>
              <a:t>2</a:t>
            </a:r>
            <a:r>
              <a:rPr lang="en-US" kern="0" dirty="0" smtClean="0"/>
              <a:t>. insert(93):</a:t>
            </a:r>
            <a:endParaRPr lang="en-US" kern="0" dirty="0"/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h(93)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(93)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2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438400" y="4715932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90774"/>
              </p:ext>
            </p:extLst>
          </p:nvPr>
        </p:nvGraphicFramePr>
        <p:xfrm>
          <a:off x="3276600" y="4573693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2438400" y="3276599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44850"/>
              </p:ext>
            </p:extLst>
          </p:nvPr>
        </p:nvGraphicFramePr>
        <p:xfrm>
          <a:off x="3276600" y="313436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6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Chaining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48045"/>
              </p:ext>
            </p:extLst>
          </p:nvPr>
        </p:nvGraphicFramePr>
        <p:xfrm>
          <a:off x="1219200" y="2357697"/>
          <a:ext cx="1676400" cy="256032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75000"/>
                  </a:schemeClr>
                </a:solidFill>
                <a:tableStyleId>{69CF1AB2-1976-4502-BF36-3FF5EA218861}</a:tableStyleId>
              </a:tblPr>
              <a:tblGrid>
                <a:gridCol w="838200"/>
                <a:gridCol w="838200"/>
              </a:tblGrid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467" y="1066800"/>
            <a:ext cx="80010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kern="0" dirty="0"/>
              <a:t>3</a:t>
            </a:r>
            <a:r>
              <a:rPr lang="en-US" kern="0" dirty="0" smtClean="0"/>
              <a:t>. insert(40):</a:t>
            </a:r>
            <a:endParaRPr lang="en-US" kern="0" dirty="0"/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h(40)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(40)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5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438400" y="4715932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8202"/>
              </p:ext>
            </p:extLst>
          </p:nvPr>
        </p:nvGraphicFramePr>
        <p:xfrm>
          <a:off x="3276600" y="4573693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2438400" y="3276599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17911"/>
              </p:ext>
            </p:extLst>
          </p:nvPr>
        </p:nvGraphicFramePr>
        <p:xfrm>
          <a:off x="3276600" y="313436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2438400" y="4351866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50993"/>
              </p:ext>
            </p:extLst>
          </p:nvPr>
        </p:nvGraphicFramePr>
        <p:xfrm>
          <a:off x="3276600" y="4209627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Chaining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357697"/>
          <a:ext cx="1676400" cy="256032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75000"/>
                  </a:schemeClr>
                </a:solidFill>
                <a:tableStyleId>{69CF1AB2-1976-4502-BF36-3FF5EA218861}</a:tableStyleId>
              </a:tblPr>
              <a:tblGrid>
                <a:gridCol w="838200"/>
                <a:gridCol w="838200"/>
              </a:tblGrid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467" y="1066800"/>
            <a:ext cx="80010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kern="0" dirty="0" smtClean="0"/>
              <a:t>4. insert(47):</a:t>
            </a:r>
            <a:endParaRPr lang="en-US" kern="0" dirty="0"/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h(47)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(47)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5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438400" y="4715932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03033"/>
              </p:ext>
            </p:extLst>
          </p:nvPr>
        </p:nvGraphicFramePr>
        <p:xfrm>
          <a:off x="3276600" y="4573693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2438400" y="3276599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33408"/>
              </p:ext>
            </p:extLst>
          </p:nvPr>
        </p:nvGraphicFramePr>
        <p:xfrm>
          <a:off x="3276600" y="313436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2438400" y="4351866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25554"/>
              </p:ext>
            </p:extLst>
          </p:nvPr>
        </p:nvGraphicFramePr>
        <p:xfrm>
          <a:off x="3276600" y="4209627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>
            <a:off x="4114800" y="4351866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85784"/>
              </p:ext>
            </p:extLst>
          </p:nvPr>
        </p:nvGraphicFramePr>
        <p:xfrm>
          <a:off x="4953000" y="4209627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5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Chaining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55537"/>
              </p:ext>
            </p:extLst>
          </p:nvPr>
        </p:nvGraphicFramePr>
        <p:xfrm>
          <a:off x="1219200" y="2357697"/>
          <a:ext cx="1676400" cy="256032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75000"/>
                  </a:schemeClr>
                </a:solidFill>
                <a:tableStyleId>{69CF1AB2-1976-4502-BF36-3FF5EA218861}</a:tableStyleId>
              </a:tblPr>
              <a:tblGrid>
                <a:gridCol w="838200"/>
                <a:gridCol w="838200"/>
              </a:tblGrid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467" y="1066800"/>
            <a:ext cx="80010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kern="0" dirty="0"/>
              <a:t>5</a:t>
            </a:r>
            <a:r>
              <a:rPr lang="en-US" kern="0" dirty="0" smtClean="0"/>
              <a:t>. insert(10):</a:t>
            </a:r>
            <a:endParaRPr lang="en-US" kern="0" dirty="0"/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h(10)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(10)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3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438400" y="4715932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03998"/>
              </p:ext>
            </p:extLst>
          </p:nvPr>
        </p:nvGraphicFramePr>
        <p:xfrm>
          <a:off x="3276600" y="4573693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2438400" y="3276599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31439"/>
              </p:ext>
            </p:extLst>
          </p:nvPr>
        </p:nvGraphicFramePr>
        <p:xfrm>
          <a:off x="3276600" y="313436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2438400" y="4351866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22510"/>
              </p:ext>
            </p:extLst>
          </p:nvPr>
        </p:nvGraphicFramePr>
        <p:xfrm>
          <a:off x="3276600" y="4209627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>
            <a:off x="4114800" y="4351866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6681"/>
              </p:ext>
            </p:extLst>
          </p:nvPr>
        </p:nvGraphicFramePr>
        <p:xfrm>
          <a:off x="4953000" y="4209627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>
            <a:off x="2438400" y="3640665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11627"/>
              </p:ext>
            </p:extLst>
          </p:nvPr>
        </p:nvGraphicFramePr>
        <p:xfrm>
          <a:off x="3276600" y="3498426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2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Chaining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357697"/>
          <a:ext cx="1676400" cy="256032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75000"/>
                  </a:schemeClr>
                </a:solidFill>
                <a:tableStyleId>{69CF1AB2-1976-4502-BF36-3FF5EA218861}</a:tableStyleId>
              </a:tblPr>
              <a:tblGrid>
                <a:gridCol w="838200"/>
                <a:gridCol w="838200"/>
              </a:tblGrid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41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467" y="1066800"/>
            <a:ext cx="80010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kern="0" dirty="0" smtClean="0"/>
              <a:t>6. insert(55):</a:t>
            </a:r>
            <a:endParaRPr lang="en-US" kern="0" dirty="0"/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h(55)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(55)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6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438400" y="4715932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76087"/>
              </p:ext>
            </p:extLst>
          </p:nvPr>
        </p:nvGraphicFramePr>
        <p:xfrm>
          <a:off x="3276600" y="4573693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2438400" y="3276599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50882"/>
              </p:ext>
            </p:extLst>
          </p:nvPr>
        </p:nvGraphicFramePr>
        <p:xfrm>
          <a:off x="3276600" y="313436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2438400" y="4351866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76600" y="4209627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>
            <a:off x="4114800" y="4351866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94021"/>
              </p:ext>
            </p:extLst>
          </p:nvPr>
        </p:nvGraphicFramePr>
        <p:xfrm>
          <a:off x="4953000" y="4209627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>
            <a:off x="2438400" y="3640665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27084"/>
              </p:ext>
            </p:extLst>
          </p:nvPr>
        </p:nvGraphicFramePr>
        <p:xfrm>
          <a:off x="3276600" y="3498426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>
            <a:off x="4114800" y="4731172"/>
            <a:ext cx="838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6943"/>
              </p:ext>
            </p:extLst>
          </p:nvPr>
        </p:nvGraphicFramePr>
        <p:xfrm>
          <a:off x="4953000" y="4588933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7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Chaining : 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en-US" dirty="0" smtClean="0"/>
              <a:t> with chaining: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Worst-case running time is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ssuming element being inserted is not already in the list.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therwise, additional cost for insertion.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866900"/>
            <a:ext cx="5676900" cy="1168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B6F793-0704-41AB-AB74-D3A49B1A9C07}" type="slidenum">
              <a:rPr lang="en-US" sz="1800"/>
              <a:pPr eaLnBrk="1" hangingPunct="1"/>
              <a:t>3</a:t>
            </a:fld>
            <a:endParaRPr lang="en-US" sz="18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are Binary Trees Better?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Divide and Conquer</a:t>
            </a:r>
          </a:p>
          <a:p>
            <a:pPr lvl="1" eaLnBrk="1" hangingPunct="1"/>
            <a:r>
              <a:rPr lang="en-US" dirty="0" smtClean="0"/>
              <a:t>Reduce work by a factor of 2 each time. </a:t>
            </a:r>
          </a:p>
          <a:p>
            <a:pPr eaLnBrk="1" hangingPunct="1"/>
            <a:r>
              <a:rPr lang="en-US" dirty="0" smtClean="0"/>
              <a:t>Can we reduce the work by a bigger factor?</a:t>
            </a:r>
          </a:p>
          <a:p>
            <a:pPr lvl="1" eaLnBrk="1" hangingPunct="1"/>
            <a:r>
              <a:rPr lang="en-US" sz="3200" dirty="0" smtClean="0"/>
              <a:t>10? </a:t>
            </a:r>
          </a:p>
          <a:p>
            <a:pPr lvl="1" eaLnBrk="1" hangingPunct="1"/>
            <a:r>
              <a:rPr lang="en-US" sz="3200" dirty="0" smtClean="0"/>
              <a:t>1000?</a:t>
            </a:r>
          </a:p>
          <a:p>
            <a:pPr eaLnBrk="1" hangingPunct="1"/>
            <a:r>
              <a:rPr lang="en-US" dirty="0" smtClean="0"/>
              <a:t>An array-based List does this in a way when </a:t>
            </a:r>
            <a:r>
              <a:rPr lang="en-US" i="1" u="sng" dirty="0" smtClean="0"/>
              <a:t>accessing</a:t>
            </a:r>
            <a:r>
              <a:rPr lang="en-US" dirty="0" smtClean="0"/>
              <a:t> elements.</a:t>
            </a:r>
          </a:p>
          <a:p>
            <a:pPr lvl="1" eaLnBrk="1" hangingPunct="1"/>
            <a:r>
              <a:rPr lang="en-US" i="1" dirty="0"/>
              <a:t>B</a:t>
            </a:r>
            <a:r>
              <a:rPr lang="en-US" i="1" dirty="0" smtClean="0"/>
              <a:t>ut index must use an integer value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i="1" dirty="0"/>
              <a:t>E</a:t>
            </a:r>
            <a:r>
              <a:rPr lang="en-US" i="1" dirty="0" smtClean="0"/>
              <a:t>ach position holds a single element.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8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Chaining: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 smtClean="0"/>
              <a:t> with chaining:</a:t>
            </a:r>
          </a:p>
          <a:p>
            <a:pPr marL="0" indent="0" algn="ctr">
              <a:buNone/>
            </a:pPr>
            <a:endParaRPr lang="en-US" sz="2400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Running time proportional to the length of the list of elements in slot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h(k)</a:t>
            </a:r>
            <a:r>
              <a:rPr 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epends on efficiency of the hash function.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Why?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133600"/>
            <a:ext cx="6769100" cy="1155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Load Factor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Given a hash table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 with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 slots that stores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 elements, the </a:t>
            </a:r>
            <a:r>
              <a:rPr lang="en-US" dirty="0" smtClean="0">
                <a:solidFill>
                  <a:srgbClr val="FF0000"/>
                </a:solidFill>
              </a:rPr>
              <a:t>load factor </a:t>
            </a:r>
            <a:r>
              <a:rPr lang="el-G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 is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n/m</a:t>
            </a:r>
            <a:r>
              <a:rPr lang="en-US" dirty="0" smtClean="0">
                <a:solidFill>
                  <a:srgbClr val="000000"/>
                </a:solidFill>
              </a:rPr>
              <a:t>, i.e. the average number of elements stored in a chain.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Assumption on hashing function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</a:p>
          <a:p>
            <a:pPr lvl="1"/>
            <a:r>
              <a:rPr lang="en-US" sz="3200" i="1" dirty="0" smtClean="0">
                <a:solidFill>
                  <a:srgbClr val="FF0000"/>
                </a:solidFill>
              </a:rPr>
              <a:t>simple uniform hashing: </a:t>
            </a:r>
            <a:r>
              <a:rPr lang="en-US" sz="3200" dirty="0" smtClean="0"/>
              <a:t>any element is equally likely to hash into any of the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3200" dirty="0" smtClean="0"/>
              <a:t> slots.</a:t>
            </a:r>
          </a:p>
          <a:p>
            <a:pPr lvl="1"/>
            <a:r>
              <a:rPr lang="en-US" sz="3200" dirty="0"/>
              <a:t>I</a:t>
            </a:r>
            <a:r>
              <a:rPr lang="en-US" sz="3200" dirty="0" smtClean="0"/>
              <a:t>n the case of chaining, </a:t>
            </a:r>
            <a:r>
              <a:rPr lang="en-US" sz="3200" dirty="0" smtClean="0">
                <a:solidFill>
                  <a:srgbClr val="000000"/>
                </a:solidFill>
              </a:rPr>
              <a:t>the expected value of the </a:t>
            </a:r>
            <a:r>
              <a:rPr lang="en-US" sz="3200" dirty="0">
                <a:solidFill>
                  <a:srgbClr val="000000"/>
                </a:solidFill>
              </a:rPr>
              <a:t>length of the </a:t>
            </a:r>
            <a:r>
              <a:rPr lang="en-US" sz="3200" dirty="0" smtClean="0">
                <a:solidFill>
                  <a:srgbClr val="000000"/>
                </a:solidFill>
              </a:rPr>
              <a:t>list </a:t>
            </a:r>
            <a:r>
              <a:rPr lang="en-US" sz="3200" dirty="0">
                <a:solidFill>
                  <a:srgbClr val="000000"/>
                </a:solidFill>
              </a:rPr>
              <a:t>in slot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h(k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dirty="0" smtClean="0">
                <a:solidFill>
                  <a:srgbClr val="000000"/>
                </a:solidFill>
              </a:rPr>
              <a:t> is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7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Chaining: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48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Average running time:</a:t>
            </a:r>
            <a:r>
              <a:rPr lang="en-US" dirty="0">
                <a:solidFill>
                  <a:srgbClr val="000000"/>
                </a:solidFill>
              </a:rPr>
              <a:t> proportional to the length of the list of elements in slot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h(k)</a:t>
            </a:r>
            <a:r>
              <a:rPr lang="en-US" dirty="0">
                <a:solidFill>
                  <a:srgbClr val="000000"/>
                </a:solidFill>
              </a:rPr>
              <a:t> which is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>
                <a:solidFill>
                  <a:srgbClr val="000000"/>
                </a:solidFill>
              </a:rPr>
              <a:t>, then running time is </a:t>
            </a:r>
            <a:r>
              <a:rPr lang="el-GR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θ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(α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O(m)</a:t>
            </a:r>
            <a:r>
              <a:rPr lang="en-US" dirty="0"/>
              <a:t>, 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 = O(m)/m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dirty="0">
                <a:solidFill>
                  <a:srgbClr val="000000"/>
                </a:solidFill>
              </a:rPr>
              <a:t> and searching takes constant </a:t>
            </a:r>
            <a:r>
              <a:rPr lang="en-US" dirty="0" smtClean="0">
                <a:solidFill>
                  <a:srgbClr val="000000"/>
                </a:solidFill>
              </a:rPr>
              <a:t>time.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Worst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All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 keys hash to the same slot creating a list of length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smtClean="0">
                <a:solidFill>
                  <a:srgbClr val="000000"/>
                </a:solidFill>
              </a:rPr>
              <a:t>Then, time </a:t>
            </a:r>
            <a:r>
              <a:rPr lang="en-US" dirty="0">
                <a:solidFill>
                  <a:srgbClr val="000000"/>
                </a:solidFill>
              </a:rPr>
              <a:t>for searching is </a:t>
            </a:r>
            <a:r>
              <a:rPr lang="el-G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θ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Chaining: Deletion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Implementing DELETION with chaining: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</a:t>
            </a:r>
            <a:r>
              <a:rPr lang="en-US" sz="2800" dirty="0" smtClean="0">
                <a:solidFill>
                  <a:srgbClr val="000000"/>
                </a:solidFill>
              </a:rPr>
              <a:t> is a pointer to the element to remove.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Runtime same as searching.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Average </a:t>
            </a:r>
            <a:r>
              <a:rPr lang="en-US" dirty="0">
                <a:solidFill>
                  <a:srgbClr val="FF0000"/>
                </a:solidFill>
              </a:rPr>
              <a:t>running time: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l-G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θ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(α)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O(m)</a:t>
            </a:r>
            <a:r>
              <a:rPr lang="en-US" dirty="0"/>
              <a:t>, then </a:t>
            </a:r>
            <a:r>
              <a:rPr lang="en-US" dirty="0" smtClean="0">
                <a:solidFill>
                  <a:srgbClr val="000000"/>
                </a:solidFill>
              </a:rPr>
              <a:t>takes </a:t>
            </a:r>
            <a:r>
              <a:rPr lang="en-US" dirty="0">
                <a:solidFill>
                  <a:srgbClr val="000000"/>
                </a:solidFill>
              </a:rPr>
              <a:t>constant time.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Worst case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l-G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θ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847850"/>
            <a:ext cx="4889500" cy="1181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Runtime for Operations with Chaining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2590800"/>
          </a:xfrm>
        </p:spPr>
        <p:txBody>
          <a:bodyPr/>
          <a:lstStyle/>
          <a:p>
            <a:r>
              <a:rPr lang="en-US" dirty="0" smtClean="0"/>
              <a:t>Worst case: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(n)</a:t>
            </a:r>
            <a:r>
              <a:rPr lang="en-US" dirty="0" smtClean="0">
                <a:ea typeface="Cambria Math" panose="02040503050406030204" pitchFamily="18" charset="0"/>
                <a:cs typeface="Courier New" panose="02070309020205020404" pitchFamily="49" charset="0"/>
              </a:rPr>
              <a:t>for searching and deleting.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Average case: Under reasonable assumptions (e.g. </a:t>
            </a:r>
            <a:r>
              <a:rPr lang="en-US" i="1" dirty="0" smtClean="0"/>
              <a:t>simple uniform hashing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O(m)</a:t>
            </a:r>
            <a:r>
              <a:rPr lang="en-US" dirty="0" smtClean="0"/>
              <a:t>), the average time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Open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entry in the table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contains at most one element, i.e.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 ≤ 1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/>
              <a:t>IDEA: We successively examine, or </a:t>
            </a:r>
            <a:r>
              <a:rPr lang="en-US" i="1" dirty="0" smtClean="0">
                <a:solidFill>
                  <a:srgbClr val="FF0000"/>
                </a:solidFill>
              </a:rPr>
              <a:t>probe</a:t>
            </a:r>
            <a:r>
              <a:rPr lang="en-US" dirty="0" smtClean="0"/>
              <a:t>, the hash table cells until we find an empty slot in which to put the key.</a:t>
            </a:r>
          </a:p>
          <a:p>
            <a:pPr lvl="1"/>
            <a:r>
              <a:rPr lang="en-US" dirty="0" smtClean="0"/>
              <a:t>The sequence of positions probed depends upon the key being inserted.</a:t>
            </a:r>
          </a:p>
          <a:p>
            <a:pPr lvl="1"/>
            <a:r>
              <a:rPr lang="en-US" dirty="0" smtClean="0"/>
              <a:t>Three types of probing:</a:t>
            </a:r>
          </a:p>
          <a:p>
            <a:pPr lvl="2"/>
            <a:r>
              <a:rPr lang="en-US" dirty="0" smtClean="0"/>
              <a:t>Linear </a:t>
            </a:r>
          </a:p>
          <a:p>
            <a:pPr lvl="2"/>
            <a:r>
              <a:rPr lang="en-US" dirty="0" smtClean="0"/>
              <a:t>Quadratic</a:t>
            </a:r>
          </a:p>
          <a:p>
            <a:pPr lvl="2"/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54" y="4038600"/>
            <a:ext cx="231827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0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rgbClr val="FF0000"/>
                </a:solidFill>
              </a:rPr>
              <a:t>Linear Probing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ordinary hash function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h’: U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 {0, 1, …, m-1} 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   referred to as the </a:t>
            </a:r>
            <a:r>
              <a:rPr lang="en-US" i="1" u="sng" dirty="0" smtClean="0">
                <a:sym typeface="Wingdings"/>
              </a:rPr>
              <a:t>auxiliary hash function</a:t>
            </a:r>
            <a:r>
              <a:rPr lang="en-US" dirty="0" smtClean="0">
                <a:sym typeface="Wingdings"/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   the method of </a:t>
            </a:r>
            <a:r>
              <a:rPr lang="en-US" i="1" dirty="0" smtClean="0">
                <a:sym typeface="Wingdings"/>
              </a:rPr>
              <a:t>linear probing</a:t>
            </a:r>
            <a:r>
              <a:rPr lang="en-US" dirty="0" smtClean="0">
                <a:sym typeface="Wingdings"/>
              </a:rPr>
              <a:t> uses the hash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function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h(k,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(h’(k)+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m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</a:t>
            </a:r>
            <a:r>
              <a:rPr lang="en-US" dirty="0" smtClean="0">
                <a:cs typeface="Courier New" panose="02070309020205020404" pitchFamily="49" charset="0"/>
                <a:sym typeface="Wingdings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0, 1, …, m-1</a:t>
            </a:r>
          </a:p>
          <a:p>
            <a:pPr lvl="1"/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i</a:t>
            </a:r>
            <a:r>
              <a:rPr lang="en-US" sz="2400" dirty="0" smtClean="0">
                <a:sym typeface="Wingdings"/>
              </a:rPr>
              <a:t> starts at 0. If no collision, insert at that location. </a:t>
            </a:r>
          </a:p>
          <a:p>
            <a:pPr lvl="1"/>
            <a:r>
              <a:rPr lang="en-US" sz="2400" dirty="0" smtClean="0">
                <a:sym typeface="Wingdings"/>
              </a:rPr>
              <a:t>   If collision, increase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i</a:t>
            </a:r>
            <a:r>
              <a:rPr lang="en-US" sz="2400" dirty="0" smtClean="0">
                <a:sym typeface="Wingdings"/>
              </a:rPr>
              <a:t> until find open slot.</a:t>
            </a:r>
            <a:endParaRPr lang="en-US" sz="2400" dirty="0">
              <a:sym typeface="Wingdings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rgbClr val="FF0000"/>
                </a:solidFill>
              </a:rPr>
              <a:t>Linear Probing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48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h(k,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(h’(k)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m</a:t>
            </a:r>
            <a:r>
              <a:rPr lang="en-US" dirty="0" smtClean="0">
                <a:sym typeface="Wingdings"/>
              </a:rPr>
              <a:t>	</a:t>
            </a:r>
          </a:p>
          <a:p>
            <a:pPr marL="0" indent="0" algn="ctr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0, 1, …, m-1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Probing sequence</a:t>
            </a:r>
            <a:r>
              <a:rPr lang="en-US" dirty="0" smtClean="0">
                <a:sym typeface="Wingdings"/>
              </a:rPr>
              <a:t>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T[h’(k)]</a:t>
            </a:r>
            <a:r>
              <a:rPr lang="en-US" dirty="0" smtClean="0">
                <a:sym typeface="Wingdings"/>
              </a:rPr>
              <a:t>        </a:t>
            </a:r>
            <a:r>
              <a:rPr lang="en-US" dirty="0" smtClean="0">
                <a:solidFill>
                  <a:srgbClr val="3366FF"/>
                </a:solidFill>
                <a:sym typeface="Wingdings"/>
              </a:rPr>
              <a:t>the first probed slot is given by </a:t>
            </a:r>
            <a:r>
              <a:rPr lang="en-US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h’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T[h’(k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)+1]</a:t>
            </a:r>
          </a:p>
          <a:p>
            <a:pPr lvl="1"/>
            <a:r>
              <a:rPr lang="en-US" dirty="0" smtClean="0">
                <a:sym typeface="Wingdings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[m-1]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T[0]</a:t>
            </a:r>
          </a:p>
          <a:p>
            <a:pPr lvl="1"/>
            <a:r>
              <a:rPr lang="en-US" dirty="0" smtClean="0">
                <a:sym typeface="Wingdings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T[h’(k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)-1]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Linear </a:t>
            </a:r>
            <a:r>
              <a:rPr lang="en-US" dirty="0">
                <a:solidFill>
                  <a:srgbClr val="FF0000"/>
                </a:solidFill>
              </a:rPr>
              <a:t>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511379"/>
              </p:ext>
            </p:extLst>
          </p:nvPr>
        </p:nvGraphicFramePr>
        <p:xfrm>
          <a:off x="228603" y="50292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Using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kern="0" dirty="0" smtClean="0"/>
              <a:t> =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kern="0" dirty="0" smtClean="0"/>
              <a:t>,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k,i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(h’(k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</a:p>
          <a:p>
            <a:pPr marL="0" indent="0">
              <a:buNone/>
            </a:pPr>
            <a:endParaRPr lang="en-US" kern="0" dirty="0" smtClean="0"/>
          </a:p>
          <a:p>
            <a:pPr marL="0" indent="0">
              <a:buNone/>
            </a:pPr>
            <a:r>
              <a:rPr lang="en-US" kern="0" dirty="0" smtClean="0"/>
              <a:t>1. insert(76):</a:t>
            </a:r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h(76,0)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’(76)+ 0)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 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(6)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6</a:t>
            </a:r>
            <a:endParaRPr lang="en-US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5301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Linear </a:t>
            </a:r>
            <a:r>
              <a:rPr lang="en-US" dirty="0">
                <a:solidFill>
                  <a:srgbClr val="FF0000"/>
                </a:solidFill>
              </a:rPr>
              <a:t>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29580"/>
              </p:ext>
            </p:extLst>
          </p:nvPr>
        </p:nvGraphicFramePr>
        <p:xfrm>
          <a:off x="228603" y="35814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2. insert(93):</a:t>
            </a:r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h(93,0)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’(93)+ 0)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 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(2)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2</a:t>
            </a:r>
            <a:endParaRPr lang="en-US" kern="0" dirty="0"/>
          </a:p>
          <a:p>
            <a:pPr marL="0" indent="0">
              <a:buNone/>
            </a:pPr>
            <a:r>
              <a:rPr lang="en-US" kern="0" dirty="0"/>
              <a:t>probes  = 1</a:t>
            </a:r>
          </a:p>
          <a:p>
            <a:pPr marL="0" indent="0">
              <a:buNone/>
            </a:pPr>
            <a:endParaRPr lang="en-US" kern="0" dirty="0" smtClean="0"/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112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Hash Table ADT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91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</a:t>
            </a:r>
            <a:r>
              <a:rPr lang="en-US" i="1" dirty="0" smtClean="0">
                <a:solidFill>
                  <a:srgbClr val="FF0000"/>
                </a:solidFill>
              </a:rPr>
              <a:t>efficiently</a:t>
            </a:r>
            <a:r>
              <a:rPr lang="en-US" dirty="0" smtClean="0"/>
              <a:t> manages a dynamic set that supports these dictionary operations: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en-US" dirty="0" smtClean="0"/>
          </a:p>
          <a:p>
            <a:r>
              <a:rPr lang="en-US" dirty="0" smtClean="0"/>
              <a:t>Each element in the set has a key.</a:t>
            </a:r>
          </a:p>
          <a:p>
            <a:r>
              <a:rPr lang="en-US" dirty="0" smtClean="0"/>
              <a:t>The universe of the keys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U={0,1,…,m-1}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represent the dynamic set: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=|U|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, then use an array (</a:t>
            </a:r>
            <a:r>
              <a:rPr lang="en-US" i="1" dirty="0" smtClean="0">
                <a:solidFill>
                  <a:srgbClr val="FF0000"/>
                </a:solidFill>
              </a:rPr>
              <a:t>direct-address table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large</a:t>
            </a:r>
            <a:r>
              <a:rPr lang="en-US" dirty="0" smtClean="0"/>
              <a:t>, then use a </a:t>
            </a:r>
            <a:r>
              <a:rPr lang="en-US" i="1" dirty="0" smtClean="0">
                <a:solidFill>
                  <a:srgbClr val="FF0000"/>
                </a:solidFill>
              </a:rPr>
              <a:t>hash table</a:t>
            </a:r>
            <a:r>
              <a:rPr lang="en-US" dirty="0" smtClean="0"/>
              <a:t>.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Linear </a:t>
            </a:r>
            <a:r>
              <a:rPr lang="en-US" dirty="0">
                <a:solidFill>
                  <a:srgbClr val="FF0000"/>
                </a:solidFill>
              </a:rPr>
              <a:t>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40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3. insert(40):</a:t>
            </a:r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h(40,0)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’(40)+ 0)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 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(5)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5</a:t>
            </a:r>
            <a:endParaRPr lang="en-US" kern="0" dirty="0"/>
          </a:p>
          <a:p>
            <a:pPr marL="0" indent="0">
              <a:buNone/>
            </a:pPr>
            <a:r>
              <a:rPr lang="en-US" kern="0" dirty="0"/>
              <a:t>probes  = </a:t>
            </a:r>
            <a:r>
              <a:rPr lang="en-US" kern="0" dirty="0" smtClean="0"/>
              <a:t>1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598249"/>
              </p:ext>
            </p:extLst>
          </p:nvPr>
        </p:nvGraphicFramePr>
        <p:xfrm>
          <a:off x="228603" y="35814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Linear </a:t>
            </a:r>
            <a:r>
              <a:rPr lang="en-US" dirty="0">
                <a:solidFill>
                  <a:srgbClr val="FF0000"/>
                </a:solidFill>
              </a:rPr>
              <a:t>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41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991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4</a:t>
            </a:r>
            <a:r>
              <a:rPr lang="en-US" kern="0" dirty="0" smtClean="0"/>
              <a:t>. insert(47):</a:t>
            </a:r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h(47,0)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’(47)+ 0)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 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(5)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5 </a:t>
            </a:r>
            <a:r>
              <a:rPr lang="en-US" kern="0" dirty="0" smtClean="0">
                <a:cs typeface="Courier New" panose="02070309020205020404" pitchFamily="49" charset="0"/>
                <a:sym typeface="Wingdings"/>
              </a:rPr>
              <a:t>←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400" kern="0" dirty="0" smtClean="0">
                <a:cs typeface="Courier New" panose="02070309020205020404" pitchFamily="49" charset="0"/>
                <a:sym typeface="Wingdings"/>
              </a:rPr>
              <a:t>occupied</a:t>
            </a:r>
            <a:endParaRPr lang="en-US" sz="2400" kern="0" dirty="0"/>
          </a:p>
          <a:p>
            <a:pPr marL="0" indent="0">
              <a:buNone/>
            </a:pPr>
            <a:r>
              <a:rPr lang="en-US" kern="0" dirty="0"/>
              <a:t>probes  = </a:t>
            </a:r>
            <a:r>
              <a:rPr lang="en-US" kern="0" dirty="0" smtClean="0"/>
              <a:t>1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212828"/>
              </p:ext>
            </p:extLst>
          </p:nvPr>
        </p:nvGraphicFramePr>
        <p:xfrm>
          <a:off x="228603" y="35814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Linear </a:t>
            </a:r>
            <a:r>
              <a:rPr lang="en-US" dirty="0">
                <a:solidFill>
                  <a:srgbClr val="FF0000"/>
                </a:solidFill>
              </a:rPr>
              <a:t>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42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991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4</a:t>
            </a:r>
            <a:r>
              <a:rPr lang="en-US" kern="0" dirty="0" smtClean="0"/>
              <a:t>. insert(47):</a:t>
            </a:r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h(47,1)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’(47)+ 1)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 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(6)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6 </a:t>
            </a:r>
            <a:r>
              <a:rPr lang="en-US" kern="0" dirty="0" smtClean="0">
                <a:cs typeface="Courier New" panose="02070309020205020404" pitchFamily="49" charset="0"/>
                <a:sym typeface="Wingdings"/>
              </a:rPr>
              <a:t>←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400" kern="0" dirty="0" smtClean="0">
                <a:cs typeface="Courier New" panose="02070309020205020404" pitchFamily="49" charset="0"/>
                <a:sym typeface="Wingdings"/>
              </a:rPr>
              <a:t>occupied</a:t>
            </a:r>
            <a:endParaRPr lang="en-US" sz="2400" kern="0" dirty="0"/>
          </a:p>
          <a:p>
            <a:pPr marL="0" indent="0">
              <a:buNone/>
            </a:pPr>
            <a:r>
              <a:rPr lang="en-US" kern="0" dirty="0"/>
              <a:t>probes  = 2</a:t>
            </a:r>
            <a:endParaRPr lang="en-US" kern="0" dirty="0" smtClean="0"/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228603" y="35814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Linear </a:t>
            </a:r>
            <a:r>
              <a:rPr lang="en-US" dirty="0">
                <a:solidFill>
                  <a:srgbClr val="FF0000"/>
                </a:solidFill>
              </a:rPr>
              <a:t>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43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991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4</a:t>
            </a:r>
            <a:r>
              <a:rPr lang="en-US" kern="0" dirty="0" smtClean="0"/>
              <a:t>. insert(47):</a:t>
            </a:r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h(47,2)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’(47)+ 2)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 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(7)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0</a:t>
            </a:r>
            <a:endParaRPr lang="en-US" sz="2400" kern="0" dirty="0"/>
          </a:p>
          <a:p>
            <a:pPr marL="0" indent="0">
              <a:buNone/>
            </a:pPr>
            <a:r>
              <a:rPr lang="en-US" kern="0" dirty="0"/>
              <a:t>probes  = </a:t>
            </a:r>
            <a:r>
              <a:rPr lang="en-US" kern="0" dirty="0" smtClean="0"/>
              <a:t>3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149612"/>
              </p:ext>
            </p:extLst>
          </p:nvPr>
        </p:nvGraphicFramePr>
        <p:xfrm>
          <a:off x="228603" y="35814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Linear </a:t>
            </a:r>
            <a:r>
              <a:rPr lang="en-US" dirty="0">
                <a:solidFill>
                  <a:srgbClr val="FF0000"/>
                </a:solidFill>
              </a:rPr>
              <a:t>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44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991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5. insert(10):</a:t>
            </a:r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h(10,0)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’(10)+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 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(3)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3</a:t>
            </a:r>
            <a:endParaRPr lang="en-US" sz="2400" kern="0" dirty="0"/>
          </a:p>
          <a:p>
            <a:pPr marL="0" indent="0">
              <a:buNone/>
            </a:pPr>
            <a:r>
              <a:rPr lang="en-US" kern="0" dirty="0"/>
              <a:t>probes  = 1</a:t>
            </a:r>
            <a:endParaRPr lang="en-US" kern="0" dirty="0" smtClean="0"/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958682"/>
              </p:ext>
            </p:extLst>
          </p:nvPr>
        </p:nvGraphicFramePr>
        <p:xfrm>
          <a:off x="228603" y="35814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5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Linear </a:t>
            </a:r>
            <a:r>
              <a:rPr lang="en-US" dirty="0">
                <a:solidFill>
                  <a:srgbClr val="FF0000"/>
                </a:solidFill>
              </a:rPr>
              <a:t>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45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3" y="838200"/>
            <a:ext cx="88391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6</a:t>
            </a:r>
            <a:r>
              <a:rPr lang="en-US" kern="0" dirty="0" smtClean="0"/>
              <a:t>. insert(55):</a:t>
            </a:r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h(55,0)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’(55)+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 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(6)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6 </a:t>
            </a:r>
            <a:r>
              <a:rPr lang="en-US" kern="0" dirty="0" smtClean="0">
                <a:cs typeface="Courier New" panose="02070309020205020404" pitchFamily="49" charset="0"/>
                <a:sym typeface="Wingdings"/>
              </a:rPr>
              <a:t>←</a:t>
            </a:r>
            <a:r>
              <a:rPr lang="en-US" sz="2400" kern="0" dirty="0" smtClean="0">
                <a:cs typeface="Courier New" panose="02070309020205020404" pitchFamily="49" charset="0"/>
                <a:sym typeface="Wingdings"/>
              </a:rPr>
              <a:t>occupied</a:t>
            </a:r>
            <a:endParaRPr lang="en-US" sz="2400" kern="0" dirty="0"/>
          </a:p>
          <a:p>
            <a:pPr marL="0" indent="0">
              <a:buNone/>
            </a:pPr>
            <a:r>
              <a:rPr lang="en-US" kern="0" dirty="0"/>
              <a:t>probes  = 1</a:t>
            </a:r>
            <a:endParaRPr lang="en-US" kern="0" dirty="0" smtClean="0"/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228603" y="35814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Linear </a:t>
            </a:r>
            <a:r>
              <a:rPr lang="en-US" dirty="0">
                <a:solidFill>
                  <a:srgbClr val="FF0000"/>
                </a:solidFill>
              </a:rPr>
              <a:t>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46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3" y="838200"/>
            <a:ext cx="88391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6</a:t>
            </a:r>
            <a:r>
              <a:rPr lang="en-US" kern="0" dirty="0" smtClean="0"/>
              <a:t>. insert(55):</a:t>
            </a:r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h(55,1)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’(55)+ 1)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 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(0)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0 </a:t>
            </a:r>
            <a:r>
              <a:rPr lang="en-US" kern="0" dirty="0" smtClean="0">
                <a:cs typeface="Courier New" panose="02070309020205020404" pitchFamily="49" charset="0"/>
                <a:sym typeface="Wingdings"/>
              </a:rPr>
              <a:t>←</a:t>
            </a:r>
            <a:r>
              <a:rPr lang="en-US" sz="2400" kern="0" dirty="0" smtClean="0">
                <a:cs typeface="Courier New" panose="02070309020205020404" pitchFamily="49" charset="0"/>
                <a:sym typeface="Wingdings"/>
              </a:rPr>
              <a:t>occupied</a:t>
            </a:r>
            <a:endParaRPr lang="en-US" sz="2400" kern="0" dirty="0"/>
          </a:p>
          <a:p>
            <a:pPr marL="0" indent="0">
              <a:buNone/>
            </a:pPr>
            <a:r>
              <a:rPr lang="en-US" kern="0" dirty="0"/>
              <a:t>probes  = </a:t>
            </a:r>
            <a:r>
              <a:rPr lang="en-US" kern="0" dirty="0" smtClean="0"/>
              <a:t>2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228603" y="35814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6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Linear </a:t>
            </a:r>
            <a:r>
              <a:rPr lang="en-US" dirty="0">
                <a:solidFill>
                  <a:srgbClr val="FF0000"/>
                </a:solidFill>
              </a:rPr>
              <a:t>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47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3" y="838200"/>
            <a:ext cx="88391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6</a:t>
            </a:r>
            <a:r>
              <a:rPr lang="en-US" kern="0" dirty="0" smtClean="0"/>
              <a:t>. insert(55):</a:t>
            </a:r>
          </a:p>
          <a:p>
            <a:pPr marL="0" indent="0">
              <a:buNone/>
            </a:pPr>
            <a:r>
              <a:rPr lang="en-US" kern="0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h(55,2)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’(55)+ 2)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7</a:t>
            </a:r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 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(1)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 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1 </a:t>
            </a:r>
            <a:r>
              <a:rPr lang="en-US" kern="0" dirty="0" smtClean="0">
                <a:cs typeface="Courier New" panose="02070309020205020404" pitchFamily="49" charset="0"/>
                <a:sym typeface="Wingdings"/>
              </a:rPr>
              <a:t>←</a:t>
            </a:r>
            <a:r>
              <a:rPr lang="en-US" sz="2400" kern="0" dirty="0" smtClean="0">
                <a:cs typeface="Courier New" panose="02070309020205020404" pitchFamily="49" charset="0"/>
                <a:sym typeface="Wingdings"/>
              </a:rPr>
              <a:t>occupied</a:t>
            </a:r>
            <a:endParaRPr lang="en-US" sz="2400" kern="0" dirty="0"/>
          </a:p>
          <a:p>
            <a:pPr marL="0" indent="0">
              <a:buNone/>
            </a:pPr>
            <a:r>
              <a:rPr lang="en-US" kern="0" dirty="0"/>
              <a:t>probes  = 3</a:t>
            </a:r>
            <a:endParaRPr lang="en-US" kern="0" dirty="0" smtClean="0"/>
          </a:p>
          <a:p>
            <a:pPr marL="0" indent="0"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145158"/>
              </p:ext>
            </p:extLst>
          </p:nvPr>
        </p:nvGraphicFramePr>
        <p:xfrm>
          <a:off x="228603" y="35814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Linear Probing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143000"/>
          </a:xfrm>
        </p:spPr>
        <p:txBody>
          <a:bodyPr/>
          <a:lstStyle/>
          <a:p>
            <a:r>
              <a:rPr lang="en-US" dirty="0" smtClean="0"/>
              <a:t>Problem: </a:t>
            </a:r>
            <a:r>
              <a:rPr lang="en-US" b="1" i="1" dirty="0" smtClean="0"/>
              <a:t>primary clustering </a:t>
            </a:r>
            <a:endParaRPr lang="en-US" dirty="0"/>
          </a:p>
          <a:p>
            <a:pPr lvl="1"/>
            <a:r>
              <a:rPr lang="en-US" dirty="0" smtClean="0"/>
              <a:t>long runs of occupied slots.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992492"/>
              </p:ext>
            </p:extLst>
          </p:nvPr>
        </p:nvGraphicFramePr>
        <p:xfrm>
          <a:off x="228603" y="223012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3352800"/>
            <a:ext cx="7732972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Each </a:t>
            </a:r>
            <a:r>
              <a:rPr lang="en-US" b="1" dirty="0" smtClean="0">
                <a:solidFill>
                  <a:srgbClr val="FF0000"/>
                </a:solidFill>
              </a:rPr>
              <a:t>cluster</a:t>
            </a:r>
            <a:r>
              <a:rPr lang="en-US" dirty="0" smtClean="0"/>
              <a:t> is a group of consecutive and occupied locations in the hash table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During an insertion, any collision within a cluster causes the cluster to get larger.</a:t>
            </a:r>
          </a:p>
        </p:txBody>
      </p:sp>
      <p:sp>
        <p:nvSpPr>
          <p:cNvPr id="9" name="Oval 8"/>
          <p:cNvSpPr/>
          <p:nvPr/>
        </p:nvSpPr>
        <p:spPr>
          <a:xfrm>
            <a:off x="304800" y="2431711"/>
            <a:ext cx="4800600" cy="70091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2457111"/>
            <a:ext cx="2514600" cy="64542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Quadratic Probing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Quadratic Probing </a:t>
            </a:r>
            <a:r>
              <a:rPr lang="en-US" dirty="0" smtClean="0"/>
              <a:t>uses a hash function of the form</a:t>
            </a:r>
          </a:p>
          <a:p>
            <a:pPr marL="0" indent="0" algn="ctr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(h’(k) + c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c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</a:t>
            </a:r>
            <a:r>
              <a:rPr 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h’(k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k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</a:t>
            </a:r>
            <a:endParaRPr lang="en-US" sz="2800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first position probed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h’(k)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, then we move with an offset quadratic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Direct-Access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486400"/>
          </a:xfrm>
        </p:spPr>
        <p:txBody>
          <a:bodyPr>
            <a:normAutofit/>
          </a:bodyPr>
          <a:lstStyle/>
          <a:p>
            <a:r>
              <a:rPr lang="en-US" dirty="0"/>
              <a:t>The universe of the keys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U={0,1,…,m-1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/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is small.</a:t>
            </a:r>
          </a:p>
          <a:p>
            <a:r>
              <a:rPr lang="en-US" dirty="0" smtClean="0"/>
              <a:t>We use an array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T[0..m-1]</a:t>
            </a:r>
            <a:r>
              <a:rPr lang="en-US" dirty="0" smtClean="0"/>
              <a:t>, where we allocate a slot for each possible key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It is called </a:t>
            </a:r>
            <a:r>
              <a:rPr lang="en-US" i="1" dirty="0" smtClean="0"/>
              <a:t>Direct-Access Table</a:t>
            </a:r>
            <a:r>
              <a:rPr lang="en-US" dirty="0" smtClean="0"/>
              <a:t> because we use the key of the element directly as an address (index in the array).</a:t>
            </a:r>
          </a:p>
          <a:p>
            <a:pPr lvl="1"/>
            <a:r>
              <a:rPr lang="en-US" dirty="0" smtClean="0"/>
              <a:t>The element with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/>
              <a:t> is stored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T[k],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≤ k ≤(m-1)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Quadratic Probing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486400"/>
          </a:xfrm>
        </p:spPr>
        <p:txBody>
          <a:bodyPr/>
          <a:lstStyle/>
          <a:p>
            <a:r>
              <a:rPr lang="en-US" dirty="0" smtClean="0"/>
              <a:t>Choosing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to </a:t>
            </a:r>
            <a:r>
              <a:rPr lang="en-US" i="1" dirty="0" smtClean="0">
                <a:solidFill>
                  <a:srgbClr val="FF0000"/>
                </a:solidFill>
              </a:rPr>
              <a:t>fully utilize </a:t>
            </a:r>
            <a:r>
              <a:rPr lang="en-US" dirty="0" smtClean="0"/>
              <a:t>the table: 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xamine every table position in the worst case.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 c</a:t>
            </a:r>
            <a:r>
              <a:rPr lang="en-US" baseline="-25000" dirty="0" smtClean="0"/>
              <a:t>1</a:t>
            </a:r>
            <a:r>
              <a:rPr lang="en-US" dirty="0" smtClean="0"/>
              <a:t> = c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Quadratic </a:t>
            </a:r>
            <a:r>
              <a:rPr lang="en-US" dirty="0">
                <a:solidFill>
                  <a:srgbClr val="FF0000"/>
                </a:solidFill>
              </a:rPr>
              <a:t>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47318"/>
              </p:ext>
            </p:extLst>
          </p:nvPr>
        </p:nvGraphicFramePr>
        <p:xfrm>
          <a:off x="228603" y="5029200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Using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kern="0" dirty="0" smtClean="0"/>
              <a:t> = 8, and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c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½</a:t>
            </a:r>
            <a:r>
              <a:rPr lang="en-US" kern="0" dirty="0" smtClean="0"/>
              <a:t> </a:t>
            </a:r>
          </a:p>
          <a:p>
            <a:pPr marL="0" indent="0" algn="ctr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(h’(k) + c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c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*i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endParaRPr lang="en-US" kern="0" dirty="0" smtClean="0"/>
          </a:p>
          <a:p>
            <a:pPr marL="0" indent="0">
              <a:buNone/>
            </a:pPr>
            <a:r>
              <a:rPr lang="en-US" kern="0" dirty="0" smtClean="0"/>
              <a:t>1. insert(76):</a:t>
            </a:r>
          </a:p>
          <a:p>
            <a:pPr marL="0" indent="0" algn="ctr">
              <a:buNone/>
            </a:pPr>
            <a:r>
              <a:rPr lang="en-US" kern="0" dirty="0" smtClean="0">
                <a:sym typeface="Wingdings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h(76,0)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’(76)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½*0</a:t>
            </a:r>
            <a:r>
              <a:rPr 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(4)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8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4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081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Quadratic 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290333"/>
              </p:ext>
            </p:extLst>
          </p:nvPr>
        </p:nvGraphicFramePr>
        <p:xfrm>
          <a:off x="228603" y="3505200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2</a:t>
            </a:r>
            <a:r>
              <a:rPr lang="en-US" kern="0" dirty="0" smtClean="0"/>
              <a:t>. insert(93):</a:t>
            </a:r>
          </a:p>
          <a:p>
            <a:pPr marL="0" indent="0" algn="ctr">
              <a:buNone/>
            </a:pPr>
            <a:r>
              <a:rPr lang="en-US" kern="0" dirty="0" smtClean="0">
                <a:sym typeface="Wingdings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h(93,0)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’(93)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½*0</a:t>
            </a:r>
            <a:r>
              <a:rPr 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(5)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8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5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907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Quadratic 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223511"/>
              </p:ext>
            </p:extLst>
          </p:nvPr>
        </p:nvGraphicFramePr>
        <p:xfrm>
          <a:off x="228603" y="3505200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3</a:t>
            </a:r>
            <a:r>
              <a:rPr lang="en-US" kern="0" dirty="0" smtClean="0"/>
              <a:t>. insert(40):</a:t>
            </a:r>
          </a:p>
          <a:p>
            <a:pPr marL="0" indent="0" algn="ctr">
              <a:buNone/>
            </a:pPr>
            <a:r>
              <a:rPr lang="en-US" kern="0" dirty="0" smtClean="0">
                <a:sym typeface="Wingdings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h(40,0)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’(40)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½*0</a:t>
            </a:r>
            <a:r>
              <a:rPr 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(0)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8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0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2250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Quadratic 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437761"/>
              </p:ext>
            </p:extLst>
          </p:nvPr>
        </p:nvGraphicFramePr>
        <p:xfrm>
          <a:off x="228603" y="3505200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4. insert(47):</a:t>
            </a:r>
          </a:p>
          <a:p>
            <a:pPr marL="0" indent="0" algn="ctr">
              <a:buNone/>
            </a:pPr>
            <a:r>
              <a:rPr lang="en-US" kern="0" dirty="0" smtClean="0">
                <a:sym typeface="Wingdings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h(47,0)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’(47)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½*0</a:t>
            </a:r>
            <a:r>
              <a:rPr 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(7)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8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476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Quadratic 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55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5. insert(10):</a:t>
            </a:r>
          </a:p>
          <a:p>
            <a:pPr marL="0" indent="0" algn="ctr">
              <a:buNone/>
            </a:pPr>
            <a:r>
              <a:rPr lang="en-US" kern="0" dirty="0" smtClean="0">
                <a:sym typeface="Wingdings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h(10,0)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’(10)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½*0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½*0</a:t>
            </a:r>
            <a:r>
              <a:rPr 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(2)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8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2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609703"/>
              </p:ext>
            </p:extLst>
          </p:nvPr>
        </p:nvGraphicFramePr>
        <p:xfrm>
          <a:off x="228603" y="3505200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Quadratic 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56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6</a:t>
            </a:r>
            <a:r>
              <a:rPr lang="en-US" kern="0" dirty="0" smtClean="0"/>
              <a:t>. insert(55):</a:t>
            </a:r>
          </a:p>
          <a:p>
            <a:pPr marL="0" indent="0" algn="ctr">
              <a:buNone/>
            </a:pPr>
            <a:r>
              <a:rPr lang="en-US" kern="0" dirty="0" smtClean="0">
                <a:sym typeface="Wingdings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h(55,0)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’(55)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½*0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½*0</a:t>
            </a:r>
            <a:r>
              <a:rPr 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(7)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8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7</a:t>
            </a:r>
            <a:r>
              <a:rPr lang="en-US" sz="2800" kern="0" dirty="0" smtClean="0">
                <a:cs typeface="Courier New" panose="02070309020205020404" pitchFamily="49" charset="0"/>
                <a:sym typeface="Wingdings"/>
              </a:rPr>
              <a:t>  ←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800" kern="0" dirty="0">
                <a:cs typeface="Courier New" panose="02070309020205020404" pitchFamily="49" charset="0"/>
                <a:sym typeface="Wingdings"/>
              </a:rPr>
              <a:t>occupied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775868"/>
              </p:ext>
            </p:extLst>
          </p:nvPr>
        </p:nvGraphicFramePr>
        <p:xfrm>
          <a:off x="228603" y="3505200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Quadratic 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57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6</a:t>
            </a:r>
            <a:r>
              <a:rPr lang="en-US" kern="0" dirty="0" smtClean="0"/>
              <a:t>. insert(55):</a:t>
            </a:r>
          </a:p>
          <a:p>
            <a:pPr marL="0" indent="0" algn="ctr">
              <a:buNone/>
            </a:pPr>
            <a:r>
              <a:rPr lang="en-US" kern="0" dirty="0" smtClean="0">
                <a:sym typeface="Wingdings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h(55,1)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’(55)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½*1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½*1</a:t>
            </a:r>
            <a:r>
              <a:rPr 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(7 + 1)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8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0</a:t>
            </a:r>
            <a:r>
              <a:rPr lang="en-US" sz="2800" kern="0" dirty="0" smtClean="0">
                <a:cs typeface="Courier New" panose="02070309020205020404" pitchFamily="49" charset="0"/>
                <a:sym typeface="Wingdings"/>
              </a:rPr>
              <a:t>  ←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800" kern="0" dirty="0">
                <a:cs typeface="Courier New" panose="02070309020205020404" pitchFamily="49" charset="0"/>
                <a:sym typeface="Wingdings"/>
              </a:rPr>
              <a:t>occupied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2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/>
          </p:nvPr>
        </p:nvGraphicFramePr>
        <p:xfrm>
          <a:off x="228603" y="3505200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Quadratic 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58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6</a:t>
            </a:r>
            <a:r>
              <a:rPr lang="en-US" kern="0" dirty="0" smtClean="0"/>
              <a:t>. insert(55):</a:t>
            </a:r>
          </a:p>
          <a:p>
            <a:pPr marL="0" indent="0" algn="ctr">
              <a:buNone/>
            </a:pPr>
            <a:r>
              <a:rPr lang="en-US" kern="0" dirty="0" smtClean="0">
                <a:sym typeface="Wingdings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h(55,2)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’(55)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½*2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½*2</a:t>
            </a:r>
            <a:r>
              <a:rPr 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(7 + 3)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8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2</a:t>
            </a:r>
            <a:r>
              <a:rPr lang="en-US" sz="2800" kern="0" dirty="0" smtClean="0">
                <a:cs typeface="Courier New" panose="02070309020205020404" pitchFamily="49" charset="0"/>
                <a:sym typeface="Wingdings"/>
              </a:rPr>
              <a:t>  ←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800" kern="0" dirty="0">
                <a:cs typeface="Courier New" panose="02070309020205020404" pitchFamily="49" charset="0"/>
                <a:sym typeface="Wingdings"/>
              </a:rPr>
              <a:t>occupied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</a:t>
            </a:r>
            <a:r>
              <a:rPr lang="en-US" kern="0" dirty="0"/>
              <a:t>3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/>
          </p:nvPr>
        </p:nvGraphicFramePr>
        <p:xfrm>
          <a:off x="228603" y="3505200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1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Quadratic 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59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6</a:t>
            </a:r>
            <a:r>
              <a:rPr lang="en-US" kern="0" dirty="0" smtClean="0"/>
              <a:t>. insert(55):</a:t>
            </a:r>
          </a:p>
          <a:p>
            <a:pPr marL="0" indent="0" algn="ctr">
              <a:buNone/>
            </a:pPr>
            <a:r>
              <a:rPr lang="en-US" kern="0" dirty="0" smtClean="0">
                <a:sym typeface="Wingdings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h(55,3)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’(55)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½*3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½*3</a:t>
            </a:r>
            <a:r>
              <a:rPr 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(7 + 6)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8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5</a:t>
            </a:r>
            <a:r>
              <a:rPr lang="en-US" sz="2800" kern="0" dirty="0" smtClean="0">
                <a:cs typeface="Courier New" panose="02070309020205020404" pitchFamily="49" charset="0"/>
                <a:sym typeface="Wingdings"/>
              </a:rPr>
              <a:t>  ←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800" kern="0" dirty="0">
                <a:cs typeface="Courier New" panose="02070309020205020404" pitchFamily="49" charset="0"/>
                <a:sym typeface="Wingdings"/>
              </a:rPr>
              <a:t>occupied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4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/>
          </p:nvPr>
        </p:nvGraphicFramePr>
        <p:xfrm>
          <a:off x="228603" y="3505200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5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Direct-Access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{0, 1, …, 9}</a:t>
            </a:r>
          </a:p>
          <a:p>
            <a:r>
              <a:rPr lang="en-US" dirty="0" smtClean="0"/>
              <a:t>The dynamic set contains elements with keys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{2, 3, 5, 8}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07" y="3225362"/>
            <a:ext cx="5767368" cy="28339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Quadratic Probing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60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839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6</a:t>
            </a:r>
            <a:r>
              <a:rPr lang="en-US" kern="0" dirty="0" smtClean="0"/>
              <a:t>. insert(55):</a:t>
            </a:r>
          </a:p>
          <a:p>
            <a:pPr marL="0" indent="0" algn="ctr">
              <a:buNone/>
            </a:pPr>
            <a:r>
              <a:rPr lang="en-US" kern="0" dirty="0" smtClean="0">
                <a:sym typeface="Wingdings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h(55,4)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’(55)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½*4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½*4</a:t>
            </a:r>
            <a:r>
              <a:rPr 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       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(7 + 10)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mod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8 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1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</a:t>
            </a:r>
            <a:r>
              <a:rPr lang="en-US" kern="0" dirty="0" smtClean="0"/>
              <a:t>5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957606"/>
              </p:ext>
            </p:extLst>
          </p:nvPr>
        </p:nvGraphicFramePr>
        <p:xfrm>
          <a:off x="228603" y="3505200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3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Quadratic Probing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486400"/>
          </a:xfrm>
        </p:spPr>
        <p:txBody>
          <a:bodyPr/>
          <a:lstStyle/>
          <a:p>
            <a:r>
              <a:rPr lang="en-US" dirty="0" smtClean="0"/>
              <a:t>If two keys have the same initial probe position, then their probe sequences are the same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h(k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,0)</a:t>
            </a:r>
            <a:r>
              <a:rPr lang="en-US" dirty="0" smtClean="0"/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h(k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,0)</a:t>
            </a:r>
            <a:r>
              <a:rPr lang="en-US" dirty="0" smtClean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,i)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h(k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,i)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Milder form of clustering: </a:t>
            </a:r>
            <a:r>
              <a:rPr lang="en-US" i="1" u="sng" dirty="0" smtClean="0"/>
              <a:t>secondary clustering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in linear probing, the initial probe determines the entire sequence (only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distinct probe sequences are used).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Double Hashing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double hashing</a:t>
            </a:r>
            <a:r>
              <a:rPr lang="en-US" dirty="0" smtClean="0"/>
              <a:t>, the probe sequence is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*h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>
              <a:buNone/>
            </a:pPr>
            <a:r>
              <a:rPr lang="en-US" dirty="0" smtClean="0"/>
              <a:t>where both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 are auxiliary hash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initial probe goes in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, then the offset is determined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  <a:r>
              <a:rPr lang="en-US" dirty="0" smtClean="0"/>
              <a:t>.</a:t>
            </a:r>
          </a:p>
          <a:p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Double Hashing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63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2" y="838200"/>
            <a:ext cx="891539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Using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kern="0" dirty="0" smtClean="0"/>
              <a:t> =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kern="0" dirty="0" smtClean="0"/>
              <a:t>,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m-2</a:t>
            </a:r>
            <a:r>
              <a:rPr lang="en-US" kern="0" dirty="0" smtClean="0"/>
              <a:t> </a:t>
            </a:r>
            <a:r>
              <a:rPr lang="en-US" kern="0" dirty="0"/>
              <a:t>=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kern="0" dirty="0" smtClean="0"/>
              <a:t>, and these hash functions:</a:t>
            </a:r>
          </a:p>
          <a:p>
            <a:endParaRPr lang="en-US" kern="0" dirty="0" smtClean="0"/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(k)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(k))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     where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(k)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 + (k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9691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Double 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081988"/>
              </p:ext>
            </p:extLst>
          </p:nvPr>
        </p:nvGraphicFramePr>
        <p:xfrm>
          <a:off x="228600" y="51562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1. insert(76):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76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 + (76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800" kern="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h(76,0)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(76)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0*h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(76))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(6 + 0*2)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>
              <a:buNone/>
            </a:pP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  <a:endParaRPr lang="en-US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887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Double 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25854"/>
              </p:ext>
            </p:extLst>
          </p:nvPr>
        </p:nvGraphicFramePr>
        <p:xfrm>
          <a:off x="228600" y="51562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2. insert(93):</a:t>
            </a:r>
            <a:endParaRPr lang="en-US" kern="0" dirty="0"/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93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 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(93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kern="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h(93,0)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(93)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0*h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(93))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(2 + 0*4)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>
              <a:buNone/>
            </a:pP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570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Double 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427660"/>
              </p:ext>
            </p:extLst>
          </p:nvPr>
        </p:nvGraphicFramePr>
        <p:xfrm>
          <a:off x="228600" y="51562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3</a:t>
            </a:r>
            <a:r>
              <a:rPr lang="en-US" kern="0" dirty="0" smtClean="0"/>
              <a:t>. insert(40):</a:t>
            </a:r>
            <a:endParaRPr lang="en-US" kern="0" dirty="0"/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 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 5)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800" kern="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h(40,0)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0*h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(40))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(5 + 0*1)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>
              <a:buNone/>
            </a:pP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endParaRPr lang="en-US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562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Double 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51562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4. insert(47):</a:t>
            </a:r>
            <a:endParaRPr lang="en-US" kern="0" dirty="0"/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47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 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(47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sz="2800" kern="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h(47,0)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(47)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0*h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(47))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(5 + 0*3)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>
              <a:buNone/>
            </a:pP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kern="0" dirty="0">
                <a:cs typeface="Courier New" panose="02070309020205020404" pitchFamily="49" charset="0"/>
                <a:sym typeface="Wingdings"/>
              </a:rPr>
              <a:t>←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800" kern="0" dirty="0" smtClean="0">
                <a:cs typeface="Courier New" panose="02070309020205020404" pitchFamily="49" charset="0"/>
                <a:sym typeface="Wingdings"/>
              </a:rPr>
              <a:t>occupied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062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Double 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666207"/>
              </p:ext>
            </p:extLst>
          </p:nvPr>
        </p:nvGraphicFramePr>
        <p:xfrm>
          <a:off x="228600" y="51562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4. insert(47):</a:t>
            </a:r>
            <a:endParaRPr lang="en-US" kern="0" dirty="0"/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47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 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(47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sz="2800" kern="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h(47,1)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(47)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(47))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(5 + 1*3)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>
              <a:buNone/>
            </a:pP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kern="0" dirty="0"/>
          </a:p>
          <a:p>
            <a:pPr marL="0" indent="0">
              <a:buNone/>
            </a:pPr>
            <a:r>
              <a:rPr lang="en-US" kern="0" dirty="0" smtClean="0"/>
              <a:t>probes  = 2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348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Double 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924268"/>
              </p:ext>
            </p:extLst>
          </p:nvPr>
        </p:nvGraphicFramePr>
        <p:xfrm>
          <a:off x="228600" y="51562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5</a:t>
            </a:r>
            <a:r>
              <a:rPr lang="en-US" kern="0" dirty="0" smtClean="0"/>
              <a:t>. insert(10):</a:t>
            </a:r>
            <a:endParaRPr lang="en-US" kern="0" dirty="0"/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 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kern="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h(10,0)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 + 0*1)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>
              <a:buNone/>
            </a:pP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2256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Direct-Access Tables Operations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91600" cy="25174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there is an element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/>
              <a:t> with key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800" dirty="0" smtClean="0"/>
              <a:t>, then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T[k] </a:t>
            </a:r>
            <a:r>
              <a:rPr lang="en-US" sz="2800" dirty="0" smtClean="0"/>
              <a:t>contains a pointer to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Otherwise,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T[k]</a:t>
            </a:r>
            <a:r>
              <a:rPr lang="en-US" sz="2800" dirty="0" smtClean="0"/>
              <a:t> is empty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Dictionary operations are trivial and take 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800" dirty="0" smtClean="0">
                <a:solidFill>
                  <a:srgbClr val="FF0000"/>
                </a:solidFill>
              </a:rPr>
              <a:t>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60" y="3200400"/>
            <a:ext cx="4131279" cy="29266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Double 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51562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6. insert(55):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55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 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(55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 5)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kern="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h(55,0)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(55)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0*h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(55))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(6 + 0*1)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>
              <a:buNone/>
            </a:pP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kern="0" dirty="0">
                <a:cs typeface="Courier New" panose="02070309020205020404" pitchFamily="49" charset="0"/>
                <a:sym typeface="Wingdings"/>
              </a:rPr>
              <a:t>←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800" kern="0" dirty="0" smtClean="0">
                <a:cs typeface="Courier New" panose="02070309020205020404" pitchFamily="49" charset="0"/>
                <a:sym typeface="Wingdings"/>
              </a:rPr>
              <a:t>occupied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1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921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Double 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51562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6. insert(55):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55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 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(55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kern="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h(55,1)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(55)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(55))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(6 + 1*1)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>
              <a:buNone/>
            </a:pP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kern="0" dirty="0">
                <a:cs typeface="Courier New" panose="02070309020205020404" pitchFamily="49" charset="0"/>
                <a:sym typeface="Wingdings"/>
              </a:rPr>
              <a:t>←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800" kern="0" dirty="0" smtClean="0">
                <a:cs typeface="Courier New" panose="02070309020205020404" pitchFamily="49" charset="0"/>
                <a:sym typeface="Wingdings"/>
              </a:rPr>
              <a:t>occupied</a:t>
            </a:r>
            <a:endParaRPr lang="en-US" sz="2800" kern="0" dirty="0"/>
          </a:p>
          <a:p>
            <a:pPr marL="0" indent="0">
              <a:buNone/>
            </a:pPr>
            <a:r>
              <a:rPr lang="en-US" kern="0" dirty="0" smtClean="0"/>
              <a:t>probes  = 2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054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Double 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867434"/>
              </p:ext>
            </p:extLst>
          </p:nvPr>
        </p:nvGraphicFramePr>
        <p:xfrm>
          <a:off x="228600" y="5156200"/>
          <a:ext cx="8686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8382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6. insert(55):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55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h</a:t>
            </a:r>
            <a:r>
              <a:rPr 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 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(55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kern="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h(55,2)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(55)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2*h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(55))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(6 + 2*1)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>
              <a:buNone/>
            </a:pP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pPr marL="0" indent="0">
              <a:buNone/>
            </a:pPr>
            <a:r>
              <a:rPr lang="en-US" kern="0" dirty="0" smtClean="0"/>
              <a:t>probes  = 3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2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Double Hashing</a:t>
            </a:r>
            <a:endParaRPr lang="en-US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double hashing</a:t>
            </a:r>
            <a:r>
              <a:rPr lang="en-US" dirty="0" smtClean="0"/>
              <a:t>,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probe sequence depends in two ways upon the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two </a:t>
            </a:r>
            <a:r>
              <a:rPr lang="en-US" dirty="0"/>
              <a:t>keys have the same initial probe position, they may not have the same probe </a:t>
            </a:r>
            <a:r>
              <a:rPr lang="en-US" dirty="0" smtClean="0"/>
              <a:t>sequence.</a:t>
            </a:r>
          </a:p>
          <a:p>
            <a:pPr lvl="1"/>
            <a:r>
              <a:rPr lang="en-US" dirty="0" smtClean="0"/>
              <a:t>Thus</a:t>
            </a:r>
            <a:r>
              <a:rPr lang="en-US" dirty="0"/>
              <a:t>, double hashing do not suffer </a:t>
            </a:r>
            <a:r>
              <a:rPr lang="en-US" dirty="0" smtClean="0"/>
              <a:t>from the clustering problem. </a:t>
            </a:r>
            <a:endParaRPr lang="en-US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Double Hashing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If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3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(k),m}</a:t>
            </a:r>
            <a:r>
              <a:rPr lang="en-US" sz="3000" dirty="0" smtClean="0"/>
              <a:t>, then only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(1/d)%</a:t>
            </a:r>
            <a:r>
              <a:rPr lang="en-US" sz="3000" dirty="0" smtClean="0"/>
              <a:t> of the table will be searched</a:t>
            </a:r>
            <a:r>
              <a:rPr lang="en-US" sz="2400" dirty="0" smtClean="0"/>
              <a:t>.</a:t>
            </a:r>
          </a:p>
          <a:p>
            <a:r>
              <a:rPr lang="en-US" sz="3000" dirty="0"/>
              <a:t>Then if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d=1</a:t>
            </a:r>
            <a:r>
              <a:rPr lang="en-US" sz="3000" dirty="0"/>
              <a:t>, </a:t>
            </a:r>
            <a:r>
              <a:rPr lang="en-US" sz="3000" dirty="0" smtClean="0"/>
              <a:t>then </a:t>
            </a:r>
            <a:r>
              <a:rPr lang="en-US" sz="3000" dirty="0"/>
              <a:t>100% of the table is </a:t>
            </a:r>
            <a:r>
              <a:rPr lang="en-US" sz="3000" dirty="0" smtClean="0"/>
              <a:t>searched (i.e. </a:t>
            </a:r>
            <a:r>
              <a:rPr lang="en-US" sz="3000" i="1" dirty="0" smtClean="0">
                <a:solidFill>
                  <a:srgbClr val="FF0000"/>
                </a:solidFill>
              </a:rPr>
              <a:t>we are fully utilizing the table</a:t>
            </a:r>
            <a:r>
              <a:rPr lang="en-US" sz="3000" dirty="0" smtClean="0"/>
              <a:t>).</a:t>
            </a:r>
            <a:endParaRPr lang="en-US" sz="3000" dirty="0"/>
          </a:p>
          <a:p>
            <a:r>
              <a:rPr lang="en-US" sz="3000" dirty="0" smtClean="0"/>
              <a:t>For the most efficient space utilization,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3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000" dirty="0"/>
              <a:t> must </a:t>
            </a:r>
            <a:r>
              <a:rPr lang="en-US" sz="3000" dirty="0" smtClean="0"/>
              <a:t>be </a:t>
            </a:r>
            <a:r>
              <a:rPr lang="en-US" sz="3000" dirty="0"/>
              <a:t>relatively prime to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3000" dirty="0"/>
              <a:t> (i.e.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{h</a:t>
            </a:r>
            <a:r>
              <a:rPr lang="en-US" sz="3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(k),m} = 1</a:t>
            </a:r>
            <a:r>
              <a:rPr lang="en-US" sz="3000" dirty="0" smtClean="0"/>
              <a:t>)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u="sng" dirty="0" err="1" smtClean="0"/>
              <a:t>gcd</a:t>
            </a:r>
            <a:r>
              <a:rPr lang="en-US" sz="2400" i="1" u="sng" dirty="0" smtClean="0"/>
              <a:t>:</a:t>
            </a:r>
            <a:r>
              <a:rPr lang="en-US" sz="2400" i="1" dirty="0" smtClean="0"/>
              <a:t> the greatest common divisor</a:t>
            </a:r>
            <a:endParaRPr lang="en-US" sz="3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Double Hashing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There are two ways to make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  <a:r>
              <a:rPr lang="en-US" sz="2800" dirty="0"/>
              <a:t> </a:t>
            </a:r>
            <a:r>
              <a:rPr lang="en-US" sz="2800" dirty="0" smtClean="0"/>
              <a:t>relatively </a:t>
            </a:r>
            <a:r>
              <a:rPr lang="en-US" sz="2800" dirty="0"/>
              <a:t>prime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dirty="0"/>
              <a:t> </a:t>
            </a:r>
            <a:r>
              <a:rPr lang="en-US" sz="24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2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/>
              <a:t>, where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/>
              <a:t> is some positive integer.                   Design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/>
              <a:t> so that it always produce an odd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/>
              <a:t> be a prime number.                                                   Design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/>
              <a:t> so that it always produces a positive integer less than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25" y="4619261"/>
            <a:ext cx="7382550" cy="11338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above two cases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is prime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is a power of 2),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θ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probe sequences are used.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 pair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  <a:r>
              <a:rPr lang="en-US" dirty="0" smtClean="0"/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  <a:r>
              <a:rPr lang="en-US" dirty="0" smtClean="0"/>
              <a:t>) yields a distinct probe sequence.</a:t>
            </a:r>
          </a:p>
          <a:p>
            <a:pPr lvl="1"/>
            <a:r>
              <a:rPr lang="en-US" dirty="0" smtClean="0"/>
              <a:t>Improvement over linear or quadratic probing as they use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θ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  <a:r>
              <a:rPr lang="en-US" dirty="0" smtClean="0"/>
              <a:t> </a:t>
            </a:r>
            <a:r>
              <a:rPr lang="en-US" dirty="0"/>
              <a:t>probe </a:t>
            </a:r>
            <a:r>
              <a:rPr lang="en-US" dirty="0" smtClean="0"/>
              <a:t>sequences.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Open Addressing : 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24287"/>
            <a:ext cx="8991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en-US" dirty="0" smtClean="0"/>
              <a:t> with open addressing: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04" y="1713108"/>
            <a:ext cx="4669992" cy="3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Open Addressing: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 smtClean="0"/>
              <a:t> with open addressing:</a:t>
            </a:r>
          </a:p>
          <a:p>
            <a:pPr marL="0" indent="0" algn="ctr">
              <a:buNone/>
            </a:pPr>
            <a:endParaRPr lang="en-US" sz="2400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94" y="1980044"/>
            <a:ext cx="4009212" cy="365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Open Addressing: DELETION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7878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 smtClean="0"/>
              <a:t>Implementing </a:t>
            </a:r>
            <a:r>
              <a:rPr lang="en-US" sz="1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DELETION</a:t>
            </a:r>
            <a:r>
              <a:rPr lang="en-US" sz="11200" dirty="0" smtClean="0"/>
              <a:t> with open addressing:</a:t>
            </a:r>
          </a:p>
          <a:p>
            <a:pPr marL="0" indent="0" algn="ctr">
              <a:buNone/>
            </a:pPr>
            <a:endParaRPr lang="en-US" sz="11200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42" y="1609143"/>
            <a:ext cx="4628516" cy="38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Hash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universe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={0, 1, …, m’-1}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  <a:r>
              <a:rPr lang="en-US" dirty="0" smtClean="0"/>
              <a:t>, storing a table (or array)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of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|U|=m’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may be impractical because of space reasons.</a:t>
            </a:r>
          </a:p>
          <a:p>
            <a:r>
              <a:rPr lang="en-US" dirty="0" smtClean="0"/>
              <a:t>Often, the 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/>
              <a:t> of keys actually stored is also small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|K| &lt;&lt; |U|</a:t>
            </a:r>
            <a:r>
              <a:rPr lang="en-US" dirty="0" smtClean="0"/>
              <a:t>). Most of the space allocated for an array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of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m’=|U|</a:t>
            </a:r>
            <a:r>
              <a:rPr lang="en-US" dirty="0" smtClean="0"/>
              <a:t> is wasted.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SOLUTION? Hash Tables!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 of Open </a:t>
            </a:r>
            <a:r>
              <a:rPr lang="en-US" dirty="0">
                <a:solidFill>
                  <a:srgbClr val="FF0000"/>
                </a:solidFill>
              </a:rPr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Assuming uniform hashing, each table slot contains at most one element, so 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 ≤ 1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(recall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 = n/m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dirty="0" smtClean="0"/>
              <a:t> is the probability of finding a slot occupied.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expected number of probes in an </a:t>
            </a:r>
            <a:r>
              <a:rPr lang="en-US" sz="2800" i="1" u="sng" dirty="0"/>
              <a:t>unsuccessful</a:t>
            </a:r>
            <a:r>
              <a:rPr lang="en-US" sz="2800" dirty="0"/>
              <a:t> search is </a:t>
            </a:r>
            <a:r>
              <a:rPr lang="en-US" sz="2800" i="1" dirty="0"/>
              <a:t>at most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1/(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1-α)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expected number of probes in a </a:t>
            </a:r>
            <a:r>
              <a:rPr lang="en-US" sz="2800" i="1" u="sng" dirty="0"/>
              <a:t>successful</a:t>
            </a:r>
            <a:r>
              <a:rPr lang="en-US" sz="2800" dirty="0"/>
              <a:t> search is at most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(1/α)*ln(1/(1-α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800" dirty="0">
                <a:solidFill>
                  <a:srgbClr val="FF0000"/>
                </a:solidFill>
              </a:rPr>
              <a:t> is constant, the 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operation runs in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9FAC92-09D2-47DD-88DD-08B366E7AE7C}" type="slidenum">
              <a:rPr lang="en-US" sz="1800"/>
              <a:pPr eaLnBrk="1" hangingPunct="1"/>
              <a:t>81</a:t>
            </a:fld>
            <a:endParaRPr lang="en-US" sz="18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Tables in Java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itchFamily="49" charset="0"/>
              </a:rPr>
              <a:t>hashCode</a:t>
            </a:r>
            <a:r>
              <a:rPr lang="en-US" dirty="0" smtClean="0"/>
              <a:t> method in </a:t>
            </a:r>
            <a:r>
              <a:rPr lang="en-US" dirty="0" smtClean="0">
                <a:latin typeface="Courier New" pitchFamily="49" charset="0"/>
              </a:rPr>
              <a:t>Object</a:t>
            </a:r>
          </a:p>
          <a:p>
            <a:pPr eaLnBrk="1" hangingPunct="1"/>
            <a:r>
              <a:rPr lang="en-US" dirty="0" err="1" smtClean="0">
                <a:latin typeface="Courier New" pitchFamily="49" charset="0"/>
              </a:rPr>
              <a:t>hashCode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 pitchFamily="49" charset="0"/>
              </a:rPr>
              <a:t>equals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If two objects are equal according to the equals (</a:t>
            </a:r>
            <a:r>
              <a:rPr lang="en-US" dirty="0" smtClean="0">
                <a:latin typeface="Courier New" pitchFamily="49" charset="0"/>
              </a:rPr>
              <a:t>Object</a:t>
            </a:r>
            <a:r>
              <a:rPr lang="en-US" dirty="0" smtClean="0"/>
              <a:t>) method, then calling the </a:t>
            </a:r>
            <a:r>
              <a:rPr lang="en-US" dirty="0" err="1" smtClean="0">
                <a:latin typeface="Courier New" pitchFamily="49" charset="0"/>
              </a:rPr>
              <a:t>hashCode</a:t>
            </a:r>
            <a:r>
              <a:rPr lang="en-US" dirty="0" smtClean="0"/>
              <a:t> method on each of the two objects must produce the same integer result. "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f you override </a:t>
            </a:r>
            <a:r>
              <a:rPr lang="en-US" dirty="0" smtClean="0">
                <a:latin typeface="Courier New" pitchFamily="49" charset="0"/>
              </a:rPr>
              <a:t>equals</a:t>
            </a:r>
            <a:r>
              <a:rPr lang="en-US" dirty="0" smtClean="0"/>
              <a:t> you need to override </a:t>
            </a:r>
            <a:r>
              <a:rPr lang="en-US" dirty="0" err="1" smtClean="0">
                <a:latin typeface="Courier New" pitchFamily="49" charset="0"/>
              </a:rPr>
              <a:t>hashCode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Overriding one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 smtClean="0"/>
              <a:t>, but not the other, can cause logic errors that are difficult to track down.</a:t>
            </a:r>
          </a:p>
        </p:txBody>
      </p:sp>
    </p:spTree>
    <p:extLst>
      <p:ext uri="{BB962C8B-B14F-4D97-AF65-F5344CB8AC3E}">
        <p14:creationId xmlns:p14="http://schemas.microsoft.com/office/powerpoint/2010/main" val="35933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93B91D-D749-4B9C-A203-A1F3B1378664}" type="slidenum">
              <a:rPr lang="en-US" sz="1800"/>
              <a:pPr eaLnBrk="1" hangingPunct="1"/>
              <a:t>82</a:t>
            </a:fld>
            <a:endParaRPr lang="en-US" sz="1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Tables in Java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 smtClean="0"/>
              <a:t> class</a:t>
            </a:r>
          </a:p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 smtClean="0"/>
              <a:t> class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mplements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 smtClean="0"/>
              <a:t> interface with internal storage container that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 eaLnBrk="1" hangingPunct="1"/>
            <a:r>
              <a:rPr lang="en-US" dirty="0"/>
              <a:t>C</a:t>
            </a:r>
            <a:r>
              <a:rPr lang="en-US" dirty="0" smtClean="0"/>
              <a:t>ompared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dirty="0" smtClean="0"/>
              <a:t> class, internal storage container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Red-Black Tree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/>
              <a:t> class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mplements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 interface, internal storage container for keys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2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D1889-5E2B-46FB-979E-4D4C09D5E7D0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4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80EE68-969C-4A8B-A891-AB91B588C5E4}" type="slidenum">
              <a:rPr lang="en-US" sz="1800"/>
              <a:pPr eaLnBrk="1" hangingPunct="1"/>
              <a:t>84</a:t>
            </a:fld>
            <a:endParaRPr lang="en-US" sz="18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Hash Functions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Transforming the key (which may not be an integer) into an integer value</a:t>
            </a:r>
          </a:p>
          <a:p>
            <a:pPr eaLnBrk="1" hangingPunct="1"/>
            <a:r>
              <a:rPr lang="en-US" dirty="0" smtClean="0"/>
              <a:t>The transformation can use one of four techniques</a:t>
            </a:r>
          </a:p>
          <a:p>
            <a:pPr lvl="1" eaLnBrk="1" hangingPunct="1"/>
            <a:r>
              <a:rPr lang="en-US" dirty="0" smtClean="0"/>
              <a:t>Mapping</a:t>
            </a:r>
          </a:p>
          <a:p>
            <a:pPr lvl="1" eaLnBrk="1" hangingPunct="1"/>
            <a:r>
              <a:rPr lang="en-US" dirty="0" smtClean="0"/>
              <a:t>Folding</a:t>
            </a:r>
          </a:p>
          <a:p>
            <a:pPr lvl="1" eaLnBrk="1" hangingPunct="1"/>
            <a:r>
              <a:rPr lang="en-US" dirty="0" smtClean="0"/>
              <a:t>Shifting</a:t>
            </a:r>
          </a:p>
          <a:p>
            <a:pPr lvl="1" eaLnBrk="1" hangingPunct="1"/>
            <a:r>
              <a:rPr lang="en-US" dirty="0" smtClean="0"/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25889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92A3E3-ADFE-4869-9DC8-044E63DF4F4C}" type="slidenum">
              <a:rPr lang="en-US" sz="1800"/>
              <a:pPr eaLnBrk="1" hangingPunct="1"/>
              <a:t>85</a:t>
            </a:fld>
            <a:endParaRPr lang="en-US" sz="18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 Techniques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</a:t>
            </a:r>
          </a:p>
          <a:p>
            <a:pPr lvl="1" eaLnBrk="1" hangingPunct="1"/>
            <a:r>
              <a:rPr lang="en-US" smtClean="0"/>
              <a:t>As seen in the example</a:t>
            </a:r>
          </a:p>
          <a:p>
            <a:pPr lvl="1" eaLnBrk="1" hangingPunct="1"/>
            <a:r>
              <a:rPr lang="en-US" smtClean="0"/>
              <a:t>integer values or things that can be easily converted to integer values in key</a:t>
            </a:r>
          </a:p>
          <a:p>
            <a:pPr eaLnBrk="1" hangingPunct="1"/>
            <a:r>
              <a:rPr lang="en-US" smtClean="0"/>
              <a:t>Folding</a:t>
            </a:r>
          </a:p>
          <a:p>
            <a:pPr lvl="1" eaLnBrk="1" hangingPunct="1"/>
            <a:r>
              <a:rPr lang="en-US" smtClean="0"/>
              <a:t>partition key into several parts and the integer values for the various parts are combined</a:t>
            </a:r>
          </a:p>
          <a:p>
            <a:pPr lvl="1" eaLnBrk="1" hangingPunct="1"/>
            <a:r>
              <a:rPr lang="en-US" smtClean="0"/>
              <a:t>the parts may be hashed first</a:t>
            </a:r>
          </a:p>
          <a:p>
            <a:pPr lvl="1" eaLnBrk="1" hangingPunct="1"/>
            <a:r>
              <a:rPr lang="en-US" smtClean="0"/>
              <a:t>combine using addition, multiplication, shifting, logical exclusive OR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67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3683C0-2451-429C-B311-2C26FA1D03D4}" type="slidenum">
              <a:rPr lang="en-US" sz="1800"/>
              <a:pPr eaLnBrk="1" hangingPunct="1"/>
              <a:t>86</a:t>
            </a:fld>
            <a:endParaRPr lang="en-US" sz="18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Shifting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More complicated with shifting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hashVal</a:t>
            </a:r>
            <a:r>
              <a:rPr lang="en-US" sz="2000" dirty="0" smtClean="0">
                <a:latin typeface="Courier New" pitchFamily="49" charset="0"/>
              </a:rPr>
              <a:t> = 0;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str.length</a:t>
            </a:r>
            <a:r>
              <a:rPr lang="en-US" sz="2000" dirty="0" smtClean="0">
                <a:latin typeface="Courier New" pitchFamily="49" charset="0"/>
              </a:rPr>
              <a:t>() - 1;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while(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&gt; 0)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{ </a:t>
            </a:r>
            <a:r>
              <a:rPr lang="en-US" sz="2000" dirty="0" err="1" smtClean="0">
                <a:latin typeface="Courier New" pitchFamily="49" charset="0"/>
              </a:rPr>
              <a:t>hashVal</a:t>
            </a:r>
            <a:r>
              <a:rPr lang="en-US" sz="2000" dirty="0" smtClean="0">
                <a:latin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</a:rPr>
              <a:t>hashVal</a:t>
            </a:r>
            <a:r>
              <a:rPr lang="en-US" sz="2000" dirty="0" smtClean="0">
                <a:latin typeface="Courier New" pitchFamily="49" charset="0"/>
              </a:rPr>
              <a:t> &lt;&lt; 1) + 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) </a:t>
            </a:r>
            <a:r>
              <a:rPr lang="en-US" sz="2000" dirty="0" err="1" smtClean="0">
                <a:latin typeface="Courier New" pitchFamily="49" charset="0"/>
              </a:rPr>
              <a:t>str.charAt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--;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different answers for "dog" and "god"</a:t>
            </a:r>
          </a:p>
          <a:p>
            <a:pPr eaLnBrk="1" hangingPunct="1">
              <a:lnSpc>
                <a:spcPct val="90000"/>
              </a:lnSpc>
              <a:buFont typeface="Marlett" pitchFamily="2" charset="2"/>
              <a:buNone/>
            </a:pPr>
            <a:r>
              <a:rPr lang="en-US" sz="2800" dirty="0" smtClean="0"/>
              <a:t>	Shifting may give a better range of hash values when compared to just folding</a:t>
            </a:r>
          </a:p>
          <a:p>
            <a:pPr eaLnBrk="1" hangingPunct="1">
              <a:lnSpc>
                <a:spcPct val="90000"/>
              </a:lnSpc>
              <a:buFont typeface="Marlett" pitchFamily="2" charset="2"/>
              <a:buNone/>
            </a:pPr>
            <a:r>
              <a:rPr lang="en-US" sz="2800" dirty="0" smtClean="0"/>
              <a:t>Casts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Very 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essentially casting as part of fold and shift when working with chars.</a:t>
            </a:r>
          </a:p>
          <a:p>
            <a:pPr eaLnBrk="1" hangingPunct="1">
              <a:lnSpc>
                <a:spcPct val="90000"/>
              </a:lnSpc>
              <a:buFont typeface="Marlett" pitchFamily="2" charset="2"/>
              <a:buNone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12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748670-FCD5-4C4B-BD8D-342C292889B0}" type="slidenum">
              <a:rPr lang="en-US" sz="1800"/>
              <a:pPr eaLnBrk="1" hangingPunct="1"/>
              <a:t>87</a:t>
            </a:fld>
            <a:endParaRPr lang="en-US" sz="18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Results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Transform hashed key value into a legal index in the hash table</a:t>
            </a:r>
          </a:p>
          <a:p>
            <a:pPr eaLnBrk="1" hangingPunct="1"/>
            <a:r>
              <a:rPr lang="en-US" sz="2800" smtClean="0"/>
              <a:t>Hash table is normally uses an array as its underlying storage container</a:t>
            </a:r>
          </a:p>
          <a:p>
            <a:pPr eaLnBrk="1" hangingPunct="1"/>
            <a:r>
              <a:rPr lang="en-US" sz="2800" smtClean="0"/>
              <a:t>Normally get location on table by taking result of hash function, dividing by size of table, and taking remainder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index = key mod n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n is size of hash table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empirical evidence shows a prime number is best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1000 element hash table, make 997 or 1009 elements</a:t>
            </a:r>
          </a:p>
        </p:txBody>
      </p:sp>
    </p:spTree>
    <p:extLst>
      <p:ext uri="{BB962C8B-B14F-4D97-AF65-F5344CB8AC3E}">
        <p14:creationId xmlns:p14="http://schemas.microsoft.com/office/powerpoint/2010/main" val="40915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EE953A-DA81-4DBB-82D5-9655BB881821}" type="slidenum">
              <a:rPr lang="en-US" sz="1800"/>
              <a:pPr eaLnBrk="1" hangingPunct="1"/>
              <a:t>88</a:t>
            </a:fld>
            <a:endParaRPr lang="en-US" sz="18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Results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04800" y="1174750"/>
            <a:ext cx="231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"Isabelle"</a:t>
            </a:r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2667000" y="1447800"/>
            <a:ext cx="1066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3810000" y="1244600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230492619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1981200" y="1600200"/>
            <a:ext cx="1885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hashCode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method</a:t>
            </a: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5867400" y="1447800"/>
            <a:ext cx="8382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495800" y="2743200"/>
            <a:ext cx="438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230492619  %  997 = 177</a:t>
            </a: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533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990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1981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1447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2438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2895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>
            <a:off x="3886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3352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4343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>
            <a:off x="4800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791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Line 22"/>
          <p:cNvSpPr>
            <a:spLocks noChangeShapeType="1"/>
          </p:cNvSpPr>
          <p:nvPr/>
        </p:nvSpPr>
        <p:spPr bwMode="auto">
          <a:xfrm>
            <a:off x="5257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6248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>
            <a:off x="6705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7696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Line 26"/>
          <p:cNvSpPr>
            <a:spLocks noChangeShapeType="1"/>
          </p:cNvSpPr>
          <p:nvPr/>
        </p:nvSpPr>
        <p:spPr bwMode="auto">
          <a:xfrm>
            <a:off x="7162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593725" y="3678238"/>
            <a:ext cx="784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0 1 2 3 .........177............ 996</a:t>
            </a:r>
          </a:p>
        </p:txBody>
      </p:sp>
      <p:sp>
        <p:nvSpPr>
          <p:cNvPr id="20509" name="Line 28"/>
          <p:cNvSpPr>
            <a:spLocks noChangeShapeType="1"/>
          </p:cNvSpPr>
          <p:nvPr/>
        </p:nvSpPr>
        <p:spPr bwMode="auto">
          <a:xfrm flipH="1">
            <a:off x="4876800" y="3200400"/>
            <a:ext cx="182880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29"/>
          <p:cNvSpPr>
            <a:spLocks noChangeShapeType="1"/>
          </p:cNvSpPr>
          <p:nvPr/>
        </p:nvSpPr>
        <p:spPr bwMode="auto">
          <a:xfrm>
            <a:off x="4495800" y="4724400"/>
            <a:ext cx="0" cy="838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3276600" y="5638800"/>
            <a:ext cx="231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"Isabelle"</a:t>
            </a:r>
          </a:p>
        </p:txBody>
      </p:sp>
    </p:spTree>
    <p:extLst>
      <p:ext uri="{BB962C8B-B14F-4D97-AF65-F5344CB8AC3E}">
        <p14:creationId xmlns:p14="http://schemas.microsoft.com/office/powerpoint/2010/main" val="20615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A85395-FE6B-482E-AFF3-F91C9A63583B}" type="slidenum">
              <a:rPr lang="en-US" sz="1800"/>
              <a:pPr eaLnBrk="1" hangingPunct="1"/>
              <a:t>89</a:t>
            </a:fld>
            <a:endParaRPr lang="en-US" sz="1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Java String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 smtClean="0"/>
              <a:t> method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762000" y="1676400"/>
            <a:ext cx="7467600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public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hashCode</a:t>
            </a:r>
            <a:r>
              <a:rPr lang="en-US" sz="2400" dirty="0" smtClean="0">
                <a:latin typeface="Courier New" pitchFamily="49" charset="0"/>
              </a:rPr>
              <a:t>() {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h = hash;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if (h == 0) </a:t>
            </a:r>
            <a:r>
              <a:rPr lang="en-US" sz="2400" dirty="0" smtClean="0">
                <a:latin typeface="Courier New" pitchFamily="49" charset="0"/>
              </a:rPr>
              <a:t>{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off = offset;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	  </a:t>
            </a:r>
            <a:r>
              <a:rPr lang="en-US" sz="2400" dirty="0" smtClean="0">
                <a:latin typeface="Courier New" pitchFamily="49" charset="0"/>
              </a:rPr>
              <a:t>char[] </a:t>
            </a:r>
            <a:r>
              <a:rPr lang="en-US" sz="2400" dirty="0" err="1" smtClean="0">
                <a:latin typeface="Courier New" pitchFamily="49" charset="0"/>
              </a:rPr>
              <a:t>val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= value;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	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</a:rPr>
              <a:t> = count;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smtClean="0">
                <a:latin typeface="Courier New" pitchFamily="49" charset="0"/>
              </a:rPr>
              <a:t>for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&lt; </a:t>
            </a:r>
            <a:r>
              <a:rPr lang="en-US" sz="2400" dirty="0" err="1">
                <a:latin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++) 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    </a:t>
            </a: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h = </a:t>
            </a:r>
            <a:r>
              <a:rPr lang="en-US" sz="2400" dirty="0" smtClean="0">
                <a:latin typeface="Courier New" pitchFamily="49" charset="0"/>
              </a:rPr>
              <a:t>31 * h </a:t>
            </a:r>
            <a:r>
              <a:rPr lang="en-US" sz="2400" dirty="0">
                <a:latin typeface="Courier New" pitchFamily="49" charset="0"/>
              </a:rPr>
              <a:t>+ </a:t>
            </a:r>
            <a:r>
              <a:rPr lang="en-US" sz="2400" dirty="0" err="1">
                <a:latin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</a:rPr>
              <a:t>[off</a:t>
            </a:r>
            <a:r>
              <a:rPr lang="en-US" sz="2400" dirty="0" smtClean="0">
                <a:latin typeface="Courier New" pitchFamily="49" charset="0"/>
              </a:rPr>
              <a:t>++];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smtClean="0">
                <a:latin typeface="Courier New" pitchFamily="49" charset="0"/>
              </a:rPr>
              <a:t>hash </a:t>
            </a:r>
            <a:r>
              <a:rPr lang="en-US" sz="2400" dirty="0">
                <a:latin typeface="Courier New" pitchFamily="49" charset="0"/>
              </a:rPr>
              <a:t>= h;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return h;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57725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7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BB93C0-04B4-47D2-9F28-3B9B6B51E864}" type="slidenum">
              <a:rPr lang="en-US" sz="1800"/>
              <a:pPr eaLnBrk="1" hangingPunct="1"/>
              <a:t>9</a:t>
            </a:fld>
            <a:endParaRPr lang="en-US" sz="18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86400"/>
          </a:xfrm>
        </p:spPr>
        <p:txBody>
          <a:bodyPr/>
          <a:lstStyle/>
          <a:p>
            <a:pPr eaLnBrk="1" hangingPunct="1"/>
            <a:r>
              <a:rPr lang="en-US" dirty="0" smtClean="0"/>
              <a:t>Hash Tables overcome the problems of Direct Access Tables.</a:t>
            </a:r>
          </a:p>
          <a:p>
            <a:pPr lvl="1" eaLnBrk="1" hangingPunct="1"/>
            <a:r>
              <a:rPr lang="en-US" dirty="0" smtClean="0"/>
              <a:t>Maintain fast access, insertion and deletion.</a:t>
            </a:r>
          </a:p>
          <a:p>
            <a:pPr lvl="1" eaLnBrk="1" hangingPunct="1"/>
            <a:r>
              <a:rPr lang="en-US" dirty="0" smtClean="0"/>
              <a:t>But also reduce possibility of wasted space.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Hash tables use an </a:t>
            </a:r>
            <a:r>
              <a:rPr lang="en-US" i="1" dirty="0" smtClean="0"/>
              <a:t>array</a:t>
            </a:r>
            <a:r>
              <a:rPr lang="en-US" dirty="0" smtClean="0"/>
              <a:t> and </a:t>
            </a:r>
            <a:r>
              <a:rPr lang="en-US" i="1" dirty="0" smtClean="0"/>
              <a:t>hash functions </a:t>
            </a:r>
            <a:r>
              <a:rPr lang="en-US" dirty="0" smtClean="0"/>
              <a:t>to determine the index for each element.</a:t>
            </a:r>
          </a:p>
        </p:txBody>
      </p:sp>
      <p:pic>
        <p:nvPicPr>
          <p:cNvPr id="922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1905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5181600" y="3962399"/>
            <a:ext cx="11430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3090862"/>
            <a:ext cx="2619375" cy="1743075"/>
          </a:xfrm>
          <a:prstGeom prst="rect">
            <a:avLst/>
          </a:prstGeom>
        </p:spPr>
      </p:pic>
      <p:sp>
        <p:nvSpPr>
          <p:cNvPr id="4" name="Cross 3"/>
          <p:cNvSpPr/>
          <p:nvPr/>
        </p:nvSpPr>
        <p:spPr bwMode="auto">
          <a:xfrm>
            <a:off x="2438400" y="3823038"/>
            <a:ext cx="284717" cy="278721"/>
          </a:xfrm>
          <a:prstGeom prst="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32" y="3364401"/>
            <a:ext cx="1953258" cy="1171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Assume the hash function for String adds up the Unicode value for each character.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result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>
                <a:cs typeface="Courier New" pitchFamily="49" charset="0"/>
              </a:rPr>
              <a:t>Hashcode</a:t>
            </a:r>
            <a:r>
              <a:rPr lang="en-US" sz="2800" dirty="0" smtClean="0">
                <a:cs typeface="Courier New" pitchFamily="49" charset="0"/>
              </a:rPr>
              <a:t> for "DAB" and "BAD"?</a:t>
            </a:r>
            <a:endParaRPr lang="en-US" sz="2800" dirty="0">
              <a:cs typeface="Courier New" pitchFamily="49" charset="0"/>
            </a:endParaRP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301	103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4		4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412   	214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5       	5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199    	199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D1889-5E2B-46FB-979E-4D4C09D5E7D0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Assume the hash function for String adds up the Unicode value for each character.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result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>
                <a:cs typeface="Courier New" pitchFamily="49" charset="0"/>
              </a:rPr>
              <a:t>Hashcode</a:t>
            </a:r>
            <a:r>
              <a:rPr lang="en-US" sz="2800" dirty="0" smtClean="0">
                <a:cs typeface="Courier New" pitchFamily="49" charset="0"/>
              </a:rPr>
              <a:t> for "DAB" and "BAD"?</a:t>
            </a:r>
            <a:endParaRPr lang="en-US" sz="2800" dirty="0">
              <a:cs typeface="Courier New" pitchFamily="49" charset="0"/>
            </a:endParaRP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301	103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4		4	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412   	214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5       	5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199    	199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D1889-5E2B-46FB-979E-4D4C09D5E7D0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Data Structures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52400" y="5905500"/>
            <a:ext cx="609600" cy="609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Division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have n=2000 keys and we want a load factor α=3. The collisions are resolved by chaining. What is a good value for m?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Solution: m=701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Because 701 is a prime,  2000/701 ≈ 3, and 701 is not close to any power of 2.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 </a:t>
            </a: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How to find twin primes in a range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find a prime in a range 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</a:p>
          <a:p>
            <a:r>
              <a:rPr lang="en-US" dirty="0" smtClean="0"/>
              <a:t>Check all odd numbers </a:t>
            </a:r>
            <a:r>
              <a:rPr lang="en-US" i="1" dirty="0" smtClean="0"/>
              <a:t>p</a:t>
            </a:r>
            <a:r>
              <a:rPr lang="en-US" dirty="0" smtClean="0"/>
              <a:t> in the interval [</a:t>
            </a:r>
            <a:r>
              <a:rPr lang="en-US" dirty="0" err="1" smtClean="0"/>
              <a:t>a,b</a:t>
            </a:r>
            <a:r>
              <a:rPr lang="en-US" dirty="0" smtClean="0"/>
              <a:t>] for </a:t>
            </a:r>
            <a:r>
              <a:rPr lang="en-US" dirty="0" err="1" smtClean="0"/>
              <a:t>primality</a:t>
            </a:r>
            <a:r>
              <a:rPr lang="en-US" dirty="0" smtClean="0"/>
              <a:t>, and stop when you find a </a:t>
            </a:r>
            <a:r>
              <a:rPr lang="en-US" i="1" dirty="0" smtClean="0"/>
              <a:t>p</a:t>
            </a:r>
            <a:r>
              <a:rPr lang="en-US" dirty="0" smtClean="0"/>
              <a:t> that is prime.</a:t>
            </a:r>
          </a:p>
          <a:p>
            <a:r>
              <a:rPr lang="en-US" dirty="0" smtClean="0"/>
              <a:t>Check if </a:t>
            </a:r>
            <a:r>
              <a:rPr lang="en-US" i="1" dirty="0" smtClean="0"/>
              <a:t>p</a:t>
            </a:r>
            <a:r>
              <a:rPr lang="en-US" dirty="0" smtClean="0"/>
              <a:t>+2 is a prime.</a:t>
            </a:r>
          </a:p>
          <a:p>
            <a:pPr lvl="1"/>
            <a:r>
              <a:rPr lang="en-US" dirty="0" smtClean="0"/>
              <a:t>If yes, return the pair of numbers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dirty="0" smtClean="0"/>
              <a:t>+2.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Heuristic for </a:t>
            </a:r>
            <a:r>
              <a:rPr lang="en-US" dirty="0" err="1" smtClean="0">
                <a:solidFill>
                  <a:srgbClr val="800000"/>
                </a:solidFill>
              </a:rPr>
              <a:t>Primality</a:t>
            </a:r>
            <a:r>
              <a:rPr lang="en-US" dirty="0" smtClean="0">
                <a:solidFill>
                  <a:srgbClr val="800000"/>
                </a:solidFill>
              </a:rPr>
              <a:t> Test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3707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the number we have to check</a:t>
            </a:r>
          </a:p>
          <a:p>
            <a:pPr marL="0" indent="0">
              <a:buNone/>
            </a:pPr>
            <a:r>
              <a:rPr lang="en-US" dirty="0" smtClean="0"/>
              <a:t>Perform </a:t>
            </a:r>
            <a:r>
              <a:rPr lang="en-US" i="1" dirty="0" smtClean="0"/>
              <a:t>n</a:t>
            </a:r>
            <a:r>
              <a:rPr lang="en-US" dirty="0" smtClean="0"/>
              <a:t> times the following test: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Choose a random number </a:t>
            </a:r>
            <a:r>
              <a:rPr lang="en-US" i="1" dirty="0"/>
              <a:t>r</a:t>
            </a:r>
            <a:r>
              <a:rPr lang="en-US" dirty="0"/>
              <a:t> in [0,</a:t>
            </a:r>
            <a:r>
              <a:rPr lang="en-US" i="1" dirty="0"/>
              <a:t>p</a:t>
            </a:r>
            <a:r>
              <a:rPr lang="en-US" dirty="0"/>
              <a:t>]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Check if r</a:t>
            </a:r>
            <a:r>
              <a:rPr lang="en-US" baseline="30000" dirty="0"/>
              <a:t>p-1 </a:t>
            </a:r>
            <a:r>
              <a:rPr lang="en-US" dirty="0"/>
              <a:t>mod p = 1</a:t>
            </a:r>
          </a:p>
          <a:p>
            <a:pPr marL="1314450" lvl="2" indent="-514350"/>
            <a:r>
              <a:rPr lang="en-US" dirty="0"/>
              <a:t>If yes, </a:t>
            </a:r>
            <a:r>
              <a:rPr lang="en-US" i="1" dirty="0"/>
              <a:t>p</a:t>
            </a:r>
            <a:r>
              <a:rPr lang="en-US" dirty="0"/>
              <a:t> is most likely to be a prime</a:t>
            </a:r>
          </a:p>
          <a:p>
            <a:pPr marL="1314450" lvl="2" indent="-514350"/>
            <a:r>
              <a:rPr lang="en-US" i="1" dirty="0"/>
              <a:t>p</a:t>
            </a:r>
            <a:r>
              <a:rPr lang="en-US" dirty="0"/>
              <a:t> is a false positive with probability 1/(10</a:t>
            </a:r>
            <a:r>
              <a:rPr lang="en-US" baseline="30000" dirty="0"/>
              <a:t>13</a:t>
            </a:r>
            <a:r>
              <a:rPr lang="en-US" dirty="0" smtClean="0"/>
              <a:t>)</a:t>
            </a:r>
          </a:p>
          <a:p>
            <a:pPr marL="0" lvl="2" indent="0">
              <a:buNone/>
            </a:pPr>
            <a:r>
              <a:rPr lang="en-US" dirty="0" smtClean="0"/>
              <a:t>By performing the test </a:t>
            </a:r>
            <a:r>
              <a:rPr lang="en-US" i="1" dirty="0" smtClean="0"/>
              <a:t>n</a:t>
            </a:r>
            <a:r>
              <a:rPr lang="en-US" dirty="0" smtClean="0"/>
              <a:t>=3 times, we have that p is a prime with probability 1-</a:t>
            </a:r>
            <a:r>
              <a:rPr lang="en-US" dirty="0"/>
              <a:t>1/(10</a:t>
            </a:r>
            <a:r>
              <a:rPr lang="en-US" baseline="30000" dirty="0"/>
              <a:t>13</a:t>
            </a:r>
            <a:r>
              <a:rPr lang="en-US" dirty="0" smtClean="0"/>
              <a:t>)</a:t>
            </a:r>
            <a:r>
              <a:rPr lang="en-US" baseline="30000" dirty="0" smtClean="0"/>
              <a:t>3</a:t>
            </a:r>
            <a:r>
              <a:rPr lang="en-US" dirty="0" smtClean="0"/>
              <a:t>, and we can accept </a:t>
            </a:r>
            <a:r>
              <a:rPr lang="en-US" i="1" dirty="0" smtClean="0"/>
              <a:t>p</a:t>
            </a:r>
            <a:r>
              <a:rPr lang="en-US" dirty="0" smtClean="0"/>
              <a:t> as a prime.</a:t>
            </a:r>
          </a:p>
          <a:p>
            <a:pPr marL="342900" lvl="2" indent="-342900"/>
            <a:r>
              <a:rPr lang="en-US" dirty="0" smtClean="0">
                <a:solidFill>
                  <a:srgbClr val="FF0000"/>
                </a:solidFill>
              </a:rPr>
              <a:t>How to efficiently compute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30000" dirty="0">
                <a:solidFill>
                  <a:srgbClr val="FF0000"/>
                </a:solidFill>
              </a:rPr>
              <a:t>p-1 </a:t>
            </a:r>
            <a:r>
              <a:rPr lang="en-US" dirty="0">
                <a:solidFill>
                  <a:srgbClr val="FF0000"/>
                </a:solidFill>
              </a:rPr>
              <a:t>mod p = </a:t>
            </a:r>
            <a:r>
              <a:rPr lang="en-US" dirty="0" smtClean="0">
                <a:solidFill>
                  <a:srgbClr val="FF0000"/>
                </a:solidFill>
              </a:rPr>
              <a:t>1 (next slide)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Modulo Exponentiation Algorithm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/>
              <a:t>a</a:t>
            </a:r>
            <a:r>
              <a:rPr lang="en-US" sz="3600" baseline="30000" dirty="0" err="1" smtClean="0"/>
              <a:t>b</a:t>
            </a:r>
            <a:r>
              <a:rPr lang="en-US" sz="3600" dirty="0" smtClean="0"/>
              <a:t> mod c</a:t>
            </a:r>
          </a:p>
          <a:p>
            <a:r>
              <a:rPr lang="en-US" sz="2800" dirty="0" smtClean="0"/>
              <a:t>Convert the exponent b in is binary value</a:t>
            </a:r>
          </a:p>
          <a:p>
            <a:r>
              <a:rPr lang="en-US" sz="2800" dirty="0" smtClean="0"/>
              <a:t>Start </a:t>
            </a:r>
            <a:r>
              <a:rPr lang="en-US" sz="2800" dirty="0"/>
              <a:t>with the rightmost </a:t>
            </a:r>
            <a:r>
              <a:rPr lang="en-US" sz="2800" dirty="0" smtClean="0"/>
              <a:t>1 in the exponent, </a:t>
            </a:r>
            <a:r>
              <a:rPr lang="en-US" sz="2800" dirty="0"/>
              <a:t>and write down your </a:t>
            </a:r>
            <a:r>
              <a:rPr lang="en-US" sz="2800" dirty="0" smtClean="0"/>
              <a:t>number (i.e. a).</a:t>
            </a:r>
            <a:endParaRPr lang="en-US" sz="2800" dirty="0"/>
          </a:p>
          <a:p>
            <a:r>
              <a:rPr lang="en-US" sz="2800" dirty="0"/>
              <a:t>For every 1, there after, square what you have, and multiply by your original </a:t>
            </a:r>
            <a:r>
              <a:rPr lang="en-US" sz="2800" dirty="0" smtClean="0"/>
              <a:t>number.</a:t>
            </a:r>
          </a:p>
          <a:p>
            <a:pPr lvl="1"/>
            <a:r>
              <a:rPr lang="en-US" sz="2400" dirty="0" smtClean="0"/>
              <a:t>Compute result mod c</a:t>
            </a:r>
            <a:endParaRPr lang="en-US" sz="2400" dirty="0"/>
          </a:p>
          <a:p>
            <a:r>
              <a:rPr lang="en-US" sz="2800" dirty="0"/>
              <a:t>For every 0, after the first 1, just square what you have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Compute result mod 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Modulo Exponentiation Algorithm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6</a:t>
            </a:r>
            <a:r>
              <a:rPr lang="en-US" sz="3600" baseline="30000" dirty="0" smtClean="0"/>
              <a:t>28</a:t>
            </a:r>
            <a:r>
              <a:rPr lang="en-US" sz="3600" dirty="0" smtClean="0"/>
              <a:t> </a:t>
            </a:r>
            <a:r>
              <a:rPr lang="en-US" sz="3600" dirty="0"/>
              <a:t>mod </a:t>
            </a:r>
            <a:r>
              <a:rPr lang="en-US" sz="3600" dirty="0" smtClean="0"/>
              <a:t>29</a:t>
            </a: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96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28" y="2276040"/>
            <a:ext cx="6171512" cy="3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4446</Words>
  <Application>Microsoft Office PowerPoint</Application>
  <PresentationFormat>On-screen Show (4:3)</PresentationFormat>
  <Paragraphs>1279</Paragraphs>
  <Slides>96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Arial</vt:lpstr>
      <vt:lpstr>Cambria Math</vt:lpstr>
      <vt:lpstr>Comic Sans MS</vt:lpstr>
      <vt:lpstr>Courier New</vt:lpstr>
      <vt:lpstr>Marlett</vt:lpstr>
      <vt:lpstr>Times New Roman</vt:lpstr>
      <vt:lpstr>Vrinda</vt:lpstr>
      <vt:lpstr>Wingdings</vt:lpstr>
      <vt:lpstr>Default Design</vt:lpstr>
      <vt:lpstr>Hash Tables</vt:lpstr>
      <vt:lpstr>Basic Data Structures</vt:lpstr>
      <vt:lpstr>Why are Binary Trees Better?</vt:lpstr>
      <vt:lpstr>Hash Table ADT</vt:lpstr>
      <vt:lpstr>Direct-Access Tables</vt:lpstr>
      <vt:lpstr>Example: Direct-Access Tables</vt:lpstr>
      <vt:lpstr>Direct-Access Tables Operations</vt:lpstr>
      <vt:lpstr>Hash Tables</vt:lpstr>
      <vt:lpstr>Hash Tables</vt:lpstr>
      <vt:lpstr>Hash Tables</vt:lpstr>
      <vt:lpstr>Hash Functions</vt:lpstr>
      <vt:lpstr>Hash Function</vt:lpstr>
      <vt:lpstr>Simple Example</vt:lpstr>
      <vt:lpstr>Result of Hash Function</vt:lpstr>
      <vt:lpstr>Imperfect Hash Functions</vt:lpstr>
      <vt:lpstr>Division Method</vt:lpstr>
      <vt:lpstr>Division Method</vt:lpstr>
      <vt:lpstr>Example: Hash Tables</vt:lpstr>
      <vt:lpstr>Handling Collisions</vt:lpstr>
      <vt:lpstr>Collisions</vt:lpstr>
      <vt:lpstr>Closed Addressing: Chaining</vt:lpstr>
      <vt:lpstr>Chaining</vt:lpstr>
      <vt:lpstr>Example: Chaining </vt:lpstr>
      <vt:lpstr>Example: Chaining </vt:lpstr>
      <vt:lpstr>Example: Chaining </vt:lpstr>
      <vt:lpstr>Example: Chaining</vt:lpstr>
      <vt:lpstr>Example: Chaining</vt:lpstr>
      <vt:lpstr>Example: Chaining</vt:lpstr>
      <vt:lpstr>Chaining : Insertion</vt:lpstr>
      <vt:lpstr>Chaining: Search</vt:lpstr>
      <vt:lpstr>Load Factor</vt:lpstr>
      <vt:lpstr>Chaining: Search</vt:lpstr>
      <vt:lpstr>Chaining: Deletion</vt:lpstr>
      <vt:lpstr>Runtime for Operations with Chaining</vt:lpstr>
      <vt:lpstr>Open Addressing</vt:lpstr>
      <vt:lpstr>Linear Probing</vt:lpstr>
      <vt:lpstr>Linear Probing</vt:lpstr>
      <vt:lpstr>Example: Linear Probing </vt:lpstr>
      <vt:lpstr>Example: Linear Probing </vt:lpstr>
      <vt:lpstr>Example: Linear Probing </vt:lpstr>
      <vt:lpstr>Example: Linear Probing </vt:lpstr>
      <vt:lpstr>Example: Linear Probing </vt:lpstr>
      <vt:lpstr>Example: Linear Probing </vt:lpstr>
      <vt:lpstr>Example: Linear Probing </vt:lpstr>
      <vt:lpstr>Example: Linear Probing </vt:lpstr>
      <vt:lpstr>Example: Linear Probing </vt:lpstr>
      <vt:lpstr>Example: Linear Probing </vt:lpstr>
      <vt:lpstr>Linear Probing</vt:lpstr>
      <vt:lpstr>Quadratic Probing</vt:lpstr>
      <vt:lpstr>Quadratic Probing</vt:lpstr>
      <vt:lpstr>Example: Quadratic Probing </vt:lpstr>
      <vt:lpstr>Example: Quadratic Probing </vt:lpstr>
      <vt:lpstr>Example: Quadratic Probing </vt:lpstr>
      <vt:lpstr>Example: Quadratic Probing </vt:lpstr>
      <vt:lpstr>Example: Quadratic Probing </vt:lpstr>
      <vt:lpstr>Example: Quadratic Probing </vt:lpstr>
      <vt:lpstr>Example: Quadratic Probing </vt:lpstr>
      <vt:lpstr>Example: Quadratic Probing </vt:lpstr>
      <vt:lpstr>Example: Quadratic Probing </vt:lpstr>
      <vt:lpstr>Example: Quadratic Probing </vt:lpstr>
      <vt:lpstr>Quadratic Probing</vt:lpstr>
      <vt:lpstr>Double Hashing</vt:lpstr>
      <vt:lpstr>Example: Double Hashing</vt:lpstr>
      <vt:lpstr>Example: Double Hashing</vt:lpstr>
      <vt:lpstr>Example: Double Hashing</vt:lpstr>
      <vt:lpstr>Example: Double Hashing</vt:lpstr>
      <vt:lpstr>Example: Double Hashing</vt:lpstr>
      <vt:lpstr>Example: Double Hashing</vt:lpstr>
      <vt:lpstr>Example: Double Hashing</vt:lpstr>
      <vt:lpstr>Example: Double Hashing</vt:lpstr>
      <vt:lpstr>Example: Double Hashing</vt:lpstr>
      <vt:lpstr>Example: Double Hashing</vt:lpstr>
      <vt:lpstr>Double Hashing</vt:lpstr>
      <vt:lpstr>Double Hashing</vt:lpstr>
      <vt:lpstr>Double Hashing</vt:lpstr>
      <vt:lpstr>Double Hashing</vt:lpstr>
      <vt:lpstr>Open Addressing : Insertion</vt:lpstr>
      <vt:lpstr>Open Addressing: SEARCH</vt:lpstr>
      <vt:lpstr>Open Addressing: DELETION</vt:lpstr>
      <vt:lpstr>Analysis of Open Addressing</vt:lpstr>
      <vt:lpstr>Hash Tables in Java</vt:lpstr>
      <vt:lpstr>Hash Tables in Java</vt:lpstr>
      <vt:lpstr>PowerPoint Presentation</vt:lpstr>
      <vt:lpstr>More on Hash Functions</vt:lpstr>
      <vt:lpstr>Hashing Techniques</vt:lpstr>
      <vt:lpstr>Shifting</vt:lpstr>
      <vt:lpstr>Mapping Results</vt:lpstr>
      <vt:lpstr>Mapping Results</vt:lpstr>
      <vt:lpstr>The Java String class hashCode method</vt:lpstr>
      <vt:lpstr>Another Hash Function</vt:lpstr>
      <vt:lpstr>Another Hash Function</vt:lpstr>
      <vt:lpstr>Example: Division Method</vt:lpstr>
      <vt:lpstr>How to find twin primes in a range</vt:lpstr>
      <vt:lpstr>Heuristic for Primality Test</vt:lpstr>
      <vt:lpstr>Modulo Exponentiation Algorithm</vt:lpstr>
      <vt:lpstr>Modulo Exponentiation Algorithm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189</cp:revision>
  <cp:lastPrinted>2011-11-21T15:30:53Z</cp:lastPrinted>
  <dcterms:created xsi:type="dcterms:W3CDTF">2001-06-29T19:12:00Z</dcterms:created>
  <dcterms:modified xsi:type="dcterms:W3CDTF">2019-10-17T17:38:16Z</dcterms:modified>
</cp:coreProperties>
</file>