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300" r:id="rId3"/>
    <p:sldId id="301" r:id="rId4"/>
    <p:sldId id="321" r:id="rId5"/>
    <p:sldId id="304" r:id="rId6"/>
    <p:sldId id="341" r:id="rId7"/>
    <p:sldId id="342" r:id="rId8"/>
    <p:sldId id="344" r:id="rId9"/>
    <p:sldId id="343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408" r:id="rId24"/>
    <p:sldId id="305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409" r:id="rId43"/>
    <p:sldId id="320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410" r:id="rId62"/>
    <p:sldId id="33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331" r:id="rId72"/>
    <p:sldId id="306" r:id="rId73"/>
    <p:sldId id="333" r:id="rId74"/>
    <p:sldId id="334" r:id="rId75"/>
    <p:sldId id="335" r:id="rId76"/>
    <p:sldId id="337" r:id="rId77"/>
    <p:sldId id="338" r:id="rId78"/>
    <p:sldId id="307" r:id="rId79"/>
    <p:sldId id="340" r:id="rId80"/>
    <p:sldId id="339" r:id="rId81"/>
    <p:sldId id="308" r:id="rId82"/>
    <p:sldId id="411" r:id="rId83"/>
    <p:sldId id="401" r:id="rId84"/>
    <p:sldId id="309" r:id="rId85"/>
    <p:sldId id="284" r:id="rId86"/>
    <p:sldId id="285" r:id="rId87"/>
    <p:sldId id="286" r:id="rId88"/>
    <p:sldId id="402" r:id="rId89"/>
    <p:sldId id="407" r:id="rId90"/>
    <p:sldId id="403" r:id="rId91"/>
    <p:sldId id="404" r:id="rId92"/>
    <p:sldId id="405" r:id="rId93"/>
    <p:sldId id="297" r:id="rId94"/>
    <p:sldId id="318" r:id="rId95"/>
    <p:sldId id="319" r:id="rId96"/>
    <p:sldId id="322" r:id="rId97"/>
    <p:sldId id="323" r:id="rId9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Marlett" pitchFamily="2" charset="2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76" autoAdjust="0"/>
  </p:normalViewPr>
  <p:slideViewPr>
    <p:cSldViewPr>
      <p:cViewPr varScale="1">
        <p:scale>
          <a:sx n="113" d="100"/>
          <a:sy n="113" d="100"/>
        </p:scale>
        <p:origin x="15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76" Type="http://schemas.openxmlformats.org/officeDocument/2006/relationships/slide" Target="slides/slide82.xml"/><Relationship Id="rId7" Type="http://schemas.openxmlformats.org/officeDocument/2006/relationships/slide" Target="slides/slide7.xml"/><Relationship Id="rId71" Type="http://schemas.openxmlformats.org/officeDocument/2006/relationships/slide" Target="slides/slide7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80.xml"/><Relationship Id="rId79" Type="http://schemas.openxmlformats.org/officeDocument/2006/relationships/slide" Target="slides/slide90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9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9.xml"/><Relationship Id="rId78" Type="http://schemas.openxmlformats.org/officeDocument/2006/relationships/slide" Target="slides/slide84.xml"/><Relationship Id="rId81" Type="http://schemas.openxmlformats.org/officeDocument/2006/relationships/slide" Target="slides/slide9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83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8.xml"/><Relationship Id="rId80" Type="http://schemas.openxmlformats.org/officeDocument/2006/relationships/slide" Target="slides/slide9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81.xml"/><Relationship Id="rId83" Type="http://schemas.openxmlformats.org/officeDocument/2006/relationships/slide" Target="slides/slide9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1423C37E-4BBC-44F0-A70E-403654057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8B725CC-3A2F-4C24-98D7-B5F52908D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7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FAF69C-C3BA-4711-8494-AA790D0E60EB}" type="slidenum">
              <a:rPr lang="en-US" sz="1300" smtClean="0">
                <a:latin typeface="Times New Roman" pitchFamily="18" charset="0"/>
              </a:rPr>
              <a:pPr eaLnBrk="1" hangingPunct="1"/>
              <a:t>1</a:t>
            </a:fld>
            <a:endParaRPr lang="en-US" sz="1300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42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725CC-3A2F-4C24-98D7-B5F52908D6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9D7D5-154B-4D60-BCA0-C2AFCAF1A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0347F-C3C6-469B-A9FB-A05F48FC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D498E-C11C-4348-A93E-B3C624DED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1314-B57E-44B6-A0C6-17F09A673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58F15-C3FE-4DE8-927D-5210457C6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8D18-9973-43B3-8EEA-D59668FC4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93E68-31A9-46D8-998F-11A72A2D9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2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542D2-30DC-4B93-A642-66149B87F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FEE83-8BFE-4649-A420-E478BD5E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280F-25F4-4253-B3DE-35E468C03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6097-9526-4134-9384-2F837C1D1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800" b="1">
                <a:latin typeface="Arial" charset="0"/>
              </a:defRPr>
            </a:lvl1pPr>
          </a:lstStyle>
          <a:p>
            <a:pPr>
              <a:defRPr/>
            </a:pPr>
            <a:fld id="{98A34FBE-7A5C-4465-9DE0-90687A21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04439" y="1633182"/>
            <a:ext cx="5943600" cy="3657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3600" dirty="0" smtClean="0"/>
              <a:t>"A tree may grow a thousand feet tall, but its leaves will return to its roots."</a:t>
            </a:r>
          </a:p>
          <a:p>
            <a:pPr algn="l" eaLnBrk="1" hangingPunct="1"/>
            <a:r>
              <a:rPr lang="en-US" sz="2400" dirty="0" smtClean="0"/>
              <a:t>	</a:t>
            </a:r>
            <a:r>
              <a:rPr lang="en-US" sz="3600" dirty="0" smtClean="0"/>
              <a:t>-</a:t>
            </a:r>
            <a:r>
              <a:rPr lang="en-US" sz="3600" i="1" dirty="0" smtClean="0"/>
              <a:t>Chinese Proverb</a:t>
            </a:r>
            <a:r>
              <a:rPr lang="en-US" sz="2800" i="1" dirty="0" smtClean="0"/>
              <a:t>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2809875" cy="504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622935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 10.4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Avidity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Avidity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4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1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Motivations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all children visited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Money Fast!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Methods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middle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Methods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Methods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5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35133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 Stock Fraud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left child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0620" y="6217611"/>
            <a:ext cx="3505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 Stock Fraud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.1 Stock Fraud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6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1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Methods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35133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2.2 Ponzi Scheme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middle child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4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0620" y="6217611"/>
            <a:ext cx="3505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2.2 Ponzi Scheme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2.2 Ponzi Scheme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7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9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Methods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35133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2.3 Bank Robbery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right child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1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0620" y="6217611"/>
            <a:ext cx="3505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2.3 Bank Robbery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2.3 Bank Robbery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8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7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Methods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all children visited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5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What is a </a:t>
            </a:r>
            <a:r>
              <a:rPr lang="en-US" dirty="0" smtClean="0"/>
              <a:t>Tree?</a:t>
            </a:r>
            <a:endParaRPr lang="en-US" dirty="0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95694" y="1026367"/>
            <a:ext cx="4057239" cy="5298233"/>
          </a:xfrm>
        </p:spPr>
        <p:txBody>
          <a:bodyPr/>
          <a:lstStyle/>
          <a:p>
            <a:pPr eaLnBrk="1" hangingPunct="1"/>
            <a:r>
              <a:rPr lang="en-US" sz="2400" dirty="0"/>
              <a:t>In computer science, a tree is </a:t>
            </a:r>
            <a:r>
              <a:rPr lang="en-US" sz="2400" dirty="0" smtClean="0"/>
              <a:t>a </a:t>
            </a:r>
            <a:r>
              <a:rPr lang="en-US" sz="2400" b="1" dirty="0" smtClean="0"/>
              <a:t>implementation-dependent data structure </a:t>
            </a:r>
            <a:r>
              <a:rPr lang="en-US" sz="2400" dirty="0" smtClean="0"/>
              <a:t>representing a </a:t>
            </a:r>
            <a:r>
              <a:rPr lang="en-US" sz="2400" dirty="0"/>
              <a:t>hierarchical </a:t>
            </a:r>
            <a:r>
              <a:rPr lang="en-US" sz="2400" dirty="0" smtClean="0"/>
              <a:t>structure.</a:t>
            </a:r>
            <a:endParaRPr lang="en-US" sz="2400" dirty="0"/>
          </a:p>
          <a:p>
            <a:pPr eaLnBrk="1" hangingPunct="1"/>
            <a:r>
              <a:rPr lang="en-US" sz="2400" dirty="0"/>
              <a:t>A tree consists of nodes with a parent-child </a:t>
            </a:r>
            <a:r>
              <a:rPr lang="en-US" sz="2400" dirty="0" smtClean="0"/>
              <a:t>relation.</a:t>
            </a:r>
            <a:endParaRPr lang="en-US" sz="2400" dirty="0"/>
          </a:p>
          <a:p>
            <a:pPr eaLnBrk="1" hangingPunct="1"/>
            <a:r>
              <a:rPr lang="en-US" sz="2400" dirty="0"/>
              <a:t>Applications:</a:t>
            </a:r>
          </a:p>
          <a:p>
            <a:pPr lvl="1" eaLnBrk="1" hangingPunct="1"/>
            <a:r>
              <a:rPr lang="en-US" sz="2000" dirty="0"/>
              <a:t>Organization charts</a:t>
            </a:r>
          </a:p>
          <a:p>
            <a:pPr lvl="1" eaLnBrk="1" hangingPunct="1"/>
            <a:r>
              <a:rPr lang="en-US" sz="2000" dirty="0"/>
              <a:t>File systems</a:t>
            </a:r>
          </a:p>
          <a:p>
            <a:pPr lvl="1" eaLnBrk="1" hangingPunct="1"/>
            <a:r>
              <a:rPr lang="en-US" sz="2000" dirty="0"/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4572000" y="1447800"/>
            <a:ext cx="4078835" cy="2480420"/>
            <a:chOff x="2180" y="940"/>
            <a:chExt cx="3398" cy="2007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40"/>
              <a:ext cx="1298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Computers</a:t>
              </a:r>
              <a:r>
                <a:rPr lang="ja-JP" altLang="en-US" sz="1400" dirty="0"/>
                <a:t>”</a:t>
              </a:r>
              <a:r>
                <a:rPr lang="en-US" sz="1400" dirty="0"/>
                <a:t>R</a:t>
              </a:r>
              <a:r>
                <a:rPr lang="ja-JP" altLang="en-US" sz="1400" dirty="0"/>
                <a:t>”</a:t>
              </a:r>
              <a:r>
                <a:rPr lang="en-US" sz="1400" dirty="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16"/>
              <a:ext cx="553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16"/>
              <a:ext cx="493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16"/>
              <a:ext cx="1119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092"/>
              <a:ext cx="710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Laptops</a:t>
              </a:r>
              <a:endParaRPr lang="en-US" sz="1600" dirty="0"/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092"/>
              <a:ext cx="799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Desktops</a:t>
              </a:r>
              <a:endParaRPr lang="en-US" sz="1600" dirty="0"/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091"/>
              <a:ext cx="387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092"/>
              <a:ext cx="993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International</a:t>
              </a:r>
              <a:endParaRPr lang="en-US" sz="1600" dirty="0"/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81" y="1216"/>
              <a:ext cx="1101" cy="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982" y="1216"/>
              <a:ext cx="555" cy="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982" y="1216"/>
              <a:ext cx="1350" cy="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537" y="1792"/>
              <a:ext cx="375" cy="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142" y="1792"/>
              <a:ext cx="395" cy="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81" y="1792"/>
              <a:ext cx="399" cy="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45" y="1792"/>
              <a:ext cx="336" cy="2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71"/>
              <a:ext cx="659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Europe</a:t>
              </a:r>
              <a:endParaRPr lang="en-US" sz="1600" dirty="0"/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71"/>
              <a:ext cx="471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Asia</a:t>
              </a:r>
              <a:endParaRPr lang="en-US" sz="1600" dirty="0"/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59" y="2368"/>
              <a:ext cx="21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510" y="2368"/>
              <a:ext cx="770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71"/>
              <a:ext cx="702" cy="2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dirty="0"/>
                <a:t>Canada</a:t>
              </a:r>
              <a:endParaRPr lang="en-US" sz="1600" dirty="0"/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80" y="2368"/>
              <a:ext cx="770" cy="3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212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Money Fast!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References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right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8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References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no children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Money Fast!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all children visited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Money Fast!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22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2581" y="1182852"/>
            <a:ext cx="8205788" cy="1631949"/>
          </a:xfrm>
        </p:spPr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b="1" dirty="0" smtClean="0"/>
              <a:t>post-order</a:t>
            </a:r>
            <a:r>
              <a:rPr lang="en-US" sz="2400" dirty="0" smtClean="0"/>
              <a:t> </a:t>
            </a:r>
            <a:r>
              <a:rPr lang="en-US" sz="2400" dirty="0"/>
              <a:t>traversal, a node is visited after its </a:t>
            </a:r>
            <a:r>
              <a:rPr lang="en-US" sz="2400" dirty="0" smtClean="0"/>
              <a:t>descendants.</a:t>
            </a:r>
            <a:endParaRPr lang="en-US" sz="2400" dirty="0"/>
          </a:p>
          <a:p>
            <a:pPr eaLnBrk="1" hangingPunct="1"/>
            <a:r>
              <a:rPr lang="en-US" sz="2400" dirty="0"/>
              <a:t>Application: </a:t>
            </a:r>
            <a:r>
              <a:rPr lang="en-US" sz="2400" dirty="0" smtClean="0"/>
              <a:t>Compute </a:t>
            </a:r>
            <a:r>
              <a:rPr lang="en-US" sz="2400" dirty="0"/>
              <a:t>space used by files in a directory and its </a:t>
            </a:r>
            <a:r>
              <a:rPr lang="en-US" sz="2400" dirty="0" smtClean="0"/>
              <a:t>sub-directories.</a:t>
            </a:r>
            <a:endParaRPr lang="en-US" sz="2400" dirty="0"/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503863" y="2578957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6063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left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88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h1c.doc/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left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h1c.doc/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h1c.doc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1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2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28</a:t>
            </a:fld>
            <a:endParaRPr lang="en-US" sz="1400" dirty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h1nc.doc/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right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27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h1nc.doc/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h1nc.doc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2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1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CS 321 - Data Structures</a:t>
            </a:r>
            <a:endParaRPr lang="en-US" sz="1400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849620" y="2144326"/>
            <a:ext cx="1798418" cy="1290939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endParaRPr lang="en-US" sz="2000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7725" y="1371600"/>
            <a:ext cx="4552950" cy="449946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/>
              <a:t>Root</a:t>
            </a:r>
            <a:r>
              <a:rPr lang="en-US" sz="2000" dirty="0"/>
              <a:t>: node without parent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Internal node</a:t>
            </a:r>
            <a:r>
              <a:rPr lang="en-US" sz="2000" dirty="0"/>
              <a:t>: node with at least one child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External node </a:t>
            </a:r>
            <a:r>
              <a:rPr lang="en-US" sz="2000" dirty="0"/>
              <a:t>(a.k.a. leaf ): node without children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Ancestors of a node</a:t>
            </a:r>
            <a:r>
              <a:rPr lang="en-US" sz="2000" dirty="0"/>
              <a:t>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Depth of a node</a:t>
            </a:r>
            <a:r>
              <a:rPr lang="en-US" sz="2000" dirty="0"/>
              <a:t>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Height of a tree</a:t>
            </a:r>
            <a:r>
              <a:rPr lang="en-US" sz="2000" dirty="0"/>
              <a:t>: maximum depth of any node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Descendant of a node</a:t>
            </a:r>
            <a:r>
              <a:rPr lang="en-US" sz="2000" dirty="0"/>
              <a:t>: child, </a:t>
            </a:r>
            <a:r>
              <a:rPr lang="en-US" sz="2000" dirty="0" smtClean="0"/>
              <a:t>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334000" y="1371600"/>
            <a:ext cx="3276600" cy="2743200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84748" y="1263876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Arial" panose="020B0604020202020204" pitchFamily="34" charset="0"/>
              <a:buChar char="•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  <p:sp>
        <p:nvSpPr>
          <p:cNvPr id="3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952035" y="4489340"/>
            <a:ext cx="3963365" cy="101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u="sng" kern="0" dirty="0" smtClean="0"/>
              <a:t>Sub-tree</a:t>
            </a:r>
            <a:r>
              <a:rPr lang="en-US" sz="2000" kern="0" dirty="0" smtClean="0"/>
              <a:t>: tree consisting of a node and its descendants, grandchildren, etc.</a:t>
            </a:r>
            <a:endParaRPr lang="en-US" sz="20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7249872" y="3503445"/>
            <a:ext cx="123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sub-tree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920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30</a:t>
            </a:fld>
            <a:endParaRPr lang="en-US" sz="1400" dirty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children visited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homeworks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3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89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programs/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middle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18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programs/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DDR.java/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left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15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DDR.java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DDR.java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4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programs/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Stocks.java/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middle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0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 err="1"/>
                <a:t>homeworks</a:t>
              </a:r>
              <a:r>
                <a:rPr lang="en-US" sz="1600" dirty="0"/>
                <a:t>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Stocks.java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Stock.java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5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22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programs/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Robot.java/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right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Robot.java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Robot.java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6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2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programs/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children visited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programs/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7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34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todo.txt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right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5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7740" y="1062567"/>
            <a:ext cx="8797660" cy="3585633"/>
          </a:xfrm>
        </p:spPr>
        <p:txBody>
          <a:bodyPr/>
          <a:lstStyle/>
          <a:p>
            <a:pPr eaLnBrk="1" hangingPunct="1"/>
            <a:r>
              <a:rPr lang="en-US" sz="2800" dirty="0"/>
              <a:t>A </a:t>
            </a:r>
            <a:r>
              <a:rPr lang="en-US" sz="2800" dirty="0" smtClean="0"/>
              <a:t>tree traversal </a:t>
            </a:r>
            <a:r>
              <a:rPr lang="en-US" sz="2800" dirty="0"/>
              <a:t>visits the nodes of a tree in a systematic </a:t>
            </a:r>
            <a:r>
              <a:rPr lang="en-US" sz="2800" dirty="0" smtClean="0"/>
              <a:t>manner.</a:t>
            </a:r>
            <a:endParaRPr lang="en-US" sz="2800" dirty="0"/>
          </a:p>
          <a:p>
            <a:pPr eaLnBrk="1" hangingPunct="1"/>
            <a:r>
              <a:rPr lang="en-US" sz="2800" dirty="0" smtClean="0"/>
              <a:t>Four types of traversal:</a:t>
            </a:r>
          </a:p>
          <a:p>
            <a:pPr lvl="1" eaLnBrk="1" hangingPunct="1"/>
            <a:r>
              <a:rPr lang="en-US" sz="2400" dirty="0" smtClean="0"/>
              <a:t>Pre-order</a:t>
            </a:r>
          </a:p>
          <a:p>
            <a:pPr lvl="1" eaLnBrk="1" hangingPunct="1"/>
            <a:r>
              <a:rPr lang="en-US" sz="2400" dirty="0" smtClean="0"/>
              <a:t>Post-order</a:t>
            </a:r>
          </a:p>
          <a:p>
            <a:pPr lvl="1" eaLnBrk="1" hangingPunct="1"/>
            <a:r>
              <a:rPr lang="en-US" sz="2400" dirty="0" smtClean="0"/>
              <a:t>In-order</a:t>
            </a:r>
          </a:p>
          <a:p>
            <a:pPr lvl="1" eaLnBrk="1" hangingPunct="1"/>
            <a:r>
              <a:rPr lang="en-US" sz="2400" dirty="0" smtClean="0"/>
              <a:t>Level-order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0" y="2031566"/>
            <a:ext cx="1943564" cy="2096105"/>
            <a:chOff x="4516502" y="1581405"/>
            <a:chExt cx="1943564" cy="20961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6502" y="2017382"/>
              <a:ext cx="1943564" cy="166012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954884" y="1581405"/>
              <a:ext cx="105071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pre-order</a:t>
              </a: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06845" y="4073143"/>
            <a:ext cx="1828800" cy="1998077"/>
            <a:chOff x="914400" y="4478923"/>
            <a:chExt cx="1828800" cy="199807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4914900"/>
              <a:ext cx="1828800" cy="15621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56516" y="4478923"/>
              <a:ext cx="9525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in-order</a:t>
              </a:r>
              <a:endParaRPr 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10400" y="2031566"/>
            <a:ext cx="1823069" cy="2014226"/>
            <a:chOff x="6863731" y="2364495"/>
            <a:chExt cx="1823069" cy="20142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731" y="2821516"/>
              <a:ext cx="1823069" cy="15572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186831" y="2364495"/>
              <a:ext cx="117686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post-order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38800" y="4419590"/>
            <a:ext cx="1962150" cy="1965253"/>
            <a:chOff x="5029200" y="4478923"/>
            <a:chExt cx="1962150" cy="196525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4880357"/>
              <a:ext cx="1962150" cy="156381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438775" y="4478923"/>
              <a:ext cx="11430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level-order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687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todo.txt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todo.txt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8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05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41837" y="5176951"/>
            <a:ext cx="460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children visited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9667" y="547587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cs16/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9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02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Post-order </a:t>
            </a:r>
            <a:r>
              <a:rPr lang="en-US" dirty="0"/>
              <a:t>Traversal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778933" y="4625496"/>
            <a:ext cx="3352800" cy="1132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151467"/>
            <a:ext cx="7793037" cy="2713038"/>
            <a:chOff x="846138" y="3276600"/>
            <a:chExt cx="7793037" cy="2713038"/>
          </a:xfrm>
        </p:grpSpPr>
        <p:sp>
          <p:nvSpPr>
            <p:cNvPr id="8199" name="AutoShape 1029"/>
            <p:cNvSpPr>
              <a:spLocks noChangeAspect="1" noChangeArrowheads="1"/>
            </p:cNvSpPr>
            <p:nvPr/>
          </p:nvSpPr>
          <p:spPr bwMode="auto">
            <a:xfrm>
              <a:off x="4540250" y="3505200"/>
              <a:ext cx="71596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cs16/</a:t>
              </a:r>
            </a:p>
          </p:txBody>
        </p:sp>
        <p:sp>
          <p:nvSpPr>
            <p:cNvPr id="8200" name="AutoShape 1030"/>
            <p:cNvSpPr>
              <a:spLocks noChangeAspect="1" noChangeArrowheads="1"/>
            </p:cNvSpPr>
            <p:nvPr/>
          </p:nvSpPr>
          <p:spPr bwMode="auto">
            <a:xfrm>
              <a:off x="1384300" y="4419600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homeworks/</a:t>
              </a:r>
            </a:p>
          </p:txBody>
        </p:sp>
        <p:sp>
          <p:nvSpPr>
            <p:cNvPr id="8201" name="AutoShape 1031"/>
            <p:cNvSpPr>
              <a:spLocks noChangeAspect="1" noChangeArrowheads="1"/>
            </p:cNvSpPr>
            <p:nvPr/>
          </p:nvSpPr>
          <p:spPr bwMode="auto">
            <a:xfrm>
              <a:off x="7680325" y="4284663"/>
              <a:ext cx="9588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todo.txt</a:t>
              </a:r>
              <a:br>
                <a:rPr lang="en-US" sz="1600"/>
              </a:br>
              <a:r>
                <a:rPr lang="en-US" sz="1600"/>
                <a:t>1K</a:t>
              </a:r>
            </a:p>
          </p:txBody>
        </p:sp>
        <p:sp>
          <p:nvSpPr>
            <p:cNvPr id="8202" name="AutoShape 1032"/>
            <p:cNvSpPr>
              <a:spLocks noChangeAspect="1" noChangeArrowheads="1"/>
            </p:cNvSpPr>
            <p:nvPr/>
          </p:nvSpPr>
          <p:spPr bwMode="auto">
            <a:xfrm>
              <a:off x="5405438" y="4419600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8203" name="AutoShape 1033"/>
            <p:cNvSpPr>
              <a:spLocks noChangeAspect="1" noChangeArrowheads="1"/>
            </p:cNvSpPr>
            <p:nvPr/>
          </p:nvSpPr>
          <p:spPr bwMode="auto">
            <a:xfrm>
              <a:off x="3886200" y="5335588"/>
              <a:ext cx="109855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DDR.java</a:t>
              </a:r>
              <a:br>
                <a:rPr lang="en-US" sz="1600"/>
              </a:br>
              <a:r>
                <a:rPr lang="en-US" sz="1600"/>
                <a:t>10K</a:t>
              </a:r>
            </a:p>
          </p:txBody>
        </p:sp>
        <p:sp>
          <p:nvSpPr>
            <p:cNvPr id="8204" name="AutoShape 1034"/>
            <p:cNvSpPr>
              <a:spLocks noChangeAspect="1" noChangeArrowheads="1"/>
            </p:cNvSpPr>
            <p:nvPr/>
          </p:nvSpPr>
          <p:spPr bwMode="auto">
            <a:xfrm>
              <a:off x="5359400" y="5335588"/>
              <a:ext cx="1274763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Stocks.java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8205" name="AutoShape 1035"/>
            <p:cNvSpPr>
              <a:spLocks noChangeAspect="1" noChangeArrowheads="1"/>
            </p:cNvSpPr>
            <p:nvPr/>
          </p:nvSpPr>
          <p:spPr bwMode="auto">
            <a:xfrm>
              <a:off x="846138" y="5335588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8206" name="AutoShape 1036"/>
            <p:cNvSpPr>
              <a:spLocks noChangeAspect="1" noChangeArrowheads="1"/>
            </p:cNvSpPr>
            <p:nvPr/>
          </p:nvSpPr>
          <p:spPr bwMode="auto">
            <a:xfrm>
              <a:off x="2327275" y="5335588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8207" name="AutoShape 1037"/>
            <p:cNvCxnSpPr>
              <a:cxnSpLocks noChangeShapeType="1"/>
              <a:stCxn id="8199" idx="2"/>
              <a:endCxn id="8200" idx="0"/>
            </p:cNvCxnSpPr>
            <p:nvPr/>
          </p:nvCxnSpPr>
          <p:spPr bwMode="auto">
            <a:xfrm flipH="1">
              <a:off x="2057400" y="3898900"/>
              <a:ext cx="2841625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1038"/>
            <p:cNvCxnSpPr>
              <a:cxnSpLocks noChangeShapeType="1"/>
              <a:stCxn id="8199" idx="2"/>
              <a:endCxn id="8202" idx="0"/>
            </p:cNvCxnSpPr>
            <p:nvPr/>
          </p:nvCxnSpPr>
          <p:spPr bwMode="auto">
            <a:xfrm>
              <a:off x="4899025" y="3898900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9" name="AutoShape 1039"/>
            <p:cNvCxnSpPr>
              <a:cxnSpLocks noChangeShapeType="1"/>
              <a:stCxn id="8199" idx="2"/>
              <a:endCxn id="8201" idx="0"/>
            </p:cNvCxnSpPr>
            <p:nvPr/>
          </p:nvCxnSpPr>
          <p:spPr bwMode="auto">
            <a:xfrm>
              <a:off x="4899025" y="3898900"/>
              <a:ext cx="3260725" cy="376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AutoShape 1040"/>
            <p:cNvCxnSpPr>
              <a:cxnSpLocks noChangeShapeType="1"/>
              <a:stCxn id="8202" idx="2"/>
              <a:endCxn id="8204" idx="0"/>
            </p:cNvCxnSpPr>
            <p:nvPr/>
          </p:nvCxnSpPr>
          <p:spPr bwMode="auto">
            <a:xfrm>
              <a:off x="5989638" y="4813300"/>
              <a:ext cx="79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1041"/>
            <p:cNvCxnSpPr>
              <a:cxnSpLocks noChangeShapeType="1"/>
              <a:stCxn id="8202" idx="2"/>
              <a:endCxn id="8203" idx="0"/>
            </p:cNvCxnSpPr>
            <p:nvPr/>
          </p:nvCxnSpPr>
          <p:spPr bwMode="auto">
            <a:xfrm flipH="1">
              <a:off x="4435475" y="4813300"/>
              <a:ext cx="15541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AutoShape 1042"/>
            <p:cNvCxnSpPr>
              <a:cxnSpLocks noChangeShapeType="1"/>
              <a:stCxn id="8200" idx="2"/>
              <a:endCxn id="8206" idx="0"/>
            </p:cNvCxnSpPr>
            <p:nvPr/>
          </p:nvCxnSpPr>
          <p:spPr bwMode="auto">
            <a:xfrm>
              <a:off x="2057400" y="4813300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AutoShape 1043"/>
            <p:cNvCxnSpPr>
              <a:cxnSpLocks noChangeShapeType="1"/>
              <a:stCxn id="8200" idx="2"/>
              <a:endCxn id="8205" idx="0"/>
            </p:cNvCxnSpPr>
            <p:nvPr/>
          </p:nvCxnSpPr>
          <p:spPr bwMode="auto">
            <a:xfrm flipH="1">
              <a:off x="1325563" y="4813300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4" name="AutoShape 1044"/>
            <p:cNvSpPr>
              <a:spLocks noChangeAspect="1" noChangeArrowheads="1"/>
            </p:cNvSpPr>
            <p:nvPr/>
          </p:nvSpPr>
          <p:spPr bwMode="auto">
            <a:xfrm>
              <a:off x="7010400" y="5334000"/>
              <a:ext cx="1219200" cy="6540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Robot.java</a:t>
              </a:r>
              <a:br>
                <a:rPr lang="en-US" sz="1600"/>
              </a:br>
              <a:r>
                <a:rPr lang="en-US" sz="1600"/>
                <a:t>20K</a:t>
              </a:r>
            </a:p>
          </p:txBody>
        </p:sp>
        <p:cxnSp>
          <p:nvCxnSpPr>
            <p:cNvPr id="8215" name="AutoShape 1045"/>
            <p:cNvCxnSpPr>
              <a:cxnSpLocks noChangeShapeType="1"/>
              <a:stCxn id="8202" idx="2"/>
              <a:endCxn id="8214" idx="0"/>
            </p:cNvCxnSpPr>
            <p:nvPr/>
          </p:nvCxnSpPr>
          <p:spPr bwMode="auto">
            <a:xfrm>
              <a:off x="5989638" y="4813300"/>
              <a:ext cx="163036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Text Box 1046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8217" name="Text Box 1047"/>
            <p:cNvSpPr txBox="1">
              <a:spLocks noChangeArrowheads="1"/>
            </p:cNvSpPr>
            <p:nvPr/>
          </p:nvSpPr>
          <p:spPr bwMode="auto">
            <a:xfrm>
              <a:off x="1858963" y="40894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218" name="Text Box 1048"/>
            <p:cNvSpPr txBox="1">
              <a:spLocks noChangeArrowheads="1"/>
            </p:cNvSpPr>
            <p:nvPr/>
          </p:nvSpPr>
          <p:spPr bwMode="auto">
            <a:xfrm>
              <a:off x="11255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8219" name="Text Box 1049"/>
            <p:cNvSpPr txBox="1">
              <a:spLocks noChangeArrowheads="1"/>
            </p:cNvSpPr>
            <p:nvPr/>
          </p:nvSpPr>
          <p:spPr bwMode="auto">
            <a:xfrm>
              <a:off x="5181600" y="40894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8220" name="Text Box 1050"/>
            <p:cNvSpPr txBox="1">
              <a:spLocks noChangeArrowheads="1"/>
            </p:cNvSpPr>
            <p:nvPr/>
          </p:nvSpPr>
          <p:spPr bwMode="auto">
            <a:xfrm>
              <a:off x="2725738" y="49657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221" name="Text Box 1051"/>
            <p:cNvSpPr txBox="1">
              <a:spLocks noChangeArrowheads="1"/>
            </p:cNvSpPr>
            <p:nvPr/>
          </p:nvSpPr>
          <p:spPr bwMode="auto">
            <a:xfrm>
              <a:off x="40306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222" name="Text Box 1052"/>
            <p:cNvSpPr txBox="1">
              <a:spLocks noChangeArrowheads="1"/>
            </p:cNvSpPr>
            <p:nvPr/>
          </p:nvSpPr>
          <p:spPr bwMode="auto">
            <a:xfrm>
              <a:off x="5630863" y="49530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8223" name="Text Box 1053"/>
            <p:cNvSpPr txBox="1">
              <a:spLocks noChangeArrowheads="1"/>
            </p:cNvSpPr>
            <p:nvPr/>
          </p:nvSpPr>
          <p:spPr bwMode="auto">
            <a:xfrm>
              <a:off x="7486650" y="4953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8224" name="Text Box 1054"/>
            <p:cNvSpPr txBox="1">
              <a:spLocks noChangeArrowheads="1"/>
            </p:cNvSpPr>
            <p:nvPr/>
          </p:nvSpPr>
          <p:spPr bwMode="auto">
            <a:xfrm>
              <a:off x="8031163" y="38862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1337" y="459581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90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2853" y="1145609"/>
            <a:ext cx="8618293" cy="16104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an </a:t>
            </a:r>
            <a:r>
              <a:rPr lang="en-US" sz="2400" b="1" dirty="0" smtClean="0"/>
              <a:t>in-order </a:t>
            </a:r>
            <a:r>
              <a:rPr lang="en-US" sz="2400" b="1" dirty="0"/>
              <a:t>traversal</a:t>
            </a:r>
            <a:r>
              <a:rPr lang="en-US" sz="2400" dirty="0"/>
              <a:t> a node is visited after its left </a:t>
            </a:r>
            <a:r>
              <a:rPr lang="en-US" sz="2400" dirty="0" smtClean="0"/>
              <a:t>sub-tree </a:t>
            </a:r>
            <a:r>
              <a:rPr lang="en-US" sz="2400" dirty="0"/>
              <a:t>and before its right </a:t>
            </a:r>
            <a:r>
              <a:rPr lang="en-US" sz="2400" dirty="0" smtClean="0"/>
              <a:t>sub-tree.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Applies to Binary Trees only.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Application: </a:t>
            </a:r>
            <a:r>
              <a:rPr lang="en-US" sz="2400" dirty="0" smtClean="0"/>
              <a:t>Draw </a:t>
            </a:r>
            <a:r>
              <a:rPr lang="en-US" sz="2400" dirty="0"/>
              <a:t>a binary </a:t>
            </a:r>
            <a:r>
              <a:rPr lang="en-US" sz="2400" dirty="0" smtClean="0"/>
              <a:t>tree.</a:t>
            </a:r>
            <a:endParaRPr lang="en-US" sz="2400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800599" y="2780315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399" y="32766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942944" y="3495742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2020" y="4135039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98806" y="4135039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799228" y="4797579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87243" y="4786412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62813" y="477721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7858" y="4786749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59678" y="5524942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62868" y="5517366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61398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74596" y="468737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07785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74596" y="468737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12764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8637" y="532482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right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left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95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96036" y="55371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2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left child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94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68812" y="471638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03837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3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8637" y="532482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right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left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9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59198" y="1088168"/>
            <a:ext cx="8035660" cy="136207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a </a:t>
            </a:r>
            <a:r>
              <a:rPr lang="en-US" sz="2400" b="1" dirty="0" smtClean="0"/>
              <a:t>pre-order traversal</a:t>
            </a:r>
            <a:r>
              <a:rPr lang="en-US" sz="2400" dirty="0" smtClean="0"/>
              <a:t>, a node is visited before its descendants. </a:t>
            </a:r>
          </a:p>
          <a:p>
            <a:pPr eaLnBrk="1" hangingPunct="1"/>
            <a:r>
              <a:rPr lang="en-US" sz="2400" dirty="0" smtClean="0"/>
              <a:t>Application</a:t>
            </a:r>
            <a:r>
              <a:rPr lang="en-US" sz="2400" dirty="0"/>
              <a:t>: </a:t>
            </a:r>
            <a:r>
              <a:rPr lang="en-US" sz="2400" dirty="0" smtClean="0"/>
              <a:t>Print </a:t>
            </a:r>
            <a:r>
              <a:rPr lang="en-US" sz="2400" dirty="0"/>
              <a:t>a structured </a:t>
            </a:r>
            <a:r>
              <a:rPr lang="en-US" sz="2400" dirty="0" smtClean="0"/>
              <a:t>document.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94267" y="3572933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301192" y="2461354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190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96036" y="55371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left child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23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5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8637" y="532482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right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left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72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8636" y="5324821"/>
            <a:ext cx="331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right children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02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38636" y="5324821"/>
            <a:ext cx="3314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right children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75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96036" y="55371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6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left child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7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74596" y="468737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79704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7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8637" y="532482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right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left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1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96036" y="55371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left child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34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55039" cy="2667000"/>
            <a:chOff x="1905000" y="3429000"/>
            <a:chExt cx="3805474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11386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812969" y="50126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9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8637" y="532482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right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12969" y="450284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left children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18308" y="5613193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190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289882" cy="37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8258" y="5274537"/>
            <a:ext cx="312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right child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68812" y="55948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5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Money Fast!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Money Fast!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1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Motivations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left child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333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8258" y="5274537"/>
            <a:ext cx="312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right child visited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68812" y="55948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26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294467" y="4224988"/>
            <a:ext cx="4191000" cy="16681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028700"/>
            <a:ext cx="4267200" cy="2667000"/>
            <a:chOff x="1905000" y="3429000"/>
            <a:chExt cx="3816350" cy="2514600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122488" y="3657600"/>
              <a:ext cx="3429000" cy="2286000"/>
              <a:chOff x="2928" y="2256"/>
              <a:chExt cx="2160" cy="1440"/>
            </a:xfrm>
          </p:grpSpPr>
          <p:sp>
            <p:nvSpPr>
              <p:cNvPr id="14354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5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  <a:sym typeface="Symbol" charset="0"/>
                </a:endParaRPr>
              </a:p>
            </p:txBody>
          </p:sp>
          <p:sp>
            <p:nvSpPr>
              <p:cNvPr id="14356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7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latin typeface="Symbol" charset="0"/>
                </a:endParaRPr>
              </a:p>
            </p:txBody>
          </p:sp>
          <p:sp>
            <p:nvSpPr>
              <p:cNvPr id="14358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59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0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363" name="AutoShape 15"/>
              <p:cNvCxnSpPr>
                <a:cxnSpLocks noChangeShapeType="1"/>
                <a:stCxn id="14354" idx="3"/>
                <a:endCxn id="14356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AutoShape 16"/>
              <p:cNvCxnSpPr>
                <a:cxnSpLocks noChangeShapeType="1"/>
                <a:stCxn id="14355" idx="1"/>
                <a:endCxn id="14354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AutoShape 17"/>
              <p:cNvCxnSpPr>
                <a:cxnSpLocks noChangeShapeType="1"/>
                <a:stCxn id="14362" idx="0"/>
                <a:endCxn id="14355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AutoShape 18"/>
              <p:cNvCxnSpPr>
                <a:cxnSpLocks noChangeShapeType="1"/>
                <a:stCxn id="14361" idx="0"/>
                <a:endCxn id="14355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AutoShape 19"/>
              <p:cNvCxnSpPr>
                <a:cxnSpLocks noChangeShapeType="1"/>
                <a:stCxn id="14360" idx="0"/>
                <a:endCxn id="14357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20"/>
              <p:cNvCxnSpPr>
                <a:cxnSpLocks noChangeShapeType="1"/>
                <a:stCxn id="14359" idx="0"/>
                <a:endCxn id="14357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21"/>
              <p:cNvCxnSpPr>
                <a:cxnSpLocks noChangeShapeType="1"/>
                <a:stCxn id="14358" idx="0"/>
                <a:endCxn id="14356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22"/>
              <p:cNvCxnSpPr>
                <a:cxnSpLocks noChangeShapeType="1"/>
                <a:stCxn id="14357" idx="1"/>
                <a:endCxn id="14356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4" name="Text Box 23"/>
            <p:cNvSpPr txBox="1">
              <a:spLocks noChangeArrowheads="1"/>
            </p:cNvSpPr>
            <p:nvPr/>
          </p:nvSpPr>
          <p:spPr bwMode="auto">
            <a:xfrm>
              <a:off x="2714625" y="51816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345" name="Text Box 24"/>
            <p:cNvSpPr txBox="1">
              <a:spLocks noChangeArrowheads="1"/>
            </p:cNvSpPr>
            <p:nvPr/>
          </p:nvSpPr>
          <p:spPr bwMode="auto">
            <a:xfrm>
              <a:off x="1905000" y="45339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346" name="Text Box 25"/>
            <p:cNvSpPr txBox="1">
              <a:spLocks noChangeArrowheads="1"/>
            </p:cNvSpPr>
            <p:nvPr/>
          </p:nvSpPr>
          <p:spPr bwMode="auto">
            <a:xfrm>
              <a:off x="2333625" y="3954463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3798888" y="5181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348" name="Text Box 27"/>
            <p:cNvSpPr txBox="1">
              <a:spLocks noChangeArrowheads="1"/>
            </p:cNvSpPr>
            <p:nvPr/>
          </p:nvSpPr>
          <p:spPr bwMode="auto">
            <a:xfrm>
              <a:off x="3781425" y="34290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4349" name="Text Box 28"/>
            <p:cNvSpPr txBox="1">
              <a:spLocks noChangeArrowheads="1"/>
            </p:cNvSpPr>
            <p:nvPr/>
          </p:nvSpPr>
          <p:spPr bwMode="auto">
            <a:xfrm>
              <a:off x="4256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53990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4351" name="Text Box 30"/>
            <p:cNvSpPr txBox="1">
              <a:spLocks noChangeArrowheads="1"/>
            </p:cNvSpPr>
            <p:nvPr/>
          </p:nvSpPr>
          <p:spPr bwMode="auto">
            <a:xfrm>
              <a:off x="4951413" y="3954463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14352" name="Text Box 31"/>
            <p:cNvSpPr txBox="1">
              <a:spLocks noChangeArrowheads="1"/>
            </p:cNvSpPr>
            <p:nvPr/>
          </p:nvSpPr>
          <p:spPr bwMode="auto">
            <a:xfrm>
              <a:off x="3341688" y="4533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45158" y="4214476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9440" y="12336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8516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65302" y="187291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2465724" y="253545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53739" y="252429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29309" y="2515090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94354" y="2524628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26174" y="3262821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29364" y="3255245"/>
            <a:ext cx="37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4963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2853" y="1145609"/>
            <a:ext cx="8618293" cy="14204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</a:t>
            </a:r>
            <a:r>
              <a:rPr lang="en-US" sz="2400" dirty="0" smtClean="0"/>
              <a:t>a </a:t>
            </a:r>
            <a:r>
              <a:rPr lang="en-US" sz="2400" b="1" dirty="0" smtClean="0"/>
              <a:t>level-order traversal</a:t>
            </a:r>
            <a:r>
              <a:rPr lang="en-US" sz="2400" dirty="0" smtClean="0"/>
              <a:t>, all </a:t>
            </a:r>
            <a:r>
              <a:rPr lang="en-US" sz="2400" dirty="0"/>
              <a:t>nodes at the same depth </a:t>
            </a:r>
            <a:r>
              <a:rPr lang="en-US" sz="2400" dirty="0" smtClean="0"/>
              <a:t>are visited from </a:t>
            </a:r>
            <a:r>
              <a:rPr lang="en-US" sz="2400" dirty="0"/>
              <a:t>left to right, </a:t>
            </a:r>
            <a:r>
              <a:rPr lang="en-US" sz="2400" dirty="0" smtClean="0"/>
              <a:t>then all the </a:t>
            </a:r>
            <a:r>
              <a:rPr lang="en-US" sz="2400" dirty="0"/>
              <a:t>nodes at the next depth </a:t>
            </a:r>
            <a:r>
              <a:rPr lang="en-US" sz="2400" dirty="0" smtClean="0"/>
              <a:t>are visited, etc.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Application</a:t>
            </a:r>
            <a:r>
              <a:rPr lang="en-US" sz="2400" dirty="0"/>
              <a:t>: B</a:t>
            </a:r>
            <a:r>
              <a:rPr lang="en-US" sz="2400" dirty="0" smtClean="0"/>
              <a:t>readth-first search.</a:t>
            </a:r>
            <a:endParaRPr lang="en-US" sz="2400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983301" y="2983877"/>
            <a:ext cx="3703499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38200" y="3048000"/>
            <a:ext cx="3340100" cy="2208213"/>
            <a:chOff x="5422900" y="3117850"/>
            <a:chExt cx="3340100" cy="2208213"/>
          </a:xfrm>
        </p:grpSpPr>
        <p:sp>
          <p:nvSpPr>
            <p:cNvPr id="36" name="AutoShape 5"/>
            <p:cNvSpPr>
              <a:spLocks noChangeAspect="1" noChangeArrowheads="1"/>
            </p:cNvSpPr>
            <p:nvPr/>
          </p:nvSpPr>
          <p:spPr bwMode="auto">
            <a:xfrm>
              <a:off x="6924675" y="3117850"/>
              <a:ext cx="341313" cy="3778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7" name="AutoShape 6"/>
            <p:cNvSpPr>
              <a:spLocks noChangeAspect="1" noChangeArrowheads="1"/>
            </p:cNvSpPr>
            <p:nvPr/>
          </p:nvSpPr>
          <p:spPr bwMode="auto">
            <a:xfrm>
              <a:off x="5938838" y="4032250"/>
              <a:ext cx="338137" cy="3778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38" name="AutoShape 7"/>
            <p:cNvSpPr>
              <a:spLocks noChangeAspect="1" noChangeArrowheads="1"/>
            </p:cNvSpPr>
            <p:nvPr/>
          </p:nvSpPr>
          <p:spPr bwMode="auto">
            <a:xfrm>
              <a:off x="7905750" y="4030663"/>
              <a:ext cx="341313" cy="3810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9" name="AutoShape 8"/>
            <p:cNvSpPr>
              <a:spLocks noChangeAspect="1" noChangeArrowheads="1"/>
            </p:cNvSpPr>
            <p:nvPr/>
          </p:nvSpPr>
          <p:spPr bwMode="auto">
            <a:xfrm>
              <a:off x="7424738" y="4945063"/>
              <a:ext cx="322262" cy="3810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40" name="AutoShape 9"/>
            <p:cNvSpPr>
              <a:spLocks noChangeAspect="1" noChangeArrowheads="1"/>
            </p:cNvSpPr>
            <p:nvPr/>
          </p:nvSpPr>
          <p:spPr bwMode="auto">
            <a:xfrm>
              <a:off x="8407400" y="4945063"/>
              <a:ext cx="355600" cy="3810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41" name="AutoShape 10"/>
            <p:cNvSpPr>
              <a:spLocks noChangeAspect="1" noChangeArrowheads="1"/>
            </p:cNvSpPr>
            <p:nvPr/>
          </p:nvSpPr>
          <p:spPr bwMode="auto">
            <a:xfrm>
              <a:off x="5422900" y="4943475"/>
              <a:ext cx="357188" cy="3810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42" name="AutoShape 11"/>
            <p:cNvSpPr>
              <a:spLocks noChangeAspect="1" noChangeArrowheads="1"/>
            </p:cNvSpPr>
            <p:nvPr/>
          </p:nvSpPr>
          <p:spPr bwMode="auto">
            <a:xfrm>
              <a:off x="6450013" y="4945063"/>
              <a:ext cx="330200" cy="3810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43" name="AutoShape 12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 flipH="1">
              <a:off x="6108700" y="3505200"/>
              <a:ext cx="987425" cy="517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3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>
              <a:off x="7096125" y="3505200"/>
              <a:ext cx="981075" cy="515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4"/>
            <p:cNvCxnSpPr>
              <a:cxnSpLocks noChangeShapeType="1"/>
              <a:stCxn id="38" idx="2"/>
              <a:endCxn id="40" idx="0"/>
            </p:cNvCxnSpPr>
            <p:nvPr/>
          </p:nvCxnSpPr>
          <p:spPr bwMode="auto">
            <a:xfrm>
              <a:off x="8077200" y="4421188"/>
              <a:ext cx="508000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5"/>
            <p:cNvCxnSpPr>
              <a:cxnSpLocks noChangeShapeType="1"/>
              <a:stCxn id="38" idx="2"/>
              <a:endCxn id="39" idx="0"/>
            </p:cNvCxnSpPr>
            <p:nvPr/>
          </p:nvCxnSpPr>
          <p:spPr bwMode="auto">
            <a:xfrm flipH="1">
              <a:off x="7586663" y="4421188"/>
              <a:ext cx="490537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37" idx="2"/>
              <a:endCxn id="42" idx="0"/>
            </p:cNvCxnSpPr>
            <p:nvPr/>
          </p:nvCxnSpPr>
          <p:spPr bwMode="auto">
            <a:xfrm>
              <a:off x="6108700" y="4419600"/>
              <a:ext cx="506413" cy="515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17"/>
            <p:cNvCxnSpPr>
              <a:cxnSpLocks noChangeShapeType="1"/>
              <a:stCxn id="37" idx="2"/>
              <a:endCxn id="41" idx="0"/>
            </p:cNvCxnSpPr>
            <p:nvPr/>
          </p:nvCxnSpPr>
          <p:spPr bwMode="auto">
            <a:xfrm flipH="1">
              <a:off x="5602288" y="4419600"/>
              <a:ext cx="506412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669884" y="3653535"/>
            <a:ext cx="360334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2030413" y="2763717"/>
            <a:ext cx="360334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1038185" y="3701761"/>
            <a:ext cx="360334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1521633" y="4629584"/>
            <a:ext cx="360333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2543430" y="4590136"/>
            <a:ext cx="360334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3525006" y="4594249"/>
            <a:ext cx="360333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497030" y="4606155"/>
            <a:ext cx="360333" cy="42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277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63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7" y="5146587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96579" y="442640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066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B C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20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6" y="5146587"/>
            <a:ext cx="329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C 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2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52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C D E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4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6" y="5146587"/>
            <a:ext cx="329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D E F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3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52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D E 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78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66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E 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6" y="5146587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E 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E 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6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60334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6" y="5146587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5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F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34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60333" cy="42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6" y="5146587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6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G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582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69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56070" y="4887228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= empty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9136" y="5146587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6070" y="572567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7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39136" y="5449022"/>
            <a:ext cx="375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Q =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3512" y="4649644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not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0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Motivations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Motivations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2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435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 Greed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left child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70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70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Level-order </a:t>
            </a:r>
            <a:r>
              <a:rPr lang="en-US" dirty="0"/>
              <a:t>Traversal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28553" y="4130052"/>
            <a:ext cx="3605247" cy="1889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←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dirty="0">
                <a:cs typeface="Courier New" panose="02070309020205020404" pitchFamily="49" charset="0"/>
              </a:rPr>
              <a:t>←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SzPct val="60000"/>
            </a:pP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0" y="1066800"/>
            <a:ext cx="3681270" cy="2492496"/>
            <a:chOff x="497030" y="2763717"/>
            <a:chExt cx="3681270" cy="2492496"/>
          </a:xfrm>
        </p:grpSpPr>
        <p:grpSp>
          <p:nvGrpSpPr>
            <p:cNvPr id="35" name="Group 34"/>
            <p:cNvGrpSpPr/>
            <p:nvPr/>
          </p:nvGrpSpPr>
          <p:grpSpPr>
            <a:xfrm>
              <a:off x="838200" y="3048000"/>
              <a:ext cx="3340100" cy="2208213"/>
              <a:chOff x="5422900" y="3117850"/>
              <a:chExt cx="3340100" cy="2208213"/>
            </a:xfrm>
          </p:grpSpPr>
          <p:sp>
            <p:nvSpPr>
              <p:cNvPr id="36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924675" y="3117850"/>
                <a:ext cx="341313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7" name="AutoShape 6"/>
              <p:cNvSpPr>
                <a:spLocks noChangeAspect="1" noChangeArrowheads="1"/>
              </p:cNvSpPr>
              <p:nvPr/>
            </p:nvSpPr>
            <p:spPr bwMode="auto">
              <a:xfrm>
                <a:off x="5938838" y="4032250"/>
                <a:ext cx="338137" cy="37782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8" name="AutoShape 7"/>
              <p:cNvSpPr>
                <a:spLocks noChangeAspect="1" noChangeArrowheads="1"/>
              </p:cNvSpPr>
              <p:nvPr/>
            </p:nvSpPr>
            <p:spPr bwMode="auto">
              <a:xfrm>
                <a:off x="7905750" y="4030663"/>
                <a:ext cx="341313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39" name="AutoShape 8"/>
              <p:cNvSpPr>
                <a:spLocks noChangeAspect="1" noChangeArrowheads="1"/>
              </p:cNvSpPr>
              <p:nvPr/>
            </p:nvSpPr>
            <p:spPr bwMode="auto">
              <a:xfrm>
                <a:off x="7424738" y="4945063"/>
                <a:ext cx="322262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40" name="AutoShape 9"/>
              <p:cNvSpPr>
                <a:spLocks noChangeAspect="1" noChangeArrowheads="1"/>
              </p:cNvSpPr>
              <p:nvPr/>
            </p:nvSpPr>
            <p:spPr bwMode="auto">
              <a:xfrm>
                <a:off x="8407400" y="4945063"/>
                <a:ext cx="3556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5422900" y="4943475"/>
                <a:ext cx="357188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 dirty="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42" name="AutoShape 11"/>
              <p:cNvSpPr>
                <a:spLocks noChangeAspect="1" noChangeArrowheads="1"/>
              </p:cNvSpPr>
              <p:nvPr/>
            </p:nvSpPr>
            <p:spPr bwMode="auto">
              <a:xfrm>
                <a:off x="6450013" y="4945063"/>
                <a:ext cx="330200" cy="381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en-US" sz="1600"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43" name="AutoShape 12"/>
              <p:cNvCxnSpPr>
                <a:cxnSpLocks noChangeShapeType="1"/>
                <a:stCxn id="36" idx="2"/>
                <a:endCxn id="37" idx="0"/>
              </p:cNvCxnSpPr>
              <p:nvPr/>
            </p:nvCxnSpPr>
            <p:spPr bwMode="auto">
              <a:xfrm flipH="1">
                <a:off x="6108700" y="3505200"/>
                <a:ext cx="987425" cy="5175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13"/>
              <p:cNvCxnSpPr>
                <a:cxnSpLocks noChangeShapeType="1"/>
                <a:stCxn id="36" idx="2"/>
                <a:endCxn id="38" idx="0"/>
              </p:cNvCxnSpPr>
              <p:nvPr/>
            </p:nvCxnSpPr>
            <p:spPr bwMode="auto">
              <a:xfrm>
                <a:off x="7096125" y="3505200"/>
                <a:ext cx="981075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14"/>
              <p:cNvCxnSpPr>
                <a:cxnSpLocks noChangeShapeType="1"/>
                <a:stCxn id="38" idx="2"/>
                <a:endCxn id="40" idx="0"/>
              </p:cNvCxnSpPr>
              <p:nvPr/>
            </p:nvCxnSpPr>
            <p:spPr bwMode="auto">
              <a:xfrm>
                <a:off x="8077200" y="4421188"/>
                <a:ext cx="508000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15"/>
              <p:cNvCxnSpPr>
                <a:cxnSpLocks noChangeShapeType="1"/>
                <a:stCxn id="38" idx="2"/>
                <a:endCxn id="39" idx="0"/>
              </p:cNvCxnSpPr>
              <p:nvPr/>
            </p:nvCxnSpPr>
            <p:spPr bwMode="auto">
              <a:xfrm flipH="1">
                <a:off x="7586663" y="4421188"/>
                <a:ext cx="490537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AutoShape 16"/>
              <p:cNvCxnSpPr>
                <a:cxnSpLocks noChangeShapeType="1"/>
                <a:stCxn id="37" idx="2"/>
                <a:endCxn id="42" idx="0"/>
              </p:cNvCxnSpPr>
              <p:nvPr/>
            </p:nvCxnSpPr>
            <p:spPr bwMode="auto">
              <a:xfrm>
                <a:off x="6108700" y="4419600"/>
                <a:ext cx="506413" cy="51593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17"/>
              <p:cNvCxnSpPr>
                <a:cxnSpLocks noChangeShapeType="1"/>
                <a:stCxn id="37" idx="2"/>
                <a:endCxn id="41" idx="0"/>
              </p:cNvCxnSpPr>
              <p:nvPr/>
            </p:nvCxnSpPr>
            <p:spPr bwMode="auto">
              <a:xfrm flipH="1">
                <a:off x="5602288" y="4419600"/>
                <a:ext cx="506412" cy="5143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669884" y="365353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2030413" y="2763717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1038185" y="3701761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1521633" y="4629584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2543430" y="4590136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3525006" y="4594249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497030" y="4606155"/>
              <a:ext cx="3241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79950" y="4088422"/>
            <a:ext cx="420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1328" y="5775639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61328" y="4577621"/>
            <a:ext cx="2856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is empty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785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7ECCD0-25D2-4AF9-80C5-CA90E23EFE48}" type="slidenum">
              <a:rPr lang="en-US" sz="1800" smtClean="0"/>
              <a:pPr eaLnBrk="1" hangingPunct="1"/>
              <a:t>71</a:t>
            </a:fld>
            <a:endParaRPr lang="en-US" sz="180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Traversal Implementation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3581400"/>
          </a:xfrm>
        </p:spPr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re-order, in-order, and post-order traversals.</a:t>
            </a:r>
          </a:p>
          <a:p>
            <a:pPr lvl="1" eaLnBrk="1" hangingPunct="1"/>
            <a:r>
              <a:rPr lang="en-US" dirty="0" smtClean="0"/>
              <a:t>Big-O time and space?</a:t>
            </a:r>
          </a:p>
          <a:p>
            <a:pPr eaLnBrk="1" hangingPunct="1"/>
            <a:r>
              <a:rPr lang="en-US" dirty="0"/>
              <a:t>L</a:t>
            </a:r>
            <a:r>
              <a:rPr lang="en-US" dirty="0" smtClean="0"/>
              <a:t>evel-order traversal using a queue.</a:t>
            </a:r>
          </a:p>
          <a:p>
            <a:pPr lvl="1" eaLnBrk="1" hangingPunct="1"/>
            <a:r>
              <a:rPr lang="en-US" dirty="0" smtClean="0"/>
              <a:t>Big-O time and space? </a:t>
            </a:r>
          </a:p>
          <a:p>
            <a:pPr eaLnBrk="1" hangingPunct="1"/>
            <a:r>
              <a:rPr lang="en-US" dirty="0"/>
              <a:t>L</a:t>
            </a:r>
            <a:r>
              <a:rPr lang="en-US" dirty="0" smtClean="0"/>
              <a:t>evel-order traversal without a queue.</a:t>
            </a:r>
          </a:p>
          <a:p>
            <a:pPr lvl="1" eaLnBrk="1" hangingPunct="1"/>
            <a:r>
              <a:rPr lang="en-US" dirty="0" smtClean="0"/>
              <a:t>Big-O </a:t>
            </a:r>
            <a:r>
              <a:rPr lang="en-US" dirty="0"/>
              <a:t>time and space?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72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Binary Trees</a:t>
            </a:r>
            <a:endParaRPr lang="en-US" dirty="0">
              <a:cs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22900" y="1371600"/>
            <a:ext cx="3340100" cy="3127375"/>
            <a:chOff x="5422900" y="1371600"/>
            <a:chExt cx="3340100" cy="3127375"/>
          </a:xfrm>
        </p:grpSpPr>
        <p:sp>
          <p:nvSpPr>
            <p:cNvPr id="9223" name="AutoShape 7"/>
            <p:cNvSpPr>
              <a:spLocks noChangeAspect="1" noChangeArrowheads="1"/>
            </p:cNvSpPr>
            <p:nvPr/>
          </p:nvSpPr>
          <p:spPr bwMode="auto">
            <a:xfrm>
              <a:off x="6924675" y="1371600"/>
              <a:ext cx="341313" cy="3778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9224" name="AutoShape 8"/>
            <p:cNvSpPr>
              <a:spLocks noChangeAspect="1" noChangeArrowheads="1"/>
            </p:cNvSpPr>
            <p:nvPr/>
          </p:nvSpPr>
          <p:spPr bwMode="auto">
            <a:xfrm>
              <a:off x="5938838" y="2286000"/>
              <a:ext cx="338137" cy="3778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9225" name="AutoShape 10"/>
            <p:cNvSpPr>
              <a:spLocks noChangeAspect="1" noChangeArrowheads="1"/>
            </p:cNvSpPr>
            <p:nvPr/>
          </p:nvSpPr>
          <p:spPr bwMode="auto">
            <a:xfrm>
              <a:off x="7905750" y="2284413"/>
              <a:ext cx="341313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9226" name="AutoShape 11"/>
            <p:cNvSpPr>
              <a:spLocks noChangeAspect="1" noChangeArrowheads="1"/>
            </p:cNvSpPr>
            <p:nvPr/>
          </p:nvSpPr>
          <p:spPr bwMode="auto">
            <a:xfrm>
              <a:off x="7424738" y="3198813"/>
              <a:ext cx="322262" cy="381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F</a:t>
              </a:r>
            </a:p>
          </p:txBody>
        </p:sp>
        <p:sp>
          <p:nvSpPr>
            <p:cNvPr id="9227" name="AutoShape 12"/>
            <p:cNvSpPr>
              <a:spLocks noChangeAspect="1" noChangeArrowheads="1"/>
            </p:cNvSpPr>
            <p:nvPr/>
          </p:nvSpPr>
          <p:spPr bwMode="auto">
            <a:xfrm>
              <a:off x="8407400" y="3198813"/>
              <a:ext cx="355600" cy="381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28" name="AutoShape 13"/>
            <p:cNvSpPr>
              <a:spLocks noChangeAspect="1" noChangeArrowheads="1"/>
            </p:cNvSpPr>
            <p:nvPr/>
          </p:nvSpPr>
          <p:spPr bwMode="auto">
            <a:xfrm>
              <a:off x="5422900" y="3197225"/>
              <a:ext cx="357188" cy="381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D</a:t>
              </a:r>
            </a:p>
          </p:txBody>
        </p:sp>
        <p:sp>
          <p:nvSpPr>
            <p:cNvPr id="9229" name="AutoShape 14"/>
            <p:cNvSpPr>
              <a:spLocks noChangeAspect="1" noChangeArrowheads="1"/>
            </p:cNvSpPr>
            <p:nvPr/>
          </p:nvSpPr>
          <p:spPr bwMode="auto">
            <a:xfrm>
              <a:off x="6450013" y="3198813"/>
              <a:ext cx="330200" cy="3810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cxnSp>
          <p:nvCxnSpPr>
            <p:cNvPr id="9230" name="AutoShape 15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 flipH="1">
              <a:off x="6108700" y="1758950"/>
              <a:ext cx="987425" cy="517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1" name="AutoShape 16"/>
            <p:cNvCxnSpPr>
              <a:cxnSpLocks noChangeShapeType="1"/>
              <a:stCxn id="9223" idx="2"/>
              <a:endCxn id="9225" idx="0"/>
            </p:cNvCxnSpPr>
            <p:nvPr/>
          </p:nvCxnSpPr>
          <p:spPr bwMode="auto">
            <a:xfrm>
              <a:off x="7096125" y="1758950"/>
              <a:ext cx="981075" cy="515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AutoShape 18"/>
            <p:cNvCxnSpPr>
              <a:cxnSpLocks noChangeShapeType="1"/>
              <a:stCxn id="9225" idx="2"/>
              <a:endCxn id="9227" idx="0"/>
            </p:cNvCxnSpPr>
            <p:nvPr/>
          </p:nvCxnSpPr>
          <p:spPr bwMode="auto">
            <a:xfrm>
              <a:off x="8077200" y="2674938"/>
              <a:ext cx="508000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9"/>
            <p:cNvCxnSpPr>
              <a:cxnSpLocks noChangeShapeType="1"/>
              <a:stCxn id="9225" idx="2"/>
              <a:endCxn id="9226" idx="0"/>
            </p:cNvCxnSpPr>
            <p:nvPr/>
          </p:nvCxnSpPr>
          <p:spPr bwMode="auto">
            <a:xfrm flipH="1">
              <a:off x="7586663" y="2674938"/>
              <a:ext cx="490537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20"/>
            <p:cNvCxnSpPr>
              <a:cxnSpLocks noChangeShapeType="1"/>
              <a:stCxn id="9224" idx="2"/>
              <a:endCxn id="9229" idx="0"/>
            </p:cNvCxnSpPr>
            <p:nvPr/>
          </p:nvCxnSpPr>
          <p:spPr bwMode="auto">
            <a:xfrm>
              <a:off x="6108700" y="2673350"/>
              <a:ext cx="506413" cy="5159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21"/>
            <p:cNvCxnSpPr>
              <a:cxnSpLocks noChangeShapeType="1"/>
              <a:stCxn id="9224" idx="2"/>
              <a:endCxn id="9228" idx="0"/>
            </p:cNvCxnSpPr>
            <p:nvPr/>
          </p:nvCxnSpPr>
          <p:spPr bwMode="auto">
            <a:xfrm flipH="1">
              <a:off x="5602288" y="2673350"/>
              <a:ext cx="506412" cy="514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6" name="AutoShape 22"/>
            <p:cNvSpPr>
              <a:spLocks noChangeAspect="1" noChangeArrowheads="1"/>
            </p:cNvSpPr>
            <p:nvPr/>
          </p:nvSpPr>
          <p:spPr bwMode="auto">
            <a:xfrm>
              <a:off x="6069013" y="4119563"/>
              <a:ext cx="355600" cy="37782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H</a:t>
              </a:r>
            </a:p>
          </p:txBody>
        </p:sp>
        <p:cxnSp>
          <p:nvCxnSpPr>
            <p:cNvPr id="9237" name="AutoShape 25"/>
            <p:cNvCxnSpPr>
              <a:cxnSpLocks noChangeShapeType="1"/>
              <a:stCxn id="9229" idx="2"/>
              <a:endCxn id="9236" idx="0"/>
            </p:cNvCxnSpPr>
            <p:nvPr/>
          </p:nvCxnSpPr>
          <p:spPr bwMode="auto">
            <a:xfrm flipH="1">
              <a:off x="6246813" y="3589338"/>
              <a:ext cx="368300" cy="520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AutoShape 26"/>
            <p:cNvSpPr>
              <a:spLocks noChangeAspect="1" noChangeArrowheads="1"/>
            </p:cNvSpPr>
            <p:nvPr/>
          </p:nvSpPr>
          <p:spPr bwMode="auto">
            <a:xfrm>
              <a:off x="6805613" y="4117975"/>
              <a:ext cx="288925" cy="381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cxnSp>
          <p:nvCxnSpPr>
            <p:cNvPr id="9239" name="AutoShape 27"/>
            <p:cNvCxnSpPr>
              <a:cxnSpLocks noChangeShapeType="1"/>
              <a:stCxn id="9229" idx="2"/>
              <a:endCxn id="9238" idx="0"/>
            </p:cNvCxnSpPr>
            <p:nvPr/>
          </p:nvCxnSpPr>
          <p:spPr bwMode="auto">
            <a:xfrm>
              <a:off x="6615113" y="3589338"/>
              <a:ext cx="334962" cy="519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09550" y="1333500"/>
            <a:ext cx="5084233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/>
              <a:t>binary tree is a tree with the following properties</a:t>
            </a:r>
            <a:r>
              <a:rPr lang="en-US" sz="2800" dirty="0" smtClean="0"/>
              <a:t>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Each internal node has at most two children (exactly two for </a:t>
            </a:r>
            <a:r>
              <a:rPr lang="en-US" sz="2400" dirty="0">
                <a:solidFill>
                  <a:schemeClr val="tx2"/>
                </a:solidFill>
              </a:rPr>
              <a:t>proper</a:t>
            </a:r>
            <a:r>
              <a:rPr lang="en-US" sz="2400" dirty="0"/>
              <a:t> binary trees</a:t>
            </a:r>
            <a:r>
              <a:rPr lang="en-US" sz="2400" dirty="0" smtClean="0"/>
              <a:t>).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The children of a node are an ordered </a:t>
            </a:r>
            <a:r>
              <a:rPr lang="en-US" sz="2400" dirty="0" smtClean="0"/>
              <a:t>pair.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call the children of an internal node </a:t>
            </a:r>
            <a:r>
              <a:rPr lang="en-US" sz="2800" b="1" dirty="0">
                <a:solidFill>
                  <a:schemeClr val="tx2"/>
                </a:solidFill>
              </a:rPr>
              <a:t>left child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tx2"/>
                </a:solidFill>
              </a:rPr>
              <a:t>right </a:t>
            </a:r>
            <a:r>
              <a:rPr lang="en-US" sz="2800" b="1" dirty="0" smtClean="0">
                <a:solidFill>
                  <a:schemeClr val="tx2"/>
                </a:solidFill>
              </a:rPr>
              <a:t>child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kern="0" dirty="0" smtClean="0"/>
          </a:p>
          <a:p>
            <a:pPr lvl="1" eaLnBrk="1" hangingPunct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422900" y="4891088"/>
            <a:ext cx="3434026" cy="135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kern="0" dirty="0" smtClean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arithmetic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decision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searching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0036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9DCB2F-36C3-461A-9A72-E4E9DA5537AF}" type="slidenum">
              <a:rPr lang="en-US" sz="1800" smtClean="0"/>
              <a:pPr eaLnBrk="1" hangingPunct="1"/>
              <a:t>73</a:t>
            </a:fld>
            <a:endParaRPr lang="en-US" sz="180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Binary Trees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765" y="859085"/>
            <a:ext cx="5383064" cy="5829300"/>
          </a:xfrm>
        </p:spPr>
        <p:txBody>
          <a:bodyPr/>
          <a:lstStyle/>
          <a:p>
            <a:pPr eaLnBrk="1" hangingPunct="1"/>
            <a:r>
              <a:rPr lang="en-US" sz="2400" u="sng" dirty="0" smtClean="0"/>
              <a:t>full binary tree</a:t>
            </a:r>
            <a:r>
              <a:rPr lang="en-US" sz="2400" dirty="0" smtClean="0"/>
              <a:t>: A binary tree is which each node was exactly 2 or 0 children.</a:t>
            </a:r>
          </a:p>
          <a:p>
            <a:pPr eaLnBrk="1" hangingPunct="1"/>
            <a:r>
              <a:rPr lang="en-US" sz="2400" u="sng" dirty="0"/>
              <a:t>complete binary tree</a:t>
            </a:r>
            <a:r>
              <a:rPr lang="en-US" sz="2400" dirty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binary tree in which every level, except possibly the </a:t>
            </a:r>
            <a:r>
              <a:rPr lang="en-US" sz="2400" dirty="0" smtClean="0"/>
              <a:t>deepest, </a:t>
            </a:r>
            <a:r>
              <a:rPr lang="en-US" sz="2400" dirty="0"/>
              <a:t>is completely filled. At depth </a:t>
            </a:r>
            <a:r>
              <a:rPr lang="en-US" sz="2400" b="1" dirty="0"/>
              <a:t>n</a:t>
            </a:r>
            <a:r>
              <a:rPr lang="en-US" sz="2400" dirty="0"/>
              <a:t>, the height of the tree, all nodes are as far left as </a:t>
            </a:r>
            <a:r>
              <a:rPr lang="en-US" sz="2400" dirty="0" smtClean="0"/>
              <a:t>possible.</a:t>
            </a:r>
          </a:p>
          <a:p>
            <a:pPr eaLnBrk="1" hangingPunct="1"/>
            <a:r>
              <a:rPr lang="en-US" sz="2400" u="sng" dirty="0"/>
              <a:t>perfect binary tree</a:t>
            </a:r>
            <a:r>
              <a:rPr lang="en-US" sz="2400" dirty="0"/>
              <a:t>: </a:t>
            </a:r>
            <a:r>
              <a:rPr lang="en-US" sz="2400" dirty="0" smtClean="0"/>
              <a:t>A </a:t>
            </a:r>
            <a:r>
              <a:rPr lang="en-US" sz="2400" dirty="0"/>
              <a:t>binary tree with all leaf nodes at the same depth. All internal nodes have exactly two children.</a:t>
            </a:r>
          </a:p>
          <a:p>
            <a:pPr lvl="1" eaLnBrk="1" hangingPunct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perfect binary tree has the maximum number of nodes for a given </a:t>
            </a:r>
            <a:r>
              <a:rPr lang="en-US" sz="2000" dirty="0" smtClean="0"/>
              <a:t>height.</a:t>
            </a:r>
            <a:endParaRPr lang="en-US" sz="2000" dirty="0"/>
          </a:p>
          <a:p>
            <a:pPr eaLnBrk="1" hangingPunct="1"/>
            <a:endParaRPr lang="en-US" i="1" dirty="0"/>
          </a:p>
          <a:p>
            <a:pPr eaLnBrk="1" hangingPunct="1"/>
            <a:endParaRPr lang="en-US" i="1" dirty="0" smtClean="0"/>
          </a:p>
        </p:txBody>
      </p:sp>
      <p:grpSp>
        <p:nvGrpSpPr>
          <p:cNvPr id="61" name="Group 21"/>
          <p:cNvGrpSpPr>
            <a:grpSpLocks/>
          </p:cNvGrpSpPr>
          <p:nvPr/>
        </p:nvGrpSpPr>
        <p:grpSpPr bwMode="auto">
          <a:xfrm>
            <a:off x="6553608" y="869809"/>
            <a:ext cx="1395204" cy="1314450"/>
            <a:chOff x="1776" y="1488"/>
            <a:chExt cx="1728" cy="1680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2496" y="2928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G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2832" y="240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E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D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2496" y="192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B</a:t>
              </a:r>
            </a:p>
          </p:txBody>
        </p:sp>
        <p:sp>
          <p:nvSpPr>
            <p:cNvPr id="66" name="Oval 10"/>
            <p:cNvSpPr>
              <a:spLocks noChangeArrowheads="1"/>
            </p:cNvSpPr>
            <p:nvPr/>
          </p:nvSpPr>
          <p:spPr bwMode="auto">
            <a:xfrm>
              <a:off x="2832" y="1488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A</a:t>
              </a:r>
            </a:p>
          </p:txBody>
        </p:sp>
        <p:sp>
          <p:nvSpPr>
            <p:cNvPr id="67" name="Oval 11"/>
            <p:cNvSpPr>
              <a:spLocks noChangeArrowheads="1"/>
            </p:cNvSpPr>
            <p:nvPr/>
          </p:nvSpPr>
          <p:spPr bwMode="auto">
            <a:xfrm>
              <a:off x="3264" y="1872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C</a:t>
              </a:r>
            </a:p>
          </p:txBody>
        </p: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1776" y="2928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F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 flipH="1">
              <a:off x="2640" y="168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 flipH="1">
              <a:off x="2352" y="21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 flipH="1">
              <a:off x="1968" y="264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>
              <a:off x="3072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>
              <a:off x="2688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2352" y="259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31"/>
          <p:cNvGrpSpPr>
            <a:grpSpLocks/>
          </p:cNvGrpSpPr>
          <p:nvPr/>
        </p:nvGrpSpPr>
        <p:grpSpPr bwMode="auto">
          <a:xfrm>
            <a:off x="6553608" y="2432982"/>
            <a:ext cx="1909120" cy="1210521"/>
            <a:chOff x="576" y="1632"/>
            <a:chExt cx="1920" cy="1200"/>
          </a:xfrm>
        </p:grpSpPr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1248" y="2496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E</a:t>
              </a:r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576" y="2496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D</a:t>
              </a:r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912" y="2016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B</a:t>
              </a: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1680" y="1632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A</a:t>
              </a: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>
              <a:off x="768" y="22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1104" y="22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9"/>
            <p:cNvSpPr>
              <a:spLocks noChangeArrowheads="1"/>
            </p:cNvSpPr>
            <p:nvPr/>
          </p:nvSpPr>
          <p:spPr bwMode="auto">
            <a:xfrm>
              <a:off x="2256" y="2208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C</a:t>
              </a:r>
            </a:p>
          </p:txBody>
        </p:sp>
        <p:sp>
          <p:nvSpPr>
            <p:cNvPr id="88" name="Oval 20"/>
            <p:cNvSpPr>
              <a:spLocks noChangeArrowheads="1"/>
            </p:cNvSpPr>
            <p:nvPr/>
          </p:nvSpPr>
          <p:spPr bwMode="auto">
            <a:xfrm>
              <a:off x="1872" y="2592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F</a:t>
              </a:r>
            </a:p>
          </p:txBody>
        </p:sp>
        <p:sp>
          <p:nvSpPr>
            <p:cNvPr id="91" name="Line 23"/>
            <p:cNvSpPr>
              <a:spLocks noChangeShapeType="1"/>
            </p:cNvSpPr>
            <p:nvPr/>
          </p:nvSpPr>
          <p:spPr bwMode="auto">
            <a:xfrm flipV="1">
              <a:off x="1104" y="1824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>
              <a:off x="1920" y="1824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8"/>
            <p:cNvSpPr>
              <a:spLocks noChangeShapeType="1"/>
            </p:cNvSpPr>
            <p:nvPr/>
          </p:nvSpPr>
          <p:spPr bwMode="auto">
            <a:xfrm flipV="1">
              <a:off x="2112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44"/>
          <p:cNvGrpSpPr>
            <a:grpSpLocks/>
          </p:cNvGrpSpPr>
          <p:nvPr/>
        </p:nvGrpSpPr>
        <p:grpSpPr bwMode="auto">
          <a:xfrm>
            <a:off x="5647058" y="4130362"/>
            <a:ext cx="3285816" cy="1161929"/>
            <a:chOff x="624" y="1104"/>
            <a:chExt cx="4656" cy="1296"/>
          </a:xfrm>
        </p:grpSpPr>
        <p:sp>
          <p:nvSpPr>
            <p:cNvPr id="98" name="Oval 4"/>
            <p:cNvSpPr>
              <a:spLocks noChangeArrowheads="1"/>
            </p:cNvSpPr>
            <p:nvPr/>
          </p:nvSpPr>
          <p:spPr bwMode="auto">
            <a:xfrm>
              <a:off x="4320" y="1680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C </a:t>
              </a:r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2976" y="1104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A </a:t>
              </a:r>
            </a:p>
          </p:txBody>
        </p:sp>
        <p:sp>
          <p:nvSpPr>
            <p:cNvPr id="103" name="Oval 10"/>
            <p:cNvSpPr>
              <a:spLocks noChangeArrowheads="1"/>
            </p:cNvSpPr>
            <p:nvPr/>
          </p:nvSpPr>
          <p:spPr bwMode="auto">
            <a:xfrm>
              <a:off x="3744" y="2016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F </a:t>
              </a:r>
            </a:p>
          </p:txBody>
        </p:sp>
        <p:sp>
          <p:nvSpPr>
            <p:cNvPr id="104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G </a:t>
              </a:r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auto">
            <a:xfrm>
              <a:off x="2256" y="2016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E </a:t>
              </a:r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auto">
            <a:xfrm>
              <a:off x="624" y="2016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D </a:t>
              </a:r>
            </a:p>
          </p:txBody>
        </p:sp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1344" y="1440"/>
              <a:ext cx="336" cy="3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/>
                <a:t>B </a:t>
              </a: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912" y="168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5"/>
            <p:cNvSpPr>
              <a:spLocks noChangeShapeType="1"/>
            </p:cNvSpPr>
            <p:nvPr/>
          </p:nvSpPr>
          <p:spPr bwMode="auto">
            <a:xfrm>
              <a:off x="1680" y="1680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3"/>
            <p:cNvSpPr>
              <a:spLocks noChangeShapeType="1"/>
            </p:cNvSpPr>
            <p:nvPr/>
          </p:nvSpPr>
          <p:spPr bwMode="auto">
            <a:xfrm>
              <a:off x="3312" y="1200"/>
              <a:ext cx="1031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4"/>
            <p:cNvSpPr>
              <a:spLocks noChangeShapeType="1"/>
            </p:cNvSpPr>
            <p:nvPr/>
          </p:nvSpPr>
          <p:spPr bwMode="auto">
            <a:xfrm flipV="1">
              <a:off x="1584" y="1200"/>
              <a:ext cx="13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5"/>
            <p:cNvSpPr>
              <a:spLocks noChangeShapeType="1"/>
            </p:cNvSpPr>
            <p:nvPr/>
          </p:nvSpPr>
          <p:spPr bwMode="auto">
            <a:xfrm flipH="1">
              <a:off x="4032" y="192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8"/>
            <p:cNvSpPr>
              <a:spLocks noChangeShapeType="1"/>
            </p:cNvSpPr>
            <p:nvPr/>
          </p:nvSpPr>
          <p:spPr bwMode="auto">
            <a:xfrm>
              <a:off x="4656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76300"/>
            <a:ext cx="6705600" cy="4991100"/>
          </a:xfrm>
        </p:spPr>
        <p:txBody>
          <a:bodyPr/>
          <a:lstStyle/>
          <a:p>
            <a:r>
              <a:rPr lang="en-US" dirty="0" smtClean="0"/>
              <a:t>What is the maximum height of a full binary tree with 11 nodes?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Not possible to construct a full binary tree with 11 nodes.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76300"/>
            <a:ext cx="6705600" cy="4991100"/>
          </a:xfrm>
        </p:spPr>
        <p:txBody>
          <a:bodyPr/>
          <a:lstStyle/>
          <a:p>
            <a:r>
              <a:rPr lang="en-US" dirty="0"/>
              <a:t>What is the maximum height of a full binary tree with 11 nodes?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5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7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Not possible to construct a full binary tree with 11 nodes.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990600" y="3162300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876300"/>
                <a:ext cx="7162800" cy="5486400"/>
              </a:xfrm>
            </p:spPr>
            <p:txBody>
              <a:bodyPr/>
              <a:lstStyle/>
              <a:p>
                <a:r>
                  <a:rPr lang="en-US" dirty="0" smtClean="0"/>
                  <a:t>What is the height of a complete binary tree that contains </a:t>
                </a:r>
                <a:r>
                  <a:rPr lang="en-US" b="1" dirty="0"/>
                  <a:t>n</a:t>
                </a:r>
                <a:r>
                  <a:rPr lang="en-US" dirty="0" smtClean="0"/>
                  <a:t> nodes?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876300"/>
                <a:ext cx="7162800" cy="5486400"/>
              </a:xfrm>
              <a:blipFill rotWithShape="0">
                <a:blip r:embed="rId2"/>
                <a:stretch>
                  <a:fillRect l="-1617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876300"/>
                <a:ext cx="7162800" cy="5486400"/>
              </a:xfrm>
            </p:spPr>
            <p:txBody>
              <a:bodyPr/>
              <a:lstStyle/>
              <a:p>
                <a:r>
                  <a:rPr lang="en-US" dirty="0" smtClean="0"/>
                  <a:t>What is the height of a complete binary tree that contains </a:t>
                </a:r>
                <a:r>
                  <a:rPr lang="en-US" b="1" dirty="0"/>
                  <a:t>n</a:t>
                </a:r>
                <a:r>
                  <a:rPr lang="en-US" dirty="0" smtClean="0"/>
                  <a:t> nodes?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876300"/>
                <a:ext cx="7162800" cy="5486400"/>
              </a:xfrm>
              <a:blipFill rotWithShape="0">
                <a:blip r:embed="rId2"/>
                <a:stretch>
                  <a:fillRect l="-1617" t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990600" y="2590800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arlett" pitchFamily="2" charset="2"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78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1312" y="1104900"/>
            <a:ext cx="5202238" cy="4914900"/>
          </a:xfrm>
        </p:spPr>
        <p:txBody>
          <a:bodyPr/>
          <a:lstStyle/>
          <a:p>
            <a:pPr eaLnBrk="1" hangingPunct="1"/>
            <a:r>
              <a:rPr lang="en-US" sz="2800" dirty="0"/>
              <a:t>Binary tree associated with an arithmetic </a:t>
            </a:r>
            <a:r>
              <a:rPr lang="en-US" sz="2800" dirty="0" smtClean="0"/>
              <a:t>expression.</a:t>
            </a:r>
            <a:endParaRPr lang="en-US" sz="2800" dirty="0"/>
          </a:p>
          <a:p>
            <a:pPr lvl="1" eaLnBrk="1" hangingPunct="1"/>
            <a:r>
              <a:rPr lang="en-US" sz="2400" u="sng" dirty="0"/>
              <a:t>internal nodes</a:t>
            </a:r>
            <a:r>
              <a:rPr lang="en-US" sz="2400" dirty="0"/>
              <a:t>: operators</a:t>
            </a:r>
          </a:p>
          <a:p>
            <a:pPr lvl="1" eaLnBrk="1" hangingPunct="1"/>
            <a:r>
              <a:rPr lang="en-US" sz="2400" u="sng" dirty="0"/>
              <a:t>external nodes</a:t>
            </a:r>
            <a:r>
              <a:rPr lang="en-US" sz="2400" dirty="0"/>
              <a:t>: operands</a:t>
            </a:r>
          </a:p>
          <a:p>
            <a:pPr eaLnBrk="1" hangingPunct="1"/>
            <a:r>
              <a:rPr lang="en-US" sz="2800" dirty="0" smtClean="0"/>
              <a:t>Example: Expression </a:t>
            </a:r>
            <a:r>
              <a:rPr lang="en-US" sz="2800" dirty="0"/>
              <a:t>tree for </a:t>
            </a:r>
            <a:r>
              <a:rPr lang="en-US" sz="2800" dirty="0" smtClean="0"/>
              <a:t>this arithmetic expression: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	(</a:t>
            </a:r>
            <a:r>
              <a:rPr lang="en-US" sz="2800" dirty="0"/>
              <a:t>2 </a:t>
            </a:r>
            <a:r>
              <a:rPr lang="en-US" sz="2800" dirty="0">
                <a:sym typeface="Symbol" charset="0"/>
              </a:rPr>
              <a:t> (</a:t>
            </a:r>
            <a:r>
              <a:rPr lang="en-US" sz="2800" dirty="0"/>
              <a:t>a - 1) + (3 </a:t>
            </a:r>
            <a:r>
              <a:rPr lang="en-US" sz="2800" dirty="0">
                <a:sym typeface="Symbol" charset="0"/>
              </a:rPr>
              <a:t> </a:t>
            </a:r>
            <a:r>
              <a:rPr lang="en-US" sz="2800" dirty="0"/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5024967" y="3429000"/>
            <a:ext cx="3619500" cy="25908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29109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79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2269" y="1189037"/>
            <a:ext cx="3733800" cy="2794001"/>
          </a:xfrm>
        </p:spPr>
        <p:txBody>
          <a:bodyPr/>
          <a:lstStyle/>
          <a:p>
            <a:pPr eaLnBrk="1" hangingPunct="1"/>
            <a:r>
              <a:rPr lang="en-US" sz="2400" dirty="0">
                <a:cs typeface="Courier New" panose="02070309020205020404" pitchFamily="49" charset="0"/>
              </a:rPr>
              <a:t>Specialization of a </a:t>
            </a:r>
            <a:r>
              <a:rPr lang="en-US" sz="2400" dirty="0" smtClean="0">
                <a:cs typeface="Courier New" panose="02070309020205020404" pitchFamily="49" charset="0"/>
              </a:rPr>
              <a:t>post-order traversal.</a:t>
            </a:r>
            <a:endParaRPr lang="en-US" sz="2400" dirty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sz="2000" dirty="0">
                <a:cs typeface="Courier New" panose="02070309020205020404" pitchFamily="49" charset="0"/>
              </a:rPr>
              <a:t>R</a:t>
            </a:r>
            <a:r>
              <a:rPr lang="en-US" sz="2000" dirty="0" smtClean="0">
                <a:cs typeface="Courier New" panose="02070309020205020404" pitchFamily="49" charset="0"/>
              </a:rPr>
              <a:t>ecursive </a:t>
            </a:r>
            <a:r>
              <a:rPr lang="en-US" sz="2000" dirty="0">
                <a:cs typeface="Courier New" panose="02070309020205020404" pitchFamily="49" charset="0"/>
              </a:rPr>
              <a:t>method returning the value of a </a:t>
            </a:r>
            <a:r>
              <a:rPr lang="en-US" sz="2000" dirty="0" smtClean="0">
                <a:cs typeface="Courier New" panose="02070309020205020404" pitchFamily="49" charset="0"/>
              </a:rPr>
              <a:t>sub-tree.</a:t>
            </a:r>
            <a:endParaRPr lang="en-US" sz="2000" dirty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sz="2000" dirty="0"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cs typeface="Courier New" panose="02070309020205020404" pitchFamily="49" charset="0"/>
              </a:rPr>
              <a:t>hen </a:t>
            </a:r>
            <a:r>
              <a:rPr lang="en-US" sz="2000" dirty="0">
                <a:cs typeface="Courier New" panose="02070309020205020404" pitchFamily="49" charset="0"/>
              </a:rPr>
              <a:t>visiting an internal node, combine the values of the </a:t>
            </a:r>
            <a:r>
              <a:rPr lang="en-US" sz="2000" dirty="0" smtClean="0">
                <a:cs typeface="Courier New" panose="02070309020205020404" pitchFamily="49" charset="0"/>
              </a:rPr>
              <a:t>sub-trees.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2098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evalExpr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isExternal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v.element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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evalExpr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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evalExpr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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 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operator stored at </a:t>
            </a:r>
            <a:r>
              <a:rPr lang="en-US" sz="16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677069" y="4184303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543425" y="5327303"/>
            <a:ext cx="4116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((2 </a:t>
            </a:r>
            <a:r>
              <a:rPr lang="en-US" dirty="0">
                <a:latin typeface="Symbol" charset="0"/>
                <a:sym typeface="Symbol" charset="0"/>
              </a:rPr>
              <a:t> </a:t>
            </a:r>
            <a:r>
              <a:rPr lang="en-US" dirty="0" smtClean="0">
                <a:latin typeface="Times New Roman" charset="0"/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5</a:t>
            </a:r>
            <a:r>
              <a:rPr lang="en-US" dirty="0" smtClean="0"/>
              <a:t> </a:t>
            </a:r>
            <a:r>
              <a:rPr lang="en-US" dirty="0">
                <a:latin typeface="Symbol" charset="0"/>
              </a:rPr>
              <a:t>-</a:t>
            </a:r>
            <a:r>
              <a:rPr lang="en-US" dirty="0"/>
              <a:t> 1)) </a:t>
            </a:r>
            <a:r>
              <a:rPr lang="en-US" dirty="0">
                <a:latin typeface="Symbol" charset="0"/>
              </a:rPr>
              <a:t>+</a:t>
            </a:r>
            <a:r>
              <a:rPr lang="en-US" dirty="0"/>
              <a:t> (3 </a:t>
            </a:r>
            <a:r>
              <a:rPr lang="en-US" dirty="0">
                <a:latin typeface="Symbol" charset="0"/>
                <a:sym typeface="Symbol" charset="0"/>
              </a:rPr>
              <a:t> </a:t>
            </a:r>
            <a:r>
              <a:rPr lang="en-US" dirty="0">
                <a:sym typeface="Symbol" charset="0"/>
              </a:rPr>
              <a:t>2</a:t>
            </a:r>
            <a:r>
              <a:rPr lang="en-US" dirty="0" smtClean="0"/>
              <a:t>)) =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0620" y="6217611"/>
            <a:ext cx="35052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48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i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 Greed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1500" y="4738062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 Greed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3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500" y="527163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// no children   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795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80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24668" y="1189037"/>
            <a:ext cx="3971131" cy="2620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Specialization of an </a:t>
            </a:r>
            <a:r>
              <a:rPr lang="en-US" sz="2400" dirty="0" smtClean="0"/>
              <a:t>in-order traversal.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rint </a:t>
            </a:r>
            <a:r>
              <a:rPr lang="en-US" sz="2000" dirty="0"/>
              <a:t>operand or operator when visiting </a:t>
            </a:r>
            <a:r>
              <a:rPr lang="en-US" sz="2000" dirty="0" smtClean="0"/>
              <a:t>node.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rint </a:t>
            </a:r>
            <a:r>
              <a:rPr lang="ja-JP" altLang="en-US" sz="2000" dirty="0"/>
              <a:t>“</a:t>
            </a:r>
            <a:r>
              <a:rPr lang="en-US" sz="2000" dirty="0"/>
              <a:t>(</a:t>
            </a:r>
            <a:r>
              <a:rPr lang="ja-JP" altLang="en-US" sz="2000" dirty="0"/>
              <a:t>“</a:t>
            </a:r>
            <a:r>
              <a:rPr lang="en-US" sz="2000" dirty="0"/>
              <a:t> before traversing left </a:t>
            </a:r>
            <a:r>
              <a:rPr lang="en-US" sz="2000" dirty="0" smtClean="0"/>
              <a:t>subtree.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dirty="0" smtClean="0"/>
              <a:t>rint </a:t>
            </a:r>
            <a:r>
              <a:rPr lang="ja-JP" altLang="en-US" sz="2000" dirty="0"/>
              <a:t>“</a:t>
            </a:r>
            <a:r>
              <a:rPr lang="en-US" sz="2000" dirty="0"/>
              <a:t>)</a:t>
            </a:r>
            <a:r>
              <a:rPr lang="ja-JP" altLang="en-US" sz="2000" dirty="0"/>
              <a:t>“</a:t>
            </a:r>
            <a:r>
              <a:rPr lang="en-US" sz="2000" dirty="0"/>
              <a:t> after traversing right </a:t>
            </a:r>
            <a:r>
              <a:rPr lang="en-US" sz="2000" dirty="0" smtClean="0"/>
              <a:t>subtree.</a:t>
            </a:r>
            <a:endParaRPr lang="en-US" sz="2000" dirty="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800599" y="1404558"/>
            <a:ext cx="4114801" cy="24220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printExpression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v.element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≠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524668" y="41148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312305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((2 </a:t>
            </a:r>
            <a:r>
              <a:rPr lang="en-US" dirty="0">
                <a:latin typeface="Symbol" charset="0"/>
                <a:sym typeface="Symbol" charset="0"/>
              </a:rPr>
              <a:t> 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dirty="0"/>
              <a:t>a </a:t>
            </a:r>
            <a:r>
              <a:rPr lang="en-US" dirty="0">
                <a:latin typeface="Symbol" charset="0"/>
              </a:rPr>
              <a:t>-</a:t>
            </a:r>
            <a:r>
              <a:rPr lang="en-US" dirty="0"/>
              <a:t> 1)) </a:t>
            </a:r>
            <a:r>
              <a:rPr lang="en-US" dirty="0">
                <a:latin typeface="Symbol" charset="0"/>
              </a:rPr>
              <a:t>+</a:t>
            </a:r>
            <a:r>
              <a:rPr lang="en-US" dirty="0"/>
              <a:t> (3 </a:t>
            </a:r>
            <a:r>
              <a:rPr lang="en-US" dirty="0">
                <a:latin typeface="Symbol" charset="0"/>
                <a:sym typeface="Symbol" charset="0"/>
              </a:rPr>
              <a:t> </a:t>
            </a:r>
            <a:r>
              <a:rPr lang="en-US" dirty="0"/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31168097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81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58333"/>
            <a:ext cx="4724400" cy="3124200"/>
          </a:xfrm>
        </p:spPr>
        <p:txBody>
          <a:bodyPr/>
          <a:lstStyle/>
          <a:p>
            <a:pPr eaLnBrk="1" hangingPunct="1"/>
            <a:r>
              <a:rPr lang="en-US" sz="2800" dirty="0"/>
              <a:t>Binary tree associated with a </a:t>
            </a:r>
            <a:r>
              <a:rPr lang="en-US" sz="2800" b="1" dirty="0"/>
              <a:t>decision </a:t>
            </a:r>
            <a:r>
              <a:rPr lang="en-US" sz="2800" b="1" dirty="0" smtClean="0"/>
              <a:t>process</a:t>
            </a:r>
            <a:r>
              <a:rPr lang="en-US" sz="2800" dirty="0" smtClean="0"/>
              <a:t>.</a:t>
            </a:r>
            <a:endParaRPr lang="en-US" sz="2800" dirty="0"/>
          </a:p>
          <a:p>
            <a:pPr lvl="1" eaLnBrk="1" hangingPunct="1"/>
            <a:r>
              <a:rPr lang="en-US" sz="2400" u="sng" dirty="0"/>
              <a:t>internal nodes</a:t>
            </a:r>
            <a:r>
              <a:rPr lang="en-US" sz="2400" dirty="0"/>
              <a:t>: </a:t>
            </a:r>
            <a:r>
              <a:rPr lang="en-US" sz="2400" dirty="0" smtClean="0"/>
              <a:t>Questions </a:t>
            </a:r>
            <a:r>
              <a:rPr lang="en-US" sz="2400" dirty="0"/>
              <a:t>with yes/no </a:t>
            </a:r>
            <a:r>
              <a:rPr lang="en-US" sz="2400" dirty="0" smtClean="0"/>
              <a:t>answer.</a:t>
            </a:r>
            <a:endParaRPr lang="en-US" sz="2400" dirty="0"/>
          </a:p>
          <a:p>
            <a:pPr lvl="1" eaLnBrk="1" hangingPunct="1"/>
            <a:r>
              <a:rPr lang="en-US" sz="2400" u="sng" dirty="0"/>
              <a:t>external nodes</a:t>
            </a:r>
            <a:r>
              <a:rPr lang="en-US" sz="2400" dirty="0"/>
              <a:t>: </a:t>
            </a:r>
            <a:r>
              <a:rPr lang="en-US" sz="2400" dirty="0" smtClean="0"/>
              <a:t>Decisions</a:t>
            </a:r>
            <a:endParaRPr lang="en-US" sz="2400" dirty="0"/>
          </a:p>
          <a:p>
            <a:pPr eaLnBrk="1" hangingPunct="1"/>
            <a:r>
              <a:rPr lang="en-US" sz="2800" dirty="0"/>
              <a:t>Example: W</a:t>
            </a:r>
            <a:r>
              <a:rPr lang="en-US" sz="2800" dirty="0" smtClean="0"/>
              <a:t>hether to check email.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22" y="1066800"/>
            <a:ext cx="4126945" cy="56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06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82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Decision </a:t>
            </a:r>
            <a:r>
              <a:rPr lang="en-US" dirty="0"/>
              <a:t>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58333"/>
            <a:ext cx="8686800" cy="54186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is the maximum of these numbers: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30893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83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Decision </a:t>
            </a:r>
            <a:r>
              <a:rPr lang="en-US" dirty="0"/>
              <a:t>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58333"/>
            <a:ext cx="8686800" cy="54186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is the maximum of these numbers: 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? 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712774" y="2201333"/>
            <a:ext cx="3718451" cy="2971800"/>
            <a:chOff x="5681664" y="1305125"/>
            <a:chExt cx="3699819" cy="2339578"/>
          </a:xfrm>
        </p:grpSpPr>
        <p:sp>
          <p:nvSpPr>
            <p:cNvPr id="8" name="AutoShape 7"/>
            <p:cNvSpPr>
              <a:spLocks noChangeAspect="1" noChangeArrowheads="1"/>
            </p:cNvSpPr>
            <p:nvPr/>
          </p:nvSpPr>
          <p:spPr bwMode="auto">
            <a:xfrm>
              <a:off x="6820149" y="1305125"/>
              <a:ext cx="1147528" cy="51077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r>
                <a:rPr lang="en-US" sz="2400" b="1" dirty="0" smtClean="0"/>
                <a:t> &gt; 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9" name="AutoShape 8"/>
            <p:cNvSpPr>
              <a:spLocks noChangeAspect="1" noChangeArrowheads="1"/>
            </p:cNvSpPr>
            <p:nvPr/>
          </p:nvSpPr>
          <p:spPr bwMode="auto">
            <a:xfrm>
              <a:off x="5938838" y="2219524"/>
              <a:ext cx="1147528" cy="51077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r>
                <a:rPr lang="en-US" sz="2400" b="1" dirty="0" smtClean="0"/>
                <a:t> &gt; 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7905750" y="2219524"/>
              <a:ext cx="1147528" cy="51077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&gt; 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11" name="AutoShape 11"/>
            <p:cNvSpPr>
              <a:spLocks noChangeAspect="1" noChangeArrowheads="1"/>
            </p:cNvSpPr>
            <p:nvPr/>
          </p:nvSpPr>
          <p:spPr bwMode="auto">
            <a:xfrm>
              <a:off x="7685883" y="3133925"/>
              <a:ext cx="515455" cy="51077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1600" b="1" dirty="0"/>
            </a:p>
          </p:txBody>
        </p:sp>
        <p:sp>
          <p:nvSpPr>
            <p:cNvPr id="12" name="AutoShape 12"/>
            <p:cNvSpPr>
              <a:spLocks noChangeAspect="1" noChangeArrowheads="1"/>
            </p:cNvSpPr>
            <p:nvPr/>
          </p:nvSpPr>
          <p:spPr bwMode="auto">
            <a:xfrm>
              <a:off x="8866028" y="3133925"/>
              <a:ext cx="515455" cy="51077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  <a:endParaRPr lang="en-US" sz="1600" b="1" dirty="0"/>
            </a:p>
          </p:txBody>
        </p:sp>
        <p:sp>
          <p:nvSpPr>
            <p:cNvPr id="13" name="AutoShape 13"/>
            <p:cNvSpPr>
              <a:spLocks noChangeAspect="1" noChangeArrowheads="1"/>
            </p:cNvSpPr>
            <p:nvPr/>
          </p:nvSpPr>
          <p:spPr bwMode="auto">
            <a:xfrm>
              <a:off x="5681664" y="3132337"/>
              <a:ext cx="515455" cy="51077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dirty="0"/>
            </a:p>
          </p:txBody>
        </p:sp>
        <p:sp>
          <p:nvSpPr>
            <p:cNvPr id="14" name="AutoShape 14"/>
            <p:cNvSpPr>
              <a:spLocks noChangeAspect="1" noChangeArrowheads="1"/>
            </p:cNvSpPr>
            <p:nvPr/>
          </p:nvSpPr>
          <p:spPr bwMode="auto">
            <a:xfrm>
              <a:off x="6803665" y="3133925"/>
              <a:ext cx="515455" cy="51077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dirty="0"/>
            </a:p>
          </p:txBody>
        </p:sp>
        <p:cxnSp>
          <p:nvCxnSpPr>
            <p:cNvPr id="15" name="AutoShape 15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6512602" y="1815903"/>
              <a:ext cx="881311" cy="4036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7393913" y="1815903"/>
              <a:ext cx="1085601" cy="4036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8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>
              <a:off x="8479514" y="2730302"/>
              <a:ext cx="644242" cy="4036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flipH="1">
              <a:off x="7943611" y="2730302"/>
              <a:ext cx="535903" cy="4036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9" idx="2"/>
              <a:endCxn id="14" idx="0"/>
            </p:cNvCxnSpPr>
            <p:nvPr/>
          </p:nvCxnSpPr>
          <p:spPr bwMode="auto">
            <a:xfrm>
              <a:off x="6512603" y="2730302"/>
              <a:ext cx="548790" cy="4036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1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5939392" y="2730302"/>
              <a:ext cx="573210" cy="4020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5105400" y="280578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3360007" y="2833071"/>
            <a:ext cx="51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96913" y="402223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57802" y="402223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Yes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672527" y="4064578"/>
            <a:ext cx="51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682458" y="4027189"/>
            <a:ext cx="514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724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84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Properties of </a:t>
            </a:r>
            <a:r>
              <a:rPr lang="en-US" sz="4000" dirty="0" smtClean="0"/>
              <a:t>Binary </a:t>
            </a:r>
            <a:r>
              <a:rPr lang="en-US" sz="4000" dirty="0"/>
              <a:t>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4303" y="946414"/>
            <a:ext cx="3667918" cy="3098006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Notation:</a:t>
            </a:r>
            <a:endParaRPr lang="en-US" sz="2800" dirty="0"/>
          </a:p>
          <a:p>
            <a:pPr lvl="1" eaLnBrk="1" hangingPunct="1">
              <a:buFont typeface="Wingdings" charset="0"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i="1" dirty="0"/>
              <a:t>	</a:t>
            </a:r>
            <a:r>
              <a:rPr lang="en-US" sz="2400" b="1" i="1" dirty="0" smtClean="0"/>
              <a:t>- </a:t>
            </a:r>
            <a:r>
              <a:rPr lang="en-US" sz="2400" dirty="0" smtClean="0"/>
              <a:t>number </a:t>
            </a:r>
            <a:r>
              <a:rPr lang="en-US" sz="2400" dirty="0"/>
              <a:t>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i="1" dirty="0"/>
              <a:t>	</a:t>
            </a:r>
            <a:r>
              <a:rPr lang="en-US" sz="2400" b="1" i="1" dirty="0" smtClean="0"/>
              <a:t>- </a:t>
            </a:r>
            <a:r>
              <a:rPr lang="en-US" sz="2400" dirty="0" smtClean="0"/>
              <a:t>number </a:t>
            </a:r>
            <a:r>
              <a:rPr lang="en-US" sz="2400" dirty="0"/>
              <a:t>of external </a:t>
            </a:r>
            <a:r>
              <a:rPr lang="en-US" sz="2400" dirty="0" smtClean="0"/>
              <a:t>nodes (leaves) </a:t>
            </a:r>
            <a:endParaRPr lang="en-US" sz="2400" dirty="0"/>
          </a:p>
          <a:p>
            <a:pPr lvl="1" eaLnBrk="1" hangingPunct="1">
              <a:buFont typeface="Wingdings" charset="0"/>
              <a:buNone/>
            </a:pP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i="1" dirty="0"/>
              <a:t>	</a:t>
            </a:r>
            <a:r>
              <a:rPr lang="en-US" sz="2400" b="1" i="1" dirty="0" smtClean="0"/>
              <a:t>- </a:t>
            </a:r>
            <a:r>
              <a:rPr lang="en-US" sz="2400" dirty="0" smtClean="0"/>
              <a:t>number </a:t>
            </a:r>
            <a:r>
              <a:rPr lang="en-US" sz="2400" dirty="0"/>
              <a:t>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b="1" i="1" dirty="0"/>
              <a:t>	</a:t>
            </a:r>
            <a:r>
              <a:rPr lang="en-US" sz="2400" b="1" i="1" dirty="0" smtClean="0"/>
              <a:t>- </a:t>
            </a:r>
            <a:r>
              <a:rPr lang="en-US" sz="2400" dirty="0" smtClean="0"/>
              <a:t>height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4303" y="4286251"/>
            <a:ext cx="2667000" cy="1600200"/>
            <a:chOff x="914400" y="4343400"/>
            <a:chExt cx="2667000" cy="1600200"/>
          </a:xfrm>
        </p:grpSpPr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2057400" y="434340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2819400" y="495300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1295400" y="495300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914400" y="5562600"/>
              <a:ext cx="3810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438400" y="5562600"/>
              <a:ext cx="3810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200400" y="5562600"/>
              <a:ext cx="3810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01" name="AutoShape 15"/>
            <p:cNvCxnSpPr>
              <a:cxnSpLocks noChangeShapeType="1"/>
              <a:stCxn id="12295" idx="3"/>
              <a:endCxn id="12297" idx="7"/>
            </p:cNvCxnSpPr>
            <p:nvPr/>
          </p:nvCxnSpPr>
          <p:spPr bwMode="auto">
            <a:xfrm flipH="1">
              <a:off x="1620838" y="46783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16"/>
            <p:cNvCxnSpPr>
              <a:cxnSpLocks noChangeShapeType="1"/>
              <a:stCxn id="12296" idx="1"/>
              <a:endCxn id="12295" idx="5"/>
            </p:cNvCxnSpPr>
            <p:nvPr/>
          </p:nvCxnSpPr>
          <p:spPr bwMode="auto">
            <a:xfrm flipH="1" flipV="1">
              <a:off x="2382838" y="4678363"/>
              <a:ext cx="492125" cy="3206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17"/>
            <p:cNvCxnSpPr>
              <a:cxnSpLocks noChangeShapeType="1"/>
              <a:stCxn id="12300" idx="0"/>
              <a:endCxn id="12296" idx="5"/>
            </p:cNvCxnSpPr>
            <p:nvPr/>
          </p:nvCxnSpPr>
          <p:spPr bwMode="auto">
            <a:xfrm flipH="1" flipV="1">
              <a:off x="3144838" y="52879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18"/>
            <p:cNvCxnSpPr>
              <a:cxnSpLocks noChangeShapeType="1"/>
              <a:stCxn id="12299" idx="0"/>
              <a:endCxn id="12296" idx="3"/>
            </p:cNvCxnSpPr>
            <p:nvPr/>
          </p:nvCxnSpPr>
          <p:spPr bwMode="auto">
            <a:xfrm flipV="1">
              <a:off x="2628900" y="52879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21"/>
            <p:cNvCxnSpPr>
              <a:cxnSpLocks noChangeShapeType="1"/>
              <a:stCxn id="12298" idx="0"/>
              <a:endCxn id="12297" idx="3"/>
            </p:cNvCxnSpPr>
            <p:nvPr/>
          </p:nvCxnSpPr>
          <p:spPr bwMode="auto">
            <a:xfrm flipV="1">
              <a:off x="1104900" y="5287963"/>
              <a:ext cx="246063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22"/>
            <p:cNvCxnSpPr>
              <a:cxnSpLocks noChangeShapeType="1"/>
              <a:stCxn id="12307" idx="0"/>
              <a:endCxn id="12297" idx="5"/>
            </p:cNvCxnSpPr>
            <p:nvPr/>
          </p:nvCxnSpPr>
          <p:spPr bwMode="auto">
            <a:xfrm flipH="1" flipV="1">
              <a:off x="1620838" y="5287963"/>
              <a:ext cx="246062" cy="2651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7" name="Rectangle 23"/>
            <p:cNvSpPr>
              <a:spLocks noChangeArrowheads="1"/>
            </p:cNvSpPr>
            <p:nvPr/>
          </p:nvSpPr>
          <p:spPr bwMode="auto">
            <a:xfrm>
              <a:off x="1676400" y="5562600"/>
              <a:ext cx="3810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433895" y="3951288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94358" y="1034256"/>
            <a:ext cx="4630737" cy="381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800" kern="0" dirty="0" smtClean="0"/>
              <a:t>Properties:</a:t>
            </a: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 </a:t>
            </a:r>
            <a:r>
              <a:rPr 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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1)/2</a:t>
            </a: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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i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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lvl="1"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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123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Tree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sz="2800" dirty="0" smtClean="0"/>
              <a:t>Algorithms for searching tree data structures.</a:t>
            </a:r>
          </a:p>
          <a:p>
            <a:pPr lvl="1"/>
            <a:r>
              <a:rPr lang="en-US" sz="2400" u="sng" dirty="0" smtClean="0"/>
              <a:t>Breadth-First </a:t>
            </a:r>
            <a:r>
              <a:rPr lang="en-US" sz="2400" u="sng" dirty="0"/>
              <a:t>S</a:t>
            </a:r>
            <a:r>
              <a:rPr lang="en-US" sz="2400" u="sng" dirty="0" smtClean="0"/>
              <a:t>earch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smtClean="0"/>
              <a:t>Starting at the root, explores all the nodes on a given level before exploring nodes on the next level. </a:t>
            </a:r>
          </a:p>
          <a:p>
            <a:pPr lvl="2"/>
            <a:r>
              <a:rPr lang="en-US" sz="2000" dirty="0" smtClean="0"/>
              <a:t>A form of Level-Order Traversal.</a:t>
            </a:r>
          </a:p>
          <a:p>
            <a:pPr lvl="2"/>
            <a:r>
              <a:rPr lang="en-US" sz="2000" dirty="0" smtClean="0"/>
              <a:t>Usually implemented with a Queue.</a:t>
            </a:r>
          </a:p>
          <a:p>
            <a:pPr lvl="1"/>
            <a:r>
              <a:rPr lang="en-US" sz="2400" u="sng" dirty="0" smtClean="0"/>
              <a:t>Depth-First </a:t>
            </a:r>
            <a:r>
              <a:rPr lang="en-US" sz="2400" u="sng" dirty="0"/>
              <a:t>S</a:t>
            </a:r>
            <a:r>
              <a:rPr lang="en-US" sz="2400" u="sng" dirty="0" smtClean="0"/>
              <a:t>earch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smtClean="0"/>
              <a:t>Starting at the root,</a:t>
            </a:r>
            <a:r>
              <a:rPr lang="en-US" sz="2000" dirty="0"/>
              <a:t> </a:t>
            </a:r>
            <a:r>
              <a:rPr lang="en-US" sz="2000" dirty="0" smtClean="0"/>
              <a:t>explores a node one level down.</a:t>
            </a:r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ontinues searching, moving down one level down, until reach a leaf.</a:t>
            </a:r>
          </a:p>
          <a:p>
            <a:pPr lvl="2"/>
            <a:r>
              <a:rPr lang="en-US" sz="2000" dirty="0" smtClean="0"/>
              <a:t>Then backtrack to last node with a non-empty child node and repeat the search.</a:t>
            </a:r>
          </a:p>
          <a:p>
            <a:pPr lvl="2"/>
            <a:r>
              <a:rPr lang="en-US" sz="2000" dirty="0" smtClean="0"/>
              <a:t>A form of Pre-Order Traversal.</a:t>
            </a:r>
          </a:p>
          <a:p>
            <a:pPr lvl="2"/>
            <a:r>
              <a:rPr lang="en-US" sz="2000" dirty="0" smtClean="0"/>
              <a:t>Usually implemented with a Stack.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9633" y="1311176"/>
            <a:ext cx="6544734" cy="25545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BFS(r) // root node of tree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 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v </a:t>
            </a:r>
            <a:r>
              <a:rPr lang="en-US" sz="2000" dirty="0">
                <a:cs typeface="Courier New" panose="02070309020205020404" pitchFamily="49" charset="0"/>
              </a:rPr>
              <a:t>←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visited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visited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 </a:t>
            </a:r>
          </a:p>
        </p:txBody>
      </p:sp>
    </p:spTree>
    <p:extLst>
      <p:ext uri="{BB962C8B-B14F-4D97-AF65-F5344CB8AC3E}">
        <p14:creationId xmlns:p14="http://schemas.microsoft.com/office/powerpoint/2010/main" val="438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17764"/>
            <a:ext cx="8077200" cy="1143000"/>
          </a:xfrm>
        </p:spPr>
        <p:txBody>
          <a:bodyPr/>
          <a:lstStyle/>
          <a:p>
            <a:r>
              <a:rPr lang="en-US" dirty="0" smtClean="0"/>
              <a:t>Example: Breadth-First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1864243" y="1295400"/>
            <a:ext cx="5263114" cy="3404178"/>
            <a:chOff x="1594886" y="1024865"/>
            <a:chExt cx="5263114" cy="3404178"/>
          </a:xfrm>
        </p:grpSpPr>
        <p:sp>
          <p:nvSpPr>
            <p:cNvPr id="8" name="TextBox 7"/>
            <p:cNvSpPr txBox="1"/>
            <p:nvPr/>
          </p:nvSpPr>
          <p:spPr>
            <a:xfrm>
              <a:off x="4037913" y="1050265"/>
              <a:ext cx="381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7740" y="1979126"/>
              <a:ext cx="338334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2408" y="1963801"/>
              <a:ext cx="623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5319" y="2863866"/>
              <a:ext cx="4191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2958" y="2869622"/>
              <a:ext cx="364142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8521" y="3885299"/>
              <a:ext cx="654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3030" y="3878672"/>
              <a:ext cx="345316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72617" y="3895643"/>
              <a:ext cx="364941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42" name="Straight Arrow Connector 41"/>
            <p:cNvCxnSpPr>
              <a:stCxn id="41" idx="3"/>
              <a:endCxn id="63" idx="7"/>
            </p:cNvCxnSpPr>
            <p:nvPr/>
          </p:nvCxnSpPr>
          <p:spPr bwMode="auto">
            <a:xfrm flipH="1">
              <a:off x="2969885" y="1480150"/>
              <a:ext cx="1069943" cy="5791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41" idx="5"/>
              <a:endCxn id="59" idx="1"/>
            </p:cNvCxnSpPr>
            <p:nvPr/>
          </p:nvCxnSpPr>
          <p:spPr bwMode="auto">
            <a:xfrm>
              <a:off x="4416998" y="1480150"/>
              <a:ext cx="1111422" cy="5562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stCxn id="63" idx="3"/>
              <a:endCxn id="67" idx="7"/>
            </p:cNvCxnSpPr>
            <p:nvPr/>
          </p:nvCxnSpPr>
          <p:spPr bwMode="auto">
            <a:xfrm flipH="1">
              <a:off x="2050171" y="2436485"/>
              <a:ext cx="542544" cy="5054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63" idx="5"/>
              <a:endCxn id="65" idx="1"/>
            </p:cNvCxnSpPr>
            <p:nvPr/>
          </p:nvCxnSpPr>
          <p:spPr bwMode="auto">
            <a:xfrm>
              <a:off x="2969885" y="2436485"/>
              <a:ext cx="537230" cy="51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73" idx="3"/>
              <a:endCxn id="24" idx="0"/>
            </p:cNvCxnSpPr>
            <p:nvPr/>
          </p:nvCxnSpPr>
          <p:spPr bwMode="auto">
            <a:xfrm flipH="1">
              <a:off x="5695931" y="3328563"/>
              <a:ext cx="666781" cy="55673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65" idx="3"/>
              <a:endCxn id="71" idx="7"/>
            </p:cNvCxnSpPr>
            <p:nvPr/>
          </p:nvCxnSpPr>
          <p:spPr bwMode="auto">
            <a:xfrm flipH="1">
              <a:off x="3201072" y="3324907"/>
              <a:ext cx="306043" cy="64248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5" idx="5"/>
              <a:endCxn id="69" idx="1"/>
            </p:cNvCxnSpPr>
            <p:nvPr/>
          </p:nvCxnSpPr>
          <p:spPr bwMode="auto">
            <a:xfrm>
              <a:off x="3884285" y="3324907"/>
              <a:ext cx="482218" cy="64885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3961713" y="1024865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450305" y="1958300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421368" y="3889978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514600" y="1981200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429000" y="2869622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594886" y="2863866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288388" y="3895643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745787" y="3889277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37610" y="2851988"/>
              <a:ext cx="620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284597" y="2873278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4" name="Straight Arrow Connector 73"/>
            <p:cNvCxnSpPr>
              <a:stCxn id="59" idx="5"/>
              <a:endCxn id="73" idx="1"/>
            </p:cNvCxnSpPr>
            <p:nvPr/>
          </p:nvCxnSpPr>
          <p:spPr bwMode="auto">
            <a:xfrm>
              <a:off x="5905590" y="2413585"/>
              <a:ext cx="457122" cy="5378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88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9633" y="1311176"/>
            <a:ext cx="6544734" cy="26776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 D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FS(r) // root node of tree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(r) 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</a:t>
            </a:r>
            <a:r>
              <a:rPr lang="en-US" sz="2000" dirty="0">
                <a:cs typeface="Courier New" panose="02070309020205020404" pitchFamily="49" charset="0"/>
              </a:rPr>
              <a:t>←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mark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visited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not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visited </a:t>
            </a:r>
          </a:p>
          <a:p>
            <a:pPr lvl="0">
              <a:spcBef>
                <a:spcPct val="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(w) </a:t>
            </a:r>
          </a:p>
          <a:p>
            <a:pPr lvl="0">
              <a:spcBef>
                <a:spcPct val="0"/>
              </a:spcBef>
            </a:pPr>
            <a:endParaRPr lang="en-US" alt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17764"/>
            <a:ext cx="8077200" cy="1143000"/>
          </a:xfrm>
        </p:spPr>
        <p:txBody>
          <a:bodyPr/>
          <a:lstStyle/>
          <a:p>
            <a:r>
              <a:rPr lang="en-US" dirty="0" smtClean="0"/>
              <a:t>Example: Depth-First Search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1864243" y="1295400"/>
            <a:ext cx="5263114" cy="3404178"/>
            <a:chOff x="1594886" y="1024865"/>
            <a:chExt cx="5263114" cy="3404178"/>
          </a:xfrm>
        </p:grpSpPr>
        <p:sp>
          <p:nvSpPr>
            <p:cNvPr id="8" name="TextBox 7"/>
            <p:cNvSpPr txBox="1"/>
            <p:nvPr/>
          </p:nvSpPr>
          <p:spPr>
            <a:xfrm>
              <a:off x="4037913" y="1050265"/>
              <a:ext cx="381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7740" y="1979126"/>
              <a:ext cx="338334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2408" y="1963801"/>
              <a:ext cx="6235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5319" y="2863866"/>
              <a:ext cx="4191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2958" y="2869622"/>
              <a:ext cx="364142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68521" y="3885299"/>
              <a:ext cx="654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3030" y="3878672"/>
              <a:ext cx="345316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72617" y="3895643"/>
              <a:ext cx="364941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42" name="Straight Arrow Connector 41"/>
            <p:cNvCxnSpPr>
              <a:stCxn id="41" idx="3"/>
              <a:endCxn id="63" idx="7"/>
            </p:cNvCxnSpPr>
            <p:nvPr/>
          </p:nvCxnSpPr>
          <p:spPr bwMode="auto">
            <a:xfrm flipH="1">
              <a:off x="2969885" y="1480150"/>
              <a:ext cx="1069943" cy="5791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41" idx="5"/>
              <a:endCxn id="59" idx="1"/>
            </p:cNvCxnSpPr>
            <p:nvPr/>
          </p:nvCxnSpPr>
          <p:spPr bwMode="auto">
            <a:xfrm>
              <a:off x="4416998" y="1480150"/>
              <a:ext cx="1111422" cy="5562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stCxn id="63" idx="3"/>
              <a:endCxn id="67" idx="7"/>
            </p:cNvCxnSpPr>
            <p:nvPr/>
          </p:nvCxnSpPr>
          <p:spPr bwMode="auto">
            <a:xfrm flipH="1">
              <a:off x="2050171" y="2436485"/>
              <a:ext cx="542544" cy="5054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63" idx="5"/>
              <a:endCxn id="65" idx="1"/>
            </p:cNvCxnSpPr>
            <p:nvPr/>
          </p:nvCxnSpPr>
          <p:spPr bwMode="auto">
            <a:xfrm>
              <a:off x="2969885" y="2436485"/>
              <a:ext cx="537230" cy="51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>
              <a:stCxn id="73" idx="3"/>
              <a:endCxn id="24" idx="0"/>
            </p:cNvCxnSpPr>
            <p:nvPr/>
          </p:nvCxnSpPr>
          <p:spPr bwMode="auto">
            <a:xfrm flipH="1">
              <a:off x="5695931" y="3328563"/>
              <a:ext cx="666781" cy="55673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65" idx="3"/>
              <a:endCxn id="71" idx="7"/>
            </p:cNvCxnSpPr>
            <p:nvPr/>
          </p:nvCxnSpPr>
          <p:spPr bwMode="auto">
            <a:xfrm flipH="1">
              <a:off x="3201072" y="3324907"/>
              <a:ext cx="306043" cy="64248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>
              <a:stCxn id="65" idx="5"/>
              <a:endCxn id="69" idx="1"/>
            </p:cNvCxnSpPr>
            <p:nvPr/>
          </p:nvCxnSpPr>
          <p:spPr bwMode="auto">
            <a:xfrm>
              <a:off x="3884285" y="3324907"/>
              <a:ext cx="482218" cy="64885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3961713" y="1024865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450305" y="1958300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421368" y="3889978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2514600" y="1981200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429000" y="2869622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594886" y="2863866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288388" y="3895643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745787" y="3889277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37610" y="2851988"/>
              <a:ext cx="620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284597" y="2873278"/>
              <a:ext cx="533400" cy="5334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Marlett" pitchFamily="2" charset="2"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4" name="Straight Arrow Connector 73"/>
            <p:cNvCxnSpPr>
              <a:stCxn id="59" idx="5"/>
              <a:endCxn id="73" idx="1"/>
            </p:cNvCxnSpPr>
            <p:nvPr/>
          </p:nvCxnSpPr>
          <p:spPr bwMode="auto">
            <a:xfrm>
              <a:off x="5905590" y="2413585"/>
              <a:ext cx="457122" cy="5378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775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Pre-order </a:t>
            </a:r>
            <a:r>
              <a:rPr lang="en-US" dirty="0"/>
              <a:t>Traversal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970" y="1127124"/>
            <a:ext cx="8005763" cy="2568575"/>
            <a:chOff x="762000" y="3352800"/>
            <a:chExt cx="8005763" cy="2568575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3960813" y="3581400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7175" name="AutoShape 6"/>
            <p:cNvSpPr>
              <a:spLocks noChangeAspect="1" noChangeArrowheads="1"/>
            </p:cNvSpPr>
            <p:nvPr/>
          </p:nvSpPr>
          <p:spPr bwMode="auto">
            <a:xfrm>
              <a:off x="1306513" y="4495800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7176" name="AutoShape 7"/>
            <p:cNvSpPr>
              <a:spLocks noChangeAspect="1" noChangeArrowheads="1"/>
            </p:cNvSpPr>
            <p:nvPr/>
          </p:nvSpPr>
          <p:spPr bwMode="auto">
            <a:xfrm>
              <a:off x="7543800" y="4495800"/>
              <a:ext cx="1223963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References</a:t>
              </a:r>
            </a:p>
          </p:txBody>
        </p:sp>
        <p:sp>
          <p:nvSpPr>
            <p:cNvPr id="7177" name="AutoShape 8"/>
            <p:cNvSpPr>
              <a:spLocks noChangeAspect="1" noChangeArrowheads="1"/>
            </p:cNvSpPr>
            <p:nvPr/>
          </p:nvSpPr>
          <p:spPr bwMode="auto">
            <a:xfrm>
              <a:off x="5368925" y="4495800"/>
              <a:ext cx="1233488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7178" name="AutoShape 9"/>
            <p:cNvSpPr>
              <a:spLocks noChangeAspect="1" noChangeArrowheads="1"/>
            </p:cNvSpPr>
            <p:nvPr/>
          </p:nvSpPr>
          <p:spPr bwMode="auto">
            <a:xfrm>
              <a:off x="3886200" y="5267325"/>
              <a:ext cx="1092200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2.1 Stock</a:t>
              </a:r>
              <a:br>
                <a:rPr lang="en-US" sz="1600" dirty="0"/>
              </a:br>
              <a:r>
                <a:rPr lang="en-US" sz="1600" dirty="0"/>
                <a:t>Fraud</a:t>
              </a:r>
            </a:p>
          </p:txBody>
        </p:sp>
        <p:sp>
          <p:nvSpPr>
            <p:cNvPr id="7179" name="AutoShape 10"/>
            <p:cNvSpPr>
              <a:spLocks noChangeAspect="1" noChangeArrowheads="1"/>
            </p:cNvSpPr>
            <p:nvPr/>
          </p:nvSpPr>
          <p:spPr bwMode="auto">
            <a:xfrm>
              <a:off x="5451475" y="5267325"/>
              <a:ext cx="1077913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2.2 Ponzi</a:t>
              </a:r>
              <a:br>
                <a:rPr lang="en-US" sz="1600" dirty="0"/>
              </a:br>
              <a:r>
                <a:rPr lang="en-US" sz="1600" dirty="0"/>
                <a:t>Scheme</a:t>
              </a:r>
            </a:p>
          </p:txBody>
        </p:sp>
        <p:sp>
          <p:nvSpPr>
            <p:cNvPr id="7180" name="AutoShape 11"/>
            <p:cNvSpPr>
              <a:spLocks noChangeAspect="1" noChangeArrowheads="1"/>
            </p:cNvSpPr>
            <p:nvPr/>
          </p:nvSpPr>
          <p:spPr bwMode="auto">
            <a:xfrm>
              <a:off x="762000" y="5402263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1.1 Greed</a:t>
              </a:r>
            </a:p>
          </p:txBody>
        </p:sp>
        <p:sp>
          <p:nvSpPr>
            <p:cNvPr id="7181" name="AutoShape 12"/>
            <p:cNvSpPr>
              <a:spLocks noChangeAspect="1" noChangeArrowheads="1"/>
            </p:cNvSpPr>
            <p:nvPr/>
          </p:nvSpPr>
          <p:spPr bwMode="auto">
            <a:xfrm>
              <a:off x="2266950" y="5402263"/>
              <a:ext cx="1184275" cy="38417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1.2 Avidity</a:t>
              </a:r>
            </a:p>
          </p:txBody>
        </p:sp>
        <p:cxnSp>
          <p:nvCxnSpPr>
            <p:cNvPr id="7182" name="AutoShape 13"/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 flipH="1">
              <a:off x="2054225" y="3975100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4"/>
            <p:cNvCxnSpPr>
              <a:cxnSpLocks noChangeShapeType="1"/>
              <a:stCxn id="7174" idx="2"/>
              <a:endCxn id="7177" idx="0"/>
            </p:cNvCxnSpPr>
            <p:nvPr/>
          </p:nvCxnSpPr>
          <p:spPr bwMode="auto">
            <a:xfrm>
              <a:off x="4894263" y="3975100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15"/>
            <p:cNvCxnSpPr>
              <a:cxnSpLocks noChangeShapeType="1"/>
              <a:stCxn id="7174" idx="2"/>
              <a:endCxn id="7176" idx="0"/>
            </p:cNvCxnSpPr>
            <p:nvPr/>
          </p:nvCxnSpPr>
          <p:spPr bwMode="auto">
            <a:xfrm>
              <a:off x="4894263" y="3975100"/>
              <a:ext cx="3262312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16"/>
            <p:cNvCxnSpPr>
              <a:cxnSpLocks noChangeShapeType="1"/>
              <a:stCxn id="7177" idx="2"/>
              <a:endCxn id="7179" idx="0"/>
            </p:cNvCxnSpPr>
            <p:nvPr/>
          </p:nvCxnSpPr>
          <p:spPr bwMode="auto">
            <a:xfrm>
              <a:off x="5986463" y="4889500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AutoShape 17"/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 flipH="1">
              <a:off x="4432300" y="4889500"/>
              <a:ext cx="1554163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8"/>
            <p:cNvCxnSpPr>
              <a:cxnSpLocks noChangeShapeType="1"/>
              <a:stCxn id="7175" idx="2"/>
              <a:endCxn id="7181" idx="0"/>
            </p:cNvCxnSpPr>
            <p:nvPr/>
          </p:nvCxnSpPr>
          <p:spPr bwMode="auto">
            <a:xfrm>
              <a:off x="2054225" y="4889500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19"/>
            <p:cNvCxnSpPr>
              <a:cxnSpLocks noChangeShapeType="1"/>
              <a:stCxn id="7175" idx="2"/>
              <a:endCxn id="7180" idx="0"/>
            </p:cNvCxnSpPr>
            <p:nvPr/>
          </p:nvCxnSpPr>
          <p:spPr bwMode="auto">
            <a:xfrm flipH="1">
              <a:off x="1322388" y="4889500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AutoShape 27"/>
            <p:cNvSpPr>
              <a:spLocks noChangeAspect="1" noChangeArrowheads="1"/>
            </p:cNvSpPr>
            <p:nvPr/>
          </p:nvSpPr>
          <p:spPr bwMode="auto">
            <a:xfrm>
              <a:off x="6838950" y="5265738"/>
              <a:ext cx="1044575" cy="65405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2.3 Bank</a:t>
              </a:r>
              <a:br>
                <a:rPr lang="en-US" sz="1600"/>
              </a:br>
              <a:r>
                <a:rPr lang="en-US" sz="1600"/>
                <a:t>Robbery</a:t>
              </a:r>
            </a:p>
          </p:txBody>
        </p:sp>
        <p:cxnSp>
          <p:nvCxnSpPr>
            <p:cNvPr id="7190" name="AutoShape 28"/>
            <p:cNvCxnSpPr>
              <a:cxnSpLocks noChangeShapeType="1"/>
              <a:stCxn id="7177" idx="2"/>
              <a:endCxn id="7189" idx="0"/>
            </p:cNvCxnSpPr>
            <p:nvPr/>
          </p:nvCxnSpPr>
          <p:spPr bwMode="auto">
            <a:xfrm>
              <a:off x="5986463" y="4889500"/>
              <a:ext cx="1374775" cy="3667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1" name="Text Box 29"/>
            <p:cNvSpPr txBox="1">
              <a:spLocks noChangeArrowheads="1"/>
            </p:cNvSpPr>
            <p:nvPr/>
          </p:nvSpPr>
          <p:spPr bwMode="auto">
            <a:xfrm>
              <a:off x="3581400" y="3352800"/>
              <a:ext cx="32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192" name="Text Box 30"/>
            <p:cNvSpPr txBox="1">
              <a:spLocks noChangeArrowheads="1"/>
            </p:cNvSpPr>
            <p:nvPr/>
          </p:nvSpPr>
          <p:spPr bwMode="auto">
            <a:xfrm>
              <a:off x="18589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193" name="Text Box 31"/>
            <p:cNvSpPr txBox="1">
              <a:spLocks noChangeArrowheads="1"/>
            </p:cNvSpPr>
            <p:nvPr/>
          </p:nvSpPr>
          <p:spPr bwMode="auto">
            <a:xfrm>
              <a:off x="11255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7194" name="Text Box 32"/>
            <p:cNvSpPr txBox="1">
              <a:spLocks noChangeArrowheads="1"/>
            </p:cNvSpPr>
            <p:nvPr/>
          </p:nvSpPr>
          <p:spPr bwMode="auto">
            <a:xfrm>
              <a:off x="51355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7195" name="Text Box 33"/>
            <p:cNvSpPr txBox="1">
              <a:spLocks noChangeArrowheads="1"/>
            </p:cNvSpPr>
            <p:nvPr/>
          </p:nvSpPr>
          <p:spPr bwMode="auto">
            <a:xfrm>
              <a:off x="2725738" y="50419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7196" name="Text Box 34"/>
            <p:cNvSpPr txBox="1">
              <a:spLocks noChangeArrowheads="1"/>
            </p:cNvSpPr>
            <p:nvPr/>
          </p:nvSpPr>
          <p:spPr bwMode="auto">
            <a:xfrm>
              <a:off x="40306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7197" name="Text Box 35"/>
            <p:cNvSpPr txBox="1">
              <a:spLocks noChangeArrowheads="1"/>
            </p:cNvSpPr>
            <p:nvPr/>
          </p:nvSpPr>
          <p:spPr bwMode="auto">
            <a:xfrm>
              <a:off x="56308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7198" name="Text Box 36"/>
            <p:cNvSpPr txBox="1">
              <a:spLocks noChangeArrowheads="1"/>
            </p:cNvSpPr>
            <p:nvPr/>
          </p:nvSpPr>
          <p:spPr bwMode="auto">
            <a:xfrm>
              <a:off x="7231063" y="490855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7199" name="Text Box 37"/>
            <p:cNvSpPr txBox="1">
              <a:spLocks noChangeArrowheads="1"/>
            </p:cNvSpPr>
            <p:nvPr/>
          </p:nvSpPr>
          <p:spPr bwMode="auto">
            <a:xfrm>
              <a:off x="8031163" y="4165600"/>
              <a:ext cx="322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9</a:t>
              </a:r>
            </a:p>
          </p:txBody>
        </p:sp>
      </p:grp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607749" y="4482209"/>
            <a:ext cx="3532451" cy="112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462631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Motivation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57700" y="5271637"/>
            <a:ext cx="473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 Avidity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right child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128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90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cs typeface="Courier New" panose="02070309020205020404" pitchFamily="49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6224" y="1253332"/>
            <a:ext cx="3454400" cy="28149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node is represented by an object </a:t>
            </a:r>
            <a:r>
              <a:rPr lang="en-US" sz="2800" dirty="0" smtClean="0"/>
              <a:t>storing: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Sequence of children </a:t>
            </a:r>
            <a:r>
              <a:rPr lang="en-US" sz="2400" dirty="0" smtClean="0"/>
              <a:t>nodes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455333" y="3961605"/>
            <a:ext cx="2752725" cy="2176463"/>
            <a:chOff x="1143000" y="3962400"/>
            <a:chExt cx="2752725" cy="2176463"/>
          </a:xfrm>
        </p:grpSpPr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2281238" y="3962400"/>
              <a:ext cx="501650" cy="500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l"/>
              <a:r>
                <a:rPr lang="en-US">
                  <a:solidFill>
                    <a:schemeClr val="tx2"/>
                  </a:solidFill>
                  <a:sym typeface="Symbol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2289175" y="4778375"/>
              <a:ext cx="501650" cy="500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143000" y="4778375"/>
              <a:ext cx="500063" cy="500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806575" y="5638800"/>
              <a:ext cx="500063" cy="500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808288" y="5638800"/>
              <a:ext cx="500062" cy="500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8444" name="AutoShape 18"/>
            <p:cNvCxnSpPr>
              <a:cxnSpLocks noChangeShapeType="1"/>
              <a:stCxn id="18443" idx="0"/>
              <a:endCxn id="18440" idx="5"/>
            </p:cNvCxnSpPr>
            <p:nvPr/>
          </p:nvCxnSpPr>
          <p:spPr bwMode="auto">
            <a:xfrm flipH="1" flipV="1">
              <a:off x="2717800" y="5214938"/>
              <a:ext cx="341313" cy="414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9"/>
            <p:cNvCxnSpPr>
              <a:cxnSpLocks noChangeShapeType="1"/>
              <a:stCxn id="18442" idx="0"/>
              <a:endCxn id="18440" idx="3"/>
            </p:cNvCxnSpPr>
            <p:nvPr/>
          </p:nvCxnSpPr>
          <p:spPr bwMode="auto">
            <a:xfrm flipV="1">
              <a:off x="2057400" y="5214938"/>
              <a:ext cx="304800" cy="414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20"/>
            <p:cNvCxnSpPr>
              <a:cxnSpLocks noChangeShapeType="1"/>
              <a:stCxn id="18441" idx="0"/>
              <a:endCxn id="18439" idx="3"/>
            </p:cNvCxnSpPr>
            <p:nvPr/>
          </p:nvCxnSpPr>
          <p:spPr bwMode="auto">
            <a:xfrm flipV="1">
              <a:off x="1393825" y="4398963"/>
              <a:ext cx="960438" cy="3698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21"/>
            <p:cNvCxnSpPr>
              <a:cxnSpLocks noChangeShapeType="1"/>
              <a:stCxn id="18440" idx="0"/>
              <a:endCxn id="18439" idx="4"/>
            </p:cNvCxnSpPr>
            <p:nvPr/>
          </p:nvCxnSpPr>
          <p:spPr bwMode="auto">
            <a:xfrm flipH="1" flipV="1">
              <a:off x="2532063" y="4471988"/>
              <a:ext cx="7937" cy="2968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8" name="Rectangle 38"/>
            <p:cNvSpPr>
              <a:spLocks noChangeArrowheads="1"/>
            </p:cNvSpPr>
            <p:nvPr/>
          </p:nvSpPr>
          <p:spPr bwMode="auto">
            <a:xfrm>
              <a:off x="3395663" y="4779963"/>
              <a:ext cx="500062" cy="5000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F</a:t>
              </a:r>
            </a:p>
          </p:txBody>
        </p:sp>
        <p:cxnSp>
          <p:nvCxnSpPr>
            <p:cNvPr id="18449" name="AutoShape 39"/>
            <p:cNvCxnSpPr>
              <a:cxnSpLocks noChangeShapeType="1"/>
              <a:stCxn id="18448" idx="0"/>
              <a:endCxn id="18439" idx="5"/>
            </p:cNvCxnSpPr>
            <p:nvPr/>
          </p:nvCxnSpPr>
          <p:spPr bwMode="auto">
            <a:xfrm flipH="1" flipV="1">
              <a:off x="2709863" y="4398963"/>
              <a:ext cx="936625" cy="371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4199466" y="1594643"/>
            <a:ext cx="4684713" cy="4543425"/>
            <a:chOff x="4114800" y="1676400"/>
            <a:chExt cx="4684713" cy="4543425"/>
          </a:xfrm>
        </p:grpSpPr>
        <p:grpSp>
          <p:nvGrpSpPr>
            <p:cNvPr id="18436" name="Group 110"/>
            <p:cNvGrpSpPr>
              <a:grpSpLocks/>
            </p:cNvGrpSpPr>
            <p:nvPr/>
          </p:nvGrpSpPr>
          <p:grpSpPr bwMode="auto">
            <a:xfrm>
              <a:off x="4114800" y="1676400"/>
              <a:ext cx="1028700" cy="342900"/>
              <a:chOff x="2232" y="2244"/>
              <a:chExt cx="648" cy="216"/>
            </a:xfrm>
          </p:grpSpPr>
          <p:sp>
            <p:nvSpPr>
              <p:cNvPr id="18506" name="Rectangle 76"/>
              <p:cNvSpPr>
                <a:spLocks noChangeArrowheads="1"/>
              </p:cNvSpPr>
              <p:nvPr/>
            </p:nvSpPr>
            <p:spPr bwMode="auto">
              <a:xfrm>
                <a:off x="2232" y="2244"/>
                <a:ext cx="216" cy="2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Rectangle 77"/>
              <p:cNvSpPr>
                <a:spLocks noChangeArrowheads="1"/>
              </p:cNvSpPr>
              <p:nvPr/>
            </p:nvSpPr>
            <p:spPr bwMode="auto">
              <a:xfrm>
                <a:off x="2664" y="2244"/>
                <a:ext cx="216" cy="2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Rectangle 109"/>
              <p:cNvSpPr>
                <a:spLocks noChangeArrowheads="1"/>
              </p:cNvSpPr>
              <p:nvPr/>
            </p:nvSpPr>
            <p:spPr bwMode="auto">
              <a:xfrm>
                <a:off x="2448" y="2244"/>
                <a:ext cx="247" cy="21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>
                    <a:sym typeface="Symbol" charset="0"/>
                  </a:rPr>
                  <a:t></a:t>
                </a:r>
              </a:p>
            </p:txBody>
          </p:sp>
        </p:grpSp>
        <p:sp>
          <p:nvSpPr>
            <p:cNvPr id="18450" name="AutoShape 53"/>
            <p:cNvSpPr>
              <a:spLocks noChangeArrowheads="1"/>
            </p:cNvSpPr>
            <p:nvPr/>
          </p:nvSpPr>
          <p:spPr bwMode="auto">
            <a:xfrm>
              <a:off x="5448300" y="1749425"/>
              <a:ext cx="1371600" cy="4159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51" name="AutoShape 54"/>
            <p:cNvCxnSpPr>
              <a:cxnSpLocks noChangeShapeType="1"/>
              <a:stCxn id="18454" idx="2"/>
              <a:endCxn id="18452" idx="6"/>
            </p:cNvCxnSpPr>
            <p:nvPr/>
          </p:nvCxnSpPr>
          <p:spPr bwMode="auto">
            <a:xfrm flipH="1">
              <a:off x="5830888" y="1957388"/>
              <a:ext cx="6064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2" name="Oval 55"/>
            <p:cNvSpPr>
              <a:spLocks noChangeArrowheads="1"/>
            </p:cNvSpPr>
            <p:nvPr/>
          </p:nvSpPr>
          <p:spPr bwMode="auto">
            <a:xfrm>
              <a:off x="5510213" y="1801813"/>
              <a:ext cx="312737" cy="311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56"/>
            <p:cNvSpPr>
              <a:spLocks noChangeArrowheads="1"/>
            </p:cNvSpPr>
            <p:nvPr/>
          </p:nvSpPr>
          <p:spPr bwMode="auto">
            <a:xfrm>
              <a:off x="5978525" y="1801813"/>
              <a:ext cx="311150" cy="311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57"/>
            <p:cNvSpPr>
              <a:spLocks noChangeArrowheads="1"/>
            </p:cNvSpPr>
            <p:nvPr/>
          </p:nvSpPr>
          <p:spPr bwMode="auto">
            <a:xfrm>
              <a:off x="6445250" y="1801813"/>
              <a:ext cx="312738" cy="311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5" name="Group 86"/>
            <p:cNvGrpSpPr>
              <a:grpSpLocks/>
            </p:cNvGrpSpPr>
            <p:nvPr/>
          </p:nvGrpSpPr>
          <p:grpSpPr bwMode="auto">
            <a:xfrm>
              <a:off x="6934200" y="4454525"/>
              <a:ext cx="914400" cy="498475"/>
              <a:chOff x="4560" y="3216"/>
              <a:chExt cx="576" cy="314"/>
            </a:xfrm>
          </p:grpSpPr>
          <p:sp>
            <p:nvSpPr>
              <p:cNvPr id="18502" name="AutoShape 70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576" cy="31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8503" name="AutoShape 71"/>
              <p:cNvCxnSpPr>
                <a:cxnSpLocks noChangeShapeType="1"/>
                <a:stCxn id="18505" idx="2"/>
                <a:endCxn id="18504" idx="6"/>
              </p:cNvCxnSpPr>
              <p:nvPr/>
            </p:nvCxnSpPr>
            <p:spPr bwMode="auto">
              <a:xfrm flipH="1">
                <a:off x="4802" y="3373"/>
                <a:ext cx="86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04" name="Oval 72"/>
              <p:cNvSpPr>
                <a:spLocks noChangeArrowheads="1"/>
              </p:cNvSpPr>
              <p:nvPr/>
            </p:nvSpPr>
            <p:spPr bwMode="auto">
              <a:xfrm>
                <a:off x="4599" y="3275"/>
                <a:ext cx="197" cy="19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5" name="Oval 73"/>
              <p:cNvSpPr>
                <a:spLocks noChangeArrowheads="1"/>
              </p:cNvSpPr>
              <p:nvPr/>
            </p:nvSpPr>
            <p:spPr bwMode="auto">
              <a:xfrm>
                <a:off x="4894" y="3275"/>
                <a:ext cx="196" cy="19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456" name="AutoShape 52"/>
            <p:cNvCxnSpPr>
              <a:cxnSpLocks noChangeShapeType="1"/>
              <a:endCxn id="18457" idx="0"/>
            </p:cNvCxnSpPr>
            <p:nvPr/>
          </p:nvCxnSpPr>
          <p:spPr bwMode="auto">
            <a:xfrm rot="16200000" flipH="1">
              <a:off x="4045744" y="2050256"/>
              <a:ext cx="457200" cy="14288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7" name="Text Box 87"/>
            <p:cNvSpPr txBox="1">
              <a:spLocks noChangeArrowheads="1"/>
            </p:cNvSpPr>
            <p:nvPr/>
          </p:nvSpPr>
          <p:spPr bwMode="auto">
            <a:xfrm>
              <a:off x="4114800" y="2286000"/>
              <a:ext cx="333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8458" name="AutoShape 96"/>
            <p:cNvCxnSpPr>
              <a:cxnSpLocks noChangeShapeType="1"/>
            </p:cNvCxnSpPr>
            <p:nvPr/>
          </p:nvCxnSpPr>
          <p:spPr bwMode="auto">
            <a:xfrm>
              <a:off x="5000625" y="1851025"/>
              <a:ext cx="447675" cy="96838"/>
            </a:xfrm>
            <a:prstGeom prst="curvedConnector3">
              <a:avLst>
                <a:gd name="adj1" fmla="val 51065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9" name="Oval 100"/>
            <p:cNvSpPr>
              <a:spLocks noChangeArrowheads="1"/>
            </p:cNvSpPr>
            <p:nvPr/>
          </p:nvSpPr>
          <p:spPr bwMode="auto">
            <a:xfrm>
              <a:off x="5619750" y="1879600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Oval 101"/>
            <p:cNvSpPr>
              <a:spLocks noChangeArrowheads="1"/>
            </p:cNvSpPr>
            <p:nvPr/>
          </p:nvSpPr>
          <p:spPr bwMode="auto">
            <a:xfrm>
              <a:off x="6091238" y="1879600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Oval 102"/>
            <p:cNvSpPr>
              <a:spLocks noChangeArrowheads="1"/>
            </p:cNvSpPr>
            <p:nvPr/>
          </p:nvSpPr>
          <p:spPr bwMode="auto">
            <a:xfrm>
              <a:off x="6562725" y="1879600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462" name="AutoShape 104"/>
            <p:cNvCxnSpPr>
              <a:cxnSpLocks noChangeShapeType="1"/>
              <a:stCxn id="18460" idx="4"/>
              <a:endCxn id="18469" idx="0"/>
            </p:cNvCxnSpPr>
            <p:nvPr/>
          </p:nvCxnSpPr>
          <p:spPr bwMode="auto">
            <a:xfrm rot="16200000" flipH="1">
              <a:off x="6041231" y="2043907"/>
              <a:ext cx="987425" cy="811212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AutoShape 105"/>
            <p:cNvCxnSpPr>
              <a:cxnSpLocks noChangeShapeType="1"/>
              <a:stCxn id="18461" idx="4"/>
              <a:endCxn id="18472" idx="0"/>
            </p:cNvCxnSpPr>
            <p:nvPr/>
          </p:nvCxnSpPr>
          <p:spPr bwMode="auto">
            <a:xfrm rot="16200000" flipH="1">
              <a:off x="6897687" y="1658938"/>
              <a:ext cx="987425" cy="1581150"/>
            </a:xfrm>
            <a:prstGeom prst="curvedConnector3">
              <a:avLst>
                <a:gd name="adj1" fmla="val 50481"/>
              </a:avLst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4" name="Rectangle 112"/>
            <p:cNvSpPr>
              <a:spLocks noChangeArrowheads="1"/>
            </p:cNvSpPr>
            <p:nvPr/>
          </p:nvSpPr>
          <p:spPr bwMode="auto">
            <a:xfrm>
              <a:off x="5184775" y="2952750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113"/>
            <p:cNvSpPr>
              <a:spLocks noChangeArrowheads="1"/>
            </p:cNvSpPr>
            <p:nvPr/>
          </p:nvSpPr>
          <p:spPr bwMode="auto">
            <a:xfrm>
              <a:off x="5870574" y="2952750"/>
              <a:ext cx="396875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ym typeface="Symbol" charset="0"/>
                </a:rPr>
                <a:t></a:t>
              </a:r>
            </a:p>
          </p:txBody>
        </p:sp>
        <p:sp>
          <p:nvSpPr>
            <p:cNvPr id="18466" name="Rectangle 114"/>
            <p:cNvSpPr>
              <a:spLocks noChangeArrowheads="1"/>
            </p:cNvSpPr>
            <p:nvPr/>
          </p:nvSpPr>
          <p:spPr bwMode="auto">
            <a:xfrm>
              <a:off x="5527675" y="2952750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8467" name="Rectangle 116"/>
            <p:cNvSpPr>
              <a:spLocks noChangeArrowheads="1"/>
            </p:cNvSpPr>
            <p:nvPr/>
          </p:nvSpPr>
          <p:spPr bwMode="auto">
            <a:xfrm>
              <a:off x="6426200" y="2952750"/>
              <a:ext cx="342900" cy="342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117"/>
            <p:cNvSpPr>
              <a:spLocks noChangeArrowheads="1"/>
            </p:cNvSpPr>
            <p:nvPr/>
          </p:nvSpPr>
          <p:spPr bwMode="auto">
            <a:xfrm>
              <a:off x="7112000" y="2952750"/>
              <a:ext cx="342900" cy="342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8469" name="Rectangle 118"/>
            <p:cNvSpPr>
              <a:spLocks noChangeArrowheads="1"/>
            </p:cNvSpPr>
            <p:nvPr/>
          </p:nvSpPr>
          <p:spPr bwMode="auto">
            <a:xfrm>
              <a:off x="6769100" y="2952750"/>
              <a:ext cx="342900" cy="342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8470" name="Rectangle 120"/>
            <p:cNvSpPr>
              <a:spLocks noChangeArrowheads="1"/>
            </p:cNvSpPr>
            <p:nvPr/>
          </p:nvSpPr>
          <p:spPr bwMode="auto">
            <a:xfrm>
              <a:off x="7667625" y="2952750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121"/>
            <p:cNvSpPr>
              <a:spLocks noChangeArrowheads="1"/>
            </p:cNvSpPr>
            <p:nvPr/>
          </p:nvSpPr>
          <p:spPr bwMode="auto">
            <a:xfrm>
              <a:off x="8353425" y="2952750"/>
              <a:ext cx="394758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ym typeface="Symbol" charset="0"/>
                </a:rPr>
                <a:t></a:t>
              </a:r>
            </a:p>
          </p:txBody>
        </p:sp>
        <p:sp>
          <p:nvSpPr>
            <p:cNvPr id="18472" name="Rectangle 122"/>
            <p:cNvSpPr>
              <a:spLocks noChangeArrowheads="1"/>
            </p:cNvSpPr>
            <p:nvPr/>
          </p:nvSpPr>
          <p:spPr bwMode="auto">
            <a:xfrm>
              <a:off x="8010525" y="2952750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cxnSp>
          <p:nvCxnSpPr>
            <p:cNvPr id="18473" name="AutoShape 88"/>
            <p:cNvCxnSpPr>
              <a:cxnSpLocks noChangeShapeType="1"/>
              <a:endCxn id="18474" idx="0"/>
            </p:cNvCxnSpPr>
            <p:nvPr/>
          </p:nvCxnSpPr>
          <p:spPr bwMode="auto">
            <a:xfrm rot="16200000" flipH="1">
              <a:off x="5212557" y="3264693"/>
              <a:ext cx="438150" cy="13811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4" name="Text Box 89"/>
            <p:cNvSpPr txBox="1">
              <a:spLocks noChangeArrowheads="1"/>
            </p:cNvSpPr>
            <p:nvPr/>
          </p:nvSpPr>
          <p:spPr bwMode="auto">
            <a:xfrm>
              <a:off x="5334000" y="3552825"/>
              <a:ext cx="333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8475" name="AutoShape 90"/>
            <p:cNvCxnSpPr>
              <a:cxnSpLocks noChangeShapeType="1"/>
              <a:endCxn id="18476" idx="0"/>
            </p:cNvCxnSpPr>
            <p:nvPr/>
          </p:nvCxnSpPr>
          <p:spPr bwMode="auto">
            <a:xfrm rot="16200000" flipH="1">
              <a:off x="6461919" y="3264694"/>
              <a:ext cx="438150" cy="13811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6" name="Text Box 91"/>
            <p:cNvSpPr txBox="1">
              <a:spLocks noChangeArrowheads="1"/>
            </p:cNvSpPr>
            <p:nvPr/>
          </p:nvSpPr>
          <p:spPr bwMode="auto">
            <a:xfrm>
              <a:off x="6570663" y="3552825"/>
              <a:ext cx="357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8477" name="Text Box 93"/>
            <p:cNvSpPr txBox="1">
              <a:spLocks noChangeArrowheads="1"/>
            </p:cNvSpPr>
            <p:nvPr/>
          </p:nvSpPr>
          <p:spPr bwMode="auto">
            <a:xfrm>
              <a:off x="7818438" y="3552825"/>
              <a:ext cx="3159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F</a:t>
              </a:r>
            </a:p>
          </p:txBody>
        </p:sp>
        <p:cxnSp>
          <p:nvCxnSpPr>
            <p:cNvPr id="18478" name="AutoShape 92"/>
            <p:cNvCxnSpPr>
              <a:cxnSpLocks noChangeShapeType="1"/>
              <a:endCxn id="18477" idx="0"/>
            </p:cNvCxnSpPr>
            <p:nvPr/>
          </p:nvCxnSpPr>
          <p:spPr bwMode="auto">
            <a:xfrm rot="16200000" flipH="1">
              <a:off x="7689057" y="3264693"/>
              <a:ext cx="438150" cy="13811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Oval 124"/>
            <p:cNvSpPr>
              <a:spLocks noChangeArrowheads="1"/>
            </p:cNvSpPr>
            <p:nvPr/>
          </p:nvSpPr>
          <p:spPr bwMode="auto">
            <a:xfrm>
              <a:off x="5695950" y="3081338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Oval 125"/>
            <p:cNvSpPr>
              <a:spLocks noChangeArrowheads="1"/>
            </p:cNvSpPr>
            <p:nvPr/>
          </p:nvSpPr>
          <p:spPr bwMode="auto">
            <a:xfrm>
              <a:off x="6927850" y="3081338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Oval 126"/>
            <p:cNvSpPr>
              <a:spLocks noChangeArrowheads="1"/>
            </p:cNvSpPr>
            <p:nvPr/>
          </p:nvSpPr>
          <p:spPr bwMode="auto">
            <a:xfrm>
              <a:off x="8159750" y="3081338"/>
              <a:ext cx="76200" cy="762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Freeform 129"/>
            <p:cNvSpPr>
              <a:spLocks/>
            </p:cNvSpPr>
            <p:nvPr/>
          </p:nvSpPr>
          <p:spPr bwMode="auto">
            <a:xfrm>
              <a:off x="4924425" y="2028825"/>
              <a:ext cx="917575" cy="1976438"/>
            </a:xfrm>
            <a:custGeom>
              <a:avLst/>
              <a:gdLst>
                <a:gd name="T0" fmla="*/ 486 w 578"/>
                <a:gd name="T1" fmla="*/ 684 h 1245"/>
                <a:gd name="T2" fmla="*/ 528 w 578"/>
                <a:gd name="T3" fmla="*/ 852 h 1245"/>
                <a:gd name="T4" fmla="*/ 552 w 578"/>
                <a:gd name="T5" fmla="*/ 1116 h 1245"/>
                <a:gd name="T6" fmla="*/ 372 w 578"/>
                <a:gd name="T7" fmla="*/ 1206 h 1245"/>
                <a:gd name="T8" fmla="*/ 174 w 578"/>
                <a:gd name="T9" fmla="*/ 1044 h 1245"/>
                <a:gd name="T10" fmla="*/ 0 w 578"/>
                <a:gd name="T11" fmla="*/ 0 h 1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8"/>
                <a:gd name="T19" fmla="*/ 0 h 1245"/>
                <a:gd name="T20" fmla="*/ 578 w 578"/>
                <a:gd name="T21" fmla="*/ 1245 h 1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8" h="1245">
                  <a:moveTo>
                    <a:pt x="486" y="684"/>
                  </a:moveTo>
                  <a:cubicBezTo>
                    <a:pt x="492" y="712"/>
                    <a:pt x="517" y="780"/>
                    <a:pt x="528" y="852"/>
                  </a:cubicBezTo>
                  <a:cubicBezTo>
                    <a:pt x="539" y="924"/>
                    <a:pt x="578" y="1057"/>
                    <a:pt x="552" y="1116"/>
                  </a:cubicBezTo>
                  <a:cubicBezTo>
                    <a:pt x="526" y="1175"/>
                    <a:pt x="435" y="1218"/>
                    <a:pt x="372" y="1206"/>
                  </a:cubicBezTo>
                  <a:cubicBezTo>
                    <a:pt x="309" y="1194"/>
                    <a:pt x="236" y="1245"/>
                    <a:pt x="174" y="1044"/>
                  </a:cubicBezTo>
                  <a:cubicBezTo>
                    <a:pt x="112" y="843"/>
                    <a:pt x="36" y="21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Freeform 130"/>
            <p:cNvSpPr>
              <a:spLocks/>
            </p:cNvSpPr>
            <p:nvPr/>
          </p:nvSpPr>
          <p:spPr bwMode="auto">
            <a:xfrm>
              <a:off x="4733925" y="2028825"/>
              <a:ext cx="2405063" cy="2159000"/>
            </a:xfrm>
            <a:custGeom>
              <a:avLst/>
              <a:gdLst>
                <a:gd name="T0" fmla="*/ 1398 w 1515"/>
                <a:gd name="T1" fmla="*/ 684 h 1360"/>
                <a:gd name="T2" fmla="*/ 1344 w 1515"/>
                <a:gd name="T3" fmla="*/ 1260 h 1360"/>
                <a:gd name="T4" fmla="*/ 372 w 1515"/>
                <a:gd name="T5" fmla="*/ 1284 h 1360"/>
                <a:gd name="T6" fmla="*/ 150 w 1515"/>
                <a:gd name="T7" fmla="*/ 864 h 1360"/>
                <a:gd name="T8" fmla="*/ 0 w 1515"/>
                <a:gd name="T9" fmla="*/ 0 h 1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5"/>
                <a:gd name="T16" fmla="*/ 0 h 1360"/>
                <a:gd name="T17" fmla="*/ 1515 w 1515"/>
                <a:gd name="T18" fmla="*/ 1360 h 1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5" h="1360">
                  <a:moveTo>
                    <a:pt x="1398" y="684"/>
                  </a:moveTo>
                  <a:cubicBezTo>
                    <a:pt x="1389" y="779"/>
                    <a:pt x="1515" y="1160"/>
                    <a:pt x="1344" y="1260"/>
                  </a:cubicBezTo>
                  <a:cubicBezTo>
                    <a:pt x="1173" y="1360"/>
                    <a:pt x="571" y="1350"/>
                    <a:pt x="372" y="1284"/>
                  </a:cubicBezTo>
                  <a:cubicBezTo>
                    <a:pt x="173" y="1218"/>
                    <a:pt x="212" y="1078"/>
                    <a:pt x="150" y="864"/>
                  </a:cubicBezTo>
                  <a:cubicBezTo>
                    <a:pt x="88" y="650"/>
                    <a:pt x="31" y="18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Freeform 131"/>
            <p:cNvSpPr>
              <a:spLocks/>
            </p:cNvSpPr>
            <p:nvPr/>
          </p:nvSpPr>
          <p:spPr bwMode="auto">
            <a:xfrm>
              <a:off x="4516438" y="2038350"/>
              <a:ext cx="3824287" cy="2346325"/>
            </a:xfrm>
            <a:custGeom>
              <a:avLst/>
              <a:gdLst>
                <a:gd name="T0" fmla="*/ 2309 w 2409"/>
                <a:gd name="T1" fmla="*/ 684 h 1478"/>
                <a:gd name="T2" fmla="*/ 2291 w 2409"/>
                <a:gd name="T3" fmla="*/ 1170 h 1478"/>
                <a:gd name="T4" fmla="*/ 1601 w 2409"/>
                <a:gd name="T5" fmla="*/ 1380 h 1478"/>
                <a:gd name="T6" fmla="*/ 263 w 2409"/>
                <a:gd name="T7" fmla="*/ 1248 h 1478"/>
                <a:gd name="T8" fmla="*/ 23 w 2409"/>
                <a:gd name="T9" fmla="*/ 0 h 14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9"/>
                <a:gd name="T16" fmla="*/ 0 h 1478"/>
                <a:gd name="T17" fmla="*/ 2409 w 2409"/>
                <a:gd name="T18" fmla="*/ 1478 h 14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9" h="1478">
                  <a:moveTo>
                    <a:pt x="2309" y="684"/>
                  </a:moveTo>
                  <a:cubicBezTo>
                    <a:pt x="2306" y="765"/>
                    <a:pt x="2409" y="1054"/>
                    <a:pt x="2291" y="1170"/>
                  </a:cubicBezTo>
                  <a:cubicBezTo>
                    <a:pt x="2173" y="1286"/>
                    <a:pt x="1939" y="1367"/>
                    <a:pt x="1601" y="1380"/>
                  </a:cubicBezTo>
                  <a:cubicBezTo>
                    <a:pt x="1263" y="1393"/>
                    <a:pt x="526" y="1478"/>
                    <a:pt x="263" y="1248"/>
                  </a:cubicBezTo>
                  <a:cubicBezTo>
                    <a:pt x="0" y="1018"/>
                    <a:pt x="73" y="260"/>
                    <a:pt x="23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Rectangle 132"/>
            <p:cNvSpPr>
              <a:spLocks noChangeArrowheads="1"/>
            </p:cNvSpPr>
            <p:nvPr/>
          </p:nvSpPr>
          <p:spPr bwMode="auto">
            <a:xfrm>
              <a:off x="6191250" y="5343525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Rectangle 133"/>
            <p:cNvSpPr>
              <a:spLocks noChangeArrowheads="1"/>
            </p:cNvSpPr>
            <p:nvPr/>
          </p:nvSpPr>
          <p:spPr bwMode="auto">
            <a:xfrm>
              <a:off x="6877049" y="5343525"/>
              <a:ext cx="406401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ym typeface="Symbol" charset="0"/>
                </a:rPr>
                <a:t></a:t>
              </a:r>
            </a:p>
          </p:txBody>
        </p:sp>
        <p:sp>
          <p:nvSpPr>
            <p:cNvPr id="18487" name="Rectangle 134"/>
            <p:cNvSpPr>
              <a:spLocks noChangeArrowheads="1"/>
            </p:cNvSpPr>
            <p:nvPr/>
          </p:nvSpPr>
          <p:spPr bwMode="auto">
            <a:xfrm>
              <a:off x="6534150" y="5343525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8488" name="Text Box 135"/>
            <p:cNvSpPr txBox="1">
              <a:spLocks noChangeArrowheads="1"/>
            </p:cNvSpPr>
            <p:nvPr/>
          </p:nvSpPr>
          <p:spPr bwMode="auto">
            <a:xfrm>
              <a:off x="6324600" y="5810250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8489" name="AutoShape 136"/>
            <p:cNvCxnSpPr>
              <a:cxnSpLocks noChangeShapeType="1"/>
            </p:cNvCxnSpPr>
            <p:nvPr/>
          </p:nvCxnSpPr>
          <p:spPr bwMode="auto">
            <a:xfrm rot="16200000" flipH="1">
              <a:off x="6251575" y="5616575"/>
              <a:ext cx="361950" cy="139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0" name="Freeform 140"/>
            <p:cNvSpPr>
              <a:spLocks/>
            </p:cNvSpPr>
            <p:nvPr/>
          </p:nvSpPr>
          <p:spPr bwMode="auto">
            <a:xfrm>
              <a:off x="7119938" y="3105150"/>
              <a:ext cx="290512" cy="1343025"/>
            </a:xfrm>
            <a:custGeom>
              <a:avLst/>
              <a:gdLst>
                <a:gd name="T0" fmla="*/ 93 w 183"/>
                <a:gd name="T1" fmla="*/ 0 h 846"/>
                <a:gd name="T2" fmla="*/ 3 w 183"/>
                <a:gd name="T3" fmla="*/ 240 h 846"/>
                <a:gd name="T4" fmla="*/ 111 w 183"/>
                <a:gd name="T5" fmla="*/ 546 h 846"/>
                <a:gd name="T6" fmla="*/ 183 w 183"/>
                <a:gd name="T7" fmla="*/ 846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846"/>
                <a:gd name="T14" fmla="*/ 183 w 183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846">
                  <a:moveTo>
                    <a:pt x="93" y="0"/>
                  </a:moveTo>
                  <a:cubicBezTo>
                    <a:pt x="78" y="40"/>
                    <a:pt x="0" y="149"/>
                    <a:pt x="3" y="240"/>
                  </a:cubicBezTo>
                  <a:cubicBezTo>
                    <a:pt x="6" y="331"/>
                    <a:pt x="81" y="445"/>
                    <a:pt x="111" y="546"/>
                  </a:cubicBezTo>
                  <a:cubicBezTo>
                    <a:pt x="141" y="647"/>
                    <a:pt x="168" y="784"/>
                    <a:pt x="183" y="84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Rectangle 141"/>
            <p:cNvSpPr>
              <a:spLocks noChangeArrowheads="1"/>
            </p:cNvSpPr>
            <p:nvPr/>
          </p:nvSpPr>
          <p:spPr bwMode="auto">
            <a:xfrm>
              <a:off x="7543800" y="5343525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Rectangle 142"/>
            <p:cNvSpPr>
              <a:spLocks noChangeArrowheads="1"/>
            </p:cNvSpPr>
            <p:nvPr/>
          </p:nvSpPr>
          <p:spPr bwMode="auto">
            <a:xfrm>
              <a:off x="8229599" y="5343525"/>
              <a:ext cx="428625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sym typeface="Symbol" charset="0"/>
                </a:rPr>
                <a:t></a:t>
              </a:r>
            </a:p>
          </p:txBody>
        </p:sp>
        <p:sp>
          <p:nvSpPr>
            <p:cNvPr id="18493" name="Rectangle 143"/>
            <p:cNvSpPr>
              <a:spLocks noChangeArrowheads="1"/>
            </p:cNvSpPr>
            <p:nvPr/>
          </p:nvSpPr>
          <p:spPr bwMode="auto">
            <a:xfrm>
              <a:off x="7886700" y="5343525"/>
              <a:ext cx="342900" cy="342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8494" name="Text Box 144"/>
            <p:cNvSpPr txBox="1">
              <a:spLocks noChangeArrowheads="1"/>
            </p:cNvSpPr>
            <p:nvPr/>
          </p:nvSpPr>
          <p:spPr bwMode="auto">
            <a:xfrm>
              <a:off x="7691438" y="5810250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8495" name="AutoShape 145"/>
            <p:cNvCxnSpPr>
              <a:cxnSpLocks noChangeShapeType="1"/>
            </p:cNvCxnSpPr>
            <p:nvPr/>
          </p:nvCxnSpPr>
          <p:spPr bwMode="auto">
            <a:xfrm rot="16200000" flipH="1">
              <a:off x="7608888" y="5611812"/>
              <a:ext cx="361950" cy="149225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6" name="Freeform 149"/>
            <p:cNvSpPr>
              <a:spLocks/>
            </p:cNvSpPr>
            <p:nvPr/>
          </p:nvSpPr>
          <p:spPr bwMode="auto">
            <a:xfrm>
              <a:off x="7620000" y="4705350"/>
              <a:ext cx="447675" cy="619125"/>
            </a:xfrm>
            <a:custGeom>
              <a:avLst/>
              <a:gdLst>
                <a:gd name="T0" fmla="*/ 0 w 282"/>
                <a:gd name="T1" fmla="*/ 0 h 390"/>
                <a:gd name="T2" fmla="*/ 54 w 282"/>
                <a:gd name="T3" fmla="*/ 180 h 390"/>
                <a:gd name="T4" fmla="*/ 234 w 282"/>
                <a:gd name="T5" fmla="*/ 252 h 390"/>
                <a:gd name="T6" fmla="*/ 282 w 282"/>
                <a:gd name="T7" fmla="*/ 390 h 3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390"/>
                <a:gd name="T14" fmla="*/ 282 w 282"/>
                <a:gd name="T15" fmla="*/ 390 h 3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390">
                  <a:moveTo>
                    <a:pt x="0" y="0"/>
                  </a:moveTo>
                  <a:cubicBezTo>
                    <a:pt x="9" y="30"/>
                    <a:pt x="15" y="138"/>
                    <a:pt x="54" y="180"/>
                  </a:cubicBezTo>
                  <a:cubicBezTo>
                    <a:pt x="93" y="222"/>
                    <a:pt x="196" y="217"/>
                    <a:pt x="234" y="252"/>
                  </a:cubicBezTo>
                  <a:cubicBezTo>
                    <a:pt x="272" y="287"/>
                    <a:pt x="272" y="361"/>
                    <a:pt x="282" y="39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Freeform 151"/>
            <p:cNvSpPr>
              <a:spLocks/>
            </p:cNvSpPr>
            <p:nvPr/>
          </p:nvSpPr>
          <p:spPr bwMode="auto">
            <a:xfrm>
              <a:off x="6705600" y="4695825"/>
              <a:ext cx="460375" cy="647700"/>
            </a:xfrm>
            <a:custGeom>
              <a:avLst/>
              <a:gdLst>
                <a:gd name="T0" fmla="*/ 288 w 290"/>
                <a:gd name="T1" fmla="*/ 0 h 408"/>
                <a:gd name="T2" fmla="*/ 258 w 290"/>
                <a:gd name="T3" fmla="*/ 174 h 408"/>
                <a:gd name="T4" fmla="*/ 96 w 290"/>
                <a:gd name="T5" fmla="*/ 216 h 408"/>
                <a:gd name="T6" fmla="*/ 0 w 290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"/>
                <a:gd name="T13" fmla="*/ 0 h 408"/>
                <a:gd name="T14" fmla="*/ 290 w 290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" h="408">
                  <a:moveTo>
                    <a:pt x="288" y="0"/>
                  </a:moveTo>
                  <a:cubicBezTo>
                    <a:pt x="283" y="29"/>
                    <a:pt x="290" y="138"/>
                    <a:pt x="258" y="174"/>
                  </a:cubicBezTo>
                  <a:cubicBezTo>
                    <a:pt x="226" y="210"/>
                    <a:pt x="139" y="177"/>
                    <a:pt x="96" y="216"/>
                  </a:cubicBezTo>
                  <a:cubicBezTo>
                    <a:pt x="53" y="255"/>
                    <a:pt x="20" y="368"/>
                    <a:pt x="0" y="40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Freeform 159"/>
            <p:cNvSpPr>
              <a:spLocks/>
            </p:cNvSpPr>
            <p:nvPr/>
          </p:nvSpPr>
          <p:spPr bwMode="auto">
            <a:xfrm>
              <a:off x="5661025" y="1952625"/>
              <a:ext cx="130175" cy="1000125"/>
            </a:xfrm>
            <a:custGeom>
              <a:avLst/>
              <a:gdLst>
                <a:gd name="T0" fmla="*/ 10 w 82"/>
                <a:gd name="T1" fmla="*/ 0 h 630"/>
                <a:gd name="T2" fmla="*/ 82 w 82"/>
                <a:gd name="T3" fmla="*/ 222 h 630"/>
                <a:gd name="T4" fmla="*/ 10 w 82"/>
                <a:gd name="T5" fmla="*/ 414 h 630"/>
                <a:gd name="T6" fmla="*/ 22 w 82"/>
                <a:gd name="T7" fmla="*/ 630 h 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630"/>
                <a:gd name="T14" fmla="*/ 82 w 82"/>
                <a:gd name="T15" fmla="*/ 630 h 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630">
                  <a:moveTo>
                    <a:pt x="10" y="0"/>
                  </a:moveTo>
                  <a:cubicBezTo>
                    <a:pt x="21" y="37"/>
                    <a:pt x="82" y="153"/>
                    <a:pt x="82" y="222"/>
                  </a:cubicBezTo>
                  <a:cubicBezTo>
                    <a:pt x="82" y="291"/>
                    <a:pt x="20" y="346"/>
                    <a:pt x="10" y="414"/>
                  </a:cubicBezTo>
                  <a:cubicBezTo>
                    <a:pt x="0" y="482"/>
                    <a:pt x="20" y="585"/>
                    <a:pt x="22" y="6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Freeform 160"/>
            <p:cNvSpPr>
              <a:spLocks/>
            </p:cNvSpPr>
            <p:nvPr/>
          </p:nvSpPr>
          <p:spPr bwMode="auto">
            <a:xfrm>
              <a:off x="5949950" y="3276600"/>
              <a:ext cx="866775" cy="2943225"/>
            </a:xfrm>
            <a:custGeom>
              <a:avLst/>
              <a:gdLst>
                <a:gd name="T0" fmla="*/ 482 w 546"/>
                <a:gd name="T1" fmla="*/ 1404 h 1854"/>
                <a:gd name="T2" fmla="*/ 488 w 546"/>
                <a:gd name="T3" fmla="*/ 1782 h 1854"/>
                <a:gd name="T4" fmla="*/ 134 w 546"/>
                <a:gd name="T5" fmla="*/ 1728 h 1854"/>
                <a:gd name="T6" fmla="*/ 32 w 546"/>
                <a:gd name="T7" fmla="*/ 1026 h 1854"/>
                <a:gd name="T8" fmla="*/ 326 w 546"/>
                <a:gd name="T9" fmla="*/ 390 h 1854"/>
                <a:gd name="T10" fmla="*/ 362 w 546"/>
                <a:gd name="T11" fmla="*/ 0 h 18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6"/>
                <a:gd name="T19" fmla="*/ 0 h 1854"/>
                <a:gd name="T20" fmla="*/ 546 w 546"/>
                <a:gd name="T21" fmla="*/ 1854 h 18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6" h="1854">
                  <a:moveTo>
                    <a:pt x="482" y="1404"/>
                  </a:moveTo>
                  <a:cubicBezTo>
                    <a:pt x="483" y="1467"/>
                    <a:pt x="546" y="1728"/>
                    <a:pt x="488" y="1782"/>
                  </a:cubicBezTo>
                  <a:cubicBezTo>
                    <a:pt x="430" y="1836"/>
                    <a:pt x="210" y="1854"/>
                    <a:pt x="134" y="1728"/>
                  </a:cubicBezTo>
                  <a:cubicBezTo>
                    <a:pt x="58" y="1602"/>
                    <a:pt x="0" y="1249"/>
                    <a:pt x="32" y="1026"/>
                  </a:cubicBezTo>
                  <a:cubicBezTo>
                    <a:pt x="64" y="803"/>
                    <a:pt x="271" y="561"/>
                    <a:pt x="326" y="390"/>
                  </a:cubicBezTo>
                  <a:cubicBezTo>
                    <a:pt x="381" y="219"/>
                    <a:pt x="354" y="81"/>
                    <a:pt x="36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0" name="Freeform 161"/>
            <p:cNvSpPr>
              <a:spLocks/>
            </p:cNvSpPr>
            <p:nvPr/>
          </p:nvSpPr>
          <p:spPr bwMode="auto">
            <a:xfrm>
              <a:off x="7305675" y="3295650"/>
              <a:ext cx="1493838" cy="2635250"/>
            </a:xfrm>
            <a:custGeom>
              <a:avLst/>
              <a:gdLst>
                <a:gd name="T0" fmla="*/ 478 w 941"/>
                <a:gd name="T1" fmla="*/ 1392 h 1660"/>
                <a:gd name="T2" fmla="*/ 690 w 941"/>
                <a:gd name="T3" fmla="*/ 1656 h 1660"/>
                <a:gd name="T4" fmla="*/ 936 w 941"/>
                <a:gd name="T5" fmla="*/ 1416 h 1660"/>
                <a:gd name="T6" fmla="*/ 720 w 941"/>
                <a:gd name="T7" fmla="*/ 954 h 1660"/>
                <a:gd name="T8" fmla="*/ 222 w 941"/>
                <a:gd name="T9" fmla="*/ 570 h 1660"/>
                <a:gd name="T10" fmla="*/ 0 w 941"/>
                <a:gd name="T11" fmla="*/ 0 h 1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1"/>
                <a:gd name="T19" fmla="*/ 0 h 1660"/>
                <a:gd name="T20" fmla="*/ 941 w 941"/>
                <a:gd name="T21" fmla="*/ 1660 h 1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1" h="1660">
                  <a:moveTo>
                    <a:pt x="478" y="1392"/>
                  </a:moveTo>
                  <a:cubicBezTo>
                    <a:pt x="513" y="1436"/>
                    <a:pt x="614" y="1652"/>
                    <a:pt x="690" y="1656"/>
                  </a:cubicBezTo>
                  <a:cubicBezTo>
                    <a:pt x="766" y="1660"/>
                    <a:pt x="931" y="1533"/>
                    <a:pt x="936" y="1416"/>
                  </a:cubicBezTo>
                  <a:cubicBezTo>
                    <a:pt x="941" y="1299"/>
                    <a:pt x="839" y="1095"/>
                    <a:pt x="720" y="954"/>
                  </a:cubicBezTo>
                  <a:cubicBezTo>
                    <a:pt x="601" y="813"/>
                    <a:pt x="342" y="729"/>
                    <a:pt x="222" y="570"/>
                  </a:cubicBezTo>
                  <a:cubicBezTo>
                    <a:pt x="102" y="411"/>
                    <a:pt x="46" y="119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9873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91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0897" y="1166283"/>
            <a:ext cx="3531394" cy="2425701"/>
          </a:xfrm>
        </p:spPr>
        <p:txBody>
          <a:bodyPr/>
          <a:lstStyle/>
          <a:p>
            <a:pPr eaLnBrk="1" hangingPunct="1"/>
            <a:r>
              <a:rPr lang="en-US" sz="2400" dirty="0"/>
              <a:t>A node is represented by an object </a:t>
            </a:r>
            <a:r>
              <a:rPr lang="en-US" sz="2400" dirty="0" smtClean="0"/>
              <a:t>storing:</a:t>
            </a:r>
            <a:endParaRPr lang="en-US" sz="2400" dirty="0"/>
          </a:p>
          <a:p>
            <a:pPr lvl="1" eaLnBrk="1" hangingPunct="1"/>
            <a:r>
              <a:rPr lang="en-US" sz="2000" dirty="0"/>
              <a:t>Element</a:t>
            </a:r>
          </a:p>
          <a:p>
            <a:pPr lvl="1" eaLnBrk="1" hangingPunct="1"/>
            <a:r>
              <a:rPr lang="en-US" sz="2000" dirty="0"/>
              <a:t>Parent node</a:t>
            </a:r>
          </a:p>
          <a:p>
            <a:pPr lvl="1" eaLnBrk="1" hangingPunct="1"/>
            <a:r>
              <a:rPr lang="en-US" sz="2000" dirty="0"/>
              <a:t>Left child node</a:t>
            </a:r>
          </a:p>
          <a:p>
            <a:pPr lvl="1" eaLnBrk="1" hangingPunct="1"/>
            <a:r>
              <a:rPr lang="en-US" sz="2000" dirty="0"/>
              <a:t>Right child </a:t>
            </a:r>
            <a:r>
              <a:rPr lang="en-US" sz="2000" dirty="0" smtClean="0"/>
              <a:t>node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7002" y="3856038"/>
            <a:ext cx="2938463" cy="2100263"/>
            <a:chOff x="1219200" y="4114800"/>
            <a:chExt cx="2938463" cy="2100263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057400" y="4114800"/>
              <a:ext cx="501650" cy="500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l"/>
              <a:r>
                <a:rPr lang="en-US">
                  <a:solidFill>
                    <a:schemeClr val="tx2"/>
                  </a:solidFill>
                  <a:sym typeface="Symbol" charset="0"/>
                </a:rPr>
                <a:t>B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932113" y="4854575"/>
              <a:ext cx="501650" cy="500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1219200" y="4800600"/>
              <a:ext cx="500063" cy="500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2209800" y="5715000"/>
              <a:ext cx="500063" cy="500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3657600" y="5715000"/>
              <a:ext cx="500063" cy="5000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67" name="AutoShape 9"/>
            <p:cNvCxnSpPr>
              <a:cxnSpLocks noChangeShapeType="1"/>
              <a:stCxn id="19466" idx="0"/>
              <a:endCxn id="19463" idx="5"/>
            </p:cNvCxnSpPr>
            <p:nvPr/>
          </p:nvCxnSpPr>
          <p:spPr bwMode="auto">
            <a:xfrm flipH="1" flipV="1">
              <a:off x="3360738" y="5291138"/>
              <a:ext cx="547687" cy="414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8" name="AutoShape 10"/>
            <p:cNvCxnSpPr>
              <a:cxnSpLocks noChangeShapeType="1"/>
              <a:stCxn id="19465" idx="0"/>
              <a:endCxn id="19463" idx="3"/>
            </p:cNvCxnSpPr>
            <p:nvPr/>
          </p:nvCxnSpPr>
          <p:spPr bwMode="auto">
            <a:xfrm flipV="1">
              <a:off x="2460625" y="5291138"/>
              <a:ext cx="544513" cy="414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11"/>
            <p:cNvCxnSpPr>
              <a:cxnSpLocks noChangeShapeType="1"/>
              <a:stCxn id="19464" idx="0"/>
              <a:endCxn id="19462" idx="3"/>
            </p:cNvCxnSpPr>
            <p:nvPr/>
          </p:nvCxnSpPr>
          <p:spPr bwMode="auto">
            <a:xfrm flipV="1">
              <a:off x="1470025" y="4551363"/>
              <a:ext cx="660400" cy="239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2"/>
            <p:cNvCxnSpPr>
              <a:cxnSpLocks noChangeShapeType="1"/>
              <a:stCxn id="19463" idx="0"/>
              <a:endCxn id="19462" idx="5"/>
            </p:cNvCxnSpPr>
            <p:nvPr/>
          </p:nvCxnSpPr>
          <p:spPr bwMode="auto">
            <a:xfrm flipH="1" flipV="1">
              <a:off x="2486025" y="4551363"/>
              <a:ext cx="696913" cy="2936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4237038" y="1555750"/>
            <a:ext cx="4768850" cy="4416425"/>
            <a:chOff x="4237038" y="1555750"/>
            <a:chExt cx="4768850" cy="4416425"/>
          </a:xfrm>
        </p:grpSpPr>
        <p:grpSp>
          <p:nvGrpSpPr>
            <p:cNvPr id="3" name="Group 2"/>
            <p:cNvGrpSpPr/>
            <p:nvPr/>
          </p:nvGrpSpPr>
          <p:grpSpPr>
            <a:xfrm>
              <a:off x="4297363" y="1555750"/>
              <a:ext cx="4708525" cy="4416425"/>
              <a:chOff x="3978275" y="1524000"/>
              <a:chExt cx="4708525" cy="4416425"/>
            </a:xfrm>
          </p:grpSpPr>
          <p:grpSp>
            <p:nvGrpSpPr>
              <p:cNvPr id="19471" name="Group 78"/>
              <p:cNvGrpSpPr>
                <a:grpSpLocks/>
              </p:cNvGrpSpPr>
              <p:nvPr/>
            </p:nvGrpSpPr>
            <p:grpSpPr bwMode="auto">
              <a:xfrm>
                <a:off x="5086350" y="1581150"/>
                <a:ext cx="1219200" cy="609600"/>
                <a:chOff x="3840" y="960"/>
                <a:chExt cx="768" cy="384"/>
              </a:xfrm>
            </p:grpSpPr>
            <p:sp>
              <p:nvSpPr>
                <p:cNvPr id="19519" name="AutoShape 74"/>
                <p:cNvSpPr>
                  <a:spLocks noChangeArrowheads="1"/>
                </p:cNvSpPr>
                <p:nvPr/>
              </p:nvSpPr>
              <p:spPr bwMode="auto">
                <a:xfrm>
                  <a:off x="3840" y="960"/>
                  <a:ext cx="76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Rectangle 75"/>
                <p:cNvSpPr>
                  <a:spLocks noChangeArrowheads="1"/>
                </p:cNvSpPr>
                <p:nvPr/>
              </p:nvSpPr>
              <p:spPr bwMode="auto">
                <a:xfrm>
                  <a:off x="4032" y="960"/>
                  <a:ext cx="384" cy="38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1" name="Line 77"/>
                <p:cNvSpPr>
                  <a:spLocks noChangeShapeType="1"/>
                </p:cNvSpPr>
                <p:nvPr/>
              </p:nvSpPr>
              <p:spPr bwMode="auto">
                <a:xfrm>
                  <a:off x="4032" y="11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72" name="Group 83"/>
              <p:cNvGrpSpPr>
                <a:grpSpLocks/>
              </p:cNvGrpSpPr>
              <p:nvPr/>
            </p:nvGrpSpPr>
            <p:grpSpPr bwMode="auto">
              <a:xfrm>
                <a:off x="3978275" y="3105150"/>
                <a:ext cx="1219200" cy="609600"/>
                <a:chOff x="3840" y="960"/>
                <a:chExt cx="768" cy="384"/>
              </a:xfrm>
            </p:grpSpPr>
            <p:sp>
              <p:nvSpPr>
                <p:cNvPr id="19516" name="AutoShape 84"/>
                <p:cNvSpPr>
                  <a:spLocks noChangeArrowheads="1"/>
                </p:cNvSpPr>
                <p:nvPr/>
              </p:nvSpPr>
              <p:spPr bwMode="auto">
                <a:xfrm>
                  <a:off x="3840" y="960"/>
                  <a:ext cx="76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7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960"/>
                  <a:ext cx="384" cy="3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86"/>
                <p:cNvSpPr>
                  <a:spLocks noChangeShapeType="1"/>
                </p:cNvSpPr>
                <p:nvPr/>
              </p:nvSpPr>
              <p:spPr bwMode="auto">
                <a:xfrm>
                  <a:off x="4032" y="11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74" name="Text Box 88"/>
              <p:cNvSpPr txBox="1">
                <a:spLocks noChangeArrowheads="1"/>
              </p:cNvSpPr>
              <p:nvPr/>
            </p:nvSpPr>
            <p:spPr bwMode="auto">
              <a:xfrm>
                <a:off x="4845050" y="3211513"/>
                <a:ext cx="393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ym typeface="Symbol" charset="0"/>
                  </a:rPr>
                  <a:t></a:t>
                </a:r>
              </a:p>
            </p:txBody>
          </p:sp>
          <p:grpSp>
            <p:nvGrpSpPr>
              <p:cNvPr id="19475" name="Group 90"/>
              <p:cNvGrpSpPr>
                <a:grpSpLocks/>
              </p:cNvGrpSpPr>
              <p:nvPr/>
            </p:nvGrpSpPr>
            <p:grpSpPr bwMode="auto">
              <a:xfrm>
                <a:off x="6229350" y="3105150"/>
                <a:ext cx="1219200" cy="609600"/>
                <a:chOff x="3840" y="960"/>
                <a:chExt cx="768" cy="384"/>
              </a:xfrm>
            </p:grpSpPr>
            <p:sp>
              <p:nvSpPr>
                <p:cNvPr id="19513" name="AutoShape 91"/>
                <p:cNvSpPr>
                  <a:spLocks noChangeArrowheads="1"/>
                </p:cNvSpPr>
                <p:nvPr/>
              </p:nvSpPr>
              <p:spPr bwMode="auto">
                <a:xfrm>
                  <a:off x="3840" y="960"/>
                  <a:ext cx="76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4" name="Rectangle 92"/>
                <p:cNvSpPr>
                  <a:spLocks noChangeArrowheads="1"/>
                </p:cNvSpPr>
                <p:nvPr/>
              </p:nvSpPr>
              <p:spPr bwMode="auto">
                <a:xfrm>
                  <a:off x="4032" y="960"/>
                  <a:ext cx="384" cy="38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5" name="Line 93"/>
                <p:cNvSpPr>
                  <a:spLocks noChangeShapeType="1"/>
                </p:cNvSpPr>
                <p:nvPr/>
              </p:nvSpPr>
              <p:spPr bwMode="auto">
                <a:xfrm>
                  <a:off x="4032" y="11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76" name="Group 97"/>
              <p:cNvGrpSpPr>
                <a:grpSpLocks/>
              </p:cNvGrpSpPr>
              <p:nvPr/>
            </p:nvGrpSpPr>
            <p:grpSpPr bwMode="auto">
              <a:xfrm>
                <a:off x="5086350" y="4629150"/>
                <a:ext cx="1219200" cy="609600"/>
                <a:chOff x="3840" y="960"/>
                <a:chExt cx="768" cy="384"/>
              </a:xfrm>
            </p:grpSpPr>
            <p:sp>
              <p:nvSpPr>
                <p:cNvPr id="19510" name="AutoShape 98"/>
                <p:cNvSpPr>
                  <a:spLocks noChangeArrowheads="1"/>
                </p:cNvSpPr>
                <p:nvPr/>
              </p:nvSpPr>
              <p:spPr bwMode="auto">
                <a:xfrm>
                  <a:off x="3840" y="960"/>
                  <a:ext cx="76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1" name="Rectangle 99"/>
                <p:cNvSpPr>
                  <a:spLocks noChangeArrowheads="1"/>
                </p:cNvSpPr>
                <p:nvPr/>
              </p:nvSpPr>
              <p:spPr bwMode="auto">
                <a:xfrm>
                  <a:off x="4032" y="960"/>
                  <a:ext cx="384" cy="3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2" name="Line 100"/>
                <p:cNvSpPr>
                  <a:spLocks noChangeShapeType="1"/>
                </p:cNvSpPr>
                <p:nvPr/>
              </p:nvSpPr>
              <p:spPr bwMode="auto">
                <a:xfrm>
                  <a:off x="4032" y="11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77" name="Text Box 101"/>
              <p:cNvSpPr txBox="1">
                <a:spLocks noChangeArrowheads="1"/>
              </p:cNvSpPr>
              <p:nvPr/>
            </p:nvSpPr>
            <p:spPr bwMode="auto">
              <a:xfrm>
                <a:off x="5029200" y="4735513"/>
                <a:ext cx="393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ym typeface="Symbol" charset="0"/>
                  </a:rPr>
                  <a:t></a:t>
                </a:r>
              </a:p>
            </p:txBody>
          </p:sp>
          <p:sp>
            <p:nvSpPr>
              <p:cNvPr id="19478" name="Text Box 102"/>
              <p:cNvSpPr txBox="1">
                <a:spLocks noChangeArrowheads="1"/>
              </p:cNvSpPr>
              <p:nvPr/>
            </p:nvSpPr>
            <p:spPr bwMode="auto">
              <a:xfrm>
                <a:off x="5953125" y="4735513"/>
                <a:ext cx="393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ym typeface="Symbol" charset="0"/>
                  </a:rPr>
                  <a:t></a:t>
                </a:r>
              </a:p>
            </p:txBody>
          </p:sp>
          <p:grpSp>
            <p:nvGrpSpPr>
              <p:cNvPr id="19479" name="Group 104"/>
              <p:cNvGrpSpPr>
                <a:grpSpLocks/>
              </p:cNvGrpSpPr>
              <p:nvPr/>
            </p:nvGrpSpPr>
            <p:grpSpPr bwMode="auto">
              <a:xfrm>
                <a:off x="7426325" y="4629150"/>
                <a:ext cx="1219200" cy="609600"/>
                <a:chOff x="3840" y="960"/>
                <a:chExt cx="768" cy="384"/>
              </a:xfrm>
            </p:grpSpPr>
            <p:sp>
              <p:nvSpPr>
                <p:cNvPr id="19507" name="AutoShape 105"/>
                <p:cNvSpPr>
                  <a:spLocks noChangeArrowheads="1"/>
                </p:cNvSpPr>
                <p:nvPr/>
              </p:nvSpPr>
              <p:spPr bwMode="auto">
                <a:xfrm>
                  <a:off x="3840" y="960"/>
                  <a:ext cx="76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032" y="960"/>
                  <a:ext cx="384" cy="38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09" name="Line 107"/>
                <p:cNvSpPr>
                  <a:spLocks noChangeShapeType="1"/>
                </p:cNvSpPr>
                <p:nvPr/>
              </p:nvSpPr>
              <p:spPr bwMode="auto">
                <a:xfrm>
                  <a:off x="4032" y="11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80" name="Text Box 108"/>
              <p:cNvSpPr txBox="1">
                <a:spLocks noChangeArrowheads="1"/>
              </p:cNvSpPr>
              <p:nvPr/>
            </p:nvSpPr>
            <p:spPr bwMode="auto">
              <a:xfrm>
                <a:off x="7369175" y="4735513"/>
                <a:ext cx="393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ym typeface="Symbol" charset="0"/>
                  </a:rPr>
                  <a:t></a:t>
                </a:r>
              </a:p>
            </p:txBody>
          </p:sp>
          <p:sp>
            <p:nvSpPr>
              <p:cNvPr id="19481" name="Text Box 109"/>
              <p:cNvSpPr txBox="1">
                <a:spLocks noChangeArrowheads="1"/>
              </p:cNvSpPr>
              <p:nvPr/>
            </p:nvSpPr>
            <p:spPr bwMode="auto">
              <a:xfrm>
                <a:off x="8293100" y="4735513"/>
                <a:ext cx="393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ym typeface="Symbol" charset="0"/>
                  </a:rPr>
                  <a:t></a:t>
                </a:r>
              </a:p>
            </p:txBody>
          </p:sp>
          <p:grpSp>
            <p:nvGrpSpPr>
              <p:cNvPr id="19482" name="Group 110"/>
              <p:cNvGrpSpPr>
                <a:grpSpLocks/>
              </p:cNvGrpSpPr>
              <p:nvPr/>
            </p:nvGrpSpPr>
            <p:grpSpPr bwMode="auto">
              <a:xfrm>
                <a:off x="5562600" y="2038350"/>
                <a:ext cx="333375" cy="854075"/>
                <a:chOff x="3504" y="1440"/>
                <a:chExt cx="210" cy="538"/>
              </a:xfrm>
            </p:grpSpPr>
            <p:sp>
              <p:nvSpPr>
                <p:cNvPr id="1950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04" y="1728"/>
                  <a:ext cx="2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</a:rPr>
                    <a:t>B</a:t>
                  </a:r>
                </a:p>
              </p:txBody>
            </p:sp>
            <p:cxnSp>
              <p:nvCxnSpPr>
                <p:cNvPr id="19506" name="AutoShape 2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461" y="1579"/>
                  <a:ext cx="288" cy="9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9483" name="Group 111"/>
              <p:cNvGrpSpPr>
                <a:grpSpLocks/>
              </p:cNvGrpSpPr>
              <p:nvPr/>
            </p:nvGrpSpPr>
            <p:grpSpPr bwMode="auto">
              <a:xfrm>
                <a:off x="4419600" y="3562350"/>
                <a:ext cx="333375" cy="854075"/>
                <a:chOff x="3504" y="1440"/>
                <a:chExt cx="210" cy="538"/>
              </a:xfrm>
            </p:grpSpPr>
            <p:sp>
              <p:nvSpPr>
                <p:cNvPr id="1950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3504" y="1728"/>
                  <a:ext cx="2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</a:rPr>
                    <a:t>A</a:t>
                  </a:r>
                </a:p>
              </p:txBody>
            </p:sp>
            <p:cxnSp>
              <p:nvCxnSpPr>
                <p:cNvPr id="19504" name="AutoShape 113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461" y="1579"/>
                  <a:ext cx="288" cy="9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9484" name="Group 114"/>
              <p:cNvGrpSpPr>
                <a:grpSpLocks/>
              </p:cNvGrpSpPr>
              <p:nvPr/>
            </p:nvGrpSpPr>
            <p:grpSpPr bwMode="auto">
              <a:xfrm>
                <a:off x="6694488" y="3562350"/>
                <a:ext cx="357187" cy="854075"/>
                <a:chOff x="3497" y="1440"/>
                <a:chExt cx="225" cy="538"/>
              </a:xfrm>
            </p:grpSpPr>
            <p:sp>
              <p:nvSpPr>
                <p:cNvPr id="1950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497" y="1728"/>
                  <a:ext cx="22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</a:rPr>
                    <a:t>D</a:t>
                  </a:r>
                </a:p>
              </p:txBody>
            </p:sp>
            <p:cxnSp>
              <p:nvCxnSpPr>
                <p:cNvPr id="19502" name="AutoShape 116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461" y="1579"/>
                  <a:ext cx="288" cy="9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9485" name="Group 117"/>
              <p:cNvGrpSpPr>
                <a:grpSpLocks/>
              </p:cNvGrpSpPr>
              <p:nvPr/>
            </p:nvGrpSpPr>
            <p:grpSpPr bwMode="auto">
              <a:xfrm>
                <a:off x="5543550" y="5086350"/>
                <a:ext cx="333375" cy="854075"/>
                <a:chOff x="3504" y="1440"/>
                <a:chExt cx="210" cy="538"/>
              </a:xfrm>
            </p:grpSpPr>
            <p:sp>
              <p:nvSpPr>
                <p:cNvPr id="19499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504" y="1728"/>
                  <a:ext cx="21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</a:rPr>
                    <a:t>C</a:t>
                  </a:r>
                </a:p>
              </p:txBody>
            </p:sp>
            <p:cxnSp>
              <p:nvCxnSpPr>
                <p:cNvPr id="19500" name="AutoShape 11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461" y="1579"/>
                  <a:ext cx="288" cy="9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9486" name="Group 120"/>
              <p:cNvGrpSpPr>
                <a:grpSpLocks/>
              </p:cNvGrpSpPr>
              <p:nvPr/>
            </p:nvGrpSpPr>
            <p:grpSpPr bwMode="auto">
              <a:xfrm>
                <a:off x="7877175" y="5086350"/>
                <a:ext cx="327025" cy="854075"/>
                <a:chOff x="3506" y="1440"/>
                <a:chExt cx="206" cy="538"/>
              </a:xfrm>
            </p:grpSpPr>
            <p:sp>
              <p:nvSpPr>
                <p:cNvPr id="1949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506" y="1728"/>
                  <a:ext cx="20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chemeClr val="tx2"/>
                      </a:solidFill>
                    </a:rPr>
                    <a:t>E</a:t>
                  </a:r>
                </a:p>
              </p:txBody>
            </p:sp>
            <p:cxnSp>
              <p:nvCxnSpPr>
                <p:cNvPr id="19498" name="AutoShape 122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461" y="1579"/>
                  <a:ext cx="288" cy="9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19050">
                  <a:solidFill>
                    <a:schemeClr val="tx2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487" name="Freeform 124"/>
              <p:cNvSpPr>
                <a:spLocks/>
              </p:cNvSpPr>
              <p:nvPr/>
            </p:nvSpPr>
            <p:spPr bwMode="auto">
              <a:xfrm>
                <a:off x="4432300" y="2190750"/>
                <a:ext cx="1143000" cy="1066800"/>
              </a:xfrm>
              <a:custGeom>
                <a:avLst/>
                <a:gdLst>
                  <a:gd name="T0" fmla="*/ 88 w 720"/>
                  <a:gd name="T1" fmla="*/ 672 h 672"/>
                  <a:gd name="T2" fmla="*/ 88 w 720"/>
                  <a:gd name="T3" fmla="*/ 384 h 672"/>
                  <a:gd name="T4" fmla="*/ 616 w 720"/>
                  <a:gd name="T5" fmla="*/ 192 h 672"/>
                  <a:gd name="T6" fmla="*/ 712 w 720"/>
                  <a:gd name="T7" fmla="*/ 0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672"/>
                  <a:gd name="T14" fmla="*/ 720 w 720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672">
                    <a:moveTo>
                      <a:pt x="88" y="672"/>
                    </a:moveTo>
                    <a:cubicBezTo>
                      <a:pt x="44" y="568"/>
                      <a:pt x="0" y="464"/>
                      <a:pt x="88" y="384"/>
                    </a:cubicBezTo>
                    <a:cubicBezTo>
                      <a:pt x="176" y="304"/>
                      <a:pt x="512" y="256"/>
                      <a:pt x="616" y="192"/>
                    </a:cubicBezTo>
                    <a:cubicBezTo>
                      <a:pt x="720" y="128"/>
                      <a:pt x="716" y="64"/>
                      <a:pt x="712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8" name="Freeform 125"/>
              <p:cNvSpPr>
                <a:spLocks/>
              </p:cNvSpPr>
              <p:nvPr/>
            </p:nvSpPr>
            <p:spPr bwMode="auto">
              <a:xfrm flipH="1">
                <a:off x="5848350" y="2190750"/>
                <a:ext cx="1143000" cy="1066800"/>
              </a:xfrm>
              <a:custGeom>
                <a:avLst/>
                <a:gdLst>
                  <a:gd name="T0" fmla="*/ 88 w 720"/>
                  <a:gd name="T1" fmla="*/ 672 h 672"/>
                  <a:gd name="T2" fmla="*/ 88 w 720"/>
                  <a:gd name="T3" fmla="*/ 384 h 672"/>
                  <a:gd name="T4" fmla="*/ 616 w 720"/>
                  <a:gd name="T5" fmla="*/ 192 h 672"/>
                  <a:gd name="T6" fmla="*/ 712 w 720"/>
                  <a:gd name="T7" fmla="*/ 0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672"/>
                  <a:gd name="T14" fmla="*/ 720 w 720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672">
                    <a:moveTo>
                      <a:pt x="88" y="672"/>
                    </a:moveTo>
                    <a:cubicBezTo>
                      <a:pt x="44" y="568"/>
                      <a:pt x="0" y="464"/>
                      <a:pt x="88" y="384"/>
                    </a:cubicBezTo>
                    <a:cubicBezTo>
                      <a:pt x="176" y="304"/>
                      <a:pt x="512" y="256"/>
                      <a:pt x="616" y="192"/>
                    </a:cubicBezTo>
                    <a:cubicBezTo>
                      <a:pt x="720" y="128"/>
                      <a:pt x="716" y="64"/>
                      <a:pt x="712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9" name="Freeform 126"/>
              <p:cNvSpPr>
                <a:spLocks/>
              </p:cNvSpPr>
              <p:nvPr/>
            </p:nvSpPr>
            <p:spPr bwMode="auto">
              <a:xfrm flipH="1">
                <a:off x="7010400" y="3714750"/>
                <a:ext cx="1143000" cy="1066800"/>
              </a:xfrm>
              <a:custGeom>
                <a:avLst/>
                <a:gdLst>
                  <a:gd name="T0" fmla="*/ 88 w 720"/>
                  <a:gd name="T1" fmla="*/ 672 h 672"/>
                  <a:gd name="T2" fmla="*/ 88 w 720"/>
                  <a:gd name="T3" fmla="*/ 384 h 672"/>
                  <a:gd name="T4" fmla="*/ 616 w 720"/>
                  <a:gd name="T5" fmla="*/ 192 h 672"/>
                  <a:gd name="T6" fmla="*/ 712 w 720"/>
                  <a:gd name="T7" fmla="*/ 0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672"/>
                  <a:gd name="T14" fmla="*/ 720 w 720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672">
                    <a:moveTo>
                      <a:pt x="88" y="672"/>
                    </a:moveTo>
                    <a:cubicBezTo>
                      <a:pt x="44" y="568"/>
                      <a:pt x="0" y="464"/>
                      <a:pt x="88" y="384"/>
                    </a:cubicBezTo>
                    <a:cubicBezTo>
                      <a:pt x="176" y="304"/>
                      <a:pt x="512" y="256"/>
                      <a:pt x="616" y="192"/>
                    </a:cubicBezTo>
                    <a:cubicBezTo>
                      <a:pt x="720" y="128"/>
                      <a:pt x="716" y="64"/>
                      <a:pt x="712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0" name="Freeform 127"/>
              <p:cNvSpPr>
                <a:spLocks/>
              </p:cNvSpPr>
              <p:nvPr/>
            </p:nvSpPr>
            <p:spPr bwMode="auto">
              <a:xfrm>
                <a:off x="5562600" y="3714750"/>
                <a:ext cx="1143000" cy="1066800"/>
              </a:xfrm>
              <a:custGeom>
                <a:avLst/>
                <a:gdLst>
                  <a:gd name="T0" fmla="*/ 88 w 720"/>
                  <a:gd name="T1" fmla="*/ 672 h 672"/>
                  <a:gd name="T2" fmla="*/ 88 w 720"/>
                  <a:gd name="T3" fmla="*/ 384 h 672"/>
                  <a:gd name="T4" fmla="*/ 616 w 720"/>
                  <a:gd name="T5" fmla="*/ 192 h 672"/>
                  <a:gd name="T6" fmla="*/ 712 w 720"/>
                  <a:gd name="T7" fmla="*/ 0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0"/>
                  <a:gd name="T13" fmla="*/ 0 h 672"/>
                  <a:gd name="T14" fmla="*/ 720 w 720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0" h="672">
                    <a:moveTo>
                      <a:pt x="88" y="672"/>
                    </a:moveTo>
                    <a:cubicBezTo>
                      <a:pt x="44" y="568"/>
                      <a:pt x="0" y="464"/>
                      <a:pt x="88" y="384"/>
                    </a:cubicBezTo>
                    <a:cubicBezTo>
                      <a:pt x="176" y="304"/>
                      <a:pt x="512" y="256"/>
                      <a:pt x="616" y="192"/>
                    </a:cubicBezTo>
                    <a:cubicBezTo>
                      <a:pt x="720" y="128"/>
                      <a:pt x="716" y="64"/>
                      <a:pt x="712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1" name="Freeform 128"/>
              <p:cNvSpPr>
                <a:spLocks/>
              </p:cNvSpPr>
              <p:nvPr/>
            </p:nvSpPr>
            <p:spPr bwMode="auto">
              <a:xfrm>
                <a:off x="4110038" y="1876425"/>
                <a:ext cx="1109662" cy="1209675"/>
              </a:xfrm>
              <a:custGeom>
                <a:avLst/>
                <a:gdLst>
                  <a:gd name="T0" fmla="*/ 699 w 699"/>
                  <a:gd name="T1" fmla="*/ 0 h 762"/>
                  <a:gd name="T2" fmla="*/ 87 w 699"/>
                  <a:gd name="T3" fmla="*/ 246 h 762"/>
                  <a:gd name="T4" fmla="*/ 177 w 699"/>
                  <a:gd name="T5" fmla="*/ 762 h 762"/>
                  <a:gd name="T6" fmla="*/ 0 60000 65536"/>
                  <a:gd name="T7" fmla="*/ 0 60000 65536"/>
                  <a:gd name="T8" fmla="*/ 0 60000 65536"/>
                  <a:gd name="T9" fmla="*/ 0 w 699"/>
                  <a:gd name="T10" fmla="*/ 0 h 762"/>
                  <a:gd name="T11" fmla="*/ 699 w 699"/>
                  <a:gd name="T12" fmla="*/ 762 h 7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9" h="762">
                    <a:moveTo>
                      <a:pt x="699" y="0"/>
                    </a:moveTo>
                    <a:cubicBezTo>
                      <a:pt x="597" y="41"/>
                      <a:pt x="174" y="119"/>
                      <a:pt x="87" y="246"/>
                    </a:cubicBezTo>
                    <a:cubicBezTo>
                      <a:pt x="0" y="373"/>
                      <a:pt x="158" y="655"/>
                      <a:pt x="177" y="76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2" name="Freeform 129"/>
              <p:cNvSpPr>
                <a:spLocks/>
              </p:cNvSpPr>
              <p:nvPr/>
            </p:nvSpPr>
            <p:spPr bwMode="auto">
              <a:xfrm flipH="1">
                <a:off x="6172200" y="1885950"/>
                <a:ext cx="1219200" cy="1209675"/>
              </a:xfrm>
              <a:custGeom>
                <a:avLst/>
                <a:gdLst>
                  <a:gd name="T0" fmla="*/ 699 w 699"/>
                  <a:gd name="T1" fmla="*/ 0 h 762"/>
                  <a:gd name="T2" fmla="*/ 87 w 699"/>
                  <a:gd name="T3" fmla="*/ 246 h 762"/>
                  <a:gd name="T4" fmla="*/ 177 w 699"/>
                  <a:gd name="T5" fmla="*/ 762 h 762"/>
                  <a:gd name="T6" fmla="*/ 0 60000 65536"/>
                  <a:gd name="T7" fmla="*/ 0 60000 65536"/>
                  <a:gd name="T8" fmla="*/ 0 60000 65536"/>
                  <a:gd name="T9" fmla="*/ 0 w 699"/>
                  <a:gd name="T10" fmla="*/ 0 h 762"/>
                  <a:gd name="T11" fmla="*/ 699 w 699"/>
                  <a:gd name="T12" fmla="*/ 762 h 7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9" h="762">
                    <a:moveTo>
                      <a:pt x="699" y="0"/>
                    </a:moveTo>
                    <a:cubicBezTo>
                      <a:pt x="597" y="41"/>
                      <a:pt x="174" y="119"/>
                      <a:pt x="87" y="246"/>
                    </a:cubicBezTo>
                    <a:cubicBezTo>
                      <a:pt x="0" y="373"/>
                      <a:pt x="158" y="655"/>
                      <a:pt x="177" y="76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3" name="Freeform 130"/>
              <p:cNvSpPr>
                <a:spLocks/>
              </p:cNvSpPr>
              <p:nvPr/>
            </p:nvSpPr>
            <p:spPr bwMode="auto">
              <a:xfrm flipH="1">
                <a:off x="7315200" y="3409950"/>
                <a:ext cx="1219200" cy="1209675"/>
              </a:xfrm>
              <a:custGeom>
                <a:avLst/>
                <a:gdLst>
                  <a:gd name="T0" fmla="*/ 699 w 699"/>
                  <a:gd name="T1" fmla="*/ 0 h 762"/>
                  <a:gd name="T2" fmla="*/ 87 w 699"/>
                  <a:gd name="T3" fmla="*/ 246 h 762"/>
                  <a:gd name="T4" fmla="*/ 177 w 699"/>
                  <a:gd name="T5" fmla="*/ 762 h 762"/>
                  <a:gd name="T6" fmla="*/ 0 60000 65536"/>
                  <a:gd name="T7" fmla="*/ 0 60000 65536"/>
                  <a:gd name="T8" fmla="*/ 0 60000 65536"/>
                  <a:gd name="T9" fmla="*/ 0 w 699"/>
                  <a:gd name="T10" fmla="*/ 0 h 762"/>
                  <a:gd name="T11" fmla="*/ 699 w 699"/>
                  <a:gd name="T12" fmla="*/ 762 h 7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9" h="762">
                    <a:moveTo>
                      <a:pt x="699" y="0"/>
                    </a:moveTo>
                    <a:cubicBezTo>
                      <a:pt x="597" y="41"/>
                      <a:pt x="174" y="119"/>
                      <a:pt x="87" y="246"/>
                    </a:cubicBezTo>
                    <a:cubicBezTo>
                      <a:pt x="0" y="373"/>
                      <a:pt x="158" y="655"/>
                      <a:pt x="177" y="76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4" name="Freeform 131"/>
              <p:cNvSpPr>
                <a:spLocks/>
              </p:cNvSpPr>
              <p:nvPr/>
            </p:nvSpPr>
            <p:spPr bwMode="auto">
              <a:xfrm>
                <a:off x="5257800" y="3409950"/>
                <a:ext cx="1109663" cy="1209675"/>
              </a:xfrm>
              <a:custGeom>
                <a:avLst/>
                <a:gdLst>
                  <a:gd name="T0" fmla="*/ 699 w 699"/>
                  <a:gd name="T1" fmla="*/ 0 h 762"/>
                  <a:gd name="T2" fmla="*/ 87 w 699"/>
                  <a:gd name="T3" fmla="*/ 246 h 762"/>
                  <a:gd name="T4" fmla="*/ 177 w 699"/>
                  <a:gd name="T5" fmla="*/ 762 h 762"/>
                  <a:gd name="T6" fmla="*/ 0 60000 65536"/>
                  <a:gd name="T7" fmla="*/ 0 60000 65536"/>
                  <a:gd name="T8" fmla="*/ 0 60000 65536"/>
                  <a:gd name="T9" fmla="*/ 0 w 699"/>
                  <a:gd name="T10" fmla="*/ 0 h 762"/>
                  <a:gd name="T11" fmla="*/ 699 w 699"/>
                  <a:gd name="T12" fmla="*/ 762 h 7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9" h="762">
                    <a:moveTo>
                      <a:pt x="699" y="0"/>
                    </a:moveTo>
                    <a:cubicBezTo>
                      <a:pt x="597" y="41"/>
                      <a:pt x="174" y="119"/>
                      <a:pt x="87" y="246"/>
                    </a:cubicBezTo>
                    <a:cubicBezTo>
                      <a:pt x="0" y="373"/>
                      <a:pt x="158" y="655"/>
                      <a:pt x="177" y="76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Text Box 132"/>
              <p:cNvSpPr txBox="1">
                <a:spLocks noChangeArrowheads="1"/>
              </p:cNvSpPr>
              <p:nvPr/>
            </p:nvSpPr>
            <p:spPr bwMode="auto">
              <a:xfrm>
                <a:off x="5495925" y="1524000"/>
                <a:ext cx="393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ym typeface="Symbol" charset="0"/>
                  </a:rPr>
                  <a:t></a:t>
                </a:r>
              </a:p>
            </p:txBody>
          </p:sp>
        </p:grpSp>
        <p:sp>
          <p:nvSpPr>
            <p:cNvPr id="19473" name="Text Box 87"/>
            <p:cNvSpPr txBox="1">
              <a:spLocks noChangeArrowheads="1"/>
            </p:cNvSpPr>
            <p:nvPr/>
          </p:nvSpPr>
          <p:spPr bwMode="auto">
            <a:xfrm>
              <a:off x="4237038" y="3243263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charset="0"/>
                </a:rPr>
                <a:t>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788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1" y="397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46889" y="1676399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/>
              <a:t>Nodes are stored in an array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92</a:t>
            </a:fld>
            <a:endParaRPr lang="en-US" sz="1400" dirty="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326475" y="3981036"/>
            <a:ext cx="6119756" cy="259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>
                <a:latin typeface="+mn-lt"/>
              </a:rPr>
              <a:t>Node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latin typeface="+mn-lt"/>
              </a:rPr>
              <a:t> is stored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A[rank(v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34290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f </a:t>
            </a:r>
            <a:r>
              <a:rPr lang="en-US" sz="2000" dirty="0">
                <a:latin typeface="+mn-lt"/>
              </a:rPr>
              <a:t>node is the left child of </a:t>
            </a:r>
            <a:r>
              <a:rPr lang="en-US" sz="2000" dirty="0" smtClean="0">
                <a:latin typeface="+mn-lt"/>
              </a:rPr>
              <a:t>parent(node),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2*rank(parent(node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+ 1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342900" algn="l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</a:t>
            </a:r>
            <a:r>
              <a:rPr lang="en-US" sz="2000" dirty="0" smtClean="0">
                <a:latin typeface="+mn-lt"/>
              </a:rPr>
              <a:t>f </a:t>
            </a:r>
            <a:r>
              <a:rPr lang="en-US" sz="2000" dirty="0">
                <a:latin typeface="+mn-lt"/>
              </a:rPr>
              <a:t>node is the right child of parent(node),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*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charset="0"/>
              </a:rPr>
              <a:t>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ank(parent(node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49013" y="765971"/>
            <a:ext cx="2935288" cy="4343400"/>
            <a:chOff x="6203143" y="575470"/>
            <a:chExt cx="2935288" cy="4343400"/>
          </a:xfrm>
        </p:grpSpPr>
        <p:sp>
          <p:nvSpPr>
            <p:cNvPr id="102427" name="Text Box 27"/>
            <p:cNvSpPr txBox="1">
              <a:spLocks noChangeArrowheads="1"/>
            </p:cNvSpPr>
            <p:nvPr/>
          </p:nvSpPr>
          <p:spPr bwMode="auto">
            <a:xfrm>
              <a:off x="6203143" y="2937671"/>
              <a:ext cx="311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en-US" sz="1800" dirty="0" smtClean="0">
                  <a:solidFill>
                    <a:schemeClr val="accent2"/>
                  </a:solidFill>
                  <a:latin typeface="+mn-lt"/>
                  <a:ea typeface="+mn-ea"/>
                </a:rPr>
                <a:t>3</a:t>
              </a:r>
              <a:endParaRPr lang="en-US" altLang="en-US" sz="18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06331" y="575470"/>
              <a:ext cx="2832100" cy="4343400"/>
              <a:chOff x="6019800" y="1676400"/>
              <a:chExt cx="2832100" cy="4343400"/>
            </a:xfrm>
          </p:grpSpPr>
          <p:sp>
            <p:nvSpPr>
              <p:cNvPr id="102422" name="Text Box 22"/>
              <p:cNvSpPr txBox="1">
                <a:spLocks noChangeArrowheads="1"/>
              </p:cNvSpPr>
              <p:nvPr/>
            </p:nvSpPr>
            <p:spPr bwMode="auto">
              <a:xfrm>
                <a:off x="6934200" y="1676400"/>
                <a:ext cx="310677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>
                    <a:solidFill>
                      <a:schemeClr val="accent2"/>
                    </a:solidFill>
                    <a:latin typeface="+mn-lt"/>
                    <a:ea typeface="+mn-ea"/>
                  </a:rPr>
                  <a:t>0</a:t>
                </a:r>
              </a:p>
            </p:txBody>
          </p:sp>
          <p:sp>
            <p:nvSpPr>
              <p:cNvPr id="102423" name="Text Box 23"/>
              <p:cNvSpPr txBox="1">
                <a:spLocks noChangeArrowheads="1"/>
              </p:cNvSpPr>
              <p:nvPr/>
            </p:nvSpPr>
            <p:spPr bwMode="auto">
              <a:xfrm>
                <a:off x="6254750" y="2881313"/>
                <a:ext cx="311150" cy="3698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1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24" name="Text Box 24"/>
              <p:cNvSpPr txBox="1">
                <a:spLocks noChangeArrowheads="1"/>
              </p:cNvSpPr>
              <p:nvPr/>
            </p:nvSpPr>
            <p:spPr bwMode="auto">
              <a:xfrm>
                <a:off x="8083550" y="2881313"/>
                <a:ext cx="311150" cy="3698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2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25" name="Text Box 25"/>
              <p:cNvSpPr txBox="1">
                <a:spLocks noChangeArrowheads="1"/>
              </p:cNvSpPr>
              <p:nvPr/>
            </p:nvSpPr>
            <p:spPr bwMode="auto">
              <a:xfrm>
                <a:off x="7473950" y="4024313"/>
                <a:ext cx="311150" cy="3698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5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26" name="Text Box 26"/>
              <p:cNvSpPr txBox="1">
                <a:spLocks noChangeArrowheads="1"/>
              </p:cNvSpPr>
              <p:nvPr/>
            </p:nvSpPr>
            <p:spPr bwMode="auto">
              <a:xfrm>
                <a:off x="8540750" y="4038600"/>
                <a:ext cx="311150" cy="3698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6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28" name="Text Box 28"/>
              <p:cNvSpPr txBox="1">
                <a:spLocks noChangeArrowheads="1"/>
              </p:cNvSpPr>
              <p:nvPr/>
            </p:nvSpPr>
            <p:spPr bwMode="auto">
              <a:xfrm>
                <a:off x="7010400" y="4024313"/>
                <a:ext cx="311150" cy="3698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4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29" name="Text Box 29"/>
              <p:cNvSpPr txBox="1">
                <a:spLocks noChangeArrowheads="1"/>
              </p:cNvSpPr>
              <p:nvPr/>
            </p:nvSpPr>
            <p:spPr bwMode="auto">
              <a:xfrm>
                <a:off x="6254750" y="5319713"/>
                <a:ext cx="310677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9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30" name="Text Box 30"/>
              <p:cNvSpPr txBox="1">
                <a:spLocks noChangeArrowheads="1"/>
              </p:cNvSpPr>
              <p:nvPr/>
            </p:nvSpPr>
            <p:spPr bwMode="auto">
              <a:xfrm>
                <a:off x="7416800" y="5319713"/>
                <a:ext cx="436688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en-US" sz="1800" dirty="0" smtClean="0">
                    <a:solidFill>
                      <a:schemeClr val="accent2"/>
                    </a:solidFill>
                    <a:latin typeface="+mn-lt"/>
                    <a:ea typeface="+mn-ea"/>
                  </a:rPr>
                  <a:t>10</a:t>
                </a:r>
                <a:endParaRPr lang="en-US" altLang="en-US" sz="1800" dirty="0">
                  <a:solidFill>
                    <a:schemeClr val="accent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32" name="Oval 32"/>
              <p:cNvSpPr>
                <a:spLocks noChangeArrowheads="1"/>
              </p:cNvSpPr>
              <p:nvPr/>
            </p:nvSpPr>
            <p:spPr bwMode="auto">
              <a:xfrm>
                <a:off x="7142163" y="1930400"/>
                <a:ext cx="411162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chemeClr val="tx2"/>
                    </a:solidFill>
                    <a:latin typeface="+mn-lt"/>
                    <a:ea typeface="+mn-ea"/>
                  </a:rPr>
                  <a:t>A</a:t>
                </a:r>
              </a:p>
            </p:txBody>
          </p:sp>
          <p:sp>
            <p:nvSpPr>
              <p:cNvPr id="102433" name="Oval 33"/>
              <p:cNvSpPr>
                <a:spLocks noChangeArrowheads="1"/>
              </p:cNvSpPr>
              <p:nvPr/>
            </p:nvSpPr>
            <p:spPr bwMode="auto">
              <a:xfrm>
                <a:off x="7212013" y="5588000"/>
                <a:ext cx="430212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>
                    <a:solidFill>
                      <a:schemeClr val="tx2"/>
                    </a:solidFill>
                    <a:latin typeface="+mn-lt"/>
                    <a:ea typeface="+mn-ea"/>
                  </a:rPr>
                  <a:t>H</a:t>
                </a:r>
              </a:p>
            </p:txBody>
          </p:sp>
          <p:sp>
            <p:nvSpPr>
              <p:cNvPr id="102434" name="Oval 34"/>
              <p:cNvSpPr>
                <a:spLocks noChangeArrowheads="1"/>
              </p:cNvSpPr>
              <p:nvPr/>
            </p:nvSpPr>
            <p:spPr bwMode="auto">
              <a:xfrm>
                <a:off x="6526213" y="5588000"/>
                <a:ext cx="430212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>
                    <a:solidFill>
                      <a:schemeClr val="tx2"/>
                    </a:solidFill>
                    <a:latin typeface="+mn-lt"/>
                    <a:ea typeface="+mn-ea"/>
                  </a:rPr>
                  <a:t>G</a:t>
                </a:r>
              </a:p>
            </p:txBody>
          </p:sp>
          <p:sp>
            <p:nvSpPr>
              <p:cNvPr id="102435" name="Oval 35"/>
              <p:cNvSpPr>
                <a:spLocks noChangeArrowheads="1"/>
              </p:cNvSpPr>
              <p:nvPr/>
            </p:nvSpPr>
            <p:spPr bwMode="auto">
              <a:xfrm>
                <a:off x="6781800" y="4346575"/>
                <a:ext cx="430213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chemeClr val="tx2"/>
                    </a:solidFill>
                    <a:latin typeface="+mn-lt"/>
                    <a:ea typeface="+mn-ea"/>
                  </a:rPr>
                  <a:t>F</a:t>
                </a:r>
              </a:p>
            </p:txBody>
          </p:sp>
          <p:sp>
            <p:nvSpPr>
              <p:cNvPr id="102436" name="Oval 36"/>
              <p:cNvSpPr>
                <a:spLocks noChangeArrowheads="1"/>
              </p:cNvSpPr>
              <p:nvPr/>
            </p:nvSpPr>
            <p:spPr bwMode="auto">
              <a:xfrm>
                <a:off x="6019800" y="4346575"/>
                <a:ext cx="438150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chemeClr val="tx2"/>
                    </a:solidFill>
                    <a:latin typeface="+mn-lt"/>
                    <a:ea typeface="+mn-ea"/>
                  </a:rPr>
                  <a:t>E</a:t>
                </a:r>
              </a:p>
            </p:txBody>
          </p:sp>
          <p:sp>
            <p:nvSpPr>
              <p:cNvPr id="102437" name="Oval 37"/>
              <p:cNvSpPr>
                <a:spLocks noChangeArrowheads="1"/>
              </p:cNvSpPr>
              <p:nvPr/>
            </p:nvSpPr>
            <p:spPr bwMode="auto">
              <a:xfrm>
                <a:off x="7821613" y="3149600"/>
                <a:ext cx="430212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>
                    <a:solidFill>
                      <a:schemeClr val="tx2"/>
                    </a:solidFill>
                    <a:latin typeface="+mn-lt"/>
                    <a:ea typeface="+mn-ea"/>
                  </a:rPr>
                  <a:t>D</a:t>
                </a:r>
              </a:p>
            </p:txBody>
          </p:sp>
          <p:sp>
            <p:nvSpPr>
              <p:cNvPr id="102438" name="Oval 38"/>
              <p:cNvSpPr>
                <a:spLocks noChangeArrowheads="1"/>
              </p:cNvSpPr>
              <p:nvPr/>
            </p:nvSpPr>
            <p:spPr bwMode="auto">
              <a:xfrm>
                <a:off x="7620000" y="4343400"/>
                <a:ext cx="395288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chemeClr val="tx2"/>
                    </a:solidFill>
                    <a:latin typeface="+mn-lt"/>
                    <a:ea typeface="+mn-ea"/>
                  </a:rPr>
                  <a:t>C</a:t>
                </a:r>
              </a:p>
            </p:txBody>
          </p:sp>
          <p:sp>
            <p:nvSpPr>
              <p:cNvPr id="102439" name="Oval 39"/>
              <p:cNvSpPr>
                <a:spLocks noChangeArrowheads="1"/>
              </p:cNvSpPr>
              <p:nvPr/>
            </p:nvSpPr>
            <p:spPr bwMode="auto">
              <a:xfrm>
                <a:off x="6461125" y="3149600"/>
                <a:ext cx="407988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chemeClr val="tx2"/>
                    </a:solidFill>
                    <a:latin typeface="+mn-lt"/>
                    <a:ea typeface="+mn-ea"/>
                  </a:rPr>
                  <a:t>B</a:t>
                </a:r>
              </a:p>
            </p:txBody>
          </p:sp>
          <p:cxnSp>
            <p:nvCxnSpPr>
              <p:cNvPr id="102440" name="AutoShape 40"/>
              <p:cNvCxnSpPr>
                <a:cxnSpLocks noChangeShapeType="1"/>
                <a:stCxn id="102432" idx="4"/>
                <a:endCxn id="102439" idx="0"/>
              </p:cNvCxnSpPr>
              <p:nvPr/>
            </p:nvCxnSpPr>
            <p:spPr bwMode="auto">
              <a:xfrm rot="5400000">
                <a:off x="6613526" y="2414587"/>
                <a:ext cx="787400" cy="682625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2441" name="AutoShape 41"/>
              <p:cNvCxnSpPr>
                <a:cxnSpLocks noChangeShapeType="1"/>
                <a:stCxn id="102437" idx="4"/>
                <a:endCxn id="102438" idx="0"/>
              </p:cNvCxnSpPr>
              <p:nvPr/>
            </p:nvCxnSpPr>
            <p:spPr bwMode="auto">
              <a:xfrm rot="5400000">
                <a:off x="7546976" y="3852862"/>
                <a:ext cx="762000" cy="219075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2442" name="AutoShape 42"/>
              <p:cNvCxnSpPr>
                <a:cxnSpLocks noChangeShapeType="1"/>
                <a:stCxn id="102432" idx="4"/>
                <a:endCxn id="102437" idx="0"/>
              </p:cNvCxnSpPr>
              <p:nvPr/>
            </p:nvCxnSpPr>
            <p:spPr bwMode="auto">
              <a:xfrm rot="16200000" flipH="1">
                <a:off x="7299326" y="2411412"/>
                <a:ext cx="787400" cy="688975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2443" name="AutoShape 43"/>
              <p:cNvCxnSpPr>
                <a:cxnSpLocks noChangeShapeType="1"/>
                <a:stCxn id="102439" idx="4"/>
                <a:endCxn id="102436" idx="0"/>
              </p:cNvCxnSpPr>
              <p:nvPr/>
            </p:nvCxnSpPr>
            <p:spPr bwMode="auto">
              <a:xfrm rot="5400000">
                <a:off x="6069806" y="3750469"/>
                <a:ext cx="765175" cy="427038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2444" name="AutoShape 44"/>
              <p:cNvCxnSpPr>
                <a:cxnSpLocks noChangeShapeType="1"/>
                <a:stCxn id="102439" idx="4"/>
                <a:endCxn id="102435" idx="0"/>
              </p:cNvCxnSpPr>
              <p:nvPr/>
            </p:nvCxnSpPr>
            <p:spPr bwMode="auto">
              <a:xfrm rot="16200000" flipH="1">
                <a:off x="6449219" y="3798094"/>
                <a:ext cx="765175" cy="331787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2445" name="AutoShape 45"/>
              <p:cNvCxnSpPr>
                <a:cxnSpLocks noChangeShapeType="1"/>
                <a:stCxn id="102435" idx="4"/>
                <a:endCxn id="102434" idx="0"/>
              </p:cNvCxnSpPr>
              <p:nvPr/>
            </p:nvCxnSpPr>
            <p:spPr bwMode="auto">
              <a:xfrm rot="5400000">
                <a:off x="6465094" y="5055394"/>
                <a:ext cx="809625" cy="255587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02446" name="AutoShape 46"/>
              <p:cNvCxnSpPr>
                <a:cxnSpLocks noChangeShapeType="1"/>
                <a:stCxn id="102435" idx="4"/>
                <a:endCxn id="102433" idx="0"/>
              </p:cNvCxnSpPr>
              <p:nvPr/>
            </p:nvCxnSpPr>
            <p:spPr bwMode="auto">
              <a:xfrm rot="16200000" flipH="1">
                <a:off x="6807994" y="4968081"/>
                <a:ext cx="809625" cy="430213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02447" name="Oval 47"/>
              <p:cNvSpPr>
                <a:spLocks noChangeArrowheads="1"/>
              </p:cNvSpPr>
              <p:nvPr/>
            </p:nvSpPr>
            <p:spPr bwMode="auto">
              <a:xfrm>
                <a:off x="8299450" y="4346575"/>
                <a:ext cx="387350" cy="431800"/>
              </a:xfrm>
              <a:prstGeom prst="ellipse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altLang="en-US" sz="1400" dirty="0">
                    <a:solidFill>
                      <a:schemeClr val="tx2"/>
                    </a:solidFill>
                    <a:latin typeface="+mn-lt"/>
                    <a:ea typeface="+mn-ea"/>
                  </a:rPr>
                  <a:t>J</a:t>
                </a:r>
              </a:p>
            </p:txBody>
          </p:sp>
          <p:cxnSp>
            <p:nvCxnSpPr>
              <p:cNvPr id="102448" name="AutoShape 48"/>
              <p:cNvCxnSpPr>
                <a:cxnSpLocks noChangeShapeType="1"/>
                <a:stCxn id="102437" idx="4"/>
                <a:endCxn id="102447" idx="0"/>
              </p:cNvCxnSpPr>
              <p:nvPr/>
            </p:nvCxnSpPr>
            <p:spPr bwMode="auto">
              <a:xfrm rot="16200000" flipH="1">
                <a:off x="7882731" y="3736182"/>
                <a:ext cx="765175" cy="455612"/>
              </a:xfrm>
              <a:prstGeom prst="straightConnector1">
                <a:avLst/>
              </a:prstGeom>
              <a:solidFill>
                <a:schemeClr val="accent5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grpSp>
        <p:nvGrpSpPr>
          <p:cNvPr id="2" name="Group 1"/>
          <p:cNvGrpSpPr/>
          <p:nvPr/>
        </p:nvGrpSpPr>
        <p:grpSpPr>
          <a:xfrm>
            <a:off x="508794" y="2514599"/>
            <a:ext cx="5334000" cy="979487"/>
            <a:chOff x="838200" y="2514600"/>
            <a:chExt cx="5334000" cy="979487"/>
          </a:xfrm>
        </p:grpSpPr>
        <p:sp>
          <p:nvSpPr>
            <p:cNvPr id="20514" name="Rectangle 13"/>
            <p:cNvSpPr>
              <a:spLocks noChangeArrowheads="1"/>
            </p:cNvSpPr>
            <p:nvPr/>
          </p:nvSpPr>
          <p:spPr bwMode="auto">
            <a:xfrm>
              <a:off x="958394" y="2577455"/>
              <a:ext cx="466343" cy="461665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dirty="0">
                  <a:solidFill>
                    <a:srgbClr val="BE2D00"/>
                  </a:solidFill>
                </a:rPr>
                <a:t>A</a:t>
              </a:r>
            </a:p>
          </p:txBody>
        </p:sp>
        <p:sp>
          <p:nvSpPr>
            <p:cNvPr id="20515" name="Rectangle 14"/>
            <p:cNvSpPr>
              <a:spLocks noChangeArrowheads="1"/>
            </p:cNvSpPr>
            <p:nvPr/>
          </p:nvSpPr>
          <p:spPr bwMode="auto">
            <a:xfrm>
              <a:off x="1637835" y="2577455"/>
              <a:ext cx="466343" cy="461665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BE2D00"/>
                  </a:solidFill>
                </a:rPr>
                <a:t>B</a:t>
              </a:r>
            </a:p>
          </p:txBody>
        </p:sp>
        <p:sp>
          <p:nvSpPr>
            <p:cNvPr id="20516" name="Rectangle 15"/>
            <p:cNvSpPr>
              <a:spLocks noChangeArrowheads="1"/>
            </p:cNvSpPr>
            <p:nvPr/>
          </p:nvSpPr>
          <p:spPr bwMode="auto">
            <a:xfrm>
              <a:off x="2302021" y="2577455"/>
              <a:ext cx="466343" cy="461665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BE2D00"/>
                  </a:solidFill>
                </a:rPr>
                <a:t>D</a:t>
              </a:r>
            </a:p>
          </p:txBody>
        </p:sp>
        <p:sp>
          <p:nvSpPr>
            <p:cNvPr id="20517" name="Rectangle 16"/>
            <p:cNvSpPr>
              <a:spLocks noChangeArrowheads="1"/>
            </p:cNvSpPr>
            <p:nvPr/>
          </p:nvSpPr>
          <p:spPr bwMode="auto">
            <a:xfrm>
              <a:off x="4329324" y="2583805"/>
              <a:ext cx="466343" cy="461665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BE2D00"/>
                  </a:solidFill>
                </a:rPr>
                <a:t>G</a:t>
              </a:r>
            </a:p>
          </p:txBody>
        </p:sp>
        <p:sp>
          <p:nvSpPr>
            <p:cNvPr id="20518" name="Rectangle 17"/>
            <p:cNvSpPr>
              <a:spLocks noChangeArrowheads="1"/>
            </p:cNvSpPr>
            <p:nvPr/>
          </p:nvSpPr>
          <p:spPr bwMode="auto">
            <a:xfrm>
              <a:off x="5005985" y="2583805"/>
              <a:ext cx="466343" cy="461665"/>
            </a:xfrm>
            <a:prstGeom prst="rect">
              <a:avLst/>
            </a:prstGeom>
            <a:noFill/>
            <a:ln w="19050">
              <a:solidFill>
                <a:srgbClr val="40458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BE2D00"/>
                  </a:solidFill>
                </a:rPr>
                <a:t>H</a:t>
              </a:r>
            </a:p>
          </p:txBody>
        </p:sp>
        <p:sp>
          <p:nvSpPr>
            <p:cNvPr id="20519" name="Rectangle 18"/>
            <p:cNvSpPr>
              <a:spLocks noChangeArrowheads="1"/>
            </p:cNvSpPr>
            <p:nvPr/>
          </p:nvSpPr>
          <p:spPr bwMode="auto">
            <a:xfrm>
              <a:off x="5651500" y="2584450"/>
              <a:ext cx="4365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3617913" y="25860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>
                  <a:latin typeface="Times New Roman" charset="0"/>
                </a:rPr>
                <a:t>…</a:t>
              </a:r>
            </a:p>
          </p:txBody>
        </p: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1670050" y="3124200"/>
              <a:ext cx="311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en-US" sz="1800" dirty="0">
                  <a:solidFill>
                    <a:schemeClr val="accent2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2297113" y="3124200"/>
              <a:ext cx="311150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en-US" sz="1800" dirty="0">
                  <a:solidFill>
                    <a:schemeClr val="accent2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4316413" y="3124200"/>
              <a:ext cx="31067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en-US" sz="1800" dirty="0" smtClean="0">
                  <a:solidFill>
                    <a:schemeClr val="accent2"/>
                  </a:solidFill>
                  <a:latin typeface="+mn-lt"/>
                  <a:ea typeface="+mn-ea"/>
                </a:rPr>
                <a:t>9</a:t>
              </a:r>
              <a:endParaRPr lang="en-US" altLang="en-US" sz="18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4992688" y="3124200"/>
              <a:ext cx="43668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en-US" sz="1800" dirty="0" smtClean="0">
                  <a:solidFill>
                    <a:schemeClr val="accent2"/>
                  </a:solidFill>
                  <a:latin typeface="+mn-lt"/>
                  <a:ea typeface="+mn-ea"/>
                </a:rPr>
                <a:t>10</a:t>
              </a:r>
              <a:endParaRPr lang="en-US" altLang="en-US" sz="1800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20526" name="Rounded Rectangle 68"/>
            <p:cNvSpPr>
              <a:spLocks noChangeArrowheads="1"/>
            </p:cNvSpPr>
            <p:nvPr/>
          </p:nvSpPr>
          <p:spPr bwMode="auto">
            <a:xfrm>
              <a:off x="838200" y="2514600"/>
              <a:ext cx="5334000" cy="6096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auto">
            <a:xfrm>
              <a:off x="984250" y="3113087"/>
              <a:ext cx="311150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en-US" sz="1800" dirty="0">
                  <a:solidFill>
                    <a:schemeClr val="accent2"/>
                  </a:solidFill>
                  <a:latin typeface="+mn-lt"/>
                  <a:ea typeface="+mn-ea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6718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31314-B57E-44B6-A0C6-17F09A673282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2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94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positions 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Iterator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iterator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positions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</a:t>
            </a:r>
            <a:r>
              <a:rPr lang="en-US" sz="1800" dirty="0" smtClean="0">
                <a:latin typeface="Tahoma" charset="0"/>
              </a:rPr>
              <a:t>)</a:t>
            </a:r>
          </a:p>
          <a:p>
            <a:pPr lvl="1" eaLnBrk="1" hangingPunct="1"/>
            <a:r>
              <a:rPr lang="en-US" sz="1800" dirty="0" smtClean="0">
                <a:latin typeface="Tahoma" charset="0"/>
              </a:rPr>
              <a:t>Integer </a:t>
            </a:r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 smtClean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isInternal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isExternal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isRoot</a:t>
            </a:r>
            <a:r>
              <a:rPr lang="en-US" sz="1800" dirty="0"/>
              <a:t>(p)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 smtClean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 smtClean="0"/>
              <a:t>Additional </a:t>
            </a:r>
            <a:r>
              <a:rPr lang="en-US" sz="2000" dirty="0"/>
              <a:t>update methods may be defined by data structures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12079484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for a Tree interface: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7620000" cy="36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511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96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</a:t>
            </a:r>
            <a:r>
              <a:rPr lang="en-US" dirty="0">
                <a:latin typeface="Tahoma" charset="0"/>
              </a:rPr>
              <a:t>p</a:t>
            </a:r>
            <a:r>
              <a:rPr lang="en-US" dirty="0" smtClean="0">
                <a:latin typeface="Tahoma" charset="0"/>
              </a:rPr>
              <a:t>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5244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CS 321 - Data Structures</a:t>
            </a:r>
            <a:endParaRPr 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97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>
                <a:latin typeface="Tahoma" charset="0"/>
              </a:rPr>
              <a:t>Includes a special cases the preorder, postorder and inorder traversals</a:t>
            </a:r>
          </a:p>
          <a:p>
            <a:pPr eaLnBrk="1" hangingPunct="1"/>
            <a:r>
              <a:rPr lang="en-US" sz="1800">
                <a:latin typeface="Tahoma" charset="0"/>
              </a:rPr>
              <a:t>Walk around the tree and visit each node three times: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from below (inorder)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right (postorder)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3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5369</Words>
  <Application>Microsoft Office PowerPoint</Application>
  <PresentationFormat>On-screen Show (4:3)</PresentationFormat>
  <Paragraphs>2348</Paragraphs>
  <Slides>97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7" baseType="lpstr">
      <vt:lpstr>ＭＳ Ｐゴシック</vt:lpstr>
      <vt:lpstr>Arial</vt:lpstr>
      <vt:lpstr>Cambria Math</vt:lpstr>
      <vt:lpstr>Courier New</vt:lpstr>
      <vt:lpstr>Marlett</vt:lpstr>
      <vt:lpstr>Symbol</vt:lpstr>
      <vt:lpstr>Tahoma</vt:lpstr>
      <vt:lpstr>Times New Roman</vt:lpstr>
      <vt:lpstr>Wingdings</vt:lpstr>
      <vt:lpstr>Default Design</vt:lpstr>
      <vt:lpstr>Trees</vt:lpstr>
      <vt:lpstr>What is a Tree?</vt:lpstr>
      <vt:lpstr>Tree Terminology</vt:lpstr>
      <vt:lpstr>Tree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Post-order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Level-order Traversal</vt:lpstr>
      <vt:lpstr>Traversal Implementation</vt:lpstr>
      <vt:lpstr>Binary Trees</vt:lpstr>
      <vt:lpstr>Types of Binary Trees</vt:lpstr>
      <vt:lpstr>Question 1</vt:lpstr>
      <vt:lpstr>Question 1</vt:lpstr>
      <vt:lpstr>Question 2</vt:lpstr>
      <vt:lpstr>Question 2</vt:lpstr>
      <vt:lpstr>Arithmetic Expression Tree</vt:lpstr>
      <vt:lpstr>Evaluate Arithmetic Expressions</vt:lpstr>
      <vt:lpstr>Print Arithmetic Expressions</vt:lpstr>
      <vt:lpstr>Decision Tree</vt:lpstr>
      <vt:lpstr>Example: Decision Tree</vt:lpstr>
      <vt:lpstr>Example: Decision Tree</vt:lpstr>
      <vt:lpstr>Properties of Binary Trees</vt:lpstr>
      <vt:lpstr>Tree Searches</vt:lpstr>
      <vt:lpstr>Breadth-First Search</vt:lpstr>
      <vt:lpstr>Example: Breadth-First Search</vt:lpstr>
      <vt:lpstr>Depth-First Search</vt:lpstr>
      <vt:lpstr>Example: Depth-First Search</vt:lpstr>
      <vt:lpstr>Linked Structure for Trees</vt:lpstr>
      <vt:lpstr>Linked Structure for Binary Trees</vt:lpstr>
      <vt:lpstr>Array-Based Representation of Binary Trees</vt:lpstr>
      <vt:lpstr>PowerPoint Presentation</vt:lpstr>
      <vt:lpstr>Tree ADT</vt:lpstr>
      <vt:lpstr>Java Interface</vt:lpstr>
      <vt:lpstr>BinaryTree ADT</vt:lpstr>
      <vt:lpstr>Euler Tour Traversal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165</cp:revision>
  <dcterms:created xsi:type="dcterms:W3CDTF">2001-06-29T19:12:00Z</dcterms:created>
  <dcterms:modified xsi:type="dcterms:W3CDTF">2019-10-24T17:25:50Z</dcterms:modified>
</cp:coreProperties>
</file>