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80" r:id="rId5"/>
    <p:sldId id="346" r:id="rId6"/>
    <p:sldId id="345" r:id="rId7"/>
    <p:sldId id="279" r:id="rId8"/>
    <p:sldId id="359" r:id="rId9"/>
    <p:sldId id="265" r:id="rId10"/>
    <p:sldId id="353" r:id="rId11"/>
    <p:sldId id="354" r:id="rId12"/>
    <p:sldId id="277" r:id="rId13"/>
    <p:sldId id="360" r:id="rId14"/>
    <p:sldId id="318" r:id="rId15"/>
    <p:sldId id="319" r:id="rId16"/>
    <p:sldId id="320" r:id="rId17"/>
    <p:sldId id="347" r:id="rId18"/>
    <p:sldId id="361" r:id="rId19"/>
    <p:sldId id="362" r:id="rId20"/>
    <p:sldId id="363" r:id="rId21"/>
    <p:sldId id="321" r:id="rId22"/>
    <p:sldId id="355" r:id="rId23"/>
    <p:sldId id="322" r:id="rId24"/>
    <p:sldId id="323" r:id="rId25"/>
    <p:sldId id="356" r:id="rId26"/>
    <p:sldId id="324" r:id="rId27"/>
    <p:sldId id="332" r:id="rId28"/>
    <p:sldId id="357" r:id="rId29"/>
    <p:sldId id="372" r:id="rId30"/>
    <p:sldId id="371" r:id="rId31"/>
    <p:sldId id="334" r:id="rId32"/>
    <p:sldId id="364" r:id="rId33"/>
    <p:sldId id="365" r:id="rId34"/>
    <p:sldId id="366" r:id="rId35"/>
    <p:sldId id="367" r:id="rId36"/>
    <p:sldId id="368" r:id="rId37"/>
    <p:sldId id="335" r:id="rId38"/>
    <p:sldId id="336" r:id="rId39"/>
    <p:sldId id="337" r:id="rId40"/>
    <p:sldId id="263" r:id="rId41"/>
    <p:sldId id="315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CE328695-C101-4708-8B4B-197EC4C0C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75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E79702-DA1F-45F9-86CA-D3F77B85A4C5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602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F2489-43BB-4D14-A24A-A6D42B99B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993D8-89EB-460A-B33C-1B8B0907CD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71168-284A-465F-AE64-C008F969F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5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612D8-CB80-4703-B27D-699FBC53F6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944ED-E16B-4711-9900-AE296A2C6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31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9CF0-73A7-4FFB-820E-A3C6CA76E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6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EE6B-9F5A-422D-9DA6-88D96FA49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5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BA326-2950-4646-9711-6287CA2A8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1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2446F-AA76-4AE8-A973-B24A2928A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83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52EF9-454F-4285-8D11-BB8217005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01CDE-10FF-4EA1-A254-98FC4BC3F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/>
            </a:lvl1pPr>
          </a:lstStyle>
          <a:p>
            <a:fld id="{A70FC4F8-8077-4759-903B-3B9B5B4F1B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ne-dead.asn.au/movies/holy-grail/ra/18-05.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oldSlides/Click%20to%20listen!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Binary Search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162800" cy="1219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“</a:t>
            </a:r>
            <a:r>
              <a:rPr lang="en-US" sz="2400" dirty="0"/>
              <a:t>We pretend that the brain is binary, like a computer. But it's not. It's completely holographic</a:t>
            </a:r>
            <a:r>
              <a:rPr lang="en-US" sz="2400" dirty="0" smtClean="0"/>
              <a:t>.</a:t>
            </a:r>
            <a:r>
              <a:rPr lang="en-US" altLang="en-US" sz="2400" dirty="0" smtClean="0"/>
              <a:t>"</a:t>
            </a:r>
            <a:endParaRPr lang="en-US" altLang="en-US" sz="2400" dirty="0" smtClean="0">
              <a:hlinkClick r:id="rId3"/>
              <a:hlinkMouseOver r:id="rId4" action="ppaction://hlinkfile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	-</a:t>
            </a:r>
            <a:r>
              <a:rPr lang="en-US" altLang="en-US" sz="2400" i="1" dirty="0" smtClean="0"/>
              <a:t>Jim Harrison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229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Sections 12.1 – 12.3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029200" cy="3403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80AFE0F9-3E87-4514-818D-EAE3136DDD3E}" type="slidenum">
              <a:rPr lang="en-US" altLang="en-US" sz="1800"/>
              <a:pPr eaLnBrk="1" hangingPunct="1">
                <a:buFontTx/>
                <a:buNone/>
              </a:pPr>
              <a:t>10</a:t>
            </a:fld>
            <a:endParaRPr lang="en-US" altLang="en-US" sz="18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 Case Performance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352800"/>
            <a:ext cx="86868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height of the tree?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What is the worst case height of a BST?</a:t>
            </a: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101090"/>
            <a:ext cx="3886200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80AFE0F9-3E87-4514-818D-EAE3136DDD3E}" type="slidenum">
              <a:rPr lang="en-US" altLang="en-US" sz="1800"/>
              <a:pPr eaLnBrk="1" hangingPunct="1">
                <a:buFontTx/>
                <a:buNone/>
              </a:pPr>
              <a:t>11</a:t>
            </a:fld>
            <a:endParaRPr lang="en-US" altLang="en-US" sz="18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 Case Performance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352800"/>
            <a:ext cx="86868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height of the tree?</a:t>
            </a:r>
          </a:p>
          <a:p>
            <a:pPr marL="0" indent="0" algn="ctr" eaLnBrk="1" hangingPunct="1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eaLnBrk="1" hangingPunct="1">
              <a:defRPr/>
            </a:pPr>
            <a:r>
              <a:rPr lang="en-US" dirty="0" smtClean="0"/>
              <a:t>What is the worst case height of a BST?</a:t>
            </a:r>
          </a:p>
          <a:p>
            <a:pPr marL="0" indent="0" algn="ctr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101090"/>
            <a:ext cx="3886200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8686800" cy="54864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dirty="0" smtClean="0"/>
                  <a:t>What are the best case and worst case order to add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 smtClean="0"/>
                  <a:t> distinct elements to an initially empty binary search tree?</a:t>
                </a:r>
              </a:p>
              <a:p>
                <a:pPr lvl="1" eaLnBrk="1" hangingPunct="1">
                  <a:buFont typeface="Marlett" pitchFamily="2" charset="2"/>
                  <a:buNone/>
                  <a:defRPr/>
                </a:pPr>
                <a:r>
                  <a:rPr lang="en-US" dirty="0" smtClean="0"/>
                  <a:t>		</a:t>
                </a:r>
                <a:r>
                  <a:rPr lang="en-US" sz="3200" b="1" i="1" dirty="0" smtClean="0"/>
                  <a:t>Best			Worst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 smtClean="0"/>
                  <a:t>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 smtClean="0"/>
                  <a:t>		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8686800" cy="5486400"/>
              </a:xfrm>
              <a:blipFill rotWithShape="0">
                <a:blip r:embed="rId2"/>
                <a:stretch>
                  <a:fillRect l="-1333" t="-1444" r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0752D03-7917-4B4A-89FE-A2274EE3F2D8}" type="slidenum">
              <a:rPr lang="en-US" altLang="en-US" sz="1800"/>
              <a:pPr eaLnBrk="1" hangingPunct="1">
                <a:buFontTx/>
                <a:buNone/>
              </a:pPr>
              <a:t>12</a:t>
            </a:fld>
            <a:endParaRPr lang="en-US" altLang="en-US" sz="1800"/>
          </a:p>
        </p:txBody>
      </p:sp>
      <p:sp>
        <p:nvSpPr>
          <p:cNvPr id="1331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8686800" cy="54864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dirty="0" smtClean="0"/>
                  <a:t>What are the best case and worst case order to add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 smtClean="0"/>
                  <a:t> distinct elements to an initially empty binary search tree?</a:t>
                </a:r>
              </a:p>
              <a:p>
                <a:pPr lvl="1" eaLnBrk="1" hangingPunct="1">
                  <a:buFont typeface="Marlett" pitchFamily="2" charset="2"/>
                  <a:buNone/>
                  <a:defRPr/>
                </a:pPr>
                <a:r>
                  <a:rPr lang="en-US" dirty="0" smtClean="0"/>
                  <a:t>		</a:t>
                </a:r>
                <a:r>
                  <a:rPr lang="en-US" sz="3200" b="1" i="1" dirty="0" smtClean="0"/>
                  <a:t>Best			Worst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 smtClean="0"/>
                  <a:t>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 smtClean="0"/>
                  <a:t>		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8686800" cy="5486400"/>
              </a:xfrm>
              <a:blipFill rotWithShape="0">
                <a:blip r:embed="rId2"/>
                <a:stretch>
                  <a:fillRect l="-1333" t="-1444" r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0752D03-7917-4B4A-89FE-A2274EE3F2D8}" type="slidenum">
              <a:rPr lang="en-US" altLang="en-US" sz="1800"/>
              <a:pPr eaLnBrk="1" hangingPunct="1">
                <a:buFontTx/>
                <a:buNone/>
              </a:pPr>
              <a:t>13</a:t>
            </a:fld>
            <a:endParaRPr lang="en-US" altLang="en-US" sz="1800"/>
          </a:p>
        </p:txBody>
      </p:sp>
      <p:sp>
        <p:nvSpPr>
          <p:cNvPr id="1331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19100" y="4800600"/>
            <a:ext cx="5334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Querying a BST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Retrieving information from the tree without modifying it.</a:t>
            </a:r>
          </a:p>
          <a:p>
            <a:pPr lvl="1"/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Minimum, </a:t>
            </a:r>
            <a:r>
              <a:rPr lang="en-US" dirty="0" smtClean="0"/>
              <a:t>Maximum</a:t>
            </a:r>
          </a:p>
          <a:p>
            <a:r>
              <a:rPr lang="en-US" dirty="0" smtClean="0"/>
              <a:t>All the above operations take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O(h)</a:t>
            </a:r>
            <a:r>
              <a:rPr lang="en-US" dirty="0" smtClean="0"/>
              <a:t> time,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 is the height of the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Recursive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search algorithm, given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 node in the BST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 the target value.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62200"/>
            <a:ext cx="5199640" cy="27318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Recursive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48416"/>
          </a:xfrm>
        </p:spPr>
        <p:txBody>
          <a:bodyPr>
            <a:noAutofit/>
          </a:bodyPr>
          <a:lstStyle/>
          <a:p>
            <a:r>
              <a:rPr lang="en-US" dirty="0" smtClean="0"/>
              <a:t>Search for the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dirty="0" smtClean="0"/>
              <a:t> in the following binary search tree, starting at the root: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34029"/>
            <a:ext cx="5452533" cy="36669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Recursive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4593077" cy="205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62000"/>
            <a:ext cx="4422859" cy="29744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44749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165" y="4164659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Tree-Search(r,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101" y="762000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191001" y="914400"/>
            <a:ext cx="380999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5165" y="5021863"/>
            <a:ext cx="2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&lt;  15 - true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129272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1435" y="128996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687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2902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9885" y="187567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9500" y="187235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5801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4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1301" y="310044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6698" y="5332191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Tree-Search(a,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Recursive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4593077" cy="205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62000"/>
            <a:ext cx="4422859" cy="29744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44749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165" y="4164659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Tree-Search(a,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101" y="762000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030009" y="1498907"/>
            <a:ext cx="380999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5165" y="5021863"/>
            <a:ext cx="2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&lt; 6 - false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129272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1435" y="128996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687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2902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9885" y="187567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9500" y="187235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5801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4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1301" y="310044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5623676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Tree-Search(d,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Recursive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4593077" cy="205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62000"/>
            <a:ext cx="4422859" cy="29744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44749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165" y="4164659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Tree-Search(d,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101" y="762000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17388" y="2082329"/>
            <a:ext cx="380999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5165" y="5021863"/>
            <a:ext cx="2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&lt; 7 - false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129272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1435" y="128996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687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2902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9885" y="187567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9500" y="187235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5801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4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1301" y="310044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5623676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F9CE3DE3-73E5-4F4B-895A-3587E8DBD6D3}" type="slidenum">
              <a:rPr lang="en-US" altLang="en-US" sz="1800"/>
              <a:pPr eaLnBrk="1" hangingPunct="1">
                <a:buFontTx/>
                <a:buNone/>
              </a:pPr>
              <a:t>2</a:t>
            </a:fld>
            <a:endParaRPr lang="en-US" altLang="en-US" sz="18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Problem with Linear Data Structures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19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Accessing an item from a linear data structure takes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en-US" sz="2800" dirty="0" smtClean="0"/>
              <a:t> time for an arbitrary element.</a:t>
            </a:r>
          </a:p>
          <a:p>
            <a:pPr eaLnBrk="1" hangingPunct="1"/>
            <a:r>
              <a:rPr lang="en-US" altLang="en-US" sz="2800" dirty="0" smtClean="0"/>
              <a:t>Binary trees can improve upon this and reduce access to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altLang="en-US" sz="2800" dirty="0" smtClean="0"/>
              <a:t> time for the average case.</a:t>
            </a:r>
          </a:p>
          <a:p>
            <a:pPr eaLnBrk="1" hangingPunct="1"/>
            <a:r>
              <a:rPr lang="en-US" altLang="en-US" sz="2800" dirty="0" smtClean="0"/>
              <a:t>Expands on the binary search technique and allows insertions and deletions.</a:t>
            </a:r>
          </a:p>
          <a:p>
            <a:pPr eaLnBrk="1" hangingPunct="1"/>
            <a:r>
              <a:rPr lang="en-US" altLang="en-US" sz="2800" dirty="0" smtClean="0"/>
              <a:t>Worst case degenerates to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en-US" sz="2800" dirty="0" smtClean="0"/>
              <a:t> but this can be avoided by using balanced trees (AVL, Red-Black trees).</a:t>
            </a:r>
          </a:p>
        </p:txBody>
      </p:sp>
      <p:sp>
        <p:nvSpPr>
          <p:cNvPr id="307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Recursive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4593077" cy="205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62000"/>
            <a:ext cx="4422859" cy="29744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5218" y="4491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165" y="4164659"/>
            <a:ext cx="27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Tree-Search(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13)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101" y="762000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94184" y="2666836"/>
            <a:ext cx="380999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218" y="4754886"/>
            <a:ext cx="2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129272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1435" y="128996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687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18799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2902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9885" y="187567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9500" y="187235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5801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4" y="246441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1301" y="310044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Searching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93" y="1524000"/>
            <a:ext cx="5203214" cy="3077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and Maximum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3539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Where are the maximum and minimum key values in a binary search tree?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7" y="2209800"/>
            <a:ext cx="4413604" cy="2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and Maximum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Where are the maximum and minimum key values in a binary search tree?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7" y="2209800"/>
            <a:ext cx="4413604" cy="29682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19305" y="4132418"/>
            <a:ext cx="438623" cy="363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72352" y="3538722"/>
            <a:ext cx="438623" cy="363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4905" y="4132418"/>
            <a:ext cx="2390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Minimum:</a:t>
            </a:r>
          </a:p>
          <a:p>
            <a:r>
              <a:rPr lang="en-US" sz="2000" dirty="0" smtClean="0"/>
              <a:t>leftmost side node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04499" y="3902104"/>
            <a:ext cx="2853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Maximum:</a:t>
            </a:r>
          </a:p>
          <a:p>
            <a:r>
              <a:rPr lang="en-US" sz="2000" dirty="0" smtClean="0"/>
              <a:t>rightmost side node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6" y="2828445"/>
            <a:ext cx="3641056" cy="3084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57" y="2748734"/>
            <a:ext cx="2857112" cy="2832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and Maximum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819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Minimum and maximum are not always leaves.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6365" y="2473567"/>
            <a:ext cx="724738" cy="591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65" y="3883234"/>
            <a:ext cx="312501" cy="140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6" y="2828445"/>
            <a:ext cx="3641056" cy="3084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57" y="2748734"/>
            <a:ext cx="2857112" cy="2832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and Maximum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and maximum are not always leaves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82995" y="4262248"/>
            <a:ext cx="438623" cy="4158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76365" y="2473567"/>
            <a:ext cx="724738" cy="591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65" y="3883234"/>
            <a:ext cx="312501" cy="140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7612" y="3591130"/>
            <a:ext cx="438623" cy="363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3199382"/>
            <a:ext cx="125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Minimum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5485" y="4242349"/>
            <a:ext cx="137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7788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Max Algorithms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263" r="-2263"/>
          <a:stretch>
            <a:fillRect/>
          </a:stretch>
        </p:blipFill>
        <p:spPr>
          <a:xfrm>
            <a:off x="732158" y="1688927"/>
            <a:ext cx="3511411" cy="19311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24366"/>
            <a:ext cx="3536784" cy="19114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 and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deletion operations cause the binary search tree data structure to change.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4367002" cy="3832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594303"/>
          </a:xfrm>
        </p:spPr>
        <p:txBody>
          <a:bodyPr/>
          <a:lstStyle/>
          <a:p>
            <a:r>
              <a:rPr lang="en-US" dirty="0" smtClean="0"/>
              <a:t>Insert the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in the binary search tree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Tree-Insert always insert a new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as a leaf node.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2418"/>
          <a:stretch/>
        </p:blipFill>
        <p:spPr>
          <a:xfrm>
            <a:off x="2743200" y="2286000"/>
            <a:ext cx="2514600" cy="3832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594303"/>
          </a:xfrm>
        </p:spPr>
        <p:txBody>
          <a:bodyPr/>
          <a:lstStyle/>
          <a:p>
            <a:r>
              <a:rPr lang="en-US" dirty="0" smtClean="0"/>
              <a:t>Insert the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in the binary search tree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Tree-Insert always insert a new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as a leaf node.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895" y="3376354"/>
            <a:ext cx="189930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Lines 1-7: Find the position to insert the new node</a:t>
            </a:r>
            <a:endParaRPr lang="en-US" sz="1600" dirty="0"/>
          </a:p>
        </p:txBody>
      </p:sp>
      <p:sp>
        <p:nvSpPr>
          <p:cNvPr id="12" name="Right Brace 11"/>
          <p:cNvSpPr/>
          <p:nvPr/>
        </p:nvSpPr>
        <p:spPr>
          <a:xfrm>
            <a:off x="5466932" y="3223230"/>
            <a:ext cx="226065" cy="1283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C962A22C-EACA-4FF4-BB7B-0FE07D102865}" type="slidenum">
              <a:rPr lang="en-US" altLang="en-US" sz="1800"/>
              <a:pPr eaLnBrk="1" hangingPunct="1">
                <a:buFontTx/>
                <a:buNone/>
              </a:pPr>
              <a:t>3</a:t>
            </a:fld>
            <a:endParaRPr lang="en-US" altLang="en-US" sz="18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 binary search tree is a binary tree which satisfies the </a:t>
            </a:r>
            <a:r>
              <a:rPr lang="en-US" altLang="en-US" sz="2800" i="1" dirty="0" smtClean="0"/>
              <a:t>binary-search-tree</a:t>
            </a:r>
            <a:r>
              <a:rPr lang="en-US" altLang="en-US" sz="2800" dirty="0" smtClean="0"/>
              <a:t> property: </a:t>
            </a:r>
          </a:p>
          <a:p>
            <a:pPr lvl="1" eaLnBrk="1" hangingPunct="1"/>
            <a:r>
              <a:rPr lang="en-US" altLang="en-US" dirty="0" smtClean="0"/>
              <a:t>For all nodes in the tree,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:</a:t>
            </a:r>
          </a:p>
          <a:p>
            <a:pPr lvl="2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x.leftchild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().key &lt;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: The key of the left child is less than the key of its parent.</a:t>
            </a:r>
          </a:p>
          <a:p>
            <a:pPr lvl="2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x.rightchild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().key ≥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: The key of the right child is greater than or equal to its parent.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4117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00300" y="4114800"/>
            <a:ext cx="4343400" cy="1995487"/>
            <a:chOff x="3468688" y="3429000"/>
            <a:chExt cx="3962400" cy="1812925"/>
          </a:xfrm>
        </p:grpSpPr>
        <p:sp>
          <p:nvSpPr>
            <p:cNvPr id="25" name="Oval 355"/>
            <p:cNvSpPr>
              <a:spLocks noChangeArrowheads="1"/>
            </p:cNvSpPr>
            <p:nvPr/>
          </p:nvSpPr>
          <p:spPr bwMode="auto">
            <a:xfrm>
              <a:off x="5257800" y="3429000"/>
              <a:ext cx="320675" cy="319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26" name="Oval 356"/>
            <p:cNvSpPr>
              <a:spLocks noChangeArrowheads="1"/>
            </p:cNvSpPr>
            <p:nvPr/>
          </p:nvSpPr>
          <p:spPr bwMode="auto">
            <a:xfrm>
              <a:off x="6669088" y="3940175"/>
              <a:ext cx="319087" cy="3206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27" name="Oval 357"/>
            <p:cNvSpPr>
              <a:spLocks noChangeArrowheads="1"/>
            </p:cNvSpPr>
            <p:nvPr/>
          </p:nvSpPr>
          <p:spPr bwMode="auto">
            <a:xfrm>
              <a:off x="4305300" y="3940175"/>
              <a:ext cx="319088" cy="3206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8" name="Oval 358"/>
            <p:cNvSpPr>
              <a:spLocks noChangeArrowheads="1"/>
            </p:cNvSpPr>
            <p:nvPr/>
          </p:nvSpPr>
          <p:spPr bwMode="auto">
            <a:xfrm>
              <a:off x="4892675" y="4435475"/>
              <a:ext cx="320675" cy="3206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29" name="Rectangle 359"/>
            <p:cNvSpPr>
              <a:spLocks noChangeAspect="1" noChangeArrowheads="1"/>
            </p:cNvSpPr>
            <p:nvPr/>
          </p:nvSpPr>
          <p:spPr bwMode="auto">
            <a:xfrm>
              <a:off x="4645025" y="5011738"/>
              <a:ext cx="230188" cy="230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0" name="Rectangle 360"/>
            <p:cNvSpPr>
              <a:spLocks noChangeAspect="1" noChangeArrowheads="1"/>
            </p:cNvSpPr>
            <p:nvPr/>
          </p:nvSpPr>
          <p:spPr bwMode="auto">
            <a:xfrm>
              <a:off x="5230813" y="5011738"/>
              <a:ext cx="231775" cy="230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1" name="Rectangle 361"/>
            <p:cNvSpPr>
              <a:spLocks noChangeAspect="1" noChangeArrowheads="1"/>
            </p:cNvSpPr>
            <p:nvPr/>
          </p:nvSpPr>
          <p:spPr bwMode="auto">
            <a:xfrm>
              <a:off x="7200900" y="4479925"/>
              <a:ext cx="230188" cy="2317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32" name="AutoShape 362"/>
            <p:cNvCxnSpPr>
              <a:cxnSpLocks noChangeShapeType="1"/>
              <a:stCxn id="25" idx="3"/>
              <a:endCxn id="27" idx="7"/>
            </p:cNvCxnSpPr>
            <p:nvPr/>
          </p:nvCxnSpPr>
          <p:spPr bwMode="auto">
            <a:xfrm flipH="1">
              <a:off x="4578350" y="3730625"/>
              <a:ext cx="727075" cy="228600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AutoShape 363"/>
            <p:cNvCxnSpPr>
              <a:cxnSpLocks noChangeShapeType="1"/>
              <a:stCxn id="26" idx="1"/>
              <a:endCxn id="25" idx="5"/>
            </p:cNvCxnSpPr>
            <p:nvPr/>
          </p:nvCxnSpPr>
          <p:spPr bwMode="auto">
            <a:xfrm flipH="1" flipV="1">
              <a:off x="5530850" y="3730625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AutoShape 364"/>
            <p:cNvCxnSpPr>
              <a:cxnSpLocks noChangeShapeType="1"/>
              <a:stCxn id="31" idx="0"/>
              <a:endCxn id="26" idx="5"/>
            </p:cNvCxnSpPr>
            <p:nvPr/>
          </p:nvCxnSpPr>
          <p:spPr bwMode="auto">
            <a:xfrm flipH="1" flipV="1">
              <a:off x="6942138" y="4222750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AutoShape 365"/>
            <p:cNvCxnSpPr>
              <a:cxnSpLocks noChangeShapeType="1"/>
              <a:stCxn id="45" idx="7"/>
              <a:endCxn id="26" idx="3"/>
            </p:cNvCxnSpPr>
            <p:nvPr/>
          </p:nvCxnSpPr>
          <p:spPr bwMode="auto">
            <a:xfrm flipV="1">
              <a:off x="6484938" y="4222750"/>
              <a:ext cx="230187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AutoShape 366"/>
            <p:cNvCxnSpPr>
              <a:cxnSpLocks noChangeShapeType="1"/>
              <a:stCxn id="30" idx="0"/>
              <a:endCxn id="28" idx="5"/>
            </p:cNvCxnSpPr>
            <p:nvPr/>
          </p:nvCxnSpPr>
          <p:spPr bwMode="auto">
            <a:xfrm flipH="1" flipV="1">
              <a:off x="5165725" y="4737100"/>
              <a:ext cx="180975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367"/>
            <p:cNvCxnSpPr>
              <a:cxnSpLocks noChangeShapeType="1"/>
              <a:stCxn id="29" idx="0"/>
              <a:endCxn id="28" idx="3"/>
            </p:cNvCxnSpPr>
            <p:nvPr/>
          </p:nvCxnSpPr>
          <p:spPr bwMode="auto">
            <a:xfrm flipV="1">
              <a:off x="4760913" y="4737100"/>
              <a:ext cx="179387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AutoShape 368"/>
            <p:cNvCxnSpPr>
              <a:cxnSpLocks noChangeShapeType="1"/>
              <a:stCxn id="40" idx="7"/>
              <a:endCxn id="27" idx="3"/>
            </p:cNvCxnSpPr>
            <p:nvPr/>
          </p:nvCxnSpPr>
          <p:spPr bwMode="auto">
            <a:xfrm flipV="1">
              <a:off x="3990975" y="4241800"/>
              <a:ext cx="360363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369"/>
            <p:cNvCxnSpPr>
              <a:cxnSpLocks noChangeShapeType="1"/>
              <a:stCxn id="28" idx="1"/>
              <a:endCxn id="27" idx="5"/>
            </p:cNvCxnSpPr>
            <p:nvPr/>
          </p:nvCxnSpPr>
          <p:spPr bwMode="auto">
            <a:xfrm flipH="1" flipV="1">
              <a:off x="4578350" y="4241800"/>
              <a:ext cx="361950" cy="212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0" name="Oval 370"/>
            <p:cNvSpPr>
              <a:spLocks noChangeArrowheads="1"/>
            </p:cNvSpPr>
            <p:nvPr/>
          </p:nvSpPr>
          <p:spPr bwMode="auto">
            <a:xfrm>
              <a:off x="3717925" y="4435475"/>
              <a:ext cx="319088" cy="3206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" name="Rectangle 371"/>
            <p:cNvSpPr>
              <a:spLocks noChangeAspect="1" noChangeArrowheads="1"/>
            </p:cNvSpPr>
            <p:nvPr/>
          </p:nvSpPr>
          <p:spPr bwMode="auto">
            <a:xfrm>
              <a:off x="3468688" y="5011738"/>
              <a:ext cx="230187" cy="230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2" name="Rectangle 372"/>
            <p:cNvSpPr>
              <a:spLocks noChangeAspect="1" noChangeArrowheads="1"/>
            </p:cNvSpPr>
            <p:nvPr/>
          </p:nvSpPr>
          <p:spPr bwMode="auto">
            <a:xfrm>
              <a:off x="4056063" y="5011738"/>
              <a:ext cx="230187" cy="230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3" name="AutoShape 373"/>
            <p:cNvCxnSpPr>
              <a:cxnSpLocks noChangeShapeType="1"/>
              <a:stCxn id="42" idx="0"/>
              <a:endCxn id="40" idx="5"/>
            </p:cNvCxnSpPr>
            <p:nvPr/>
          </p:nvCxnSpPr>
          <p:spPr bwMode="auto">
            <a:xfrm flipH="1" flipV="1">
              <a:off x="3990975" y="4718050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374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flipV="1">
              <a:off x="3584575" y="4718050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5" name="Oval 375"/>
            <p:cNvSpPr>
              <a:spLocks noChangeArrowheads="1"/>
            </p:cNvSpPr>
            <p:nvPr/>
          </p:nvSpPr>
          <p:spPr bwMode="auto">
            <a:xfrm>
              <a:off x="6211888" y="4419600"/>
              <a:ext cx="320675" cy="3206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6" name="Rectangle 376"/>
            <p:cNvSpPr>
              <a:spLocks noChangeAspect="1" noChangeArrowheads="1"/>
            </p:cNvSpPr>
            <p:nvPr/>
          </p:nvSpPr>
          <p:spPr bwMode="auto">
            <a:xfrm>
              <a:off x="5927725" y="5011738"/>
              <a:ext cx="230188" cy="230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7" name="Rectangle 377"/>
            <p:cNvSpPr>
              <a:spLocks noChangeAspect="1" noChangeArrowheads="1"/>
            </p:cNvSpPr>
            <p:nvPr/>
          </p:nvSpPr>
          <p:spPr bwMode="auto">
            <a:xfrm>
              <a:off x="6513513" y="5011738"/>
              <a:ext cx="231775" cy="230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8" name="AutoShape 378"/>
            <p:cNvCxnSpPr>
              <a:cxnSpLocks noChangeShapeType="1"/>
              <a:stCxn id="47" idx="0"/>
              <a:endCxn id="45" idx="5"/>
            </p:cNvCxnSpPr>
            <p:nvPr/>
          </p:nvCxnSpPr>
          <p:spPr bwMode="auto">
            <a:xfrm flipH="1" flipV="1">
              <a:off x="6484938" y="4702175"/>
              <a:ext cx="144462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379"/>
            <p:cNvCxnSpPr>
              <a:cxnSpLocks noChangeShapeType="1"/>
              <a:stCxn id="46" idx="0"/>
              <a:endCxn id="45" idx="3"/>
            </p:cNvCxnSpPr>
            <p:nvPr/>
          </p:nvCxnSpPr>
          <p:spPr bwMode="auto">
            <a:xfrm flipV="1">
              <a:off x="6043613" y="4702175"/>
              <a:ext cx="215900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" name="Text Box 380"/>
            <p:cNvSpPr txBox="1">
              <a:spLocks noChangeArrowheads="1"/>
            </p:cNvSpPr>
            <p:nvPr/>
          </p:nvSpPr>
          <p:spPr bwMode="auto">
            <a:xfrm>
              <a:off x="4706938" y="3460750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</a:p>
          </p:txBody>
        </p:sp>
        <p:sp>
          <p:nvSpPr>
            <p:cNvPr id="51" name="Text Box 381"/>
            <p:cNvSpPr txBox="1">
              <a:spLocks noChangeArrowheads="1"/>
            </p:cNvSpPr>
            <p:nvPr/>
          </p:nvSpPr>
          <p:spPr bwMode="auto">
            <a:xfrm>
              <a:off x="4706938" y="3994150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&gt;</a:t>
              </a:r>
            </a:p>
          </p:txBody>
        </p:sp>
        <p:sp>
          <p:nvSpPr>
            <p:cNvPr id="52" name="Text Box 382"/>
            <p:cNvSpPr txBox="1">
              <a:spLocks noChangeArrowheads="1"/>
            </p:cNvSpPr>
            <p:nvPr/>
          </p:nvSpPr>
          <p:spPr bwMode="auto">
            <a:xfrm>
              <a:off x="5221288" y="4387850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2418"/>
          <a:stretch/>
        </p:blipFill>
        <p:spPr>
          <a:xfrm>
            <a:off x="2743200" y="2286000"/>
            <a:ext cx="2514600" cy="3832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594303"/>
          </a:xfrm>
        </p:spPr>
        <p:txBody>
          <a:bodyPr/>
          <a:lstStyle/>
          <a:p>
            <a:r>
              <a:rPr lang="en-US" dirty="0" smtClean="0"/>
              <a:t>Insert the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in the binary search tree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Tree-Insert always insert a new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as a leaf node.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895" y="3376354"/>
            <a:ext cx="189930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Lines 1-7: Find the position to insert the new node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5486400" y="4648200"/>
            <a:ext cx="226065" cy="1283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3942" y="4726401"/>
            <a:ext cx="192235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Lines 8-13: Set the pointers to insert the new node</a:t>
            </a:r>
            <a:endParaRPr lang="en-US" sz="1600" dirty="0"/>
          </a:p>
        </p:txBody>
      </p:sp>
      <p:sp>
        <p:nvSpPr>
          <p:cNvPr id="12" name="Right Brace 11"/>
          <p:cNvSpPr/>
          <p:nvPr/>
        </p:nvSpPr>
        <p:spPr>
          <a:xfrm>
            <a:off x="5466932" y="3223230"/>
            <a:ext cx="226065" cy="1283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838200"/>
            <a:ext cx="8839201" cy="1602766"/>
          </a:xfrm>
        </p:spPr>
        <p:txBody>
          <a:bodyPr>
            <a:noAutofit/>
          </a:bodyPr>
          <a:lstStyle/>
          <a:p>
            <a:r>
              <a:rPr lang="en-US" sz="2400" dirty="0" smtClean="0"/>
              <a:t>Insert a new node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 with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z.key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=11</a:t>
            </a:r>
            <a:r>
              <a:rPr lang="en-US" sz="2400" dirty="0" smtClean="0"/>
              <a:t> in the following binary search tree. 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z.left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z.right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  <a:r>
              <a:rPr lang="en-US" sz="2400" dirty="0" smtClean="0"/>
              <a:t>, initially.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66" y="2494633"/>
            <a:ext cx="4381321" cy="335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3233"/>
          <a:stretch/>
        </p:blipFill>
        <p:spPr>
          <a:xfrm>
            <a:off x="264197" y="2362200"/>
            <a:ext cx="2479003" cy="38325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559"/>
            <a:ext cx="4381321" cy="335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2433"/>
          <a:stretch/>
        </p:blipFill>
        <p:spPr>
          <a:xfrm>
            <a:off x="334331" y="1703233"/>
            <a:ext cx="2513960" cy="38325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2835" y="18460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5381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957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936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1249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27" y="352654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7663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380" y="442284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2487" y="1757234"/>
            <a:ext cx="234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Tree-Insert(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4401" y="1440576"/>
            <a:ext cx="33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097" y="1411864"/>
            <a:ext cx="838200" cy="6286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71956" y="128503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2487" y="2078022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NIL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87" y="2328446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2487" y="2590800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87" y="2834709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2486" y="3124113"/>
            <a:ext cx="210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&lt; 10 - false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06272" y="3608937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14693" y="2209969"/>
            <a:ext cx="446482" cy="429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559"/>
            <a:ext cx="4381321" cy="335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2433"/>
          <a:stretch/>
        </p:blipFill>
        <p:spPr>
          <a:xfrm>
            <a:off x="334331" y="1703233"/>
            <a:ext cx="2513960" cy="38325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2835" y="18460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5381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957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936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1249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27" y="352654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7663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380" y="442284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4401" y="1440576"/>
            <a:ext cx="33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097" y="1411864"/>
            <a:ext cx="838200" cy="6286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71956" y="128503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12487" y="2590800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87" y="2834709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2486" y="3124113"/>
            <a:ext cx="210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&lt; 15 - true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06272" y="3395246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478318" y="3031473"/>
            <a:ext cx="446482" cy="429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559"/>
            <a:ext cx="4381321" cy="335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2433"/>
          <a:stretch/>
        </p:blipFill>
        <p:spPr>
          <a:xfrm>
            <a:off x="334331" y="1703233"/>
            <a:ext cx="2513960" cy="38325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2835" y="18460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5381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957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936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1249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27" y="352654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7663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380" y="442284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4401" y="1440576"/>
            <a:ext cx="33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097" y="1411864"/>
            <a:ext cx="838200" cy="6286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71956" y="128503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12487" y="2590800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87" y="2834709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2486" y="3124113"/>
            <a:ext cx="210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&lt; 12 - true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06272" y="3395246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981983" y="3837880"/>
            <a:ext cx="446482" cy="429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40" y="3809308"/>
            <a:ext cx="1219200" cy="140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81559"/>
            <a:ext cx="4381321" cy="335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433"/>
          <a:stretch/>
        </p:blipFill>
        <p:spPr>
          <a:xfrm>
            <a:off x="334331" y="1703233"/>
            <a:ext cx="2513960" cy="38325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28549" y="6197600"/>
            <a:ext cx="1905000" cy="457200"/>
          </a:xfrm>
        </p:spPr>
        <p:txBody>
          <a:bodyPr/>
          <a:lstStyle/>
          <a:p>
            <a:fld id="{4C6F9AC1-782A-6F4C-B8B8-36880D9FF8CE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2835" y="18460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5381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957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936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1249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27" y="352654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7663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380" y="442284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4401" y="1440576"/>
            <a:ext cx="33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12487" y="2590800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87" y="3886200"/>
            <a:ext cx="107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2486" y="4175604"/>
            <a:ext cx="210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06271" y="4690646"/>
            <a:ext cx="190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12 - true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981983" y="3837880"/>
            <a:ext cx="446482" cy="429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6270" y="4920455"/>
            <a:ext cx="1437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e.left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760" y="4552950"/>
            <a:ext cx="838200" cy="6286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05619" y="442612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797" y="4281487"/>
            <a:ext cx="449519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559"/>
            <a:ext cx="4381321" cy="335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2433"/>
          <a:stretch/>
        </p:blipFill>
        <p:spPr>
          <a:xfrm>
            <a:off x="334331" y="1703233"/>
            <a:ext cx="2513960" cy="38325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28549" y="6197600"/>
            <a:ext cx="1905000" cy="457200"/>
          </a:xfrm>
        </p:spPr>
        <p:txBody>
          <a:bodyPr/>
          <a:lstStyle/>
          <a:p>
            <a:fld id="{4C6F9AC1-782A-6F4C-B8B8-36880D9FF8CE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2835" y="18460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5381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957" y="26948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936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1249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27" y="352654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7663" y="352134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380" y="442284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4401" y="1440576"/>
            <a:ext cx="33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760" y="4552950"/>
            <a:ext cx="838200" cy="6286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5619" y="442612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797" y="4281487"/>
            <a:ext cx="449519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 smtClean="0"/>
              <a:t>Delete the </a:t>
            </a:r>
            <a:r>
              <a:rPr lang="en-US" dirty="0"/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</a:t>
            </a:r>
            <a:r>
              <a:rPr lang="en-US" dirty="0" smtClean="0"/>
              <a:t>from the </a:t>
            </a:r>
            <a:r>
              <a:rPr lang="en-US" dirty="0"/>
              <a:t>binary search tree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There are three cases: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 does not have any children, then set the child 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z.p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r>
              <a:rPr lang="en-US" sz="2400" dirty="0" smtClean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07" y="3622648"/>
            <a:ext cx="2873434" cy="218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88" y="3595046"/>
            <a:ext cx="4963266" cy="22088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9626" y="5783952"/>
            <a:ext cx="19129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d.right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2214107" y="5321919"/>
            <a:ext cx="525269" cy="462033"/>
          </a:xfrm>
          <a:prstGeom prst="mathMultiply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37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93316" y="4766317"/>
            <a:ext cx="438623" cy="4158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76454" y="341539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800" y="39773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9034" y="39773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6786" y="45286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799" y="452860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5744" y="452626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490" y="452626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4223" y="515753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0016" y="3573071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04" y="423640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0338" y="423640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0787" y="478531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9003" y="478765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5001" y="478531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98351" y="478531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0629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 has one child, then take out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 by linking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z.p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’s child.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5" y="2447409"/>
            <a:ext cx="2873434" cy="2181251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1554794" y="3569192"/>
            <a:ext cx="525269" cy="462033"/>
          </a:xfrm>
          <a:prstGeom prst="mathMultiply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412572" y="3516669"/>
            <a:ext cx="942693" cy="511971"/>
          </a:xfrm>
          <a:prstGeom prst="curvedConnector3">
            <a:avLst>
              <a:gd name="adj1" fmla="val 14027"/>
            </a:avLst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78" y="2514600"/>
            <a:ext cx="5067189" cy="20825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38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3041034"/>
            <a:ext cx="438623" cy="4158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1601" y="240059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5589" y="306392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1923" y="306392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2372" y="361283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0588" y="361517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5001" y="361283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80401" y="361283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1590" y="2272480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9266" y="293581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5600" y="293581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13043" y="399643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027" y="3384526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4620" y="337122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6363" y="3387480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9853" y="350547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807" y="4614446"/>
            <a:ext cx="28110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z.right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83" y="2275416"/>
            <a:ext cx="4414918" cy="2488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219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 has 2 children, then substitute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 smtClean="0"/>
              <a:t> with its successor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smtClean="0"/>
              <a:t> (first descendant in right sub-tree with no left child) and substitute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smtClean="0"/>
              <a:t> with its right child.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Algorithms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" y="2215012"/>
            <a:ext cx="2873434" cy="21812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91301" y="3931813"/>
            <a:ext cx="332449" cy="332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2530642" y="3672487"/>
            <a:ext cx="186172" cy="2593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0536" y="3936558"/>
            <a:ext cx="44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21" name="Curved Connector 20"/>
          <p:cNvCxnSpPr/>
          <p:nvPr/>
        </p:nvCxnSpPr>
        <p:spPr>
          <a:xfrm rot="16200000" flipV="1">
            <a:off x="1827466" y="2874572"/>
            <a:ext cx="817872" cy="3390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V="1">
            <a:off x="2505672" y="3625949"/>
            <a:ext cx="359067" cy="239363"/>
          </a:xfrm>
          <a:prstGeom prst="curvedConnector3">
            <a:avLst>
              <a:gd name="adj1" fmla="val 10185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59416" y="3672487"/>
            <a:ext cx="332449" cy="332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48597" y="3672487"/>
            <a:ext cx="44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33" idx="0"/>
          </p:cNvCxnSpPr>
          <p:nvPr/>
        </p:nvCxnSpPr>
        <p:spPr>
          <a:xfrm flipV="1">
            <a:off x="7070929" y="3376690"/>
            <a:ext cx="120936" cy="2957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39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15531" y="205429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3207" y="271762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9541" y="2717629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0784" y="371232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518" y="3217571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5730" y="321335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2987" y="322269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7964" y="321406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9382" y="3712322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056" y="4391091"/>
            <a:ext cx="2811010" cy="1520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h.p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e.left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z.left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e.right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z.right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8504" y="292918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425" y="2929185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0491" y="3931813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09815" y="342912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59500" y="2348297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32181" y="343281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3261" y="3425621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2748" y="3425621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BST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 the following values one at a time to an initially empty binary search tree using the traditional, naïve algorithm:</a:t>
            </a:r>
          </a:p>
          <a:p>
            <a:pPr>
              <a:defRPr/>
            </a:pPr>
            <a:endParaRPr lang="en-US" dirty="0" smtClean="0"/>
          </a:p>
          <a:p>
            <a:pPr marL="0" indent="0" algn="ctr">
              <a:buFont typeface="Marlett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10  3  1  14  6  4  13  7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 is the resulting tree?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63D6CBC3-56AA-4309-8EA9-FB8B80EE4550}" type="slidenum">
              <a:rPr lang="en-US" altLang="en-US" sz="1800"/>
              <a:pPr eaLnBrk="1" hangingPunct="1"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467A2C9D-F927-4A0B-9C19-E0B97708E8E6}" type="slidenum">
              <a:rPr lang="en-US" altLang="en-US" sz="1800"/>
              <a:pPr eaLnBrk="1" hangingPunct="1">
                <a:buFontTx/>
                <a:buNone/>
              </a:pPr>
              <a:t>40</a:t>
            </a:fld>
            <a:endParaRPr lang="en-US" altLang="en-US" sz="18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of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For the three core operations (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query</a:t>
                </a:r>
                <a:r>
                  <a:rPr lang="en-US" altLang="en-US" dirty="0" smtClean="0"/>
                  <a:t>,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</a:t>
                </a:r>
                <a:r>
                  <a:rPr lang="en-US" altLang="en-US" dirty="0" smtClean="0"/>
                  <a:t>,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deletion</a:t>
                </a:r>
                <a:r>
                  <a:rPr lang="en-US" altLang="en-US" dirty="0" smtClean="0"/>
                  <a:t>), a binary search tree (BST) has an average case performance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eaLnBrk="1" hangingPunct="1"/>
                <a:r>
                  <a:rPr lang="en-US" altLang="en-US" dirty="0" smtClean="0"/>
                  <a:t>Even when using the </a:t>
                </a:r>
                <a:r>
                  <a:rPr lang="en-US" altLang="en-US" i="1" dirty="0" smtClean="0"/>
                  <a:t>naïve insertion / removal algorithms:</a:t>
                </a:r>
              </a:p>
              <a:p>
                <a:pPr lvl="1" eaLnBrk="1" hangingPunct="1"/>
                <a:r>
                  <a:rPr lang="en-US" altLang="en-US" dirty="0" smtClean="0"/>
                  <a:t>No checks to maintain balance.</a:t>
                </a:r>
              </a:p>
              <a:p>
                <a:pPr lvl="1" eaLnBrk="1" hangingPunct="1"/>
                <a:r>
                  <a:rPr lang="en-US" altLang="en-US" dirty="0"/>
                  <a:t>B</a:t>
                </a:r>
                <a:r>
                  <a:rPr lang="en-US" altLang="en-US" dirty="0" smtClean="0"/>
                  <a:t>alance achieved based on the randomness of the data inserted.</a:t>
                </a:r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333" t="-2000" r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5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599" y="3877636"/>
            <a:ext cx="8686800" cy="1380164"/>
          </a:xfrm>
        </p:spPr>
        <p:txBody>
          <a:bodyPr/>
          <a:lstStyle/>
          <a:p>
            <a:r>
              <a:rPr lang="en-US" altLang="en-US" dirty="0" smtClean="0"/>
              <a:t>What is the result of an in-order traversal of the resulting tree?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0986E2DC-8A27-47D0-A5C4-D8EF7D13EA16}" type="slidenum">
              <a:rPr lang="en-US" altLang="en-US" sz="1800"/>
              <a:pPr eaLnBrk="1" hangingPunct="1">
                <a:buFontTx/>
                <a:buNone/>
              </a:pPr>
              <a:t>5</a:t>
            </a:fld>
            <a:endParaRPr lang="en-US" alt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05" y="1070850"/>
            <a:ext cx="3271188" cy="27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599" y="3877636"/>
            <a:ext cx="8686800" cy="2370764"/>
          </a:xfrm>
        </p:spPr>
        <p:txBody>
          <a:bodyPr/>
          <a:lstStyle/>
          <a:p>
            <a:r>
              <a:rPr lang="en-US" altLang="en-US" dirty="0" smtClean="0"/>
              <a:t>What is the result of an in-order traversal of the resulting tree?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1  3  4  6  7  8  10  13  14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0986E2DC-8A27-47D0-A5C4-D8EF7D13EA16}" type="slidenum">
              <a:rPr lang="en-US" altLang="en-US" sz="1800"/>
              <a:pPr eaLnBrk="1" hangingPunct="1">
                <a:buFontTx/>
                <a:buNone/>
              </a:pPr>
              <a:t>6</a:t>
            </a:fld>
            <a:endParaRPr lang="en-US" alt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05" y="1070850"/>
            <a:ext cx="3271188" cy="27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 smtClean="0"/>
                  <a:t>After adding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 smtClean="0"/>
                  <a:t> distinct elements in random order to a Binary Search Tree, what is the expected height of the tree?</a:t>
                </a:r>
              </a:p>
              <a:p>
                <a:pPr eaLnBrk="1" hangingPunct="1">
                  <a:buFont typeface="Marlett" pitchFamily="2" charset="2"/>
                  <a:buNone/>
                  <a:defRPr/>
                </a:pPr>
                <a:r>
                  <a:rPr lang="en-US" dirty="0" smtClean="0"/>
                  <a:t>		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 smtClean="0"/>
                  <a:t>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FA831134-4AEB-42D4-B46F-3570FB56680F}" type="slidenum">
              <a:rPr lang="en-US" altLang="en-US" sz="1800"/>
              <a:pPr eaLnBrk="1" hangingPunct="1">
                <a:buFontTx/>
                <a:buNone/>
              </a:pPr>
              <a:t>7</a:t>
            </a:fld>
            <a:endParaRPr lang="en-US" altLang="en-US" sz="1800"/>
          </a:p>
        </p:txBody>
      </p:sp>
      <p:sp>
        <p:nvSpPr>
          <p:cNvPr id="717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 smtClean="0"/>
                  <a:t>After adding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 smtClean="0"/>
                  <a:t> distinct elements in random order to a Binary Search Tree, what is the expected height of the tree?</a:t>
                </a:r>
              </a:p>
              <a:p>
                <a:pPr eaLnBrk="1" hangingPunct="1">
                  <a:buFont typeface="Marlett" pitchFamily="2" charset="2"/>
                  <a:buNone/>
                  <a:defRPr/>
                </a:pPr>
                <a:r>
                  <a:rPr lang="en-US" dirty="0" smtClean="0"/>
                  <a:t>		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 smtClean="0"/>
                  <a:t>		</a:t>
                </a:r>
              </a:p>
              <a:p>
                <a:pPr marL="914400" lvl="1" indent="-514350" eaLnBrk="1" hangingPunct="1">
                  <a:buFont typeface="Marlett" pitchFamily="2" charset="2"/>
                  <a:buAutoNum type="alphaUcPeriod"/>
                  <a:defRPr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FA831134-4AEB-42D4-B46F-3570FB56680F}" type="slidenum">
              <a:rPr lang="en-US" altLang="en-US" sz="1800"/>
              <a:pPr eaLnBrk="1" hangingPunct="1">
                <a:buFontTx/>
                <a:buNone/>
              </a:pPr>
              <a:t>8</a:t>
            </a:fld>
            <a:endParaRPr lang="en-US" altLang="en-US" sz="1800"/>
          </a:p>
        </p:txBody>
      </p:sp>
      <p:sp>
        <p:nvSpPr>
          <p:cNvPr id="717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09600" y="3657600"/>
            <a:ext cx="5334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80AFE0F9-3E87-4514-818D-EAE3136DDD3E}" type="slidenum">
              <a:rPr lang="en-US" altLang="en-US" sz="1800"/>
              <a:pPr eaLnBrk="1" hangingPunct="1">
                <a:buFontTx/>
                <a:buNone/>
              </a:pPr>
              <a:t>9</a:t>
            </a:fld>
            <a:endParaRPr lang="en-US" altLang="en-US" sz="18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 Case Performance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 the following values into an initially empty binary search tree using the traditional, naïve algorithm: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algn="ctr" eaLnBrk="1" hangingPunct="1">
              <a:buFont typeface="Marlett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16  20  37  38  43</a:t>
            </a:r>
          </a:p>
          <a:p>
            <a:pPr marL="0" indent="0" algn="ctr" eaLnBrk="1" hangingPunct="1">
              <a:buFont typeface="Marlett" pitchFamily="2" charset="2"/>
              <a:buNone/>
              <a:defRPr/>
            </a:pPr>
            <a:endParaRPr lang="en-US" dirty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smtClean="0"/>
              <a:t>CS 321 -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1361</Words>
  <Application>Microsoft Office PowerPoint</Application>
  <PresentationFormat>On-screen Show (4:3)</PresentationFormat>
  <Paragraphs>417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Cambria Math</vt:lpstr>
      <vt:lpstr>Courier New</vt:lpstr>
      <vt:lpstr>Marlett</vt:lpstr>
      <vt:lpstr>Symbol</vt:lpstr>
      <vt:lpstr>Times New Roman</vt:lpstr>
      <vt:lpstr>Default Design</vt:lpstr>
      <vt:lpstr>Binary Search Trees</vt:lpstr>
      <vt:lpstr>The Problem with Linear Data Structures</vt:lpstr>
      <vt:lpstr>Binary Search Trees</vt:lpstr>
      <vt:lpstr>BST Insertion</vt:lpstr>
      <vt:lpstr>Traversals</vt:lpstr>
      <vt:lpstr>Traversals</vt:lpstr>
      <vt:lpstr>Question 1</vt:lpstr>
      <vt:lpstr>Question 1</vt:lpstr>
      <vt:lpstr>Worst Case Performance</vt:lpstr>
      <vt:lpstr>Worst Case Performance</vt:lpstr>
      <vt:lpstr>Worst Case Performance</vt:lpstr>
      <vt:lpstr>Question 2</vt:lpstr>
      <vt:lpstr>Question 2</vt:lpstr>
      <vt:lpstr>Querying a BST</vt:lpstr>
      <vt:lpstr> Recursive Searching</vt:lpstr>
      <vt:lpstr>Example: Recursive Searching</vt:lpstr>
      <vt:lpstr>Example: Recursive Searching</vt:lpstr>
      <vt:lpstr>Example: Recursive Searching</vt:lpstr>
      <vt:lpstr>Example: Recursive Searching</vt:lpstr>
      <vt:lpstr>Example: Recursive Searching</vt:lpstr>
      <vt:lpstr>Iterative Searching</vt:lpstr>
      <vt:lpstr>Minimum and Maximum</vt:lpstr>
      <vt:lpstr>Minimum and Maximum</vt:lpstr>
      <vt:lpstr>Minimum and Maximum</vt:lpstr>
      <vt:lpstr>Minimum and Maximum</vt:lpstr>
      <vt:lpstr>Min and Max Algorithms</vt:lpstr>
      <vt:lpstr>Insertion and Deletion</vt:lpstr>
      <vt:lpstr>Insertion</vt:lpstr>
      <vt:lpstr>Insertion</vt:lpstr>
      <vt:lpstr>Insertion</vt:lpstr>
      <vt:lpstr>Example: Insertion</vt:lpstr>
      <vt:lpstr>Example: Insertion</vt:lpstr>
      <vt:lpstr>Example: Insertion</vt:lpstr>
      <vt:lpstr>Example: Insertion</vt:lpstr>
      <vt:lpstr>Example: Insertion</vt:lpstr>
      <vt:lpstr>Example: Insertion</vt:lpstr>
      <vt:lpstr>Deletion</vt:lpstr>
      <vt:lpstr>Deletion</vt:lpstr>
      <vt:lpstr>Deletion</vt:lpstr>
      <vt:lpstr>Performance of Binary Trees</vt:lpstr>
      <vt:lpstr>PowerPoint Presentation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99</cp:revision>
  <cp:lastPrinted>2011-11-21T15:31:38Z</cp:lastPrinted>
  <dcterms:created xsi:type="dcterms:W3CDTF">2001-06-29T19:12:00Z</dcterms:created>
  <dcterms:modified xsi:type="dcterms:W3CDTF">2019-10-24T21:29:57Z</dcterms:modified>
</cp:coreProperties>
</file>