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1"/>
  </p:notesMasterIdLst>
  <p:sldIdLst>
    <p:sldId id="256" r:id="rId2"/>
    <p:sldId id="520" r:id="rId3"/>
    <p:sldId id="526" r:id="rId4"/>
    <p:sldId id="524" r:id="rId5"/>
    <p:sldId id="521" r:id="rId6"/>
    <p:sldId id="523" r:id="rId7"/>
    <p:sldId id="525" r:id="rId8"/>
    <p:sldId id="527" r:id="rId9"/>
    <p:sldId id="528" r:id="rId10"/>
    <p:sldId id="529" r:id="rId11"/>
    <p:sldId id="605" r:id="rId12"/>
    <p:sldId id="565" r:id="rId13"/>
    <p:sldId id="566" r:id="rId14"/>
    <p:sldId id="601" r:id="rId15"/>
    <p:sldId id="531" r:id="rId16"/>
    <p:sldId id="532" r:id="rId17"/>
    <p:sldId id="533" r:id="rId18"/>
    <p:sldId id="536" r:id="rId19"/>
    <p:sldId id="538" r:id="rId20"/>
    <p:sldId id="539" r:id="rId21"/>
    <p:sldId id="540" r:id="rId22"/>
    <p:sldId id="541" r:id="rId23"/>
    <p:sldId id="537" r:id="rId24"/>
    <p:sldId id="542" r:id="rId25"/>
    <p:sldId id="543" r:id="rId26"/>
    <p:sldId id="544" r:id="rId27"/>
    <p:sldId id="547" r:id="rId28"/>
    <p:sldId id="548" r:id="rId29"/>
    <p:sldId id="549" r:id="rId30"/>
    <p:sldId id="550" r:id="rId31"/>
    <p:sldId id="551" r:id="rId32"/>
    <p:sldId id="552" r:id="rId33"/>
    <p:sldId id="553" r:id="rId34"/>
    <p:sldId id="554" r:id="rId35"/>
    <p:sldId id="555" r:id="rId36"/>
    <p:sldId id="556" r:id="rId37"/>
    <p:sldId id="557" r:id="rId38"/>
    <p:sldId id="558" r:id="rId39"/>
    <p:sldId id="559" r:id="rId40"/>
    <p:sldId id="560" r:id="rId41"/>
    <p:sldId id="561" r:id="rId42"/>
    <p:sldId id="562" r:id="rId43"/>
    <p:sldId id="563" r:id="rId44"/>
    <p:sldId id="564" r:id="rId45"/>
    <p:sldId id="568" r:id="rId46"/>
    <p:sldId id="569" r:id="rId47"/>
    <p:sldId id="583" r:id="rId48"/>
    <p:sldId id="582" r:id="rId49"/>
    <p:sldId id="584" r:id="rId50"/>
    <p:sldId id="567" r:id="rId51"/>
    <p:sldId id="364" r:id="rId52"/>
    <p:sldId id="479" r:id="rId53"/>
    <p:sldId id="365" r:id="rId54"/>
    <p:sldId id="606" r:id="rId55"/>
    <p:sldId id="607" r:id="rId56"/>
    <p:sldId id="608" r:id="rId57"/>
    <p:sldId id="609" r:id="rId58"/>
    <p:sldId id="611" r:id="rId59"/>
    <p:sldId id="612" r:id="rId60"/>
    <p:sldId id="613" r:id="rId61"/>
    <p:sldId id="614" r:id="rId62"/>
    <p:sldId id="615" r:id="rId63"/>
    <p:sldId id="480" r:id="rId64"/>
    <p:sldId id="370" r:id="rId65"/>
    <p:sldId id="591" r:id="rId66"/>
    <p:sldId id="592" r:id="rId67"/>
    <p:sldId id="593" r:id="rId68"/>
    <p:sldId id="594" r:id="rId69"/>
    <p:sldId id="586" r:id="rId70"/>
    <p:sldId id="588" r:id="rId71"/>
    <p:sldId id="595" r:id="rId72"/>
    <p:sldId id="596" r:id="rId73"/>
    <p:sldId id="597" r:id="rId74"/>
    <p:sldId id="598" r:id="rId75"/>
    <p:sldId id="599" r:id="rId76"/>
    <p:sldId id="600" r:id="rId77"/>
    <p:sldId id="379" r:id="rId78"/>
    <p:sldId id="484" r:id="rId79"/>
    <p:sldId id="617" r:id="rId80"/>
    <p:sldId id="616" r:id="rId81"/>
    <p:sldId id="485" r:id="rId82"/>
    <p:sldId id="620" r:id="rId83"/>
    <p:sldId id="602" r:id="rId84"/>
    <p:sldId id="604" r:id="rId85"/>
    <p:sldId id="402" r:id="rId86"/>
    <p:sldId id="470" r:id="rId87"/>
    <p:sldId id="315" r:id="rId88"/>
    <p:sldId id="382" r:id="rId89"/>
    <p:sldId id="389" r:id="rId90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9442" autoAdjust="0"/>
  </p:normalViewPr>
  <p:slideViewPr>
    <p:cSldViewPr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>
            <a:lvl1pPr defTabSz="933337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453" y="1"/>
            <a:ext cx="3043648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>
            <a:lvl1pPr algn="r" defTabSz="933337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804" y="4422131"/>
            <a:ext cx="5151493" cy="418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4261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b" anchorCtr="0" compatLnSpc="1">
            <a:prstTxWarp prst="textNoShape">
              <a:avLst/>
            </a:prstTxWarp>
          </a:bodyPr>
          <a:lstStyle>
            <a:lvl1pPr defTabSz="933337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453" y="8844261"/>
            <a:ext cx="3043648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b" anchorCtr="0" compatLnSpc="1">
            <a:prstTxWarp prst="textNoShape">
              <a:avLst/>
            </a:prstTxWarp>
          </a:bodyPr>
          <a:lstStyle>
            <a:lvl1pPr algn="r" defTabSz="933337">
              <a:spcBef>
                <a:spcPct val="0"/>
              </a:spcBef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fld id="{CE328695-C101-4708-8B4B-197EC4C0CD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675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3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7244" indent="-275863" defTabSz="9333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3452" indent="-220690" defTabSz="9333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4833" indent="-220690" defTabSz="9333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6214" indent="-220690" defTabSz="9333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595" indent="-220690" defTabSz="9333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68976" indent="-220690" defTabSz="9333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10357" indent="-220690" defTabSz="9333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51737" indent="-220690" defTabSz="9333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E79702-DA1F-45F9-86CA-D3F77B85A4C5}" type="slidenum">
              <a:rPr lang="en-US" altLang="en-US" sz="1300"/>
              <a:pPr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6020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B+ tree</a:t>
            </a:r>
            <a:r>
              <a:rPr lang="en-US" dirty="0" smtClean="0"/>
              <a:t> is an N-</a:t>
            </a:r>
            <a:r>
              <a:rPr lang="en-US" dirty="0" err="1" smtClean="0"/>
              <a:t>ary</a:t>
            </a:r>
            <a:r>
              <a:rPr lang="en-US" baseline="0" dirty="0" smtClean="0"/>
              <a:t> </a:t>
            </a:r>
            <a:r>
              <a:rPr lang="en-US" dirty="0" smtClean="0"/>
              <a:t>tree with a variable but often large number of children per node. A B+ tree consists of a root, internal nodes and leaves.</a:t>
            </a:r>
            <a:r>
              <a:rPr lang="en-US" baseline="30000" dirty="0" smtClean="0"/>
              <a:t> </a:t>
            </a:r>
            <a:r>
              <a:rPr lang="en-US" dirty="0" smtClean="0"/>
              <a:t>The root may be either a leaf or a node with two or more children.</a:t>
            </a:r>
            <a:r>
              <a:rPr lang="en-US" baseline="30000" dirty="0" smtClean="0"/>
              <a:t> </a:t>
            </a:r>
            <a:endParaRPr lang="en-US" dirty="0" smtClean="0"/>
          </a:p>
          <a:p>
            <a:r>
              <a:rPr lang="en-US" dirty="0" smtClean="0"/>
              <a:t>A B+ tree can be viewed as a B-tree in which each node contains only keys (not key–value pairs), and to which an additional level is added at the bottom with linked leaves. </a:t>
            </a:r>
          </a:p>
          <a:p>
            <a:endParaRPr lang="en-US" dirty="0" smtClean="0"/>
          </a:p>
          <a:p>
            <a:r>
              <a:rPr lang="en-US" dirty="0" smtClean="0"/>
              <a:t>The B</a:t>
            </a:r>
            <a:r>
              <a:rPr lang="en-US" baseline="30000" dirty="0" smtClean="0"/>
              <a:t>*</a:t>
            </a:r>
            <a:r>
              <a:rPr lang="en-US" dirty="0" smtClean="0"/>
              <a:t> tree balances more neighboring internal nodes to keep the internal nodes more densely packed.</a:t>
            </a:r>
            <a:r>
              <a:rPr lang="en-US" baseline="30000" dirty="0" smtClean="0"/>
              <a:t> </a:t>
            </a:r>
            <a:r>
              <a:rPr lang="en-US" dirty="0" smtClean="0"/>
              <a:t>This variant ensures non-root nodes are at least 2/3 full instead of 1/2. As the most costly part of operation of inserting the node in B-tree is splitting the node, B</a:t>
            </a:r>
            <a:r>
              <a:rPr lang="en-US" baseline="30000" dirty="0" smtClean="0"/>
              <a:t>*</a:t>
            </a:r>
            <a:r>
              <a:rPr lang="en-US" dirty="0" smtClean="0"/>
              <a:t>-trees are created to postpone splitting operation as long as they can.</a:t>
            </a:r>
            <a:r>
              <a:rPr lang="en-US" baseline="30000" dirty="0" smtClean="0"/>
              <a:t> </a:t>
            </a:r>
            <a:r>
              <a:rPr lang="en-US" dirty="0" smtClean="0"/>
              <a:t>To maintain this, instead of immediately splitting up a node when it gets full, its keys are shared with a node next to it.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28695-C101-4708-8B4B-197EC4C0CDD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079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28695-C101-4708-8B4B-197EC4C0CDD6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215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28695-C101-4708-8B4B-197EC4C0CDD6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50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28695-C101-4708-8B4B-197EC4C0CDD6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773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28695-C101-4708-8B4B-197EC4C0CDD6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67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8F2489-43BB-4D14-A24A-A6D42B99BC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4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993D8-89EB-460A-B33C-1B8B0907CD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5240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15240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671168-284A-465F-AE64-C008F969F9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95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612D8-CB80-4703-B27D-699FBC53F6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05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C944ED-E16B-4711-9900-AE296A2C68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31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329CF0-73A7-4FFB-820E-A3C6CA76E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62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0EE6B-9F5A-422D-9DA6-88D96FA49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65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FBA326-2950-4646-9711-6287CA2A8F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81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42446F-AA76-4AE8-A973-B24A2928AF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83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52EF9-454F-4285-8D11-BB82170057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31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C01CDE-10FF-4EA1-A254-98FC4BC3F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7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800" b="1"/>
            </a:lvl1pPr>
          </a:lstStyle>
          <a:p>
            <a:fld id="{A70FC4F8-8077-4759-903B-3B9B5B4F1B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8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one-dead.asn.au/movies/holy-grail/ra/18-05.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hyperlink" Target="oldSlides/Click%20to%20listen!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3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B-Trees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544594"/>
            <a:ext cx="8382000" cy="1579606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“</a:t>
            </a:r>
            <a:r>
              <a:rPr lang="en-US" dirty="0"/>
              <a:t>Doing more things faster is no substitute for doing the right </a:t>
            </a:r>
            <a:r>
              <a:rPr lang="en-US" dirty="0" smtClean="0"/>
              <a:t>things</a:t>
            </a:r>
            <a:r>
              <a:rPr lang="en-US" altLang="en-US" dirty="0" smtClean="0"/>
              <a:t>."</a:t>
            </a:r>
            <a:endParaRPr lang="en-US" altLang="en-US" dirty="0" smtClean="0">
              <a:hlinkClick r:id="rId3"/>
              <a:hlinkMouseOver r:id="rId4" action="ppaction://hlinkfile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	-</a:t>
            </a:r>
            <a:r>
              <a:rPr lang="en-US" altLang="en-US" i="1" dirty="0" smtClean="0"/>
              <a:t>Stephen R. Covey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97194"/>
            <a:ext cx="4343400" cy="32647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62293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CLRS, Sections 18.1 – 18.3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 smtClean="0"/>
              <a:t>Example B-Tree</a:t>
            </a:r>
            <a:endParaRPr lang="en-US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4224" y="1058333"/>
            <a:ext cx="7115176" cy="259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node has 2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&lt;key, data&gt;</a:t>
            </a:r>
            <a:r>
              <a:rPr lang="en-US" dirty="0" smtClean="0"/>
              <a:t> pairs: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he keys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.</a:t>
            </a:r>
            <a:endParaRPr lang="en-US" dirty="0" smtClean="0">
              <a:latin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ts leftmost subtree has keys </a:t>
            </a:r>
            <a:r>
              <a:rPr lang="en-US" dirty="0"/>
              <a:t>≤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ts middle </a:t>
            </a:r>
            <a:r>
              <a:rPr lang="en-US" dirty="0"/>
              <a:t>subtree has keys </a:t>
            </a:r>
            <a:r>
              <a:rPr lang="en-US" dirty="0" smtClean="0"/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 and ≤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.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ts rightmost </a:t>
            </a:r>
            <a:r>
              <a:rPr lang="en-US" dirty="0"/>
              <a:t>subtree has keys </a:t>
            </a:r>
            <a:r>
              <a:rPr lang="en-US" dirty="0" smtClean="0"/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.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" name="Curved Right Arrow 6"/>
          <p:cNvSpPr/>
          <p:nvPr/>
        </p:nvSpPr>
        <p:spPr bwMode="auto">
          <a:xfrm rot="20766655">
            <a:off x="1052093" y="1394944"/>
            <a:ext cx="1219200" cy="3200400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10</a:t>
            </a:fld>
            <a:endParaRPr lang="en-US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1752600" y="3869946"/>
            <a:ext cx="5638800" cy="1943100"/>
            <a:chOff x="381000" y="1676400"/>
            <a:chExt cx="5638800" cy="194310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2362200" y="1676400"/>
              <a:ext cx="1676400" cy="6096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502429" y="1782233"/>
              <a:ext cx="381000" cy="381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3003814" y="1782233"/>
              <a:ext cx="381000" cy="381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4343400" y="3009900"/>
              <a:ext cx="1676400" cy="6096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4483629" y="3115733"/>
              <a:ext cx="381000" cy="381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4985014" y="3115733"/>
              <a:ext cx="381000" cy="381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362200" y="3009900"/>
              <a:ext cx="1676400" cy="6096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2502429" y="3115733"/>
              <a:ext cx="381000" cy="381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3003814" y="3115733"/>
              <a:ext cx="381000" cy="381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381000" y="3009900"/>
              <a:ext cx="1676400" cy="6096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521229" y="3115733"/>
              <a:ext cx="381000" cy="381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1022614" y="3115733"/>
              <a:ext cx="381000" cy="381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1524000" y="3115733"/>
              <a:ext cx="381000" cy="381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21281" y="17419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7</a:t>
              </a:r>
              <a:endParaRPr lang="en-US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21133" y="1750367"/>
              <a:ext cx="614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16</a:t>
              </a:r>
              <a:endParaRPr lang="en-US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1229" y="3075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42458" y="3083867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36171" y="307539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21281" y="307539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11607" y="3075400"/>
              <a:ext cx="5842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12</a:t>
              </a:r>
              <a:endParaRPr lang="en-US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14239" y="3083866"/>
              <a:ext cx="645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18</a:t>
              </a:r>
              <a:endParaRPr lang="en-US" sz="2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39935" y="3075399"/>
              <a:ext cx="649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21</a:t>
              </a:r>
              <a:endParaRPr lang="en-US" sz="2400" dirty="0"/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408706" y="2148531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2923844" y="2148531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3417790" y="2148531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436041" y="3474564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934283" y="3474564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1428093" y="3482030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1917437" y="3490497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2418264" y="3479797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2895600" y="3479797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3411342" y="3482030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4397538" y="3488264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4874874" y="3488264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5390616" y="3490497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Straight Arrow Connector 44"/>
            <p:cNvCxnSpPr>
              <a:stCxn id="32" idx="3"/>
            </p:cNvCxnSpPr>
            <p:nvPr/>
          </p:nvCxnSpPr>
          <p:spPr bwMode="auto">
            <a:xfrm flipH="1">
              <a:off x="1959702" y="2242480"/>
              <a:ext cx="461383" cy="7674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Straight Arrow Connector 45"/>
            <p:cNvCxnSpPr>
              <a:stCxn id="33" idx="3"/>
            </p:cNvCxnSpPr>
            <p:nvPr/>
          </p:nvCxnSpPr>
          <p:spPr bwMode="auto">
            <a:xfrm flipH="1">
              <a:off x="2526214" y="2242480"/>
              <a:ext cx="410009" cy="7674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/>
            <p:cNvCxnSpPr>
              <a:stCxn id="34" idx="5"/>
            </p:cNvCxnSpPr>
            <p:nvPr/>
          </p:nvCxnSpPr>
          <p:spPr bwMode="auto">
            <a:xfrm>
              <a:off x="3489942" y="2242480"/>
              <a:ext cx="979265" cy="7674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666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Properties of B-Tree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minimum degree </a:t>
            </a:r>
            <a:r>
              <a:rPr lang="en-US" dirty="0"/>
              <a:t>of the tree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=</a:t>
            </a:r>
            <a:r>
              <a:rPr lang="en-US" dirty="0" smtClean="0"/>
              <a:t>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</a:t>
            </a:r>
            <a:r>
              <a:rPr lang="en-US" dirty="0" smtClean="0"/>
              <a:t>≥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some of the algorithms,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</a:t>
            </a:r>
            <a:r>
              <a:rPr lang="en-US" dirty="0" smtClean="0">
                <a:cs typeface="Courier New" panose="02070309020205020404" pitchFamily="49" charset="0"/>
              </a:rPr>
              <a:t>, so assume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>
                <a:cs typeface="Courier New" panose="02070309020205020404" pitchFamily="49" charset="0"/>
              </a:rPr>
              <a:t> is even. 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/>
              <a:t>The </a:t>
            </a:r>
            <a:r>
              <a:rPr lang="en-US" dirty="0"/>
              <a:t>root has </a:t>
            </a:r>
            <a:r>
              <a:rPr lang="en-US" dirty="0" smtClean="0"/>
              <a:t>between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 smtClean="0"/>
              <a:t> keys.</a:t>
            </a:r>
          </a:p>
          <a:p>
            <a:pPr lvl="1"/>
            <a:r>
              <a:rPr lang="en-US" dirty="0" smtClean="0"/>
              <a:t>If the tree is empty, then the root has no children.</a:t>
            </a:r>
          </a:p>
          <a:p>
            <a:pPr lvl="1"/>
            <a:r>
              <a:rPr lang="en-US" dirty="0" smtClean="0"/>
              <a:t>Otherwise, number of children is between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r>
              <a:rPr lang="en-US" dirty="0"/>
              <a:t>I</a:t>
            </a:r>
            <a:r>
              <a:rPr lang="en-US" dirty="0" smtClean="0"/>
              <a:t>nternal nodes have between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t-1</a:t>
            </a:r>
            <a:r>
              <a:rPr lang="en-US" dirty="0" smtClean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 smtClean="0"/>
              <a:t> keys.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 of children is between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 smtClean="0"/>
          </a:p>
          <a:p>
            <a:r>
              <a:rPr lang="en-US" dirty="0" smtClean="0"/>
              <a:t>Leaves also </a:t>
            </a:r>
            <a:r>
              <a:rPr lang="en-US" dirty="0"/>
              <a:t>have between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t-1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m-1</a:t>
            </a:r>
            <a:r>
              <a:rPr lang="en-US" dirty="0"/>
              <a:t> </a:t>
            </a:r>
            <a:r>
              <a:rPr lang="en-US" dirty="0" smtClean="0"/>
              <a:t>keys.</a:t>
            </a:r>
          </a:p>
          <a:p>
            <a:r>
              <a:rPr lang="en-US" dirty="0" smtClean="0"/>
              <a:t>All </a:t>
            </a:r>
            <a:r>
              <a:rPr lang="en-US" dirty="0"/>
              <a:t>leaves have the same depth, which is the height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/>
              <a:t> of the tree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1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 smtClean="0"/>
              <a:t>Maximum Number of Items</a:t>
            </a:r>
            <a:endParaRPr lang="en-US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715000"/>
          </a:xfrm>
          <a:ln/>
        </p:spPr>
        <p:txBody>
          <a:bodyPr/>
          <a:lstStyle/>
          <a:p>
            <a:r>
              <a:rPr lang="en-US" altLang="en-US" sz="2800" dirty="0"/>
              <a:t>M</a:t>
            </a:r>
            <a:r>
              <a:rPr lang="en-US" altLang="en-US" sz="2800" dirty="0" smtClean="0"/>
              <a:t>aximum </a:t>
            </a:r>
            <a:r>
              <a:rPr lang="en-US" altLang="en-US" sz="2800" dirty="0"/>
              <a:t>number of items in a B-tree of order </a:t>
            </a:r>
            <a:r>
              <a:rPr lang="en-US" altLang="en-US" sz="2800" i="1" dirty="0"/>
              <a:t>m</a:t>
            </a:r>
            <a:r>
              <a:rPr lang="en-US" altLang="en-US" sz="2800" dirty="0"/>
              <a:t> and height </a:t>
            </a:r>
            <a:r>
              <a:rPr lang="en-US" altLang="en-US" sz="2800" i="1" dirty="0"/>
              <a:t>h</a:t>
            </a:r>
            <a:r>
              <a:rPr lang="en-US" altLang="en-US" sz="2800" dirty="0"/>
              <a:t>:</a:t>
            </a:r>
          </a:p>
          <a:p>
            <a:pPr lvl="2">
              <a:buFontTx/>
              <a:buNone/>
            </a:pPr>
            <a:r>
              <a:rPr lang="en-US" altLang="en-US" dirty="0"/>
              <a:t>root	</a:t>
            </a:r>
            <a:r>
              <a:rPr lang="en-US" altLang="en-US" dirty="0" smtClean="0"/>
              <a:t>	</a:t>
            </a:r>
            <a:r>
              <a:rPr lang="en-US" alt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1</a:t>
            </a:r>
          </a:p>
          <a:p>
            <a:pPr lvl="2">
              <a:buFontTx/>
              <a:buNone/>
            </a:pPr>
            <a:r>
              <a:rPr lang="en-US" altLang="en-US" dirty="0"/>
              <a:t>level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dirty="0" smtClean="0"/>
              <a:t>	</a:t>
            </a:r>
            <a:r>
              <a:rPr lang="en-US" altLang="en-US" dirty="0"/>
              <a:t>	</a:t>
            </a:r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1)</a:t>
            </a:r>
          </a:p>
          <a:p>
            <a:pPr lvl="2">
              <a:buFontTx/>
              <a:buNone/>
            </a:pPr>
            <a:r>
              <a:rPr lang="en-US" altLang="en-US" dirty="0"/>
              <a:t>level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	</a:t>
            </a:r>
            <a:r>
              <a:rPr lang="en-US" altLang="en-US" dirty="0" smtClean="0"/>
              <a:t>	</a:t>
            </a:r>
            <a:r>
              <a:rPr lang="en-US" alt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1)</a:t>
            </a:r>
          </a:p>
          <a:p>
            <a:pPr lvl="2">
              <a:buFontTx/>
              <a:buNone/>
            </a:pPr>
            <a:r>
              <a:rPr lang="en-US" altLang="en-US" sz="1800" dirty="0"/>
              <a:t>.  .  .	</a:t>
            </a:r>
          </a:p>
          <a:p>
            <a:pPr lvl="2">
              <a:buFontTx/>
              <a:buNone/>
            </a:pPr>
            <a:r>
              <a:rPr lang="en-US" altLang="en-US" dirty="0"/>
              <a:t>level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en-US" dirty="0"/>
              <a:t>	</a:t>
            </a:r>
            <a:r>
              <a:rPr lang="en-US" altLang="en-US" dirty="0" smtClean="0"/>
              <a:t>	</a:t>
            </a:r>
            <a:r>
              <a:rPr lang="en-US" alt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b="1" i="1" baseline="30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1)</a:t>
            </a:r>
          </a:p>
          <a:p>
            <a:pPr>
              <a:lnSpc>
                <a:spcPct val="120000"/>
              </a:lnSpc>
            </a:pPr>
            <a:r>
              <a:rPr lang="en-US" altLang="en-US" sz="2800" dirty="0" smtClean="0"/>
              <a:t>Therefore, </a:t>
            </a:r>
            <a:r>
              <a:rPr lang="en-US" altLang="en-US" sz="2800" dirty="0"/>
              <a:t>the total number of items </a:t>
            </a:r>
            <a:r>
              <a:rPr lang="en-US" altLang="en-US" sz="2800" dirty="0" smtClean="0"/>
              <a:t>is: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+ </a:t>
            </a:r>
            <a:r>
              <a:rPr lang="de-DE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de-DE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DE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de-DE" altLang="en-US" sz="2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DE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de-DE" altLang="en-US" sz="2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e-DE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… + </a:t>
            </a:r>
            <a:r>
              <a:rPr lang="de-DE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de-DE" altLang="en-US" sz="2400" i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de-DE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de-DE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de-DE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 1) =</a:t>
            </a:r>
            <a:br>
              <a:rPr lang="de-DE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en-US" sz="2400" dirty="0"/>
              <a:t>	</a:t>
            </a:r>
            <a:r>
              <a:rPr lang="de-DE" altLang="en-US" sz="2400" dirty="0" smtClean="0"/>
              <a:t> </a:t>
            </a:r>
            <a:r>
              <a:rPr lang="de-DE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de-DE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de-DE" altLang="en-US" sz="2400" i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de-DE" altLang="en-US" sz="2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lang="de-DE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 1)/ (</a:t>
            </a:r>
            <a:r>
              <a:rPr lang="de-DE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de-DE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 1)] (</a:t>
            </a:r>
            <a:r>
              <a:rPr lang="de-DE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de-DE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 1) = </a:t>
            </a:r>
            <a:r>
              <a:rPr lang="de-DE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de-DE" altLang="en-US" sz="2400" b="1" i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de-DE" alt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lang="de-DE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  <a:endParaRPr lang="de-DE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800" dirty="0"/>
              <a:t>When </a:t>
            </a:r>
            <a:r>
              <a:rPr lang="en-US" alt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800" dirty="0"/>
              <a:t> =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and </a:t>
            </a:r>
            <a:r>
              <a:rPr lang="en-US" alt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en-US" sz="2800" dirty="0"/>
              <a:t> =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800" dirty="0" smtClean="0"/>
              <a:t>, </a:t>
            </a:r>
            <a:r>
              <a:rPr lang="en-US" altLang="en-US" sz="2800" dirty="0"/>
              <a:t>this gives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8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 1 =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76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Height of B-Tree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457200" y="3891042"/>
                <a:ext cx="4428067" cy="228115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≥1+(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−1)</m:t>
                      </m:r>
                      <m:nary>
                        <m:naryPr>
                          <m:chr m:val="∑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=1+2(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−1)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</m:e>
                    </m:d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</a:t>
                </a: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57200" y="3891042"/>
                <a:ext cx="4428067" cy="228115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47762" y="4713070"/>
                <a:ext cx="2593146" cy="1237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762" y="4713070"/>
                <a:ext cx="2593146" cy="12375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13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657600" y="4092656"/>
                <a:ext cx="2590800" cy="20795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+1=2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fName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092656"/>
                <a:ext cx="2590800" cy="20795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" name="Group 160"/>
          <p:cNvGrpSpPr/>
          <p:nvPr/>
        </p:nvGrpSpPr>
        <p:grpSpPr>
          <a:xfrm>
            <a:off x="791201" y="598995"/>
            <a:ext cx="7561598" cy="3058605"/>
            <a:chOff x="758735" y="2087928"/>
            <a:chExt cx="7561598" cy="3058605"/>
          </a:xfrm>
        </p:grpSpPr>
        <p:grpSp>
          <p:nvGrpSpPr>
            <p:cNvPr id="162" name="Group 161"/>
            <p:cNvGrpSpPr/>
            <p:nvPr/>
          </p:nvGrpSpPr>
          <p:grpSpPr>
            <a:xfrm>
              <a:off x="825317" y="2087928"/>
              <a:ext cx="7495016" cy="3058605"/>
              <a:chOff x="825317" y="2087928"/>
              <a:chExt cx="7495016" cy="3058605"/>
            </a:xfrm>
          </p:grpSpPr>
          <p:sp>
            <p:nvSpPr>
              <p:cNvPr id="164" name="object 4"/>
              <p:cNvSpPr txBox="1"/>
              <p:nvPr/>
            </p:nvSpPr>
            <p:spPr>
              <a:xfrm>
                <a:off x="3822692" y="2676370"/>
                <a:ext cx="229143" cy="218706"/>
              </a:xfrm>
              <a:prstGeom prst="rect">
                <a:avLst/>
              </a:prstGeom>
              <a:ln w="20162">
                <a:solidFill>
                  <a:srgbClr val="000000"/>
                </a:solidFill>
              </a:ln>
            </p:spPr>
            <p:txBody>
              <a:bodyPr vert="horz" wrap="square" lIns="0" tIns="14661" rIns="0" bIns="0" rtlCol="0">
                <a:spAutoFit/>
              </a:bodyPr>
              <a:lstStyle/>
              <a:p>
                <a:pPr marL="71674">
                  <a:spcBef>
                    <a:spcPts val="115"/>
                  </a:spcBef>
                </a:pPr>
                <a:r>
                  <a:rPr sz="1325" spc="-73" dirty="0">
                    <a:latin typeface="Arial"/>
                    <a:cs typeface="Arial"/>
                  </a:rPr>
                  <a:t>1</a:t>
                </a:r>
                <a:endParaRPr sz="1325" dirty="0">
                  <a:latin typeface="Arial"/>
                  <a:cs typeface="Arial"/>
                </a:endParaRPr>
              </a:p>
            </p:txBody>
          </p:sp>
          <p:sp>
            <p:nvSpPr>
              <p:cNvPr id="165" name="object 5"/>
              <p:cNvSpPr txBox="1"/>
              <p:nvPr/>
            </p:nvSpPr>
            <p:spPr>
              <a:xfrm>
                <a:off x="2051685" y="3405011"/>
                <a:ext cx="500639" cy="218706"/>
              </a:xfrm>
              <a:prstGeom prst="rect">
                <a:avLst/>
              </a:prstGeom>
              <a:ln w="20162">
                <a:solidFill>
                  <a:srgbClr val="000000"/>
                </a:solidFill>
              </a:ln>
            </p:spPr>
            <p:txBody>
              <a:bodyPr vert="horz" wrap="square" lIns="0" tIns="14661" rIns="0" bIns="0" rtlCol="0">
                <a:spAutoFit/>
              </a:bodyPr>
              <a:lstStyle/>
              <a:p>
                <a:pPr marL="71674">
                  <a:spcBef>
                    <a:spcPts val="115"/>
                  </a:spcBef>
                </a:pPr>
                <a:r>
                  <a:rPr sz="1325" i="1" spc="13" dirty="0">
                    <a:latin typeface="Georgia"/>
                    <a:cs typeface="Georgia"/>
                  </a:rPr>
                  <a:t>t </a:t>
                </a:r>
                <a:r>
                  <a:rPr sz="1325" dirty="0">
                    <a:latin typeface="Lucida Sans Unicode"/>
                    <a:cs typeface="Lucida Sans Unicode"/>
                  </a:rPr>
                  <a:t>−</a:t>
                </a:r>
                <a:r>
                  <a:rPr sz="1325" spc="-201" dirty="0">
                    <a:latin typeface="Lucida Sans Unicode"/>
                    <a:cs typeface="Lucida Sans Unicode"/>
                  </a:rPr>
                  <a:t> </a:t>
                </a:r>
                <a:r>
                  <a:rPr sz="1325" spc="-73" dirty="0">
                    <a:latin typeface="Arial"/>
                    <a:cs typeface="Arial"/>
                  </a:rPr>
                  <a:t>1</a:t>
                </a:r>
                <a:endParaRPr sz="1325">
                  <a:latin typeface="Arial"/>
                  <a:cs typeface="Arial"/>
                </a:endParaRPr>
              </a:p>
            </p:txBody>
          </p:sp>
          <p:sp>
            <p:nvSpPr>
              <p:cNvPr id="166" name="object 6"/>
              <p:cNvSpPr txBox="1"/>
              <p:nvPr/>
            </p:nvSpPr>
            <p:spPr>
              <a:xfrm>
                <a:off x="5322015" y="3405011"/>
                <a:ext cx="500639" cy="218706"/>
              </a:xfrm>
              <a:prstGeom prst="rect">
                <a:avLst/>
              </a:prstGeom>
              <a:ln w="20162">
                <a:solidFill>
                  <a:srgbClr val="000000"/>
                </a:solidFill>
              </a:ln>
            </p:spPr>
            <p:txBody>
              <a:bodyPr vert="horz" wrap="square" lIns="0" tIns="14661" rIns="0" bIns="0" rtlCol="0">
                <a:spAutoFit/>
              </a:bodyPr>
              <a:lstStyle/>
              <a:p>
                <a:pPr marL="71674">
                  <a:spcBef>
                    <a:spcPts val="115"/>
                  </a:spcBef>
                </a:pPr>
                <a:r>
                  <a:rPr sz="1325" i="1" spc="13" dirty="0">
                    <a:latin typeface="Georgia"/>
                    <a:cs typeface="Georgia"/>
                  </a:rPr>
                  <a:t>t </a:t>
                </a:r>
                <a:r>
                  <a:rPr sz="1325" dirty="0">
                    <a:latin typeface="Lucida Sans Unicode"/>
                    <a:cs typeface="Lucida Sans Unicode"/>
                  </a:rPr>
                  <a:t>−</a:t>
                </a:r>
                <a:r>
                  <a:rPr sz="1325" spc="-201" dirty="0">
                    <a:latin typeface="Lucida Sans Unicode"/>
                    <a:cs typeface="Lucida Sans Unicode"/>
                  </a:rPr>
                  <a:t> </a:t>
                </a:r>
                <a:r>
                  <a:rPr sz="1325" spc="-73" dirty="0">
                    <a:latin typeface="Arial"/>
                    <a:cs typeface="Arial"/>
                  </a:rPr>
                  <a:t>1</a:t>
                </a:r>
                <a:endParaRPr sz="1325">
                  <a:latin typeface="Arial"/>
                  <a:cs typeface="Arial"/>
                </a:endParaRPr>
              </a:p>
            </p:txBody>
          </p:sp>
          <p:sp>
            <p:nvSpPr>
              <p:cNvPr id="167" name="object 7"/>
              <p:cNvSpPr txBox="1"/>
              <p:nvPr/>
            </p:nvSpPr>
            <p:spPr>
              <a:xfrm>
                <a:off x="1295348" y="4140777"/>
                <a:ext cx="377922" cy="218706"/>
              </a:xfrm>
              <a:prstGeom prst="rect">
                <a:avLst/>
              </a:prstGeom>
            </p:spPr>
            <p:txBody>
              <a:bodyPr vert="horz" wrap="square" lIns="0" tIns="14661" rIns="0" bIns="0" rtlCol="0">
                <a:spAutoFit/>
              </a:bodyPr>
              <a:lstStyle/>
              <a:p>
                <a:pPr marL="10860">
                  <a:spcBef>
                    <a:spcPts val="115"/>
                  </a:spcBef>
                </a:pPr>
                <a:r>
                  <a:rPr sz="1325" i="1" spc="13" dirty="0">
                    <a:latin typeface="Georgia"/>
                    <a:cs typeface="Georgia"/>
                  </a:rPr>
                  <a:t>t </a:t>
                </a:r>
                <a:r>
                  <a:rPr sz="1325" dirty="0">
                    <a:latin typeface="Lucida Sans Unicode"/>
                    <a:cs typeface="Lucida Sans Unicode"/>
                  </a:rPr>
                  <a:t>−</a:t>
                </a:r>
                <a:r>
                  <a:rPr sz="1325" spc="-231" dirty="0">
                    <a:latin typeface="Lucida Sans Unicode"/>
                    <a:cs typeface="Lucida Sans Unicode"/>
                  </a:rPr>
                  <a:t> </a:t>
                </a:r>
                <a:r>
                  <a:rPr sz="1325" spc="-73" dirty="0">
                    <a:latin typeface="Arial"/>
                    <a:cs typeface="Arial"/>
                  </a:rPr>
                  <a:t>1</a:t>
                </a:r>
                <a:endParaRPr sz="1325">
                  <a:latin typeface="Arial"/>
                  <a:cs typeface="Arial"/>
                </a:endParaRPr>
              </a:p>
            </p:txBody>
          </p:sp>
          <p:sp>
            <p:nvSpPr>
              <p:cNvPr id="168" name="object 8"/>
              <p:cNvSpPr/>
              <p:nvPr/>
            </p:nvSpPr>
            <p:spPr>
              <a:xfrm>
                <a:off x="1234102" y="4140836"/>
                <a:ext cx="500639" cy="269867"/>
              </a:xfrm>
              <a:custGeom>
                <a:avLst/>
                <a:gdLst/>
                <a:ahLst/>
                <a:cxnLst/>
                <a:rect l="l" t="t" r="r" b="b"/>
                <a:pathLst>
                  <a:path w="585469" h="315595">
                    <a:moveTo>
                      <a:pt x="0" y="315389"/>
                    </a:moveTo>
                    <a:lnTo>
                      <a:pt x="585074" y="315389"/>
                    </a:lnTo>
                    <a:lnTo>
                      <a:pt x="585074" y="0"/>
                    </a:lnTo>
                    <a:lnTo>
                      <a:pt x="0" y="0"/>
                    </a:lnTo>
                    <a:lnTo>
                      <a:pt x="0" y="315389"/>
                    </a:lnTo>
                    <a:close/>
                  </a:path>
                </a:pathLst>
              </a:custGeom>
              <a:ln w="201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69" name="object 9"/>
              <p:cNvSpPr txBox="1"/>
              <p:nvPr/>
            </p:nvSpPr>
            <p:spPr>
              <a:xfrm>
                <a:off x="2930515" y="4140777"/>
                <a:ext cx="377922" cy="218706"/>
              </a:xfrm>
              <a:prstGeom prst="rect">
                <a:avLst/>
              </a:prstGeom>
            </p:spPr>
            <p:txBody>
              <a:bodyPr vert="horz" wrap="square" lIns="0" tIns="14661" rIns="0" bIns="0" rtlCol="0">
                <a:spAutoFit/>
              </a:bodyPr>
              <a:lstStyle/>
              <a:p>
                <a:pPr marL="10860">
                  <a:spcBef>
                    <a:spcPts val="115"/>
                  </a:spcBef>
                </a:pPr>
                <a:r>
                  <a:rPr sz="1325" i="1" spc="13" dirty="0">
                    <a:latin typeface="Georgia"/>
                    <a:cs typeface="Georgia"/>
                  </a:rPr>
                  <a:t>t </a:t>
                </a:r>
                <a:r>
                  <a:rPr sz="1325" dirty="0">
                    <a:latin typeface="Lucida Sans Unicode"/>
                    <a:cs typeface="Lucida Sans Unicode"/>
                  </a:rPr>
                  <a:t>−</a:t>
                </a:r>
                <a:r>
                  <a:rPr sz="1325" spc="-231" dirty="0">
                    <a:latin typeface="Lucida Sans Unicode"/>
                    <a:cs typeface="Lucida Sans Unicode"/>
                  </a:rPr>
                  <a:t> </a:t>
                </a:r>
                <a:r>
                  <a:rPr sz="1325" spc="-73" dirty="0">
                    <a:latin typeface="Arial"/>
                    <a:cs typeface="Arial"/>
                  </a:rPr>
                  <a:t>1</a:t>
                </a:r>
                <a:endParaRPr sz="1325">
                  <a:latin typeface="Arial"/>
                  <a:cs typeface="Arial"/>
                </a:endParaRPr>
              </a:p>
            </p:txBody>
          </p:sp>
          <p:sp>
            <p:nvSpPr>
              <p:cNvPr id="170" name="object 10"/>
              <p:cNvSpPr/>
              <p:nvPr/>
            </p:nvSpPr>
            <p:spPr>
              <a:xfrm>
                <a:off x="2869269" y="4140836"/>
                <a:ext cx="500639" cy="269867"/>
              </a:xfrm>
              <a:custGeom>
                <a:avLst/>
                <a:gdLst/>
                <a:ahLst/>
                <a:cxnLst/>
                <a:rect l="l" t="t" r="r" b="b"/>
                <a:pathLst>
                  <a:path w="585470" h="315595">
                    <a:moveTo>
                      <a:pt x="0" y="315389"/>
                    </a:moveTo>
                    <a:lnTo>
                      <a:pt x="585074" y="315389"/>
                    </a:lnTo>
                    <a:lnTo>
                      <a:pt x="585074" y="0"/>
                    </a:lnTo>
                    <a:lnTo>
                      <a:pt x="0" y="0"/>
                    </a:lnTo>
                    <a:lnTo>
                      <a:pt x="0" y="315389"/>
                    </a:lnTo>
                    <a:close/>
                  </a:path>
                </a:pathLst>
              </a:custGeom>
              <a:ln w="201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71" name="object 11"/>
              <p:cNvSpPr txBox="1"/>
              <p:nvPr/>
            </p:nvSpPr>
            <p:spPr>
              <a:xfrm>
                <a:off x="4565681" y="4140777"/>
                <a:ext cx="377922" cy="218706"/>
              </a:xfrm>
              <a:prstGeom prst="rect">
                <a:avLst/>
              </a:prstGeom>
            </p:spPr>
            <p:txBody>
              <a:bodyPr vert="horz" wrap="square" lIns="0" tIns="14661" rIns="0" bIns="0" rtlCol="0">
                <a:spAutoFit/>
              </a:bodyPr>
              <a:lstStyle/>
              <a:p>
                <a:pPr marL="10860">
                  <a:spcBef>
                    <a:spcPts val="115"/>
                  </a:spcBef>
                </a:pPr>
                <a:r>
                  <a:rPr sz="1325" i="1" spc="13" dirty="0">
                    <a:latin typeface="Georgia"/>
                    <a:cs typeface="Georgia"/>
                  </a:rPr>
                  <a:t>t </a:t>
                </a:r>
                <a:r>
                  <a:rPr sz="1325" dirty="0">
                    <a:latin typeface="Lucida Sans Unicode"/>
                    <a:cs typeface="Lucida Sans Unicode"/>
                  </a:rPr>
                  <a:t>−</a:t>
                </a:r>
                <a:r>
                  <a:rPr sz="1325" spc="-231" dirty="0">
                    <a:latin typeface="Lucida Sans Unicode"/>
                    <a:cs typeface="Lucida Sans Unicode"/>
                  </a:rPr>
                  <a:t> </a:t>
                </a:r>
                <a:r>
                  <a:rPr sz="1325" spc="-73" dirty="0">
                    <a:latin typeface="Arial"/>
                    <a:cs typeface="Arial"/>
                  </a:rPr>
                  <a:t>1</a:t>
                </a:r>
                <a:endParaRPr sz="1325">
                  <a:latin typeface="Arial"/>
                  <a:cs typeface="Arial"/>
                </a:endParaRPr>
              </a:p>
            </p:txBody>
          </p:sp>
          <p:sp>
            <p:nvSpPr>
              <p:cNvPr id="172" name="object 12"/>
              <p:cNvSpPr/>
              <p:nvPr/>
            </p:nvSpPr>
            <p:spPr>
              <a:xfrm>
                <a:off x="4504433" y="4140836"/>
                <a:ext cx="500639" cy="269867"/>
              </a:xfrm>
              <a:custGeom>
                <a:avLst/>
                <a:gdLst/>
                <a:ahLst/>
                <a:cxnLst/>
                <a:rect l="l" t="t" r="r" b="b"/>
                <a:pathLst>
                  <a:path w="585470" h="315595">
                    <a:moveTo>
                      <a:pt x="0" y="315389"/>
                    </a:moveTo>
                    <a:lnTo>
                      <a:pt x="585074" y="315389"/>
                    </a:lnTo>
                    <a:lnTo>
                      <a:pt x="585074" y="0"/>
                    </a:lnTo>
                    <a:lnTo>
                      <a:pt x="0" y="0"/>
                    </a:lnTo>
                    <a:lnTo>
                      <a:pt x="0" y="315389"/>
                    </a:lnTo>
                    <a:close/>
                  </a:path>
                </a:pathLst>
              </a:custGeom>
              <a:ln w="201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73" name="object 13"/>
              <p:cNvSpPr txBox="1"/>
              <p:nvPr/>
            </p:nvSpPr>
            <p:spPr>
              <a:xfrm>
                <a:off x="6200848" y="4140777"/>
                <a:ext cx="377922" cy="218706"/>
              </a:xfrm>
              <a:prstGeom prst="rect">
                <a:avLst/>
              </a:prstGeom>
            </p:spPr>
            <p:txBody>
              <a:bodyPr vert="horz" wrap="square" lIns="0" tIns="14661" rIns="0" bIns="0" rtlCol="0">
                <a:spAutoFit/>
              </a:bodyPr>
              <a:lstStyle/>
              <a:p>
                <a:pPr marL="10860">
                  <a:spcBef>
                    <a:spcPts val="115"/>
                  </a:spcBef>
                </a:pPr>
                <a:r>
                  <a:rPr sz="1325" i="1" spc="13" dirty="0">
                    <a:latin typeface="Georgia"/>
                    <a:cs typeface="Georgia"/>
                  </a:rPr>
                  <a:t>t </a:t>
                </a:r>
                <a:r>
                  <a:rPr sz="1325" dirty="0">
                    <a:latin typeface="Lucida Sans Unicode"/>
                    <a:cs typeface="Lucida Sans Unicode"/>
                  </a:rPr>
                  <a:t>−</a:t>
                </a:r>
                <a:r>
                  <a:rPr sz="1325" spc="-231" dirty="0">
                    <a:latin typeface="Lucida Sans Unicode"/>
                    <a:cs typeface="Lucida Sans Unicode"/>
                  </a:rPr>
                  <a:t> </a:t>
                </a:r>
                <a:r>
                  <a:rPr sz="1325" spc="-73" dirty="0">
                    <a:latin typeface="Arial"/>
                    <a:cs typeface="Arial"/>
                  </a:rPr>
                  <a:t>1</a:t>
                </a:r>
                <a:endParaRPr sz="1325">
                  <a:latin typeface="Arial"/>
                  <a:cs typeface="Arial"/>
                </a:endParaRPr>
              </a:p>
            </p:txBody>
          </p:sp>
          <p:sp>
            <p:nvSpPr>
              <p:cNvPr id="174" name="object 14"/>
              <p:cNvSpPr/>
              <p:nvPr/>
            </p:nvSpPr>
            <p:spPr>
              <a:xfrm>
                <a:off x="6139601" y="4140836"/>
                <a:ext cx="500639" cy="269867"/>
              </a:xfrm>
              <a:custGeom>
                <a:avLst/>
                <a:gdLst/>
                <a:ahLst/>
                <a:cxnLst/>
                <a:rect l="l" t="t" r="r" b="b"/>
                <a:pathLst>
                  <a:path w="585470" h="315595">
                    <a:moveTo>
                      <a:pt x="0" y="315389"/>
                    </a:moveTo>
                    <a:lnTo>
                      <a:pt x="585074" y="315389"/>
                    </a:lnTo>
                    <a:lnTo>
                      <a:pt x="585074" y="0"/>
                    </a:lnTo>
                    <a:lnTo>
                      <a:pt x="0" y="0"/>
                    </a:lnTo>
                    <a:lnTo>
                      <a:pt x="0" y="315389"/>
                    </a:lnTo>
                    <a:close/>
                  </a:path>
                </a:pathLst>
              </a:custGeom>
              <a:ln w="201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75" name="object 15"/>
              <p:cNvSpPr/>
              <p:nvPr/>
            </p:nvSpPr>
            <p:spPr>
              <a:xfrm>
                <a:off x="825317" y="4876666"/>
                <a:ext cx="500639" cy="269867"/>
              </a:xfrm>
              <a:custGeom>
                <a:avLst/>
                <a:gdLst/>
                <a:ahLst/>
                <a:cxnLst/>
                <a:rect l="l" t="t" r="r" b="b"/>
                <a:pathLst>
                  <a:path w="585469" h="315595">
                    <a:moveTo>
                      <a:pt x="0" y="315372"/>
                    </a:moveTo>
                    <a:lnTo>
                      <a:pt x="585074" y="315372"/>
                    </a:lnTo>
                    <a:lnTo>
                      <a:pt x="585074" y="0"/>
                    </a:lnTo>
                    <a:lnTo>
                      <a:pt x="0" y="0"/>
                    </a:lnTo>
                    <a:lnTo>
                      <a:pt x="0" y="315372"/>
                    </a:lnTo>
                    <a:close/>
                  </a:path>
                </a:pathLst>
              </a:custGeom>
              <a:ln w="201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76" name="object 16"/>
              <p:cNvSpPr/>
              <p:nvPr/>
            </p:nvSpPr>
            <p:spPr>
              <a:xfrm>
                <a:off x="1642900" y="4876666"/>
                <a:ext cx="500639" cy="269867"/>
              </a:xfrm>
              <a:custGeom>
                <a:avLst/>
                <a:gdLst/>
                <a:ahLst/>
                <a:cxnLst/>
                <a:rect l="l" t="t" r="r" b="b"/>
                <a:pathLst>
                  <a:path w="585469" h="315595">
                    <a:moveTo>
                      <a:pt x="0" y="315372"/>
                    </a:moveTo>
                    <a:lnTo>
                      <a:pt x="585074" y="315372"/>
                    </a:lnTo>
                    <a:lnTo>
                      <a:pt x="585074" y="0"/>
                    </a:lnTo>
                    <a:lnTo>
                      <a:pt x="0" y="0"/>
                    </a:lnTo>
                    <a:lnTo>
                      <a:pt x="0" y="315372"/>
                    </a:lnTo>
                    <a:close/>
                  </a:path>
                </a:pathLst>
              </a:custGeom>
              <a:ln w="201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77" name="object 17"/>
              <p:cNvSpPr/>
              <p:nvPr/>
            </p:nvSpPr>
            <p:spPr>
              <a:xfrm>
                <a:off x="2460484" y="4876666"/>
                <a:ext cx="500639" cy="269867"/>
              </a:xfrm>
              <a:custGeom>
                <a:avLst/>
                <a:gdLst/>
                <a:ahLst/>
                <a:cxnLst/>
                <a:rect l="l" t="t" r="r" b="b"/>
                <a:pathLst>
                  <a:path w="585470" h="315595">
                    <a:moveTo>
                      <a:pt x="0" y="315372"/>
                    </a:moveTo>
                    <a:lnTo>
                      <a:pt x="585069" y="315372"/>
                    </a:lnTo>
                    <a:lnTo>
                      <a:pt x="585069" y="0"/>
                    </a:lnTo>
                    <a:lnTo>
                      <a:pt x="0" y="0"/>
                    </a:lnTo>
                    <a:lnTo>
                      <a:pt x="0" y="315372"/>
                    </a:lnTo>
                    <a:close/>
                  </a:path>
                </a:pathLst>
              </a:custGeom>
              <a:ln w="201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78" name="object 18"/>
              <p:cNvSpPr/>
              <p:nvPr/>
            </p:nvSpPr>
            <p:spPr>
              <a:xfrm>
                <a:off x="3278060" y="4876666"/>
                <a:ext cx="500639" cy="269867"/>
              </a:xfrm>
              <a:custGeom>
                <a:avLst/>
                <a:gdLst/>
                <a:ahLst/>
                <a:cxnLst/>
                <a:rect l="l" t="t" r="r" b="b"/>
                <a:pathLst>
                  <a:path w="585470" h="315595">
                    <a:moveTo>
                      <a:pt x="0" y="315372"/>
                    </a:moveTo>
                    <a:lnTo>
                      <a:pt x="585076" y="315372"/>
                    </a:lnTo>
                    <a:lnTo>
                      <a:pt x="585076" y="0"/>
                    </a:lnTo>
                    <a:lnTo>
                      <a:pt x="0" y="0"/>
                    </a:lnTo>
                    <a:lnTo>
                      <a:pt x="0" y="315372"/>
                    </a:lnTo>
                    <a:close/>
                  </a:path>
                </a:pathLst>
              </a:custGeom>
              <a:ln w="201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79" name="object 19"/>
              <p:cNvSpPr/>
              <p:nvPr/>
            </p:nvSpPr>
            <p:spPr>
              <a:xfrm>
                <a:off x="4095642" y="4876666"/>
                <a:ext cx="500639" cy="269867"/>
              </a:xfrm>
              <a:custGeom>
                <a:avLst/>
                <a:gdLst/>
                <a:ahLst/>
                <a:cxnLst/>
                <a:rect l="l" t="t" r="r" b="b"/>
                <a:pathLst>
                  <a:path w="585470" h="315595">
                    <a:moveTo>
                      <a:pt x="0" y="315372"/>
                    </a:moveTo>
                    <a:lnTo>
                      <a:pt x="585076" y="315372"/>
                    </a:lnTo>
                    <a:lnTo>
                      <a:pt x="585076" y="0"/>
                    </a:lnTo>
                    <a:lnTo>
                      <a:pt x="0" y="0"/>
                    </a:lnTo>
                    <a:lnTo>
                      <a:pt x="0" y="315372"/>
                    </a:lnTo>
                    <a:close/>
                  </a:path>
                </a:pathLst>
              </a:custGeom>
              <a:ln w="201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80" name="object 20"/>
              <p:cNvSpPr/>
              <p:nvPr/>
            </p:nvSpPr>
            <p:spPr>
              <a:xfrm>
                <a:off x="4913224" y="4876666"/>
                <a:ext cx="500639" cy="269867"/>
              </a:xfrm>
              <a:custGeom>
                <a:avLst/>
                <a:gdLst/>
                <a:ahLst/>
                <a:cxnLst/>
                <a:rect l="l" t="t" r="r" b="b"/>
                <a:pathLst>
                  <a:path w="585470" h="315595">
                    <a:moveTo>
                      <a:pt x="0" y="315372"/>
                    </a:moveTo>
                    <a:lnTo>
                      <a:pt x="585069" y="315372"/>
                    </a:lnTo>
                    <a:lnTo>
                      <a:pt x="585069" y="0"/>
                    </a:lnTo>
                    <a:lnTo>
                      <a:pt x="0" y="0"/>
                    </a:lnTo>
                    <a:lnTo>
                      <a:pt x="0" y="315372"/>
                    </a:lnTo>
                    <a:close/>
                  </a:path>
                </a:pathLst>
              </a:custGeom>
              <a:ln w="201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81" name="object 21"/>
              <p:cNvSpPr/>
              <p:nvPr/>
            </p:nvSpPr>
            <p:spPr>
              <a:xfrm>
                <a:off x="5730803" y="4876666"/>
                <a:ext cx="500639" cy="269867"/>
              </a:xfrm>
              <a:custGeom>
                <a:avLst/>
                <a:gdLst/>
                <a:ahLst/>
                <a:cxnLst/>
                <a:rect l="l" t="t" r="r" b="b"/>
                <a:pathLst>
                  <a:path w="585470" h="315595">
                    <a:moveTo>
                      <a:pt x="0" y="315372"/>
                    </a:moveTo>
                    <a:lnTo>
                      <a:pt x="585074" y="315372"/>
                    </a:lnTo>
                    <a:lnTo>
                      <a:pt x="585074" y="0"/>
                    </a:lnTo>
                    <a:lnTo>
                      <a:pt x="0" y="0"/>
                    </a:lnTo>
                    <a:lnTo>
                      <a:pt x="0" y="315372"/>
                    </a:lnTo>
                    <a:close/>
                  </a:path>
                </a:pathLst>
              </a:custGeom>
              <a:ln w="201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82" name="object 22"/>
              <p:cNvSpPr/>
              <p:nvPr/>
            </p:nvSpPr>
            <p:spPr>
              <a:xfrm>
                <a:off x="6548386" y="4876666"/>
                <a:ext cx="500639" cy="269867"/>
              </a:xfrm>
              <a:custGeom>
                <a:avLst/>
                <a:gdLst/>
                <a:ahLst/>
                <a:cxnLst/>
                <a:rect l="l" t="t" r="r" b="b"/>
                <a:pathLst>
                  <a:path w="585470" h="315595">
                    <a:moveTo>
                      <a:pt x="0" y="315372"/>
                    </a:moveTo>
                    <a:lnTo>
                      <a:pt x="585074" y="315372"/>
                    </a:lnTo>
                    <a:lnTo>
                      <a:pt x="585074" y="0"/>
                    </a:lnTo>
                    <a:lnTo>
                      <a:pt x="0" y="0"/>
                    </a:lnTo>
                    <a:lnTo>
                      <a:pt x="0" y="315372"/>
                    </a:lnTo>
                    <a:close/>
                  </a:path>
                </a:pathLst>
              </a:custGeom>
              <a:ln w="201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83" name="object 23"/>
              <p:cNvSpPr/>
              <p:nvPr/>
            </p:nvSpPr>
            <p:spPr>
              <a:xfrm>
                <a:off x="2551982" y="2855465"/>
                <a:ext cx="1271146" cy="572314"/>
              </a:xfrm>
              <a:custGeom>
                <a:avLst/>
                <a:gdLst/>
                <a:ahLst/>
                <a:cxnLst/>
                <a:rect l="l" t="t" r="r" b="b"/>
                <a:pathLst>
                  <a:path w="1486535" h="669289">
                    <a:moveTo>
                      <a:pt x="1486038" y="0"/>
                    </a:moveTo>
                    <a:lnTo>
                      <a:pt x="0" y="668718"/>
                    </a:lnTo>
                  </a:path>
                </a:pathLst>
              </a:custGeom>
              <a:ln w="1680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84" name="object 24"/>
              <p:cNvSpPr/>
              <p:nvPr/>
            </p:nvSpPr>
            <p:spPr>
              <a:xfrm>
                <a:off x="2544798" y="3378106"/>
                <a:ext cx="72026" cy="56367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85" name="object 25"/>
              <p:cNvSpPr/>
              <p:nvPr/>
            </p:nvSpPr>
            <p:spPr>
              <a:xfrm>
                <a:off x="4051301" y="2855465"/>
                <a:ext cx="1271146" cy="572314"/>
              </a:xfrm>
              <a:custGeom>
                <a:avLst/>
                <a:gdLst/>
                <a:ahLst/>
                <a:cxnLst/>
                <a:rect l="l" t="t" r="r" b="b"/>
                <a:pathLst>
                  <a:path w="1486535" h="669289">
                    <a:moveTo>
                      <a:pt x="0" y="0"/>
                    </a:moveTo>
                    <a:lnTo>
                      <a:pt x="1486038" y="668718"/>
                    </a:lnTo>
                  </a:path>
                </a:pathLst>
              </a:custGeom>
              <a:ln w="1680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86" name="object 26"/>
              <p:cNvSpPr/>
              <p:nvPr/>
            </p:nvSpPr>
            <p:spPr>
              <a:xfrm>
                <a:off x="5257179" y="3378106"/>
                <a:ext cx="72026" cy="56367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87" name="object 27"/>
              <p:cNvSpPr/>
              <p:nvPr/>
            </p:nvSpPr>
            <p:spPr>
              <a:xfrm>
                <a:off x="1634089" y="3674702"/>
                <a:ext cx="518015" cy="466431"/>
              </a:xfrm>
              <a:custGeom>
                <a:avLst/>
                <a:gdLst/>
                <a:ahLst/>
                <a:cxnLst/>
                <a:rect l="l" t="t" r="r" b="b"/>
                <a:pathLst>
                  <a:path w="605789" h="545464">
                    <a:moveTo>
                      <a:pt x="605683" y="0"/>
                    </a:moveTo>
                    <a:lnTo>
                      <a:pt x="0" y="545113"/>
                    </a:lnTo>
                  </a:path>
                </a:pathLst>
              </a:custGeom>
              <a:ln w="1680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88" name="object 28"/>
              <p:cNvSpPr/>
              <p:nvPr/>
            </p:nvSpPr>
            <p:spPr>
              <a:xfrm>
                <a:off x="1626905" y="4081593"/>
                <a:ext cx="68735" cy="66422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89" name="object 29"/>
              <p:cNvSpPr/>
              <p:nvPr/>
            </p:nvSpPr>
            <p:spPr>
              <a:xfrm>
                <a:off x="2451672" y="3674702"/>
                <a:ext cx="518015" cy="466431"/>
              </a:xfrm>
              <a:custGeom>
                <a:avLst/>
                <a:gdLst/>
                <a:ahLst/>
                <a:cxnLst/>
                <a:rect l="l" t="t" r="r" b="b"/>
                <a:pathLst>
                  <a:path w="605789" h="545464">
                    <a:moveTo>
                      <a:pt x="0" y="0"/>
                    </a:moveTo>
                    <a:lnTo>
                      <a:pt x="605675" y="545113"/>
                    </a:lnTo>
                  </a:path>
                </a:pathLst>
              </a:custGeom>
              <a:ln w="1680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90" name="object 30"/>
              <p:cNvSpPr/>
              <p:nvPr/>
            </p:nvSpPr>
            <p:spPr>
              <a:xfrm>
                <a:off x="2908030" y="4081593"/>
                <a:ext cx="68742" cy="66422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91" name="object 31"/>
              <p:cNvSpPr/>
              <p:nvPr/>
            </p:nvSpPr>
            <p:spPr>
              <a:xfrm>
                <a:off x="4904415" y="3674702"/>
                <a:ext cx="518015" cy="466431"/>
              </a:xfrm>
              <a:custGeom>
                <a:avLst/>
                <a:gdLst/>
                <a:ahLst/>
                <a:cxnLst/>
                <a:rect l="l" t="t" r="r" b="b"/>
                <a:pathLst>
                  <a:path w="605789" h="545464">
                    <a:moveTo>
                      <a:pt x="605675" y="0"/>
                    </a:moveTo>
                    <a:lnTo>
                      <a:pt x="0" y="545113"/>
                    </a:lnTo>
                  </a:path>
                </a:pathLst>
              </a:custGeom>
              <a:ln w="1680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92" name="object 32"/>
              <p:cNvSpPr/>
              <p:nvPr/>
            </p:nvSpPr>
            <p:spPr>
              <a:xfrm>
                <a:off x="4897231" y="4081593"/>
                <a:ext cx="68742" cy="66422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93" name="object 33"/>
              <p:cNvSpPr/>
              <p:nvPr/>
            </p:nvSpPr>
            <p:spPr>
              <a:xfrm>
                <a:off x="5721991" y="3674702"/>
                <a:ext cx="518015" cy="466431"/>
              </a:xfrm>
              <a:custGeom>
                <a:avLst/>
                <a:gdLst/>
                <a:ahLst/>
                <a:cxnLst/>
                <a:rect l="l" t="t" r="r" b="b"/>
                <a:pathLst>
                  <a:path w="605790" h="545464">
                    <a:moveTo>
                      <a:pt x="0" y="0"/>
                    </a:moveTo>
                    <a:lnTo>
                      <a:pt x="605683" y="545113"/>
                    </a:lnTo>
                  </a:path>
                </a:pathLst>
              </a:custGeom>
              <a:ln w="1680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94" name="object 34"/>
              <p:cNvSpPr/>
              <p:nvPr/>
            </p:nvSpPr>
            <p:spPr>
              <a:xfrm>
                <a:off x="6178364" y="4081593"/>
                <a:ext cx="68735" cy="66422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95" name="object 35"/>
              <p:cNvSpPr/>
              <p:nvPr/>
            </p:nvSpPr>
            <p:spPr>
              <a:xfrm>
                <a:off x="1150386" y="4410527"/>
                <a:ext cx="259008" cy="466431"/>
              </a:xfrm>
              <a:custGeom>
                <a:avLst/>
                <a:gdLst/>
                <a:ahLst/>
                <a:cxnLst/>
                <a:rect l="l" t="t" r="r" b="b"/>
                <a:pathLst>
                  <a:path w="302894" h="545464">
                    <a:moveTo>
                      <a:pt x="302841" y="0"/>
                    </a:moveTo>
                    <a:lnTo>
                      <a:pt x="0" y="545105"/>
                    </a:lnTo>
                  </a:path>
                </a:pathLst>
              </a:custGeom>
              <a:ln w="1680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96" name="object 36"/>
              <p:cNvSpPr/>
              <p:nvPr/>
            </p:nvSpPr>
            <p:spPr>
              <a:xfrm>
                <a:off x="1143203" y="4812157"/>
                <a:ext cx="59549" cy="71677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97" name="object 37"/>
              <p:cNvSpPr/>
              <p:nvPr/>
            </p:nvSpPr>
            <p:spPr>
              <a:xfrm>
                <a:off x="1559170" y="4410527"/>
                <a:ext cx="259008" cy="466431"/>
              </a:xfrm>
              <a:custGeom>
                <a:avLst/>
                <a:gdLst/>
                <a:ahLst/>
                <a:cxnLst/>
                <a:rect l="l" t="t" r="r" b="b"/>
                <a:pathLst>
                  <a:path w="302894" h="545464">
                    <a:moveTo>
                      <a:pt x="0" y="0"/>
                    </a:moveTo>
                    <a:lnTo>
                      <a:pt x="302841" y="545105"/>
                    </a:lnTo>
                  </a:path>
                </a:pathLst>
              </a:custGeom>
              <a:ln w="1680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98" name="object 38"/>
              <p:cNvSpPr/>
              <p:nvPr/>
            </p:nvSpPr>
            <p:spPr>
              <a:xfrm>
                <a:off x="1765768" y="4812157"/>
                <a:ext cx="59549" cy="71677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199" name="object 39"/>
              <p:cNvSpPr/>
              <p:nvPr/>
            </p:nvSpPr>
            <p:spPr>
              <a:xfrm>
                <a:off x="2785544" y="4410527"/>
                <a:ext cx="259008" cy="466431"/>
              </a:xfrm>
              <a:custGeom>
                <a:avLst/>
                <a:gdLst/>
                <a:ahLst/>
                <a:cxnLst/>
                <a:rect l="l" t="t" r="r" b="b"/>
                <a:pathLst>
                  <a:path w="302895" h="545464">
                    <a:moveTo>
                      <a:pt x="302841" y="0"/>
                    </a:moveTo>
                    <a:lnTo>
                      <a:pt x="0" y="545105"/>
                    </a:lnTo>
                  </a:path>
                </a:pathLst>
              </a:custGeom>
              <a:ln w="1680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200" name="object 40"/>
              <p:cNvSpPr/>
              <p:nvPr/>
            </p:nvSpPr>
            <p:spPr>
              <a:xfrm>
                <a:off x="2778361" y="4812157"/>
                <a:ext cx="59549" cy="71677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201" name="object 41"/>
              <p:cNvSpPr/>
              <p:nvPr/>
            </p:nvSpPr>
            <p:spPr>
              <a:xfrm>
                <a:off x="3194334" y="4410527"/>
                <a:ext cx="259008" cy="466431"/>
              </a:xfrm>
              <a:custGeom>
                <a:avLst/>
                <a:gdLst/>
                <a:ahLst/>
                <a:cxnLst/>
                <a:rect l="l" t="t" r="r" b="b"/>
                <a:pathLst>
                  <a:path w="302895" h="545464">
                    <a:moveTo>
                      <a:pt x="0" y="0"/>
                    </a:moveTo>
                    <a:lnTo>
                      <a:pt x="302841" y="545105"/>
                    </a:lnTo>
                  </a:path>
                </a:pathLst>
              </a:custGeom>
              <a:ln w="1680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202" name="object 42"/>
              <p:cNvSpPr/>
              <p:nvPr/>
            </p:nvSpPr>
            <p:spPr>
              <a:xfrm>
                <a:off x="3400931" y="4812157"/>
                <a:ext cx="59549" cy="71677"/>
              </a:xfrm>
              <a:prstGeom prst="rect">
                <a:avLst/>
              </a:prstGeom>
              <a:blipFill>
                <a:blip r:embed="rId1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203" name="object 43"/>
              <p:cNvSpPr/>
              <p:nvPr/>
            </p:nvSpPr>
            <p:spPr>
              <a:xfrm>
                <a:off x="4420708" y="4410527"/>
                <a:ext cx="259008" cy="466431"/>
              </a:xfrm>
              <a:custGeom>
                <a:avLst/>
                <a:gdLst/>
                <a:ahLst/>
                <a:cxnLst/>
                <a:rect l="l" t="t" r="r" b="b"/>
                <a:pathLst>
                  <a:path w="302895" h="545464">
                    <a:moveTo>
                      <a:pt x="302841" y="0"/>
                    </a:moveTo>
                    <a:lnTo>
                      <a:pt x="0" y="545105"/>
                    </a:lnTo>
                  </a:path>
                </a:pathLst>
              </a:custGeom>
              <a:ln w="1680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204" name="object 44"/>
              <p:cNvSpPr/>
              <p:nvPr/>
            </p:nvSpPr>
            <p:spPr>
              <a:xfrm>
                <a:off x="4413524" y="4812157"/>
                <a:ext cx="59549" cy="71677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205" name="object 45"/>
              <p:cNvSpPr/>
              <p:nvPr/>
            </p:nvSpPr>
            <p:spPr>
              <a:xfrm>
                <a:off x="4829499" y="4410527"/>
                <a:ext cx="259008" cy="466431"/>
              </a:xfrm>
              <a:custGeom>
                <a:avLst/>
                <a:gdLst/>
                <a:ahLst/>
                <a:cxnLst/>
                <a:rect l="l" t="t" r="r" b="b"/>
                <a:pathLst>
                  <a:path w="302895" h="545464">
                    <a:moveTo>
                      <a:pt x="0" y="0"/>
                    </a:moveTo>
                    <a:lnTo>
                      <a:pt x="302841" y="545105"/>
                    </a:lnTo>
                  </a:path>
                </a:pathLst>
              </a:custGeom>
              <a:ln w="1680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206" name="object 46"/>
              <p:cNvSpPr/>
              <p:nvPr/>
            </p:nvSpPr>
            <p:spPr>
              <a:xfrm>
                <a:off x="5036095" y="4812157"/>
                <a:ext cx="59549" cy="71677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207" name="object 47"/>
              <p:cNvSpPr/>
              <p:nvPr/>
            </p:nvSpPr>
            <p:spPr>
              <a:xfrm>
                <a:off x="6055871" y="4410527"/>
                <a:ext cx="259008" cy="466431"/>
              </a:xfrm>
              <a:custGeom>
                <a:avLst/>
                <a:gdLst/>
                <a:ahLst/>
                <a:cxnLst/>
                <a:rect l="l" t="t" r="r" b="b"/>
                <a:pathLst>
                  <a:path w="302895" h="545464">
                    <a:moveTo>
                      <a:pt x="302841" y="0"/>
                    </a:moveTo>
                    <a:lnTo>
                      <a:pt x="0" y="545105"/>
                    </a:lnTo>
                  </a:path>
                </a:pathLst>
              </a:custGeom>
              <a:ln w="1680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208" name="object 48"/>
              <p:cNvSpPr/>
              <p:nvPr/>
            </p:nvSpPr>
            <p:spPr>
              <a:xfrm>
                <a:off x="6048688" y="4812157"/>
                <a:ext cx="59549" cy="71677"/>
              </a:xfrm>
              <a:prstGeom prst="rect">
                <a:avLst/>
              </a:prstGeom>
              <a:blipFill>
                <a:blip r:embed="rId1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209" name="object 49"/>
              <p:cNvSpPr/>
              <p:nvPr/>
            </p:nvSpPr>
            <p:spPr>
              <a:xfrm>
                <a:off x="6464656" y="4410527"/>
                <a:ext cx="259008" cy="466431"/>
              </a:xfrm>
              <a:custGeom>
                <a:avLst/>
                <a:gdLst/>
                <a:ahLst/>
                <a:cxnLst/>
                <a:rect l="l" t="t" r="r" b="b"/>
                <a:pathLst>
                  <a:path w="302895" h="545464">
                    <a:moveTo>
                      <a:pt x="0" y="0"/>
                    </a:moveTo>
                    <a:lnTo>
                      <a:pt x="302841" y="545105"/>
                    </a:lnTo>
                  </a:path>
                </a:pathLst>
              </a:custGeom>
              <a:ln w="1680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210" name="object 50"/>
              <p:cNvSpPr/>
              <p:nvPr/>
            </p:nvSpPr>
            <p:spPr>
              <a:xfrm>
                <a:off x="6671253" y="4812157"/>
                <a:ext cx="59549" cy="71677"/>
              </a:xfrm>
              <a:prstGeom prst="rect">
                <a:avLst/>
              </a:prstGeom>
              <a:blipFill>
                <a:blip r:embed="rId1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211" name="object 51"/>
              <p:cNvSpPr/>
              <p:nvPr/>
            </p:nvSpPr>
            <p:spPr>
              <a:xfrm>
                <a:off x="1992967" y="3669668"/>
                <a:ext cx="274960" cy="212113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212" name="object 52"/>
              <p:cNvSpPr/>
              <p:nvPr/>
            </p:nvSpPr>
            <p:spPr>
              <a:xfrm>
                <a:off x="2301836" y="3674701"/>
                <a:ext cx="0" cy="206337"/>
              </a:xfrm>
              <a:custGeom>
                <a:avLst/>
                <a:gdLst/>
                <a:ahLst/>
                <a:cxnLst/>
                <a:rect l="l" t="t" r="r" b="b"/>
                <a:pathLst>
                  <a:path h="241300">
                    <a:moveTo>
                      <a:pt x="0" y="0"/>
                    </a:moveTo>
                    <a:lnTo>
                      <a:pt x="0" y="241232"/>
                    </a:lnTo>
                  </a:path>
                </a:pathLst>
              </a:custGeom>
              <a:ln w="1176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213" name="object 53"/>
              <p:cNvSpPr/>
              <p:nvPr/>
            </p:nvSpPr>
            <p:spPr>
              <a:xfrm>
                <a:off x="2335759" y="3669668"/>
                <a:ext cx="274956" cy="212113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214" name="object 54"/>
              <p:cNvSpPr txBox="1"/>
              <p:nvPr/>
            </p:nvSpPr>
            <p:spPr>
              <a:xfrm>
                <a:off x="2190402" y="3770195"/>
                <a:ext cx="223170" cy="577410"/>
              </a:xfrm>
              <a:prstGeom prst="rect">
                <a:avLst/>
              </a:prstGeom>
            </p:spPr>
            <p:txBody>
              <a:bodyPr vert="horz" wrap="square" lIns="0" tIns="91766" rIns="0" bIns="0" rtlCol="0">
                <a:spAutoFit/>
              </a:bodyPr>
              <a:lstStyle/>
              <a:p>
                <a:pPr algn="ctr">
                  <a:spcBef>
                    <a:spcPts val="723"/>
                  </a:spcBef>
                </a:pPr>
                <a:r>
                  <a:rPr sz="1325" i="1" spc="13" dirty="0">
                    <a:latin typeface="Georgia"/>
                    <a:cs typeface="Georgia"/>
                  </a:rPr>
                  <a:t>t</a:t>
                </a:r>
                <a:endParaRPr sz="1325">
                  <a:latin typeface="Georgia"/>
                  <a:cs typeface="Georgia"/>
                </a:endParaRPr>
              </a:p>
              <a:p>
                <a:pPr algn="ctr">
                  <a:spcBef>
                    <a:spcPts val="641"/>
                  </a:spcBef>
                </a:pPr>
                <a:r>
                  <a:rPr sz="1325" spc="-462" dirty="0">
                    <a:latin typeface="Lucida Sans Unicode"/>
                    <a:cs typeface="Lucida Sans Unicode"/>
                  </a:rPr>
                  <a:t>·</a:t>
                </a:r>
                <a:r>
                  <a:rPr sz="1325" spc="-235" dirty="0">
                    <a:latin typeface="Lucida Sans Unicode"/>
                    <a:cs typeface="Lucida Sans Unicode"/>
                  </a:rPr>
                  <a:t> </a:t>
                </a:r>
                <a:r>
                  <a:rPr sz="1325" spc="-462" dirty="0">
                    <a:latin typeface="Lucida Sans Unicode"/>
                    <a:cs typeface="Lucida Sans Unicode"/>
                  </a:rPr>
                  <a:t>·</a:t>
                </a:r>
                <a:r>
                  <a:rPr sz="1325" spc="-235" dirty="0">
                    <a:latin typeface="Lucida Sans Unicode"/>
                    <a:cs typeface="Lucida Sans Unicode"/>
                  </a:rPr>
                  <a:t> </a:t>
                </a:r>
                <a:r>
                  <a:rPr sz="1325" spc="-462" dirty="0">
                    <a:latin typeface="Lucida Sans Unicode"/>
                    <a:cs typeface="Lucida Sans Unicode"/>
                  </a:rPr>
                  <a:t>·</a:t>
                </a:r>
                <a:endParaRPr sz="1325">
                  <a:latin typeface="Lucida Sans Unicode"/>
                  <a:cs typeface="Lucida Sans Unicode"/>
                </a:endParaRPr>
              </a:p>
            </p:txBody>
          </p:sp>
          <p:sp>
            <p:nvSpPr>
              <p:cNvPr id="215" name="object 55"/>
              <p:cNvSpPr/>
              <p:nvPr/>
            </p:nvSpPr>
            <p:spPr>
              <a:xfrm>
                <a:off x="5263289" y="3669668"/>
                <a:ext cx="274956" cy="212113"/>
              </a:xfrm>
              <a:prstGeom prst="rect">
                <a:avLst/>
              </a:prstGeom>
              <a:blipFill>
                <a:blip r:embed="rId2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216" name="object 56"/>
              <p:cNvSpPr/>
              <p:nvPr/>
            </p:nvSpPr>
            <p:spPr>
              <a:xfrm>
                <a:off x="5572168" y="3674701"/>
                <a:ext cx="0" cy="206337"/>
              </a:xfrm>
              <a:custGeom>
                <a:avLst/>
                <a:gdLst/>
                <a:ahLst/>
                <a:cxnLst/>
                <a:rect l="l" t="t" r="r" b="b"/>
                <a:pathLst>
                  <a:path h="241300">
                    <a:moveTo>
                      <a:pt x="0" y="0"/>
                    </a:moveTo>
                    <a:lnTo>
                      <a:pt x="0" y="241232"/>
                    </a:lnTo>
                  </a:path>
                </a:pathLst>
              </a:custGeom>
              <a:ln w="1176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217" name="object 57"/>
              <p:cNvSpPr/>
              <p:nvPr/>
            </p:nvSpPr>
            <p:spPr>
              <a:xfrm>
                <a:off x="5606078" y="3669668"/>
                <a:ext cx="274960" cy="212113"/>
              </a:xfrm>
              <a:prstGeom prst="rect">
                <a:avLst/>
              </a:prstGeom>
              <a:blipFill>
                <a:blip r:embed="rId2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218" name="object 58"/>
              <p:cNvSpPr txBox="1"/>
              <p:nvPr/>
            </p:nvSpPr>
            <p:spPr>
              <a:xfrm>
                <a:off x="5460735" y="3770195"/>
                <a:ext cx="223170" cy="577410"/>
              </a:xfrm>
              <a:prstGeom prst="rect">
                <a:avLst/>
              </a:prstGeom>
            </p:spPr>
            <p:txBody>
              <a:bodyPr vert="horz" wrap="square" lIns="0" tIns="91766" rIns="0" bIns="0" rtlCol="0">
                <a:spAutoFit/>
              </a:bodyPr>
              <a:lstStyle/>
              <a:p>
                <a:pPr algn="ctr">
                  <a:spcBef>
                    <a:spcPts val="723"/>
                  </a:spcBef>
                </a:pPr>
                <a:r>
                  <a:rPr sz="1325" i="1" spc="13" dirty="0">
                    <a:latin typeface="Georgia"/>
                    <a:cs typeface="Georgia"/>
                  </a:rPr>
                  <a:t>t</a:t>
                </a:r>
                <a:endParaRPr sz="1325">
                  <a:latin typeface="Georgia"/>
                  <a:cs typeface="Georgia"/>
                </a:endParaRPr>
              </a:p>
              <a:p>
                <a:pPr algn="ctr">
                  <a:spcBef>
                    <a:spcPts val="641"/>
                  </a:spcBef>
                </a:pPr>
                <a:r>
                  <a:rPr sz="1325" spc="-462" dirty="0">
                    <a:latin typeface="Lucida Sans Unicode"/>
                    <a:cs typeface="Lucida Sans Unicode"/>
                  </a:rPr>
                  <a:t>·</a:t>
                </a:r>
                <a:r>
                  <a:rPr sz="1325" spc="-235" dirty="0">
                    <a:latin typeface="Lucida Sans Unicode"/>
                    <a:cs typeface="Lucida Sans Unicode"/>
                  </a:rPr>
                  <a:t> </a:t>
                </a:r>
                <a:r>
                  <a:rPr sz="1325" spc="-462" dirty="0">
                    <a:latin typeface="Lucida Sans Unicode"/>
                    <a:cs typeface="Lucida Sans Unicode"/>
                  </a:rPr>
                  <a:t>·</a:t>
                </a:r>
                <a:r>
                  <a:rPr sz="1325" spc="-235" dirty="0">
                    <a:latin typeface="Lucida Sans Unicode"/>
                    <a:cs typeface="Lucida Sans Unicode"/>
                  </a:rPr>
                  <a:t> </a:t>
                </a:r>
                <a:r>
                  <a:rPr sz="1325" spc="-462" dirty="0">
                    <a:latin typeface="Lucida Sans Unicode"/>
                    <a:cs typeface="Lucida Sans Unicode"/>
                  </a:rPr>
                  <a:t>·</a:t>
                </a:r>
                <a:endParaRPr sz="1325">
                  <a:latin typeface="Lucida Sans Unicode"/>
                  <a:cs typeface="Lucida Sans Unicode"/>
                </a:endParaRPr>
              </a:p>
            </p:txBody>
          </p:sp>
          <p:sp>
            <p:nvSpPr>
              <p:cNvPr id="219" name="object 59"/>
              <p:cNvSpPr/>
              <p:nvPr/>
            </p:nvSpPr>
            <p:spPr>
              <a:xfrm>
                <a:off x="1320402" y="4405499"/>
                <a:ext cx="327699" cy="180386"/>
              </a:xfrm>
              <a:prstGeom prst="rect">
                <a:avLst/>
              </a:prstGeom>
              <a:blipFill>
                <a:blip r:embed="rId2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220" name="object 60"/>
              <p:cNvSpPr txBox="1"/>
              <p:nvPr/>
            </p:nvSpPr>
            <p:spPr>
              <a:xfrm>
                <a:off x="1442921" y="4548177"/>
                <a:ext cx="83078" cy="218706"/>
              </a:xfrm>
              <a:prstGeom prst="rect">
                <a:avLst/>
              </a:prstGeom>
            </p:spPr>
            <p:txBody>
              <a:bodyPr vert="horz" wrap="square" lIns="0" tIns="14661" rIns="0" bIns="0" rtlCol="0">
                <a:spAutoFit/>
              </a:bodyPr>
              <a:lstStyle/>
              <a:p>
                <a:pPr marL="10860">
                  <a:spcBef>
                    <a:spcPts val="115"/>
                  </a:spcBef>
                </a:pPr>
                <a:r>
                  <a:rPr sz="1325" i="1" spc="13" dirty="0">
                    <a:latin typeface="Georgia"/>
                    <a:cs typeface="Georgia"/>
                  </a:rPr>
                  <a:t>t</a:t>
                </a:r>
                <a:endParaRPr sz="1325">
                  <a:latin typeface="Georgia"/>
                  <a:cs typeface="Georgia"/>
                </a:endParaRPr>
              </a:p>
            </p:txBody>
          </p:sp>
          <p:sp>
            <p:nvSpPr>
              <p:cNvPr id="221" name="object 61"/>
              <p:cNvSpPr/>
              <p:nvPr/>
            </p:nvSpPr>
            <p:spPr>
              <a:xfrm>
                <a:off x="2955570" y="4405499"/>
                <a:ext cx="327697" cy="180386"/>
              </a:xfrm>
              <a:prstGeom prst="rect">
                <a:avLst/>
              </a:prstGeom>
              <a:blipFill>
                <a:blip r:embed="rId2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222" name="object 62"/>
              <p:cNvSpPr txBox="1"/>
              <p:nvPr/>
            </p:nvSpPr>
            <p:spPr>
              <a:xfrm>
                <a:off x="3078087" y="4548177"/>
                <a:ext cx="83078" cy="218706"/>
              </a:xfrm>
              <a:prstGeom prst="rect">
                <a:avLst/>
              </a:prstGeom>
            </p:spPr>
            <p:txBody>
              <a:bodyPr vert="horz" wrap="square" lIns="0" tIns="14661" rIns="0" bIns="0" rtlCol="0">
                <a:spAutoFit/>
              </a:bodyPr>
              <a:lstStyle/>
              <a:p>
                <a:pPr marL="10860">
                  <a:spcBef>
                    <a:spcPts val="115"/>
                  </a:spcBef>
                </a:pPr>
                <a:r>
                  <a:rPr sz="1325" i="1" spc="13" dirty="0">
                    <a:latin typeface="Georgia"/>
                    <a:cs typeface="Georgia"/>
                  </a:rPr>
                  <a:t>t</a:t>
                </a:r>
                <a:endParaRPr sz="1325">
                  <a:latin typeface="Georgia"/>
                  <a:cs typeface="Georgia"/>
                </a:endParaRPr>
              </a:p>
            </p:txBody>
          </p:sp>
          <p:sp>
            <p:nvSpPr>
              <p:cNvPr id="223" name="object 63"/>
              <p:cNvSpPr/>
              <p:nvPr/>
            </p:nvSpPr>
            <p:spPr>
              <a:xfrm>
                <a:off x="4590736" y="4405499"/>
                <a:ext cx="327697" cy="180386"/>
              </a:xfrm>
              <a:prstGeom prst="rect">
                <a:avLst/>
              </a:prstGeom>
              <a:blipFill>
                <a:blip r:embed="rId2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224" name="object 64"/>
              <p:cNvSpPr txBox="1"/>
              <p:nvPr/>
            </p:nvSpPr>
            <p:spPr>
              <a:xfrm>
                <a:off x="4713239" y="4548177"/>
                <a:ext cx="83078" cy="218706"/>
              </a:xfrm>
              <a:prstGeom prst="rect">
                <a:avLst/>
              </a:prstGeom>
            </p:spPr>
            <p:txBody>
              <a:bodyPr vert="horz" wrap="square" lIns="0" tIns="14661" rIns="0" bIns="0" rtlCol="0">
                <a:spAutoFit/>
              </a:bodyPr>
              <a:lstStyle/>
              <a:p>
                <a:pPr marL="10860">
                  <a:spcBef>
                    <a:spcPts val="115"/>
                  </a:spcBef>
                </a:pPr>
                <a:r>
                  <a:rPr sz="1325" i="1" spc="13" dirty="0">
                    <a:latin typeface="Georgia"/>
                    <a:cs typeface="Georgia"/>
                  </a:rPr>
                  <a:t>t</a:t>
                </a:r>
                <a:endParaRPr sz="1325">
                  <a:latin typeface="Georgia"/>
                  <a:cs typeface="Georgia"/>
                </a:endParaRPr>
              </a:p>
            </p:txBody>
          </p:sp>
          <p:sp>
            <p:nvSpPr>
              <p:cNvPr id="225" name="object 65"/>
              <p:cNvSpPr/>
              <p:nvPr/>
            </p:nvSpPr>
            <p:spPr>
              <a:xfrm>
                <a:off x="6225903" y="4405499"/>
                <a:ext cx="327699" cy="180386"/>
              </a:xfrm>
              <a:prstGeom prst="rect">
                <a:avLst/>
              </a:prstGeom>
              <a:blipFill>
                <a:blip r:embed="rId2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394"/>
              </a:p>
            </p:txBody>
          </p:sp>
          <p:sp>
            <p:nvSpPr>
              <p:cNvPr id="226" name="object 66"/>
              <p:cNvSpPr txBox="1"/>
              <p:nvPr/>
            </p:nvSpPr>
            <p:spPr>
              <a:xfrm>
                <a:off x="6348406" y="4548177"/>
                <a:ext cx="83078" cy="218706"/>
              </a:xfrm>
              <a:prstGeom prst="rect">
                <a:avLst/>
              </a:prstGeom>
            </p:spPr>
            <p:txBody>
              <a:bodyPr vert="horz" wrap="square" lIns="0" tIns="14661" rIns="0" bIns="0" rtlCol="0">
                <a:spAutoFit/>
              </a:bodyPr>
              <a:lstStyle/>
              <a:p>
                <a:pPr marL="10860">
                  <a:spcBef>
                    <a:spcPts val="115"/>
                  </a:spcBef>
                </a:pPr>
                <a:r>
                  <a:rPr sz="1325" i="1" spc="13" dirty="0">
                    <a:latin typeface="Georgia"/>
                    <a:cs typeface="Georgia"/>
                  </a:rPr>
                  <a:t>t</a:t>
                </a:r>
                <a:endParaRPr sz="1325">
                  <a:latin typeface="Georgia"/>
                  <a:cs typeface="Georgia"/>
                </a:endParaRPr>
              </a:p>
            </p:txBody>
          </p:sp>
          <p:sp>
            <p:nvSpPr>
              <p:cNvPr id="227" name="object 67"/>
              <p:cNvSpPr txBox="1"/>
              <p:nvPr/>
            </p:nvSpPr>
            <p:spPr>
              <a:xfrm>
                <a:off x="7204206" y="2160107"/>
                <a:ext cx="415390" cy="201239"/>
              </a:xfrm>
              <a:prstGeom prst="rect">
                <a:avLst/>
              </a:prstGeom>
            </p:spPr>
            <p:txBody>
              <a:bodyPr vert="horz" wrap="square" lIns="0" tIns="10317" rIns="0" bIns="0" rtlCol="0">
                <a:spAutoFit/>
              </a:bodyPr>
              <a:lstStyle/>
              <a:p>
                <a:pPr marL="10860">
                  <a:spcBef>
                    <a:spcPts val="81"/>
                  </a:spcBef>
                </a:pPr>
                <a:r>
                  <a:rPr sz="1240" spc="-26" dirty="0">
                    <a:latin typeface="Book Antiqua"/>
                    <a:cs typeface="Book Antiqua"/>
                  </a:rPr>
                  <a:t>depth</a:t>
                </a:r>
                <a:endParaRPr sz="1240" dirty="0">
                  <a:latin typeface="Book Antiqua"/>
                  <a:cs typeface="Book Antiqua"/>
                </a:endParaRPr>
              </a:p>
            </p:txBody>
          </p:sp>
          <p:sp>
            <p:nvSpPr>
              <p:cNvPr id="228" name="object 68"/>
              <p:cNvSpPr txBox="1"/>
              <p:nvPr/>
            </p:nvSpPr>
            <p:spPr>
              <a:xfrm>
                <a:off x="7729557" y="2087928"/>
                <a:ext cx="590776" cy="387584"/>
              </a:xfrm>
              <a:prstGeom prst="rect">
                <a:avLst/>
              </a:prstGeom>
            </p:spPr>
            <p:txBody>
              <a:bodyPr vert="horz" wrap="square" lIns="0" tIns="28236" rIns="0" bIns="0" rtlCol="0">
                <a:spAutoFit/>
              </a:bodyPr>
              <a:lstStyle/>
              <a:p>
                <a:pPr marL="10860" marR="4344" indent="23891">
                  <a:lnSpc>
                    <a:spcPts val="1377"/>
                  </a:lnSpc>
                  <a:spcBef>
                    <a:spcPts val="222"/>
                  </a:spcBef>
                </a:pPr>
                <a:r>
                  <a:rPr sz="1240" spc="-43" dirty="0">
                    <a:latin typeface="Book Antiqua"/>
                    <a:cs typeface="Book Antiqua"/>
                  </a:rPr>
                  <a:t>number  </a:t>
                </a:r>
                <a:r>
                  <a:rPr sz="1240" spc="-47" dirty="0">
                    <a:latin typeface="Book Antiqua"/>
                    <a:cs typeface="Book Antiqua"/>
                  </a:rPr>
                  <a:t>of</a:t>
                </a:r>
                <a:r>
                  <a:rPr sz="1240" spc="34" dirty="0">
                    <a:latin typeface="Book Antiqua"/>
                    <a:cs typeface="Book Antiqua"/>
                  </a:rPr>
                  <a:t> </a:t>
                </a:r>
                <a:r>
                  <a:rPr sz="1240" spc="-47" dirty="0">
                    <a:latin typeface="Book Antiqua"/>
                    <a:cs typeface="Book Antiqua"/>
                  </a:rPr>
                  <a:t>nodes</a:t>
                </a:r>
                <a:endParaRPr sz="1240" dirty="0">
                  <a:latin typeface="Book Antiqua"/>
                  <a:cs typeface="Book Antiqua"/>
                </a:endParaRPr>
              </a:p>
            </p:txBody>
          </p:sp>
          <p:sp>
            <p:nvSpPr>
              <p:cNvPr id="229" name="object 69"/>
              <p:cNvSpPr txBox="1"/>
              <p:nvPr/>
            </p:nvSpPr>
            <p:spPr>
              <a:xfrm>
                <a:off x="7358656" y="2676314"/>
                <a:ext cx="106427" cy="218706"/>
              </a:xfrm>
              <a:prstGeom prst="rect">
                <a:avLst/>
              </a:prstGeom>
            </p:spPr>
            <p:txBody>
              <a:bodyPr vert="horz" wrap="square" lIns="0" tIns="14661" rIns="0" bIns="0" rtlCol="0">
                <a:spAutoFit/>
              </a:bodyPr>
              <a:lstStyle/>
              <a:p>
                <a:pPr marL="10860">
                  <a:spcBef>
                    <a:spcPts val="115"/>
                  </a:spcBef>
                </a:pPr>
                <a:r>
                  <a:rPr sz="1325" spc="-73" dirty="0">
                    <a:latin typeface="Arial"/>
                    <a:cs typeface="Arial"/>
                  </a:rPr>
                  <a:t>0</a:t>
                </a:r>
                <a:endParaRPr sz="1325">
                  <a:latin typeface="Arial"/>
                  <a:cs typeface="Arial"/>
                </a:endParaRPr>
              </a:p>
            </p:txBody>
          </p:sp>
          <p:sp>
            <p:nvSpPr>
              <p:cNvPr id="230" name="object 70"/>
              <p:cNvSpPr txBox="1"/>
              <p:nvPr/>
            </p:nvSpPr>
            <p:spPr>
              <a:xfrm>
                <a:off x="7971847" y="2676314"/>
                <a:ext cx="106427" cy="218706"/>
              </a:xfrm>
              <a:prstGeom prst="rect">
                <a:avLst/>
              </a:prstGeom>
            </p:spPr>
            <p:txBody>
              <a:bodyPr vert="horz" wrap="square" lIns="0" tIns="14661" rIns="0" bIns="0" rtlCol="0">
                <a:spAutoFit/>
              </a:bodyPr>
              <a:lstStyle/>
              <a:p>
                <a:pPr marL="10860">
                  <a:spcBef>
                    <a:spcPts val="115"/>
                  </a:spcBef>
                </a:pPr>
                <a:r>
                  <a:rPr sz="1325" spc="-73" dirty="0">
                    <a:latin typeface="Arial"/>
                    <a:cs typeface="Arial"/>
                  </a:rPr>
                  <a:t>1</a:t>
                </a:r>
                <a:endParaRPr sz="1325">
                  <a:latin typeface="Arial"/>
                  <a:cs typeface="Arial"/>
                </a:endParaRPr>
              </a:p>
            </p:txBody>
          </p:sp>
          <p:sp>
            <p:nvSpPr>
              <p:cNvPr id="231" name="object 71"/>
              <p:cNvSpPr txBox="1"/>
              <p:nvPr/>
            </p:nvSpPr>
            <p:spPr>
              <a:xfrm>
                <a:off x="7358656" y="3412144"/>
                <a:ext cx="106427" cy="218706"/>
              </a:xfrm>
              <a:prstGeom prst="rect">
                <a:avLst/>
              </a:prstGeom>
            </p:spPr>
            <p:txBody>
              <a:bodyPr vert="horz" wrap="square" lIns="0" tIns="14661" rIns="0" bIns="0" rtlCol="0">
                <a:spAutoFit/>
              </a:bodyPr>
              <a:lstStyle/>
              <a:p>
                <a:pPr marL="10860">
                  <a:spcBef>
                    <a:spcPts val="115"/>
                  </a:spcBef>
                </a:pPr>
                <a:r>
                  <a:rPr sz="1325" spc="-73" dirty="0">
                    <a:latin typeface="Arial"/>
                    <a:cs typeface="Arial"/>
                  </a:rPr>
                  <a:t>1</a:t>
                </a:r>
                <a:endParaRPr sz="1325">
                  <a:latin typeface="Arial"/>
                  <a:cs typeface="Arial"/>
                </a:endParaRPr>
              </a:p>
            </p:txBody>
          </p:sp>
          <p:sp>
            <p:nvSpPr>
              <p:cNvPr id="232" name="object 72"/>
              <p:cNvSpPr txBox="1"/>
              <p:nvPr/>
            </p:nvSpPr>
            <p:spPr>
              <a:xfrm>
                <a:off x="7971847" y="3412144"/>
                <a:ext cx="106427" cy="218706"/>
              </a:xfrm>
              <a:prstGeom prst="rect">
                <a:avLst/>
              </a:prstGeom>
            </p:spPr>
            <p:txBody>
              <a:bodyPr vert="horz" wrap="square" lIns="0" tIns="14661" rIns="0" bIns="0" rtlCol="0">
                <a:spAutoFit/>
              </a:bodyPr>
              <a:lstStyle/>
              <a:p>
                <a:pPr marL="10860">
                  <a:spcBef>
                    <a:spcPts val="115"/>
                  </a:spcBef>
                </a:pPr>
                <a:r>
                  <a:rPr sz="1325" spc="-73" dirty="0">
                    <a:latin typeface="Arial"/>
                    <a:cs typeface="Arial"/>
                  </a:rPr>
                  <a:t>2</a:t>
                </a:r>
                <a:endParaRPr sz="1325">
                  <a:latin typeface="Arial"/>
                  <a:cs typeface="Arial"/>
                </a:endParaRPr>
              </a:p>
            </p:txBody>
          </p:sp>
          <p:sp>
            <p:nvSpPr>
              <p:cNvPr id="233" name="object 73"/>
              <p:cNvSpPr txBox="1"/>
              <p:nvPr/>
            </p:nvSpPr>
            <p:spPr>
              <a:xfrm>
                <a:off x="7358656" y="4147973"/>
                <a:ext cx="106427" cy="218706"/>
              </a:xfrm>
              <a:prstGeom prst="rect">
                <a:avLst/>
              </a:prstGeom>
            </p:spPr>
            <p:txBody>
              <a:bodyPr vert="horz" wrap="square" lIns="0" tIns="14661" rIns="0" bIns="0" rtlCol="0">
                <a:spAutoFit/>
              </a:bodyPr>
              <a:lstStyle/>
              <a:p>
                <a:pPr marL="10860">
                  <a:spcBef>
                    <a:spcPts val="115"/>
                  </a:spcBef>
                </a:pPr>
                <a:r>
                  <a:rPr sz="1325" spc="-73" dirty="0">
                    <a:latin typeface="Arial"/>
                    <a:cs typeface="Arial"/>
                  </a:rPr>
                  <a:t>2</a:t>
                </a:r>
                <a:endParaRPr sz="1325">
                  <a:latin typeface="Arial"/>
                  <a:cs typeface="Arial"/>
                </a:endParaRPr>
              </a:p>
            </p:txBody>
          </p:sp>
          <p:sp>
            <p:nvSpPr>
              <p:cNvPr id="234" name="object 74"/>
              <p:cNvSpPr txBox="1"/>
              <p:nvPr/>
            </p:nvSpPr>
            <p:spPr>
              <a:xfrm>
                <a:off x="7941361" y="4147973"/>
                <a:ext cx="167242" cy="218706"/>
              </a:xfrm>
              <a:prstGeom prst="rect">
                <a:avLst/>
              </a:prstGeom>
            </p:spPr>
            <p:txBody>
              <a:bodyPr vert="horz" wrap="square" lIns="0" tIns="14661" rIns="0" bIns="0" rtlCol="0">
                <a:spAutoFit/>
              </a:bodyPr>
              <a:lstStyle/>
              <a:p>
                <a:pPr marL="10860">
                  <a:spcBef>
                    <a:spcPts val="115"/>
                  </a:spcBef>
                </a:pPr>
                <a:r>
                  <a:rPr sz="1325" spc="-77" dirty="0">
                    <a:latin typeface="Arial"/>
                    <a:cs typeface="Arial"/>
                  </a:rPr>
                  <a:t>2</a:t>
                </a:r>
                <a:r>
                  <a:rPr sz="1325" i="1" spc="13" dirty="0">
                    <a:latin typeface="Georgia"/>
                    <a:cs typeface="Georgia"/>
                  </a:rPr>
                  <a:t>t</a:t>
                </a:r>
                <a:endParaRPr sz="1325">
                  <a:latin typeface="Georgia"/>
                  <a:cs typeface="Georgia"/>
                </a:endParaRPr>
              </a:p>
            </p:txBody>
          </p:sp>
          <p:sp>
            <p:nvSpPr>
              <p:cNvPr id="235" name="object 75"/>
              <p:cNvSpPr txBox="1"/>
              <p:nvPr/>
            </p:nvSpPr>
            <p:spPr>
              <a:xfrm>
                <a:off x="7358656" y="4883788"/>
                <a:ext cx="106427" cy="218706"/>
              </a:xfrm>
              <a:prstGeom prst="rect">
                <a:avLst/>
              </a:prstGeom>
            </p:spPr>
            <p:txBody>
              <a:bodyPr vert="horz" wrap="square" lIns="0" tIns="14661" rIns="0" bIns="0" rtlCol="0">
                <a:spAutoFit/>
              </a:bodyPr>
              <a:lstStyle/>
              <a:p>
                <a:pPr marL="10860">
                  <a:spcBef>
                    <a:spcPts val="115"/>
                  </a:spcBef>
                </a:pPr>
                <a:r>
                  <a:rPr sz="1325" spc="-73" dirty="0">
                    <a:latin typeface="Arial"/>
                    <a:cs typeface="Arial"/>
                  </a:rPr>
                  <a:t>3</a:t>
                </a:r>
                <a:endParaRPr sz="1325">
                  <a:latin typeface="Arial"/>
                  <a:cs typeface="Arial"/>
                </a:endParaRPr>
              </a:p>
            </p:txBody>
          </p:sp>
          <p:sp>
            <p:nvSpPr>
              <p:cNvPr id="236" name="object 76"/>
              <p:cNvSpPr txBox="1"/>
              <p:nvPr/>
            </p:nvSpPr>
            <p:spPr>
              <a:xfrm>
                <a:off x="7907241" y="4896551"/>
                <a:ext cx="228600" cy="218706"/>
              </a:xfrm>
              <a:prstGeom prst="rect">
                <a:avLst/>
              </a:prstGeom>
            </p:spPr>
            <p:txBody>
              <a:bodyPr vert="horz" wrap="square" lIns="0" tIns="14661" rIns="0" bIns="0" rtlCol="0">
                <a:spAutoFit/>
              </a:bodyPr>
              <a:lstStyle/>
              <a:p>
                <a:pPr marL="10860">
                  <a:spcBef>
                    <a:spcPts val="115"/>
                  </a:spcBef>
                </a:pPr>
                <a:r>
                  <a:rPr sz="1325" spc="-77" dirty="0">
                    <a:latin typeface="Arial"/>
                    <a:cs typeface="Arial"/>
                  </a:rPr>
                  <a:t>2</a:t>
                </a:r>
                <a:r>
                  <a:rPr sz="1325" i="1" spc="9" dirty="0">
                    <a:latin typeface="Georgia"/>
                    <a:cs typeface="Georgia"/>
                  </a:rPr>
                  <a:t>t</a:t>
                </a:r>
                <a:r>
                  <a:rPr sz="1347" spc="38" baseline="31746" dirty="0">
                    <a:latin typeface="Times New Roman"/>
                    <a:cs typeface="Times New Roman"/>
                  </a:rPr>
                  <a:t>2</a:t>
                </a:r>
                <a:endParaRPr sz="1347" baseline="31746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63" name="object 77"/>
            <p:cNvSpPr txBox="1"/>
            <p:nvPr/>
          </p:nvSpPr>
          <p:spPr>
            <a:xfrm>
              <a:off x="758735" y="4876607"/>
              <a:ext cx="6229214" cy="218771"/>
            </a:xfrm>
            <a:prstGeom prst="rect">
              <a:avLst/>
            </a:prstGeom>
          </p:spPr>
          <p:txBody>
            <a:bodyPr vert="horz" wrap="square" lIns="0" tIns="14661" rIns="0" bIns="0" rtlCol="0">
              <a:spAutoFit/>
            </a:bodyPr>
            <a:lstStyle/>
            <a:p>
              <a:pPr marL="138462">
                <a:spcBef>
                  <a:spcPts val="115"/>
                </a:spcBef>
                <a:tabLst>
                  <a:tab pos="624437" algn="l"/>
                  <a:tab pos="956203" algn="l"/>
                  <a:tab pos="1773400" algn="l"/>
                  <a:tab pos="2259918" algn="l"/>
                  <a:tab pos="2591141" algn="l"/>
                  <a:tab pos="3408881" algn="l"/>
                  <a:tab pos="3894857" algn="l"/>
                  <a:tab pos="4226079" algn="l"/>
                  <a:tab pos="5043820" algn="l"/>
                  <a:tab pos="5530338" algn="l"/>
                  <a:tab pos="5861561" algn="l"/>
                </a:tabLst>
              </a:pPr>
              <a:r>
                <a:rPr sz="1325" i="1" spc="13" dirty="0">
                  <a:latin typeface="Georgia"/>
                  <a:cs typeface="Georgia"/>
                </a:rPr>
                <a:t>t</a:t>
              </a:r>
              <a:r>
                <a:rPr sz="1325" i="1" spc="-21" dirty="0">
                  <a:latin typeface="Georgia"/>
                  <a:cs typeface="Georgia"/>
                </a:rPr>
                <a:t> </a:t>
              </a:r>
              <a:r>
                <a:rPr sz="1325" dirty="0">
                  <a:latin typeface="Lucida Sans Unicode"/>
                  <a:cs typeface="Lucida Sans Unicode"/>
                </a:rPr>
                <a:t>−</a:t>
              </a:r>
              <a:r>
                <a:rPr sz="1325" spc="-120" dirty="0">
                  <a:latin typeface="Lucida Sans Unicode"/>
                  <a:cs typeface="Lucida Sans Unicode"/>
                </a:rPr>
                <a:t> </a:t>
              </a:r>
              <a:r>
                <a:rPr sz="1325" spc="-73" dirty="0">
                  <a:latin typeface="Arial"/>
                  <a:cs typeface="Arial"/>
                </a:rPr>
                <a:t>1	</a:t>
              </a:r>
              <a:r>
                <a:rPr sz="1988" spc="-693" baseline="3584" dirty="0">
                  <a:latin typeface="Lucida Sans Unicode"/>
                  <a:cs typeface="Lucida Sans Unicode"/>
                </a:rPr>
                <a:t>·</a:t>
              </a:r>
              <a:r>
                <a:rPr sz="1988" spc="-295" baseline="3584" dirty="0">
                  <a:latin typeface="Lucida Sans Unicode"/>
                  <a:cs typeface="Lucida Sans Unicode"/>
                </a:rPr>
                <a:t> </a:t>
              </a:r>
              <a:r>
                <a:rPr sz="1988" spc="-693" baseline="3584" dirty="0">
                  <a:latin typeface="Lucida Sans Unicode"/>
                  <a:cs typeface="Lucida Sans Unicode"/>
                </a:rPr>
                <a:t>·</a:t>
              </a:r>
              <a:r>
                <a:rPr sz="1988" spc="-295" baseline="3584" dirty="0">
                  <a:latin typeface="Lucida Sans Unicode"/>
                  <a:cs typeface="Lucida Sans Unicode"/>
                </a:rPr>
                <a:t> </a:t>
              </a:r>
              <a:r>
                <a:rPr sz="1988" spc="-693" baseline="3584" dirty="0">
                  <a:latin typeface="Lucida Sans Unicode"/>
                  <a:cs typeface="Lucida Sans Unicode"/>
                </a:rPr>
                <a:t>·	</a:t>
              </a:r>
              <a:r>
                <a:rPr sz="1325" i="1" spc="13" dirty="0">
                  <a:latin typeface="Georgia"/>
                  <a:cs typeface="Georgia"/>
                </a:rPr>
                <a:t>t</a:t>
              </a:r>
              <a:r>
                <a:rPr sz="1325" i="1" spc="-21" dirty="0">
                  <a:latin typeface="Georgia"/>
                  <a:cs typeface="Georgia"/>
                </a:rPr>
                <a:t> </a:t>
              </a:r>
              <a:r>
                <a:rPr sz="1325" dirty="0">
                  <a:latin typeface="Lucida Sans Unicode"/>
                  <a:cs typeface="Lucida Sans Unicode"/>
                </a:rPr>
                <a:t>−</a:t>
              </a:r>
              <a:r>
                <a:rPr sz="1325" spc="-120" dirty="0">
                  <a:latin typeface="Lucida Sans Unicode"/>
                  <a:cs typeface="Lucida Sans Unicode"/>
                </a:rPr>
                <a:t> </a:t>
              </a:r>
              <a:r>
                <a:rPr sz="1325" spc="-73" dirty="0">
                  <a:latin typeface="Arial"/>
                  <a:cs typeface="Arial"/>
                </a:rPr>
                <a:t>1	</a:t>
              </a:r>
              <a:r>
                <a:rPr sz="1325" i="1" spc="13" dirty="0">
                  <a:latin typeface="Georgia"/>
                  <a:cs typeface="Georgia"/>
                </a:rPr>
                <a:t>t</a:t>
              </a:r>
              <a:r>
                <a:rPr sz="1325" i="1" spc="-21" dirty="0">
                  <a:latin typeface="Georgia"/>
                  <a:cs typeface="Georgia"/>
                </a:rPr>
                <a:t> </a:t>
              </a:r>
              <a:r>
                <a:rPr sz="1325" dirty="0">
                  <a:latin typeface="Lucida Sans Unicode"/>
                  <a:cs typeface="Lucida Sans Unicode"/>
                </a:rPr>
                <a:t>−</a:t>
              </a:r>
              <a:r>
                <a:rPr sz="1325" spc="-120" dirty="0">
                  <a:latin typeface="Lucida Sans Unicode"/>
                  <a:cs typeface="Lucida Sans Unicode"/>
                </a:rPr>
                <a:t> </a:t>
              </a:r>
              <a:r>
                <a:rPr sz="1325" spc="-73" dirty="0">
                  <a:latin typeface="Arial"/>
                  <a:cs typeface="Arial"/>
                </a:rPr>
                <a:t>1	</a:t>
              </a:r>
              <a:r>
                <a:rPr sz="1988" spc="-693" baseline="3584" dirty="0">
                  <a:latin typeface="Lucida Sans Unicode"/>
                  <a:cs typeface="Lucida Sans Unicode"/>
                </a:rPr>
                <a:t>·</a:t>
              </a:r>
              <a:r>
                <a:rPr sz="1988" spc="-295" baseline="3584" dirty="0">
                  <a:latin typeface="Lucida Sans Unicode"/>
                  <a:cs typeface="Lucida Sans Unicode"/>
                </a:rPr>
                <a:t> </a:t>
              </a:r>
              <a:r>
                <a:rPr sz="1988" spc="-693" baseline="3584" dirty="0">
                  <a:latin typeface="Lucida Sans Unicode"/>
                  <a:cs typeface="Lucida Sans Unicode"/>
                </a:rPr>
                <a:t>·</a:t>
              </a:r>
              <a:r>
                <a:rPr sz="1988" spc="-295" baseline="3584" dirty="0">
                  <a:latin typeface="Lucida Sans Unicode"/>
                  <a:cs typeface="Lucida Sans Unicode"/>
                </a:rPr>
                <a:t> </a:t>
              </a:r>
              <a:r>
                <a:rPr sz="1988" spc="-693" baseline="3584" dirty="0">
                  <a:latin typeface="Lucida Sans Unicode"/>
                  <a:cs typeface="Lucida Sans Unicode"/>
                </a:rPr>
                <a:t>·	</a:t>
              </a:r>
              <a:r>
                <a:rPr sz="1325" i="1" spc="13" dirty="0">
                  <a:latin typeface="Georgia"/>
                  <a:cs typeface="Georgia"/>
                </a:rPr>
                <a:t>t</a:t>
              </a:r>
              <a:r>
                <a:rPr sz="1325" i="1" spc="-21" dirty="0">
                  <a:latin typeface="Georgia"/>
                  <a:cs typeface="Georgia"/>
                </a:rPr>
                <a:t> </a:t>
              </a:r>
              <a:r>
                <a:rPr sz="1325" dirty="0">
                  <a:latin typeface="Lucida Sans Unicode"/>
                  <a:cs typeface="Lucida Sans Unicode"/>
                </a:rPr>
                <a:t>−</a:t>
              </a:r>
              <a:r>
                <a:rPr sz="1325" spc="-120" dirty="0">
                  <a:latin typeface="Lucida Sans Unicode"/>
                  <a:cs typeface="Lucida Sans Unicode"/>
                </a:rPr>
                <a:t> </a:t>
              </a:r>
              <a:r>
                <a:rPr sz="1325" spc="-73" dirty="0">
                  <a:latin typeface="Arial"/>
                  <a:cs typeface="Arial"/>
                </a:rPr>
                <a:t>1	</a:t>
              </a:r>
              <a:r>
                <a:rPr sz="1325" i="1" spc="13" dirty="0">
                  <a:latin typeface="Georgia"/>
                  <a:cs typeface="Georgia"/>
                </a:rPr>
                <a:t>t</a:t>
              </a:r>
              <a:r>
                <a:rPr sz="1325" i="1" spc="-21" dirty="0">
                  <a:latin typeface="Georgia"/>
                  <a:cs typeface="Georgia"/>
                </a:rPr>
                <a:t> </a:t>
              </a:r>
              <a:r>
                <a:rPr sz="1325" dirty="0">
                  <a:latin typeface="Lucida Sans Unicode"/>
                  <a:cs typeface="Lucida Sans Unicode"/>
                </a:rPr>
                <a:t>−</a:t>
              </a:r>
              <a:r>
                <a:rPr sz="1325" spc="-120" dirty="0">
                  <a:latin typeface="Lucida Sans Unicode"/>
                  <a:cs typeface="Lucida Sans Unicode"/>
                </a:rPr>
                <a:t> </a:t>
              </a:r>
              <a:r>
                <a:rPr sz="1325" spc="-73" dirty="0">
                  <a:latin typeface="Arial"/>
                  <a:cs typeface="Arial"/>
                </a:rPr>
                <a:t>1	</a:t>
              </a:r>
              <a:r>
                <a:rPr sz="1988" spc="-693" baseline="3584" dirty="0">
                  <a:latin typeface="Lucida Sans Unicode"/>
                  <a:cs typeface="Lucida Sans Unicode"/>
                </a:rPr>
                <a:t>·</a:t>
              </a:r>
              <a:r>
                <a:rPr sz="1988" spc="-295" baseline="3584" dirty="0">
                  <a:latin typeface="Lucida Sans Unicode"/>
                  <a:cs typeface="Lucida Sans Unicode"/>
                </a:rPr>
                <a:t> </a:t>
              </a:r>
              <a:r>
                <a:rPr sz="1988" spc="-693" baseline="3584" dirty="0">
                  <a:latin typeface="Lucida Sans Unicode"/>
                  <a:cs typeface="Lucida Sans Unicode"/>
                </a:rPr>
                <a:t>·</a:t>
              </a:r>
              <a:r>
                <a:rPr sz="1988" spc="-295" baseline="3584" dirty="0">
                  <a:latin typeface="Lucida Sans Unicode"/>
                  <a:cs typeface="Lucida Sans Unicode"/>
                </a:rPr>
                <a:t> </a:t>
              </a:r>
              <a:r>
                <a:rPr sz="1988" spc="-693" baseline="3584" dirty="0">
                  <a:latin typeface="Lucida Sans Unicode"/>
                  <a:cs typeface="Lucida Sans Unicode"/>
                </a:rPr>
                <a:t>·	</a:t>
              </a:r>
              <a:r>
                <a:rPr sz="1325" i="1" spc="13" dirty="0">
                  <a:latin typeface="Georgia"/>
                  <a:cs typeface="Georgia"/>
                </a:rPr>
                <a:t>t</a:t>
              </a:r>
              <a:r>
                <a:rPr sz="1325" i="1" spc="-21" dirty="0">
                  <a:latin typeface="Georgia"/>
                  <a:cs typeface="Georgia"/>
                </a:rPr>
                <a:t> </a:t>
              </a:r>
              <a:r>
                <a:rPr sz="1325" dirty="0">
                  <a:latin typeface="Lucida Sans Unicode"/>
                  <a:cs typeface="Lucida Sans Unicode"/>
                </a:rPr>
                <a:t>−</a:t>
              </a:r>
              <a:r>
                <a:rPr sz="1325" spc="-120" dirty="0">
                  <a:latin typeface="Lucida Sans Unicode"/>
                  <a:cs typeface="Lucida Sans Unicode"/>
                </a:rPr>
                <a:t> </a:t>
              </a:r>
              <a:r>
                <a:rPr sz="1325" spc="-73" dirty="0">
                  <a:latin typeface="Arial"/>
                  <a:cs typeface="Arial"/>
                </a:rPr>
                <a:t>1	</a:t>
              </a:r>
              <a:r>
                <a:rPr sz="1325" i="1" spc="13" dirty="0">
                  <a:latin typeface="Georgia"/>
                  <a:cs typeface="Georgia"/>
                </a:rPr>
                <a:t>t</a:t>
              </a:r>
              <a:r>
                <a:rPr sz="1325" i="1" spc="-21" dirty="0">
                  <a:latin typeface="Georgia"/>
                  <a:cs typeface="Georgia"/>
                </a:rPr>
                <a:t> </a:t>
              </a:r>
              <a:r>
                <a:rPr sz="1325" dirty="0">
                  <a:latin typeface="Lucida Sans Unicode"/>
                  <a:cs typeface="Lucida Sans Unicode"/>
                </a:rPr>
                <a:t>−</a:t>
              </a:r>
              <a:r>
                <a:rPr sz="1325" spc="-120" dirty="0">
                  <a:latin typeface="Lucida Sans Unicode"/>
                  <a:cs typeface="Lucida Sans Unicode"/>
                </a:rPr>
                <a:t> </a:t>
              </a:r>
              <a:r>
                <a:rPr sz="1325" spc="-73" dirty="0">
                  <a:latin typeface="Arial"/>
                  <a:cs typeface="Arial"/>
                </a:rPr>
                <a:t>1	</a:t>
              </a:r>
              <a:r>
                <a:rPr sz="1988" spc="-693" baseline="3584" dirty="0">
                  <a:latin typeface="Lucida Sans Unicode"/>
                  <a:cs typeface="Lucida Sans Unicode"/>
                </a:rPr>
                <a:t>·</a:t>
              </a:r>
              <a:r>
                <a:rPr sz="1988" spc="-295" baseline="3584" dirty="0">
                  <a:latin typeface="Lucida Sans Unicode"/>
                  <a:cs typeface="Lucida Sans Unicode"/>
                </a:rPr>
                <a:t> </a:t>
              </a:r>
              <a:r>
                <a:rPr sz="1988" spc="-693" baseline="3584" dirty="0">
                  <a:latin typeface="Lucida Sans Unicode"/>
                  <a:cs typeface="Lucida Sans Unicode"/>
                </a:rPr>
                <a:t>·</a:t>
              </a:r>
              <a:r>
                <a:rPr sz="1988" spc="-295" baseline="3584" dirty="0">
                  <a:latin typeface="Lucida Sans Unicode"/>
                  <a:cs typeface="Lucida Sans Unicode"/>
                </a:rPr>
                <a:t> </a:t>
              </a:r>
              <a:r>
                <a:rPr sz="1988" spc="-693" baseline="3584" dirty="0">
                  <a:latin typeface="Lucida Sans Unicode"/>
                  <a:cs typeface="Lucida Sans Unicode"/>
                </a:rPr>
                <a:t>·	</a:t>
              </a:r>
              <a:r>
                <a:rPr sz="1325" i="1" spc="13" dirty="0">
                  <a:latin typeface="Georgia"/>
                  <a:cs typeface="Georgia"/>
                </a:rPr>
                <a:t>t </a:t>
              </a:r>
              <a:r>
                <a:rPr sz="1325" dirty="0">
                  <a:latin typeface="Lucida Sans Unicode"/>
                  <a:cs typeface="Lucida Sans Unicode"/>
                </a:rPr>
                <a:t>−</a:t>
              </a:r>
              <a:r>
                <a:rPr sz="1325" spc="-227" dirty="0">
                  <a:latin typeface="Lucida Sans Unicode"/>
                  <a:cs typeface="Lucida Sans Unicode"/>
                </a:rPr>
                <a:t> </a:t>
              </a:r>
              <a:r>
                <a:rPr sz="1325" spc="-73" dirty="0" smtClean="0">
                  <a:latin typeface="Arial"/>
                  <a:cs typeface="Arial"/>
                </a:rPr>
                <a:t>1</a:t>
              </a:r>
              <a:endParaRPr sz="1325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141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Optimal Tree Order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7533"/>
            <a:ext cx="8686800" cy="478366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Suppose that the disk block size is 4096 bytes.</a:t>
            </a:r>
          </a:p>
          <a:p>
            <a:r>
              <a:rPr lang="en-US" sz="2800" dirty="0"/>
              <a:t>E</a:t>
            </a:r>
            <a:r>
              <a:rPr lang="en-US" sz="2800" dirty="0" smtClean="0"/>
              <a:t>ach node has a 200 bytes of meta-data to store.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he size of each key is 120 bytes.</a:t>
            </a:r>
          </a:p>
          <a:p>
            <a:r>
              <a:rPr lang="en-US" sz="2800" dirty="0"/>
              <a:t>E</a:t>
            </a:r>
            <a:r>
              <a:rPr lang="en-US" sz="2800" dirty="0" smtClean="0"/>
              <a:t>ach pointer has size 8 bytes.</a:t>
            </a:r>
          </a:p>
          <a:p>
            <a:r>
              <a:rPr lang="en-US" sz="2800" dirty="0"/>
              <a:t>F</a:t>
            </a:r>
            <a:r>
              <a:rPr lang="en-US" sz="2800" dirty="0" smtClean="0"/>
              <a:t>ind the optimal order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dirty="0" smtClean="0"/>
              <a:t> for this disk block size.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800100" lvl="2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4096 ≥ 200 + 8 + 120*(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-1) + 8*(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30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≥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14909" y="3733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pointers to children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714619" y="4273953"/>
            <a:ext cx="265959" cy="265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03695" y="3818466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pointer to the parent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03405" y="4358619"/>
            <a:ext cx="265959" cy="265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85689" y="3640665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number of keys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933389" y="4180818"/>
            <a:ext cx="161240" cy="4691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36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B-Tree 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A node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smtClean="0"/>
              <a:t> in a B-Tree has the following attributes:</a:t>
            </a:r>
          </a:p>
          <a:p>
            <a:r>
              <a:rPr lang="en-US" sz="2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x.n</a:t>
            </a:r>
            <a:r>
              <a:rPr lang="en-US" sz="2800" dirty="0" smtClean="0"/>
              <a:t>: number of keys stored in the node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smtClean="0">
                <a:cs typeface="Courier New" panose="02070309020205020404" pitchFamily="49" charset="0"/>
              </a:rPr>
              <a:t>.</a:t>
            </a:r>
          </a:p>
          <a:p>
            <a:r>
              <a:rPr lang="en-US" sz="2800" dirty="0"/>
              <a:t>R</a:t>
            </a:r>
            <a:r>
              <a:rPr lang="en-US" sz="2800" dirty="0" smtClean="0"/>
              <a:t>eferences to </a:t>
            </a:r>
            <a:r>
              <a:rPr lang="en-US" sz="2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x.n</a:t>
            </a:r>
            <a:r>
              <a:rPr lang="en-US" sz="2800" i="1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&lt;keys, data&gt;</a:t>
            </a:r>
            <a:r>
              <a:rPr lang="en-US" sz="2800" dirty="0" smtClean="0"/>
              <a:t> </a:t>
            </a:r>
            <a:r>
              <a:rPr lang="en-US" sz="2800" b="1" i="1" dirty="0" smtClean="0"/>
              <a:t>pairs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is-IS" sz="2800" dirty="0" smtClean="0"/>
              <a:t>stored in non-decreasing order: </a:t>
            </a:r>
          </a:p>
          <a:p>
            <a:pPr marL="0" indent="0">
              <a:buNone/>
            </a:pPr>
            <a:r>
              <a:rPr lang="is-IS" sz="2800" dirty="0"/>
              <a:t>	</a:t>
            </a:r>
            <a:r>
              <a:rPr lang="is-IS" sz="2800" dirty="0" smtClean="0"/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≤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≤ </a:t>
            </a:r>
            <a:r>
              <a:rPr lang="is-IS" sz="2800" dirty="0" smtClean="0"/>
              <a:t>… ≤ </a:t>
            </a:r>
            <a:r>
              <a:rPr lang="is-I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is-I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x.n</a:t>
            </a:r>
          </a:p>
          <a:p>
            <a:r>
              <a:rPr lang="is-IS" sz="2800" dirty="0"/>
              <a:t>A</a:t>
            </a:r>
            <a:r>
              <a:rPr lang="is-IS" sz="2800" dirty="0" smtClean="0"/>
              <a:t> boolean value </a:t>
            </a:r>
            <a:r>
              <a:rPr lang="is-IS" sz="2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x.leaf</a:t>
            </a:r>
            <a:r>
              <a:rPr lang="is-IS" sz="2800" dirty="0" smtClean="0"/>
              <a:t>, true if the node is a leaf.</a:t>
            </a:r>
          </a:p>
          <a:p>
            <a:r>
              <a:rPr lang="is-I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x.n+1</a:t>
            </a:r>
            <a:r>
              <a:rPr lang="is-IS" sz="2800" dirty="0" smtClean="0"/>
              <a:t> pointers to its children, ordered by their keys: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x.c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x.c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 smtClean="0"/>
              <a:t>, </a:t>
            </a:r>
            <a:r>
              <a:rPr lang="is-IS" sz="2800" dirty="0" smtClean="0"/>
              <a:t>… , </a:t>
            </a:r>
            <a:r>
              <a:rPr lang="is-I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x.c</a:t>
            </a:r>
            <a:r>
              <a:rPr lang="is-I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x.n+1</a:t>
            </a:r>
            <a:r>
              <a:rPr lang="is-IS" sz="2800" dirty="0" smtClean="0"/>
              <a:t> </a:t>
            </a:r>
          </a:p>
          <a:p>
            <a:pPr marL="0" indent="0">
              <a:buNone/>
            </a:pPr>
            <a:r>
              <a:rPr lang="is-IS" sz="2800" dirty="0" smtClean="0"/>
              <a:t>	which are also B-Tree nodes.</a:t>
            </a:r>
            <a:endParaRPr lang="en-US" sz="28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6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B-Tree Node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1142660"/>
            <a:ext cx="4705350" cy="302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node has: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x.n</a:t>
            </a:r>
            <a:r>
              <a:rPr lang="en-US" dirty="0" smtClean="0"/>
              <a:t> = 2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&lt;key, data&gt;</a:t>
            </a:r>
            <a:r>
              <a:rPr lang="en-US" dirty="0" smtClean="0"/>
              <a:t> pairs</a:t>
            </a:r>
          </a:p>
          <a:p>
            <a:r>
              <a:rPr lang="en-US" dirty="0"/>
              <a:t> </a:t>
            </a:r>
            <a:r>
              <a:rPr lang="en-US" dirty="0" smtClean="0"/>
              <a:t>  with the keys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dirty="0" smtClean="0">
              <a:latin typeface="+mn-lt"/>
              <a:cs typeface="Courier New" panose="02070309020205020404" pitchFamily="49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x.leaf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= false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x.n+1</a:t>
            </a:r>
            <a:r>
              <a:rPr lang="en-US" dirty="0" smtClean="0"/>
              <a:t> = 3 children</a:t>
            </a:r>
            <a:endParaRPr lang="en-US" dirty="0"/>
          </a:p>
        </p:txBody>
      </p:sp>
      <p:sp>
        <p:nvSpPr>
          <p:cNvPr id="17" name="Curved Right Arrow 16"/>
          <p:cNvSpPr/>
          <p:nvPr/>
        </p:nvSpPr>
        <p:spPr bwMode="auto">
          <a:xfrm>
            <a:off x="2057400" y="1371600"/>
            <a:ext cx="1219200" cy="3048000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16</a:t>
            </a:fld>
            <a:endParaRPr lang="en-US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752600" y="4152900"/>
            <a:ext cx="5638800" cy="1943100"/>
            <a:chOff x="381000" y="1676400"/>
            <a:chExt cx="5638800" cy="19431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2362200" y="1676400"/>
              <a:ext cx="1676400" cy="6096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502429" y="1782233"/>
              <a:ext cx="381000" cy="381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3003814" y="1782233"/>
              <a:ext cx="381000" cy="381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4343400" y="3009900"/>
              <a:ext cx="1676400" cy="6096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4483629" y="3115733"/>
              <a:ext cx="381000" cy="381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4985014" y="3115733"/>
              <a:ext cx="381000" cy="381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2362200" y="3009900"/>
              <a:ext cx="1676400" cy="6096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2502429" y="3115733"/>
              <a:ext cx="381000" cy="381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3003814" y="3115733"/>
              <a:ext cx="381000" cy="381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381000" y="3009900"/>
              <a:ext cx="1676400" cy="6096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521229" y="3115733"/>
              <a:ext cx="381000" cy="381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1022614" y="3115733"/>
              <a:ext cx="381000" cy="381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1524000" y="3115733"/>
              <a:ext cx="381000" cy="381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21281" y="17419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7</a:t>
              </a:r>
              <a:endParaRPr 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1133" y="1750367"/>
              <a:ext cx="614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16</a:t>
              </a:r>
              <a:endParaRPr lang="en-US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1229" y="3075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42458" y="3083867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36171" y="307539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21281" y="307539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11607" y="3075400"/>
              <a:ext cx="5842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12</a:t>
              </a:r>
              <a:endParaRPr lang="en-US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14239" y="3083866"/>
              <a:ext cx="645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18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39935" y="3075399"/>
              <a:ext cx="649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21</a:t>
              </a:r>
              <a:endParaRPr lang="en-US" sz="2400" dirty="0"/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2408706" y="2148531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923844" y="2148531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3417790" y="2148531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436041" y="3474564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934283" y="3474564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1428093" y="3482030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1917437" y="3490497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2418264" y="3479797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895600" y="3479797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3411342" y="3482030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4397538" y="3488264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4874874" y="3488264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5390616" y="3490497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7" name="Straight Arrow Connector 46"/>
            <p:cNvCxnSpPr>
              <a:stCxn id="34" idx="3"/>
            </p:cNvCxnSpPr>
            <p:nvPr/>
          </p:nvCxnSpPr>
          <p:spPr bwMode="auto">
            <a:xfrm flipH="1">
              <a:off x="1959702" y="2242480"/>
              <a:ext cx="461383" cy="7674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/>
            <p:cNvCxnSpPr>
              <a:stCxn id="35" idx="3"/>
            </p:cNvCxnSpPr>
            <p:nvPr/>
          </p:nvCxnSpPr>
          <p:spPr bwMode="auto">
            <a:xfrm flipH="1">
              <a:off x="2526214" y="2242480"/>
              <a:ext cx="410009" cy="7674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Straight Arrow Connector 48"/>
            <p:cNvCxnSpPr>
              <a:stCxn id="36" idx="5"/>
            </p:cNvCxnSpPr>
            <p:nvPr/>
          </p:nvCxnSpPr>
          <p:spPr bwMode="auto">
            <a:xfrm>
              <a:off x="3489942" y="2242480"/>
              <a:ext cx="979265" cy="7674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739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1" dirty="0"/>
              <a:t>An</a:t>
            </a:r>
            <a:r>
              <a:rPr lang="en-US" spc="265" dirty="0"/>
              <a:t> </a:t>
            </a:r>
            <a:r>
              <a:rPr lang="en-US" spc="-73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31912"/>
            <a:ext cx="8991600" cy="631409"/>
          </a:xfrm>
        </p:spPr>
        <p:txBody>
          <a:bodyPr/>
          <a:lstStyle/>
          <a:p>
            <a:r>
              <a:rPr lang="en-US" sz="2400" spc="-68" dirty="0">
                <a:cs typeface="Tahoma"/>
              </a:rPr>
              <a:t>The</a:t>
            </a:r>
            <a:r>
              <a:rPr lang="en-US" sz="2400" dirty="0">
                <a:cs typeface="Tahoma"/>
              </a:rPr>
              <a:t> </a:t>
            </a:r>
            <a:r>
              <a:rPr lang="en-US" sz="2400" spc="-128" dirty="0">
                <a:cs typeface="Tahoma"/>
              </a:rPr>
              <a:t>c</a:t>
            </a:r>
            <a:r>
              <a:rPr lang="en-US" sz="2400" spc="-107" dirty="0" smtClean="0">
                <a:cs typeface="Tahoma"/>
              </a:rPr>
              <a:t>onsonants of </a:t>
            </a:r>
            <a:r>
              <a:rPr lang="en-US" sz="2400" spc="-111" dirty="0" smtClean="0">
                <a:cs typeface="Tahoma"/>
              </a:rPr>
              <a:t>the English alphabet</a:t>
            </a:r>
            <a:r>
              <a:rPr lang="en-US" sz="2400" dirty="0" smtClean="0">
                <a:cs typeface="Tahoma"/>
              </a:rPr>
              <a:t> </a:t>
            </a:r>
            <a:r>
              <a:rPr lang="en-US" sz="2400" spc="-137" dirty="0">
                <a:cs typeface="Tahoma"/>
              </a:rPr>
              <a:t>as</a:t>
            </a:r>
            <a:r>
              <a:rPr lang="en-US" sz="2400" dirty="0">
                <a:cs typeface="Tahoma"/>
              </a:rPr>
              <a:t> </a:t>
            </a:r>
            <a:r>
              <a:rPr lang="en-US" sz="2400" spc="-141" dirty="0">
                <a:cs typeface="Tahoma"/>
              </a:rPr>
              <a:t>keys</a:t>
            </a:r>
            <a:r>
              <a:rPr lang="en-US" sz="2400" dirty="0">
                <a:cs typeface="Tahoma"/>
              </a:rPr>
              <a:t> </a:t>
            </a:r>
            <a:r>
              <a:rPr lang="en-US" sz="2400" spc="-90" dirty="0">
                <a:cs typeface="Tahoma"/>
              </a:rPr>
              <a:t>of</a:t>
            </a:r>
            <a:r>
              <a:rPr lang="en-US" sz="2400" dirty="0">
                <a:cs typeface="Tahoma"/>
              </a:rPr>
              <a:t> </a:t>
            </a:r>
            <a:r>
              <a:rPr lang="en-US" sz="2400" spc="-124" dirty="0" smtClean="0">
                <a:cs typeface="Tahoma"/>
              </a:rPr>
              <a:t>an order-4</a:t>
            </a:r>
            <a:r>
              <a:rPr lang="en-US" sz="2400" dirty="0" smtClean="0">
                <a:cs typeface="Tahoma"/>
              </a:rPr>
              <a:t> </a:t>
            </a:r>
            <a:r>
              <a:rPr lang="en-US" sz="2400" spc="-90" dirty="0" smtClean="0">
                <a:cs typeface="Tahoma"/>
              </a:rPr>
              <a:t>B-tree</a:t>
            </a:r>
            <a:r>
              <a:rPr lang="en-US" sz="2400" spc="-90" dirty="0">
                <a:cs typeface="Tahoma"/>
              </a:rPr>
              <a:t>:</a:t>
            </a:r>
            <a:endParaRPr lang="en-US" sz="2400" dirty="0"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4" name="object 32"/>
          <p:cNvSpPr txBox="1"/>
          <p:nvPr/>
        </p:nvSpPr>
        <p:spPr>
          <a:xfrm>
            <a:off x="421281" y="4739081"/>
            <a:ext cx="8377638" cy="929867"/>
          </a:xfrm>
          <a:prstGeom prst="rect">
            <a:avLst/>
          </a:prstGeom>
        </p:spPr>
        <p:txBody>
          <a:bodyPr vert="horz" wrap="square" lIns="0" tIns="100454" rIns="0" bIns="0" rtlCol="0">
            <a:spAutoFit/>
          </a:bodyPr>
          <a:lstStyle/>
          <a:p>
            <a:pPr marL="177014" indent="-166154">
              <a:spcBef>
                <a:spcPts val="791"/>
              </a:spcBef>
              <a:buFont typeface="Lucida Sans Unicode"/>
              <a:buChar char="•"/>
              <a:tabLst>
                <a:tab pos="177557" algn="l"/>
              </a:tabLst>
            </a:pPr>
            <a:r>
              <a:rPr sz="2400" spc="-94" dirty="0">
                <a:latin typeface="+mn-lt"/>
                <a:cs typeface="Tahoma"/>
              </a:rPr>
              <a:t>Every</a:t>
            </a:r>
            <a:r>
              <a:rPr sz="2400" dirty="0">
                <a:latin typeface="+mn-lt"/>
                <a:cs typeface="Tahoma"/>
              </a:rPr>
              <a:t> </a:t>
            </a:r>
            <a:r>
              <a:rPr sz="2400" spc="-81" dirty="0">
                <a:latin typeface="+mn-lt"/>
                <a:cs typeface="Tahoma"/>
              </a:rPr>
              <a:t>internal</a:t>
            </a:r>
            <a:r>
              <a:rPr sz="2400" dirty="0">
                <a:latin typeface="+mn-lt"/>
                <a:cs typeface="Tahoma"/>
              </a:rPr>
              <a:t> </a:t>
            </a:r>
            <a:r>
              <a:rPr sz="2400" spc="-128" dirty="0">
                <a:latin typeface="+mn-lt"/>
                <a:cs typeface="Tahoma"/>
              </a:rPr>
              <a:t>node</a:t>
            </a:r>
            <a:r>
              <a:rPr sz="2400" dirty="0">
                <a:latin typeface="+mn-lt"/>
                <a:cs typeface="Tahoma"/>
              </a:rPr>
              <a:t> </a:t>
            </a:r>
            <a:r>
              <a:rPr sz="2400" i="1" spc="97" dirty="0">
                <a:solidFill>
                  <a:srgbClr val="0000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sz="2400" i="1" spc="128" dirty="0">
                <a:solidFill>
                  <a:srgbClr val="00004C"/>
                </a:solidFill>
                <a:latin typeface="+mn-lt"/>
                <a:cs typeface="Georgia"/>
              </a:rPr>
              <a:t> </a:t>
            </a:r>
            <a:r>
              <a:rPr sz="2400" spc="-86" dirty="0">
                <a:latin typeface="+mn-lt"/>
                <a:cs typeface="Tahoma"/>
              </a:rPr>
              <a:t>containing</a:t>
            </a:r>
            <a:r>
              <a:rPr sz="2400" dirty="0">
                <a:latin typeface="+mn-lt"/>
                <a:cs typeface="Tahoma"/>
              </a:rPr>
              <a:t> </a:t>
            </a:r>
            <a:r>
              <a:rPr sz="2400" i="1" dirty="0" err="1" smtClean="0">
                <a:solidFill>
                  <a:srgbClr val="0000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i="1" dirty="0" err="1" smtClean="0">
                <a:solidFill>
                  <a:srgbClr val="0000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</a:t>
            </a:r>
            <a:r>
              <a:rPr sz="2400" spc="107" dirty="0" smtClean="0">
                <a:solidFill>
                  <a:srgbClr val="00004C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sz="2400" spc="-141" dirty="0">
                <a:latin typeface="+mn-lt"/>
                <a:cs typeface="Tahoma"/>
              </a:rPr>
              <a:t>keys</a:t>
            </a:r>
            <a:r>
              <a:rPr sz="2400" dirty="0">
                <a:latin typeface="+mn-lt"/>
                <a:cs typeface="Tahoma"/>
              </a:rPr>
              <a:t> </a:t>
            </a:r>
            <a:r>
              <a:rPr sz="2400" spc="-133" dirty="0">
                <a:latin typeface="+mn-lt"/>
                <a:cs typeface="Tahoma"/>
              </a:rPr>
              <a:t>has</a:t>
            </a:r>
            <a:r>
              <a:rPr sz="2400" dirty="0">
                <a:latin typeface="+mn-lt"/>
                <a:cs typeface="Tahoma"/>
              </a:rPr>
              <a:t> </a:t>
            </a:r>
            <a:r>
              <a:rPr sz="2400" i="1" dirty="0" smtClean="0">
                <a:solidFill>
                  <a:srgbClr val="0000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>
                <a:solidFill>
                  <a:srgbClr val="0000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</a:t>
            </a:r>
            <a:r>
              <a:rPr sz="2400" spc="97" dirty="0" smtClean="0">
                <a:solidFill>
                  <a:srgbClr val="0000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sz="2400" spc="-13" dirty="0" smtClean="0">
                <a:solidFill>
                  <a:srgbClr val="0000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sz="2400" spc="107" dirty="0" smtClean="0">
                <a:solidFill>
                  <a:srgbClr val="00004C"/>
                </a:solidFill>
                <a:latin typeface="+mn-lt"/>
                <a:cs typeface="Garamond"/>
              </a:rPr>
              <a:t> </a:t>
            </a:r>
            <a:r>
              <a:rPr sz="2400" spc="-86" dirty="0">
                <a:latin typeface="+mn-lt"/>
                <a:cs typeface="Tahoma"/>
              </a:rPr>
              <a:t>children.</a:t>
            </a:r>
            <a:endParaRPr sz="2400" dirty="0">
              <a:latin typeface="+mn-lt"/>
              <a:cs typeface="Tahoma"/>
            </a:endParaRPr>
          </a:p>
          <a:p>
            <a:pPr marL="177014" indent="-166154">
              <a:spcBef>
                <a:spcPts val="705"/>
              </a:spcBef>
              <a:buFont typeface="Lucida Sans Unicode"/>
              <a:buChar char="•"/>
              <a:tabLst>
                <a:tab pos="177557" algn="l"/>
              </a:tabLst>
            </a:pPr>
            <a:r>
              <a:rPr sz="2400" spc="9" dirty="0">
                <a:latin typeface="+mn-lt"/>
                <a:cs typeface="Tahoma"/>
              </a:rPr>
              <a:t>All </a:t>
            </a:r>
            <a:r>
              <a:rPr sz="2400" spc="-128" dirty="0">
                <a:latin typeface="+mn-lt"/>
                <a:cs typeface="Tahoma"/>
              </a:rPr>
              <a:t>leaves </a:t>
            </a:r>
            <a:r>
              <a:rPr sz="2400" spc="-141" dirty="0">
                <a:latin typeface="+mn-lt"/>
                <a:cs typeface="Tahoma"/>
              </a:rPr>
              <a:t>are </a:t>
            </a:r>
            <a:r>
              <a:rPr sz="2400" spc="-60" dirty="0">
                <a:latin typeface="+mn-lt"/>
                <a:cs typeface="Tahoma"/>
              </a:rPr>
              <a:t>at </a:t>
            </a:r>
            <a:r>
              <a:rPr sz="2400" spc="-103" dirty="0">
                <a:latin typeface="+mn-lt"/>
                <a:cs typeface="Tahoma"/>
              </a:rPr>
              <a:t>the </a:t>
            </a:r>
            <a:r>
              <a:rPr sz="2400" b="1" spc="-97" dirty="0">
                <a:latin typeface="+mn-lt"/>
                <a:cs typeface="Arial"/>
              </a:rPr>
              <a:t>same </a:t>
            </a:r>
            <a:r>
              <a:rPr sz="2400" b="1" spc="-38" dirty="0">
                <a:latin typeface="+mn-lt"/>
                <a:cs typeface="Arial"/>
              </a:rPr>
              <a:t>depth </a:t>
            </a:r>
            <a:r>
              <a:rPr sz="2400" spc="-68" dirty="0">
                <a:latin typeface="+mn-lt"/>
                <a:cs typeface="Tahoma"/>
              </a:rPr>
              <a:t>in </a:t>
            </a:r>
            <a:r>
              <a:rPr sz="2400" spc="-103" dirty="0">
                <a:latin typeface="+mn-lt"/>
                <a:cs typeface="Tahoma"/>
              </a:rPr>
              <a:t>the</a:t>
            </a:r>
            <a:r>
              <a:rPr sz="2400" spc="-342" dirty="0">
                <a:latin typeface="+mn-lt"/>
                <a:cs typeface="Tahoma"/>
              </a:rPr>
              <a:t> </a:t>
            </a:r>
            <a:r>
              <a:rPr sz="2400" spc="-103" dirty="0">
                <a:latin typeface="+mn-lt"/>
                <a:cs typeface="Tahoma"/>
              </a:rPr>
              <a:t>tree.</a:t>
            </a:r>
            <a:endParaRPr sz="2400" dirty="0">
              <a:latin typeface="+mn-lt"/>
              <a:cs typeface="Tahoma"/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103417"/>
              </p:ext>
            </p:extLst>
          </p:nvPr>
        </p:nvGraphicFramePr>
        <p:xfrm>
          <a:off x="4294860" y="1871933"/>
          <a:ext cx="4020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939738"/>
              </p:ext>
            </p:extLst>
          </p:nvPr>
        </p:nvGraphicFramePr>
        <p:xfrm>
          <a:off x="2222860" y="2613613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15205"/>
              </p:ext>
            </p:extLst>
          </p:nvPr>
        </p:nvGraphicFramePr>
        <p:xfrm>
          <a:off x="6221185" y="2613613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423838"/>
              </p:ext>
            </p:extLst>
          </p:nvPr>
        </p:nvGraphicFramePr>
        <p:xfrm>
          <a:off x="1182110" y="3572314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598046"/>
              </p:ext>
            </p:extLst>
          </p:nvPr>
        </p:nvGraphicFramePr>
        <p:xfrm>
          <a:off x="2217695" y="35742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14214"/>
              </p:ext>
            </p:extLst>
          </p:nvPr>
        </p:nvGraphicFramePr>
        <p:xfrm>
          <a:off x="3268050" y="3572314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72500"/>
              </p:ext>
            </p:extLst>
          </p:nvPr>
        </p:nvGraphicFramePr>
        <p:xfrm>
          <a:off x="6787769" y="3561880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960466"/>
              </p:ext>
            </p:extLst>
          </p:nvPr>
        </p:nvGraphicFramePr>
        <p:xfrm>
          <a:off x="7827587" y="3557946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12308"/>
              </p:ext>
            </p:extLst>
          </p:nvPr>
        </p:nvGraphicFramePr>
        <p:xfrm>
          <a:off x="4763510" y="3572314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83665"/>
              </p:ext>
            </p:extLst>
          </p:nvPr>
        </p:nvGraphicFramePr>
        <p:xfrm>
          <a:off x="5785069" y="3572314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18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5" name="Straight Connector 74"/>
          <p:cNvCxnSpPr/>
          <p:nvPr/>
        </p:nvCxnSpPr>
        <p:spPr bwMode="auto">
          <a:xfrm flipH="1">
            <a:off x="2217695" y="2242773"/>
            <a:ext cx="2077166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 flipH="1">
            <a:off x="1182111" y="2984453"/>
            <a:ext cx="1040749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>
            <a:stCxn id="66" idx="2"/>
          </p:cNvCxnSpPr>
          <p:nvPr/>
        </p:nvCxnSpPr>
        <p:spPr bwMode="auto">
          <a:xfrm flipH="1">
            <a:off x="2222860" y="2984453"/>
            <a:ext cx="438073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3104171" y="2978196"/>
            <a:ext cx="163879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4696922" y="2242773"/>
            <a:ext cx="1524263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 flipH="1">
            <a:off x="4763510" y="2978196"/>
            <a:ext cx="1457676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flipH="1">
            <a:off x="5782908" y="2971939"/>
            <a:ext cx="77224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 flipH="1">
            <a:off x="6787770" y="2971939"/>
            <a:ext cx="111129" cy="58483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7225842" y="2984453"/>
            <a:ext cx="601746" cy="5723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670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43" dirty="0"/>
              <a:t>Basic </a:t>
            </a:r>
            <a:r>
              <a:rPr lang="en-US" spc="-30" dirty="0" smtClean="0"/>
              <a:t>B-Trees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472" lvl="4" indent="-347472">
              <a:buFont typeface="Arial" panose="020B0604020202020204" pitchFamily="34" charset="0"/>
              <a:buChar char="•"/>
              <a:tabLst>
                <a:tab pos="281811" algn="l"/>
              </a:tabLst>
            </a:pPr>
            <a:r>
              <a:rPr lang="en-US" sz="2800" spc="27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472" lvl="4" indent="-347472">
              <a:spcBef>
                <a:spcPts val="705"/>
              </a:spcBef>
              <a:buFont typeface="Arial" panose="020B0604020202020204" pitchFamily="34" charset="0"/>
              <a:buChar char="•"/>
              <a:tabLst>
                <a:tab pos="281811" algn="l"/>
              </a:tabLst>
            </a:pPr>
            <a:r>
              <a:rPr lang="en-US" sz="2800" spc="30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472" lvl="4" indent="-347472">
              <a:spcBef>
                <a:spcPts val="705"/>
              </a:spcBef>
              <a:buFont typeface="Arial" panose="020B0604020202020204" pitchFamily="34" charset="0"/>
              <a:buChar char="•"/>
              <a:tabLst>
                <a:tab pos="281811" algn="l"/>
              </a:tabLst>
            </a:pPr>
            <a:r>
              <a:rPr lang="en-US" sz="2800" spc="282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472" lvl="4" indent="-347472">
              <a:spcBef>
                <a:spcPts val="710"/>
              </a:spcBef>
              <a:buFont typeface="Arial" panose="020B0604020202020204" pitchFamily="34" charset="0"/>
              <a:buChar char="•"/>
              <a:tabLst>
                <a:tab pos="281811" algn="l"/>
              </a:tabLst>
            </a:pPr>
            <a:r>
              <a:rPr lang="en-US" sz="2800" spc="29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472" indent="-347472">
              <a:spcBef>
                <a:spcPts val="2014"/>
              </a:spcBef>
            </a:pPr>
            <a:r>
              <a:rPr lang="en-US" sz="2800" spc="-103" dirty="0" smtClean="0">
                <a:cs typeface="Tahoma"/>
              </a:rPr>
              <a:t>Conventions:</a:t>
            </a:r>
            <a:endParaRPr lang="en-US" sz="2800" dirty="0">
              <a:cs typeface="Times New Roman"/>
            </a:endParaRPr>
          </a:p>
          <a:p>
            <a:pPr marL="747522" lvl="1" indent="-347472">
              <a:buFont typeface="Lucida Sans Unicode"/>
              <a:buChar char="•"/>
              <a:tabLst>
                <a:tab pos="281811" algn="l"/>
              </a:tabLst>
            </a:pPr>
            <a:r>
              <a:rPr lang="en-US" sz="2400" spc="-51" dirty="0">
                <a:cs typeface="Tahoma"/>
              </a:rPr>
              <a:t>Root</a:t>
            </a:r>
            <a:r>
              <a:rPr lang="en-US" sz="2400" spc="-141" dirty="0">
                <a:cs typeface="Tahoma"/>
              </a:rPr>
              <a:t> </a:t>
            </a:r>
            <a:r>
              <a:rPr lang="en-US" sz="2400" spc="-90" dirty="0">
                <a:cs typeface="Tahoma"/>
              </a:rPr>
              <a:t>of</a:t>
            </a:r>
            <a:r>
              <a:rPr lang="en-US" sz="2400" spc="-137" dirty="0">
                <a:cs typeface="Tahoma"/>
              </a:rPr>
              <a:t> </a:t>
            </a:r>
            <a:r>
              <a:rPr lang="en-US" sz="2400" spc="-77" dirty="0" smtClean="0">
                <a:cs typeface="Tahoma"/>
              </a:rPr>
              <a:t>B-Tree</a:t>
            </a:r>
            <a:r>
              <a:rPr lang="en-US" sz="2400" spc="-141" dirty="0" smtClean="0">
                <a:cs typeface="Tahoma"/>
              </a:rPr>
              <a:t> </a:t>
            </a:r>
            <a:r>
              <a:rPr lang="en-US" sz="2400" spc="-77" dirty="0">
                <a:cs typeface="Tahoma"/>
              </a:rPr>
              <a:t>is</a:t>
            </a:r>
            <a:r>
              <a:rPr lang="en-US" sz="2400" spc="-141" dirty="0">
                <a:cs typeface="Tahoma"/>
              </a:rPr>
              <a:t> </a:t>
            </a:r>
            <a:r>
              <a:rPr lang="en-US" sz="2400" spc="-133" dirty="0">
                <a:cs typeface="Tahoma"/>
              </a:rPr>
              <a:t>always</a:t>
            </a:r>
            <a:r>
              <a:rPr lang="en-US" sz="2400" spc="-141" dirty="0">
                <a:cs typeface="Tahoma"/>
              </a:rPr>
              <a:t> </a:t>
            </a:r>
            <a:r>
              <a:rPr lang="en-US" sz="2400" spc="-68" dirty="0">
                <a:cs typeface="Tahoma"/>
              </a:rPr>
              <a:t>in</a:t>
            </a:r>
            <a:r>
              <a:rPr lang="en-US" sz="2400" spc="-141" dirty="0">
                <a:cs typeface="Tahoma"/>
              </a:rPr>
              <a:t> </a:t>
            </a:r>
            <a:r>
              <a:rPr lang="en-US" sz="2400" spc="-103" dirty="0">
                <a:cs typeface="Tahoma"/>
              </a:rPr>
              <a:t>main</a:t>
            </a:r>
            <a:r>
              <a:rPr lang="en-US" sz="2400" spc="-141" dirty="0">
                <a:cs typeface="Tahoma"/>
              </a:rPr>
              <a:t> memory </a:t>
            </a:r>
            <a:r>
              <a:rPr lang="en-US" sz="2400" spc="205" dirty="0">
                <a:cs typeface="Tahoma"/>
              </a:rPr>
              <a:t>(</a:t>
            </a:r>
            <a:r>
              <a:rPr lang="en-US" sz="2400" spc="205" dirty="0">
                <a:latin typeface="Courier New" panose="02070309020205020404" pitchFamily="49" charset="0"/>
                <a:cs typeface="Courier New" panose="02070309020205020404" pitchFamily="49" charset="0"/>
              </a:rPr>
              <a:t>Disk-Read</a:t>
            </a:r>
            <a:r>
              <a:rPr lang="en-US" sz="2400" spc="-47" dirty="0">
                <a:cs typeface="PMingLiU"/>
              </a:rPr>
              <a:t> </a:t>
            </a:r>
            <a:r>
              <a:rPr lang="en-US" sz="2400" spc="-124" dirty="0">
                <a:cs typeface="Tahoma"/>
              </a:rPr>
              <a:t>on</a:t>
            </a:r>
            <a:r>
              <a:rPr lang="en-US" sz="2400" spc="-141" dirty="0">
                <a:cs typeface="Tahoma"/>
              </a:rPr>
              <a:t> </a:t>
            </a:r>
            <a:r>
              <a:rPr lang="en-US" sz="2400" spc="-103" dirty="0">
                <a:cs typeface="Tahoma"/>
              </a:rPr>
              <a:t>the</a:t>
            </a:r>
            <a:r>
              <a:rPr lang="en-US" sz="2400" spc="-141" dirty="0">
                <a:cs typeface="Tahoma"/>
              </a:rPr>
              <a:t> </a:t>
            </a:r>
            <a:r>
              <a:rPr lang="en-US" sz="2400" spc="-64" dirty="0">
                <a:cs typeface="Tahoma"/>
              </a:rPr>
              <a:t>root</a:t>
            </a:r>
            <a:r>
              <a:rPr lang="en-US" sz="2400" spc="-141" dirty="0">
                <a:cs typeface="Tahoma"/>
              </a:rPr>
              <a:t> </a:t>
            </a:r>
            <a:r>
              <a:rPr lang="en-US" sz="2400" spc="-77" dirty="0">
                <a:cs typeface="Tahoma"/>
              </a:rPr>
              <a:t>is</a:t>
            </a:r>
            <a:r>
              <a:rPr lang="en-US" sz="2400" spc="-141" dirty="0">
                <a:cs typeface="Tahoma"/>
              </a:rPr>
              <a:t> </a:t>
            </a:r>
            <a:r>
              <a:rPr lang="en-US" sz="2400" spc="-137" dirty="0">
                <a:cs typeface="Tahoma"/>
              </a:rPr>
              <a:t>never</a:t>
            </a:r>
            <a:r>
              <a:rPr lang="en-US" sz="2400" spc="-141" dirty="0">
                <a:cs typeface="Tahoma"/>
              </a:rPr>
              <a:t> </a:t>
            </a:r>
            <a:r>
              <a:rPr lang="en-US" sz="2400" spc="-103" dirty="0">
                <a:cs typeface="Tahoma"/>
              </a:rPr>
              <a:t>required</a:t>
            </a:r>
            <a:r>
              <a:rPr lang="en-US" sz="2400" spc="-103" dirty="0" smtClean="0">
                <a:cs typeface="Tahoma"/>
              </a:rPr>
              <a:t>).</a:t>
            </a:r>
            <a:endParaRPr lang="en-US" sz="2400" dirty="0">
              <a:cs typeface="Tahoma"/>
            </a:endParaRPr>
          </a:p>
          <a:p>
            <a:pPr marL="747522" marR="4344" lvl="1" indent="-347472">
              <a:lnSpc>
                <a:spcPct val="101200"/>
              </a:lnSpc>
              <a:spcBef>
                <a:spcPts val="684"/>
              </a:spcBef>
              <a:buFont typeface="Lucida Sans Unicode"/>
              <a:buChar char="•"/>
              <a:tabLst>
                <a:tab pos="281811" algn="l"/>
              </a:tabLst>
            </a:pPr>
            <a:r>
              <a:rPr lang="en-US" sz="2400" spc="-60" dirty="0">
                <a:cs typeface="Tahoma"/>
              </a:rPr>
              <a:t>Any </a:t>
            </a:r>
            <a:r>
              <a:rPr lang="en-US" sz="2400" spc="-128" dirty="0">
                <a:cs typeface="Tahoma"/>
              </a:rPr>
              <a:t>node </a:t>
            </a:r>
            <a:r>
              <a:rPr lang="en-US" sz="2400" spc="-137" dirty="0" smtClean="0">
                <a:cs typeface="Tahoma"/>
              </a:rPr>
              <a:t>passed </a:t>
            </a:r>
            <a:r>
              <a:rPr lang="en-US" sz="2400" spc="-137" dirty="0">
                <a:cs typeface="Tahoma"/>
              </a:rPr>
              <a:t>as </a:t>
            </a:r>
            <a:r>
              <a:rPr lang="en-US" sz="2400" spc="-120" dirty="0">
                <a:cs typeface="Tahoma"/>
              </a:rPr>
              <a:t>parameter </a:t>
            </a:r>
            <a:r>
              <a:rPr lang="en-US" sz="2400" spc="-103" dirty="0">
                <a:cs typeface="Tahoma"/>
              </a:rPr>
              <a:t>must </a:t>
            </a:r>
            <a:r>
              <a:rPr lang="en-US" sz="2400" spc="-137" dirty="0">
                <a:cs typeface="Tahoma"/>
              </a:rPr>
              <a:t>have </a:t>
            </a:r>
            <a:r>
              <a:rPr lang="en-US" sz="2400" spc="-124" dirty="0">
                <a:cs typeface="Tahoma"/>
              </a:rPr>
              <a:t>had a </a:t>
            </a:r>
            <a:r>
              <a:rPr lang="en-US" sz="2400" spc="235" dirty="0">
                <a:latin typeface="Courier New" panose="02070309020205020404" pitchFamily="49" charset="0"/>
                <a:cs typeface="Courier New" panose="02070309020205020404" pitchFamily="49" charset="0"/>
              </a:rPr>
              <a:t>Disk-Read</a:t>
            </a:r>
            <a:r>
              <a:rPr lang="en-US" sz="2400" spc="235" dirty="0">
                <a:cs typeface="PMingLiU"/>
              </a:rPr>
              <a:t> </a:t>
            </a:r>
            <a:r>
              <a:rPr lang="en-US" sz="2400" spc="-90" dirty="0">
                <a:cs typeface="Tahoma"/>
              </a:rPr>
              <a:t>operation </a:t>
            </a:r>
            <a:r>
              <a:rPr lang="en-US" sz="2400" spc="-120" dirty="0" smtClean="0">
                <a:cs typeface="Tahoma"/>
              </a:rPr>
              <a:t>performed </a:t>
            </a:r>
            <a:r>
              <a:rPr lang="en-US" sz="2400" spc="-124" dirty="0" smtClean="0">
                <a:cs typeface="Tahoma"/>
              </a:rPr>
              <a:t>on</a:t>
            </a:r>
            <a:r>
              <a:rPr lang="en-US" sz="2400" dirty="0">
                <a:cs typeface="Tahoma"/>
              </a:rPr>
              <a:t> </a:t>
            </a:r>
            <a:r>
              <a:rPr lang="en-US" sz="2400" spc="-107" dirty="0" smtClean="0">
                <a:cs typeface="Tahoma"/>
              </a:rPr>
              <a:t>them</a:t>
            </a:r>
            <a:r>
              <a:rPr lang="en-US" sz="2400" spc="-107" dirty="0">
                <a:cs typeface="Tahoma"/>
              </a:rPr>
              <a:t>.</a:t>
            </a:r>
            <a:endParaRPr lang="en-US" sz="2400" dirty="0">
              <a:cs typeface="Tahoma"/>
            </a:endParaRPr>
          </a:p>
          <a:p>
            <a:pPr marL="347472" marR="4344" indent="-347472">
              <a:lnSpc>
                <a:spcPct val="101200"/>
              </a:lnSpc>
            </a:pPr>
            <a:r>
              <a:rPr lang="en-US" sz="2800" spc="-94" dirty="0" smtClean="0">
                <a:cs typeface="Tahoma"/>
              </a:rPr>
              <a:t>Procedures </a:t>
            </a:r>
            <a:r>
              <a:rPr lang="en-US" sz="2800" spc="-128" dirty="0">
                <a:cs typeface="Tahoma"/>
              </a:rPr>
              <a:t>presented </a:t>
            </a:r>
            <a:r>
              <a:rPr lang="en-US" sz="2800" spc="-145" dirty="0">
                <a:cs typeface="Tahoma"/>
              </a:rPr>
              <a:t>are </a:t>
            </a:r>
            <a:r>
              <a:rPr lang="en-US" sz="2800" spc="-47" dirty="0">
                <a:cs typeface="Tahoma"/>
              </a:rPr>
              <a:t>all </a:t>
            </a:r>
            <a:r>
              <a:rPr lang="en-US" sz="2800" b="1" spc="-17" dirty="0">
                <a:cs typeface="Arial"/>
              </a:rPr>
              <a:t>top </a:t>
            </a:r>
            <a:r>
              <a:rPr lang="en-US" sz="2800" b="1" spc="-94" dirty="0">
                <a:cs typeface="Arial"/>
              </a:rPr>
              <a:t>down </a:t>
            </a:r>
            <a:r>
              <a:rPr lang="en-US" sz="2800" b="1" spc="-64" dirty="0">
                <a:cs typeface="Arial"/>
              </a:rPr>
              <a:t>algorithms </a:t>
            </a:r>
            <a:r>
              <a:rPr lang="en-US" sz="2800" spc="-90" dirty="0">
                <a:cs typeface="Tahoma"/>
              </a:rPr>
              <a:t>(no </a:t>
            </a:r>
            <a:r>
              <a:rPr lang="en-US" sz="2800" spc="-154" dirty="0">
                <a:cs typeface="Tahoma"/>
              </a:rPr>
              <a:t>need </a:t>
            </a:r>
            <a:r>
              <a:rPr lang="en-US" sz="2800" spc="-60" dirty="0">
                <a:cs typeface="Tahoma"/>
              </a:rPr>
              <a:t>to </a:t>
            </a:r>
            <a:r>
              <a:rPr lang="en-US" sz="2800" spc="-94" dirty="0" smtClean="0">
                <a:cs typeface="Tahoma"/>
              </a:rPr>
              <a:t>backtrack</a:t>
            </a:r>
            <a:r>
              <a:rPr lang="en-US" sz="2800" spc="-90" dirty="0" smtClean="0">
                <a:cs typeface="Tahoma"/>
              </a:rPr>
              <a:t>) </a:t>
            </a:r>
            <a:r>
              <a:rPr lang="en-US" sz="2800" spc="-81" dirty="0">
                <a:cs typeface="Tahoma"/>
              </a:rPr>
              <a:t>starting </a:t>
            </a:r>
            <a:r>
              <a:rPr lang="en-US" sz="2800" spc="-56" dirty="0" smtClean="0">
                <a:cs typeface="Tahoma"/>
              </a:rPr>
              <a:t>at </a:t>
            </a:r>
            <a:r>
              <a:rPr lang="en-US" sz="2800" spc="-103" dirty="0" smtClean="0">
                <a:cs typeface="Tahoma"/>
              </a:rPr>
              <a:t>the </a:t>
            </a:r>
            <a:r>
              <a:rPr lang="en-US" sz="2800" spc="-64" dirty="0">
                <a:cs typeface="Tahoma"/>
              </a:rPr>
              <a:t>root </a:t>
            </a:r>
            <a:r>
              <a:rPr lang="en-US" sz="2800" spc="-90" dirty="0">
                <a:cs typeface="Tahoma"/>
              </a:rPr>
              <a:t>of </a:t>
            </a:r>
            <a:r>
              <a:rPr lang="en-US" sz="2800" spc="-103" dirty="0">
                <a:cs typeface="Tahoma"/>
              </a:rPr>
              <a:t>the</a:t>
            </a:r>
            <a:r>
              <a:rPr lang="en-US" sz="2800" spc="265" dirty="0">
                <a:cs typeface="Tahoma"/>
              </a:rPr>
              <a:t> </a:t>
            </a:r>
            <a:r>
              <a:rPr lang="en-US" sz="2800" spc="-97" dirty="0">
                <a:cs typeface="Tahoma"/>
              </a:rPr>
              <a:t>tree.</a:t>
            </a:r>
            <a:endParaRPr lang="en-US" sz="2800" dirty="0">
              <a:cs typeface="Tahoma"/>
            </a:endParaRPr>
          </a:p>
          <a:p>
            <a:pPr marL="347472" indent="-347472"/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4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740261"/>
          </a:xfrm>
        </p:spPr>
        <p:txBody>
          <a:bodyPr/>
          <a:lstStyle/>
          <a:p>
            <a:r>
              <a:rPr lang="en-US" dirty="0" smtClean="0"/>
              <a:t>Search for object with key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19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11790"/>
              </p:ext>
            </p:extLst>
          </p:nvPr>
        </p:nvGraphicFramePr>
        <p:xfrm>
          <a:off x="3962400" y="3124200"/>
          <a:ext cx="4020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62667"/>
              </p:ext>
            </p:extLst>
          </p:nvPr>
        </p:nvGraphicFramePr>
        <p:xfrm>
          <a:off x="1890400" y="3865880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058647"/>
              </p:ext>
            </p:extLst>
          </p:nvPr>
        </p:nvGraphicFramePr>
        <p:xfrm>
          <a:off x="5888725" y="3865880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913751"/>
              </p:ext>
            </p:extLst>
          </p:nvPr>
        </p:nvGraphicFramePr>
        <p:xfrm>
          <a:off x="849650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010575"/>
              </p:ext>
            </p:extLst>
          </p:nvPr>
        </p:nvGraphicFramePr>
        <p:xfrm>
          <a:off x="1885235" y="4826548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53846"/>
              </p:ext>
            </p:extLst>
          </p:nvPr>
        </p:nvGraphicFramePr>
        <p:xfrm>
          <a:off x="2935590" y="4824581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572783"/>
              </p:ext>
            </p:extLst>
          </p:nvPr>
        </p:nvGraphicFramePr>
        <p:xfrm>
          <a:off x="6455309" y="4814147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12534"/>
              </p:ext>
            </p:extLst>
          </p:nvPr>
        </p:nvGraphicFramePr>
        <p:xfrm>
          <a:off x="7495127" y="4810213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785443"/>
              </p:ext>
            </p:extLst>
          </p:nvPr>
        </p:nvGraphicFramePr>
        <p:xfrm>
          <a:off x="4431050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28504"/>
              </p:ext>
            </p:extLst>
          </p:nvPr>
        </p:nvGraphicFramePr>
        <p:xfrm>
          <a:off x="5452609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18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 bwMode="auto">
          <a:xfrm flipH="1">
            <a:off x="1885235" y="3495040"/>
            <a:ext cx="2077166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849651" y="4236720"/>
            <a:ext cx="1040749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7" idx="2"/>
          </p:cNvCxnSpPr>
          <p:nvPr/>
        </p:nvCxnSpPr>
        <p:spPr bwMode="auto">
          <a:xfrm flipH="1">
            <a:off x="1890400" y="4236720"/>
            <a:ext cx="438073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771711" y="4230463"/>
            <a:ext cx="163879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364462" y="3495040"/>
            <a:ext cx="1524263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431050" y="4230463"/>
            <a:ext cx="1457676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5450448" y="4224206"/>
            <a:ext cx="77224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6455310" y="4224206"/>
            <a:ext cx="111129" cy="58483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893382" y="4236720"/>
            <a:ext cx="601746" cy="5723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652653" y="303989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72799" y="376254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38233" y="3820467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76046" y="521496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59473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43209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24400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12295" y="518727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75460" y="51816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8178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9650" y="2265396"/>
            <a:ext cx="298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addresses of B-Tree nodes</a:t>
            </a:r>
            <a:endParaRPr lang="en-US" sz="1800" dirty="0"/>
          </a:p>
        </p:txBody>
      </p:sp>
      <p:cxnSp>
        <p:nvCxnSpPr>
          <p:cNvPr id="49" name="Straight Arrow Connector 48"/>
          <p:cNvCxnSpPr>
            <a:stCxn id="47" idx="2"/>
            <a:endCxn id="37" idx="1"/>
          </p:cNvCxnSpPr>
          <p:nvPr/>
        </p:nvCxnSpPr>
        <p:spPr bwMode="auto">
          <a:xfrm>
            <a:off x="2340900" y="2634728"/>
            <a:ext cx="1311753" cy="635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>
            <a:stCxn id="47" idx="2"/>
            <a:endCxn id="38" idx="0"/>
          </p:cNvCxnSpPr>
          <p:nvPr/>
        </p:nvCxnSpPr>
        <p:spPr bwMode="auto">
          <a:xfrm flipH="1">
            <a:off x="1687099" y="2634728"/>
            <a:ext cx="653801" cy="112781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021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9" dirty="0"/>
              <a:t>What </a:t>
            </a:r>
            <a:r>
              <a:rPr lang="en-US" spc="-97" dirty="0"/>
              <a:t>are</a:t>
            </a:r>
            <a:r>
              <a:rPr lang="en-US" spc="-38" dirty="0"/>
              <a:t> </a:t>
            </a:r>
            <a:r>
              <a:rPr lang="en-US" spc="-30" dirty="0"/>
              <a:t>B-trees?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7472" indent="-347472">
                  <a:spcBef>
                    <a:spcPts val="791"/>
                  </a:spcBef>
                  <a:tabLst>
                    <a:tab pos="177557" algn="l"/>
                  </a:tabLst>
                </a:pPr>
                <a:r>
                  <a:rPr lang="en-US" spc="-86" dirty="0" smtClean="0">
                    <a:cs typeface="Tahoma"/>
                  </a:rPr>
                  <a:t>B-trees </a:t>
                </a:r>
                <a:r>
                  <a:rPr lang="en-US" spc="-141" dirty="0">
                    <a:cs typeface="Tahoma"/>
                  </a:rPr>
                  <a:t>are </a:t>
                </a:r>
                <a:r>
                  <a:rPr lang="en-US" b="1" spc="-73" dirty="0">
                    <a:cs typeface="Arial"/>
                  </a:rPr>
                  <a:t>balanced </a:t>
                </a:r>
                <a:r>
                  <a:rPr lang="en-US" b="1" spc="-107" dirty="0">
                    <a:cs typeface="Arial"/>
                  </a:rPr>
                  <a:t>search </a:t>
                </a:r>
                <a:r>
                  <a:rPr lang="en-US" b="1" spc="-73" dirty="0" smtClean="0">
                    <a:cs typeface="Arial"/>
                  </a:rPr>
                  <a:t>trees</a:t>
                </a:r>
                <a:r>
                  <a:rPr lang="en-US" spc="-73" dirty="0">
                    <a:cs typeface="Tahoma"/>
                  </a:rPr>
                  <a:t> </a:t>
                </a:r>
                <a:r>
                  <a:rPr lang="en-US" spc="-73" dirty="0" smtClean="0">
                    <a:cs typeface="Tahoma"/>
                  </a:rPr>
                  <a:t>with </a:t>
                </a:r>
              </a:p>
              <a:p>
                <a:pPr marL="347472" indent="-347472">
                  <a:spcBef>
                    <a:spcPts val="791"/>
                  </a:spcBef>
                  <a:buNone/>
                  <a:tabLst>
                    <a:tab pos="177557" algn="l"/>
                  </a:tabLst>
                </a:pPr>
                <a:r>
                  <a:rPr lang="en-US" spc="-73" dirty="0">
                    <a:cs typeface="Tahoma"/>
                  </a:rPr>
                  <a:t>	</a:t>
                </a:r>
                <a:r>
                  <a:rPr lang="en-US" spc="-73" dirty="0" smtClean="0">
                    <a:cs typeface="Tahoma"/>
                  </a:rPr>
                  <a:t>	</a:t>
                </a:r>
                <a:r>
                  <a:rPr lang="en-US" spc="-94" dirty="0" smtClean="0">
                    <a:cs typeface="Tahoma"/>
                  </a:rPr>
                  <a:t>height </a:t>
                </a:r>
                <a:r>
                  <a:rPr lang="en-US" spc="97" dirty="0">
                    <a:cs typeface="Garamond"/>
                  </a:rPr>
                  <a:t>= </a:t>
                </a:r>
                <a14:m>
                  <m:oMath xmlns:m="http://schemas.openxmlformats.org/officeDocument/2006/math">
                    <m:r>
                      <a:rPr lang="en-US" b="0" i="1" spc="97" smtClean="0">
                        <a:latin typeface="Cambria Math" panose="02040503050406030204" pitchFamily="18" charset="0"/>
                        <a:cs typeface="Garamond"/>
                      </a:rPr>
                      <m:t>𝑂</m:t>
                    </m:r>
                    <m:r>
                      <a:rPr lang="en-US" b="0" i="1" spc="97" smtClean="0">
                        <a:latin typeface="Cambria Math" panose="02040503050406030204" pitchFamily="18" charset="0"/>
                        <a:cs typeface="Garamond"/>
                      </a:rPr>
                      <m:t>(</m:t>
                    </m:r>
                    <m:func>
                      <m:funcPr>
                        <m:ctrlPr>
                          <a:rPr lang="en-US" b="0" i="1" spc="97" smtClean="0">
                            <a:latin typeface="Cambria Math" panose="02040503050406030204" pitchFamily="18" charset="0"/>
                            <a:cs typeface="Garamond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pc="97" smtClean="0">
                            <a:latin typeface="Cambria Math" panose="02040503050406030204" pitchFamily="18" charset="0"/>
                            <a:cs typeface="Garamond"/>
                          </a:rPr>
                          <m:t>log</m:t>
                        </m:r>
                      </m:fName>
                      <m:e>
                        <m:r>
                          <a:rPr lang="en-US" b="0" i="1" spc="97" smtClean="0">
                            <a:latin typeface="Cambria Math" panose="02040503050406030204" pitchFamily="18" charset="0"/>
                            <a:cs typeface="Garamond"/>
                          </a:rPr>
                          <m:t>𝑛</m:t>
                        </m:r>
                        <m:r>
                          <a:rPr lang="en-US" b="0" i="1" spc="97" smtClean="0">
                            <a:latin typeface="Cambria Math" panose="02040503050406030204" pitchFamily="18" charset="0"/>
                            <a:cs typeface="Garamond"/>
                          </a:rPr>
                          <m:t>)</m:t>
                        </m:r>
                      </m:e>
                    </m:func>
                    <m:r>
                      <a:rPr lang="en-US" b="0" i="0" spc="97" smtClean="0">
                        <a:latin typeface="Cambria Math" panose="02040503050406030204" pitchFamily="18" charset="0"/>
                        <a:cs typeface="Garamond"/>
                      </a:rPr>
                      <m:t> </m:t>
                    </m:r>
                  </m:oMath>
                </a14:m>
                <a:r>
                  <a:rPr lang="en-US" spc="-97" dirty="0">
                    <a:cs typeface="Tahoma"/>
                  </a:rPr>
                  <a:t>for the </a:t>
                </a:r>
                <a:r>
                  <a:rPr lang="en-US" spc="-120" dirty="0">
                    <a:cs typeface="Tahoma"/>
                  </a:rPr>
                  <a:t>worst</a:t>
                </a:r>
                <a:r>
                  <a:rPr lang="en-US" spc="-34" dirty="0">
                    <a:cs typeface="Tahoma"/>
                  </a:rPr>
                  <a:t> </a:t>
                </a:r>
                <a:r>
                  <a:rPr lang="en-US" spc="-120" dirty="0">
                    <a:cs typeface="Tahoma"/>
                  </a:rPr>
                  <a:t>case.</a:t>
                </a:r>
                <a:endParaRPr lang="en-US" dirty="0">
                  <a:cs typeface="Tahoma"/>
                </a:endParaRPr>
              </a:p>
              <a:p>
                <a:pPr marL="347472" indent="-347472">
                  <a:spcBef>
                    <a:spcPts val="705"/>
                  </a:spcBef>
                  <a:tabLst>
                    <a:tab pos="177557" algn="l"/>
                  </a:tabLst>
                </a:pPr>
                <a:r>
                  <a:rPr lang="en-US" spc="-81" dirty="0">
                    <a:cs typeface="Tahoma"/>
                  </a:rPr>
                  <a:t>D</a:t>
                </a:r>
                <a:r>
                  <a:rPr lang="en-US" spc="-128" dirty="0" smtClean="0">
                    <a:cs typeface="Tahoma"/>
                  </a:rPr>
                  <a:t>esigned </a:t>
                </a:r>
                <a:r>
                  <a:rPr lang="en-US" spc="-60" dirty="0">
                    <a:cs typeface="Tahoma"/>
                  </a:rPr>
                  <a:t>to </a:t>
                </a:r>
                <a:r>
                  <a:rPr lang="en-US" spc="-133" dirty="0">
                    <a:cs typeface="Tahoma"/>
                  </a:rPr>
                  <a:t>work </a:t>
                </a:r>
                <a:r>
                  <a:rPr lang="en-US" spc="-107" dirty="0">
                    <a:cs typeface="Tahoma"/>
                  </a:rPr>
                  <a:t>well </a:t>
                </a:r>
                <a:r>
                  <a:rPr lang="en-US" spc="-124" dirty="0">
                    <a:cs typeface="Tahoma"/>
                  </a:rPr>
                  <a:t>on </a:t>
                </a:r>
                <a:r>
                  <a:rPr lang="en-US" b="1" dirty="0">
                    <a:cs typeface="Arial"/>
                  </a:rPr>
                  <a:t>Direct </a:t>
                </a:r>
                <a:r>
                  <a:rPr lang="en-US" b="1" spc="-124" dirty="0">
                    <a:cs typeface="Arial"/>
                  </a:rPr>
                  <a:t>Access </a:t>
                </a:r>
                <a:r>
                  <a:rPr lang="en-US" b="1" spc="-103" dirty="0">
                    <a:cs typeface="Arial"/>
                  </a:rPr>
                  <a:t>secondary </a:t>
                </a:r>
                <a:r>
                  <a:rPr lang="en-US" b="1" spc="-73" dirty="0">
                    <a:cs typeface="Arial"/>
                  </a:rPr>
                  <a:t>storage</a:t>
                </a:r>
                <a:r>
                  <a:rPr lang="en-US" b="1" spc="154" dirty="0">
                    <a:cs typeface="Arial"/>
                  </a:rPr>
                  <a:t> </a:t>
                </a:r>
                <a:r>
                  <a:rPr lang="en-US" b="1" spc="-103" dirty="0" smtClean="0">
                    <a:cs typeface="Arial"/>
                  </a:rPr>
                  <a:t>devices</a:t>
                </a:r>
                <a:r>
                  <a:rPr lang="en-US" dirty="0" smtClean="0">
                    <a:cs typeface="Arial"/>
                  </a:rPr>
                  <a:t> </a:t>
                </a:r>
                <a:r>
                  <a:rPr lang="en-US" spc="-94" dirty="0" smtClean="0">
                    <a:cs typeface="Tahoma"/>
                  </a:rPr>
                  <a:t>(magnetic</a:t>
                </a:r>
                <a:r>
                  <a:rPr lang="en-US" dirty="0" smtClean="0">
                    <a:cs typeface="Tahoma"/>
                  </a:rPr>
                  <a:t> </a:t>
                </a:r>
                <a:r>
                  <a:rPr lang="en-US" spc="-86" dirty="0">
                    <a:cs typeface="Tahoma"/>
                  </a:rPr>
                  <a:t>disks).</a:t>
                </a:r>
                <a:endParaRPr lang="en-US" dirty="0">
                  <a:cs typeface="Tahoma"/>
                </a:endParaRPr>
              </a:p>
              <a:p>
                <a:pPr marL="347472" indent="-347472">
                  <a:spcBef>
                    <a:spcPts val="791"/>
                  </a:spcBef>
                </a:pPr>
                <a:r>
                  <a:rPr lang="en-US" b="1" spc="4" dirty="0" smtClean="0">
                    <a:cs typeface="Arial"/>
                  </a:rPr>
                  <a:t>Better </a:t>
                </a:r>
                <a:r>
                  <a:rPr lang="en-US" b="1" spc="-60" dirty="0">
                    <a:cs typeface="Arial"/>
                  </a:rPr>
                  <a:t>performance </a:t>
                </a:r>
                <a:r>
                  <a:rPr lang="en-US" b="1" spc="-90" dirty="0">
                    <a:cs typeface="Arial"/>
                  </a:rPr>
                  <a:t>on </a:t>
                </a:r>
                <a:r>
                  <a:rPr lang="en-US" b="1" spc="-97" dirty="0">
                    <a:cs typeface="Arial"/>
                  </a:rPr>
                  <a:t>disk </a:t>
                </a:r>
                <a:r>
                  <a:rPr lang="en-US" b="1" spc="201" dirty="0">
                    <a:cs typeface="Arial"/>
                  </a:rPr>
                  <a:t>I/O</a:t>
                </a:r>
                <a:r>
                  <a:rPr lang="en-US" b="1" spc="86" dirty="0">
                    <a:cs typeface="Arial"/>
                  </a:rPr>
                  <a:t> </a:t>
                </a:r>
                <a:r>
                  <a:rPr lang="en-US" b="1" spc="-38" dirty="0" smtClean="0">
                    <a:cs typeface="Arial"/>
                  </a:rPr>
                  <a:t>opera</a:t>
                </a:r>
                <a:r>
                  <a:rPr lang="en-US" b="1" spc="-68" dirty="0" smtClean="0">
                    <a:cs typeface="Arial"/>
                  </a:rPr>
                  <a:t>tions</a:t>
                </a:r>
                <a:r>
                  <a:rPr lang="en-US" spc="-68" dirty="0" smtClean="0">
                    <a:cs typeface="Tahoma"/>
                  </a:rPr>
                  <a:t> than other specialized BSTs, like</a:t>
                </a:r>
                <a:r>
                  <a:rPr lang="en-US" spc="-56" dirty="0" smtClean="0">
                    <a:cs typeface="Tahoma"/>
                  </a:rPr>
                  <a:t> </a:t>
                </a:r>
                <a:r>
                  <a:rPr lang="en-US" b="1" spc="-47" dirty="0" smtClean="0">
                    <a:cs typeface="Arial"/>
                  </a:rPr>
                  <a:t>AVL </a:t>
                </a:r>
                <a:r>
                  <a:rPr lang="en-US" spc="-47" dirty="0" smtClean="0">
                    <a:cs typeface="Arial"/>
                  </a:rPr>
                  <a:t>and</a:t>
                </a:r>
                <a:r>
                  <a:rPr lang="en-US" b="1" spc="-47" dirty="0" smtClean="0">
                    <a:cs typeface="Arial"/>
                  </a:rPr>
                  <a:t> red-black </a:t>
                </a:r>
                <a:r>
                  <a:rPr lang="en-US" spc="-107" dirty="0" smtClean="0">
                    <a:cs typeface="Tahoma"/>
                  </a:rPr>
                  <a:t>trees</a:t>
                </a:r>
                <a:r>
                  <a:rPr lang="en-US" spc="-68" dirty="0" smtClean="0">
                    <a:cs typeface="Tahoma"/>
                  </a:rPr>
                  <a:t>.</a:t>
                </a:r>
                <a:endParaRPr lang="en-US" dirty="0">
                  <a:cs typeface="Tahoma"/>
                </a:endParaRPr>
              </a:p>
              <a:p>
                <a:pPr marL="347472" indent="-347472">
                  <a:spcBef>
                    <a:spcPts val="705"/>
                  </a:spcBef>
                  <a:tabLst>
                    <a:tab pos="177557" algn="l"/>
                  </a:tabLst>
                </a:pPr>
                <a:r>
                  <a:rPr lang="en-US" spc="-86" dirty="0">
                    <a:cs typeface="Tahoma"/>
                  </a:rPr>
                  <a:t>B-trees</a:t>
                </a:r>
                <a:r>
                  <a:rPr lang="en-US" spc="-124" dirty="0">
                    <a:cs typeface="Tahoma"/>
                  </a:rPr>
                  <a:t> </a:t>
                </a:r>
                <a:r>
                  <a:rPr lang="en-US" spc="-97" dirty="0">
                    <a:cs typeface="Tahoma"/>
                  </a:rPr>
                  <a:t>(and</a:t>
                </a:r>
                <a:r>
                  <a:rPr lang="en-US" spc="-124" dirty="0">
                    <a:cs typeface="Tahoma"/>
                  </a:rPr>
                  <a:t> </a:t>
                </a:r>
                <a:r>
                  <a:rPr lang="en-US" spc="-94" dirty="0">
                    <a:cs typeface="Tahoma"/>
                  </a:rPr>
                  <a:t>variants</a:t>
                </a:r>
                <a:r>
                  <a:rPr lang="en-US" spc="-120" dirty="0">
                    <a:cs typeface="Tahoma"/>
                  </a:rPr>
                  <a:t> </a:t>
                </a:r>
                <a:r>
                  <a:rPr lang="en-US" spc="-81" dirty="0">
                    <a:cs typeface="Tahoma"/>
                  </a:rPr>
                  <a:t>like</a:t>
                </a:r>
                <a:r>
                  <a:rPr lang="en-US" spc="-124" dirty="0">
                    <a:cs typeface="Tahoma"/>
                  </a:rPr>
                  <a:t> </a:t>
                </a:r>
                <a:r>
                  <a:rPr lang="en-US" b="1" spc="257" dirty="0">
                    <a:cs typeface="Arial"/>
                  </a:rPr>
                  <a:t>B+</a:t>
                </a:r>
                <a:r>
                  <a:rPr lang="en-US" b="1" spc="-64" dirty="0">
                    <a:solidFill>
                      <a:srgbClr val="7F0000"/>
                    </a:solidFill>
                    <a:cs typeface="Arial"/>
                  </a:rPr>
                  <a:t> </a:t>
                </a:r>
                <a:r>
                  <a:rPr lang="en-US" spc="-124" dirty="0">
                    <a:cs typeface="Tahoma"/>
                  </a:rPr>
                  <a:t>and </a:t>
                </a:r>
                <a:r>
                  <a:rPr lang="en-US" b="1" spc="154" dirty="0">
                    <a:cs typeface="Arial"/>
                  </a:rPr>
                  <a:t>B*</a:t>
                </a:r>
                <a:r>
                  <a:rPr lang="en-US" b="1" spc="-64" dirty="0">
                    <a:solidFill>
                      <a:srgbClr val="7F0000"/>
                    </a:solidFill>
                    <a:cs typeface="Arial"/>
                  </a:rPr>
                  <a:t> </a:t>
                </a:r>
                <a:r>
                  <a:rPr lang="en-US" spc="-115" dirty="0">
                    <a:cs typeface="Tahoma"/>
                  </a:rPr>
                  <a:t>trees</a:t>
                </a:r>
                <a:r>
                  <a:rPr lang="en-US" spc="-124" dirty="0">
                    <a:cs typeface="Tahoma"/>
                  </a:rPr>
                  <a:t> </a:t>
                </a:r>
                <a:r>
                  <a:rPr lang="en-US" spc="-26" dirty="0">
                    <a:cs typeface="Tahoma"/>
                  </a:rPr>
                  <a:t>)</a:t>
                </a:r>
                <a:r>
                  <a:rPr lang="en-US" spc="-124" dirty="0">
                    <a:cs typeface="Tahoma"/>
                  </a:rPr>
                  <a:t> </a:t>
                </a:r>
                <a:r>
                  <a:rPr lang="en-US" spc="-141" dirty="0">
                    <a:cs typeface="Tahoma"/>
                  </a:rPr>
                  <a:t>are</a:t>
                </a:r>
                <a:r>
                  <a:rPr lang="en-US" spc="-124" dirty="0">
                    <a:cs typeface="Tahoma"/>
                  </a:rPr>
                  <a:t> </a:t>
                </a:r>
                <a:r>
                  <a:rPr lang="en-US" spc="-103" dirty="0">
                    <a:cs typeface="Tahoma"/>
                  </a:rPr>
                  <a:t>widely</a:t>
                </a:r>
                <a:r>
                  <a:rPr lang="en-US" spc="-124" dirty="0">
                    <a:cs typeface="Tahoma"/>
                  </a:rPr>
                  <a:t> </a:t>
                </a:r>
                <a:r>
                  <a:rPr lang="en-US" spc="-145" dirty="0">
                    <a:cs typeface="Tahoma"/>
                  </a:rPr>
                  <a:t>used</a:t>
                </a:r>
                <a:r>
                  <a:rPr lang="en-US" spc="-124" dirty="0">
                    <a:cs typeface="Tahoma"/>
                  </a:rPr>
                  <a:t> </a:t>
                </a:r>
                <a:r>
                  <a:rPr lang="en-US" spc="-68" dirty="0">
                    <a:cs typeface="Tahoma"/>
                  </a:rPr>
                  <a:t>in</a:t>
                </a:r>
                <a:r>
                  <a:rPr lang="en-US" spc="-124" dirty="0">
                    <a:cs typeface="Tahoma"/>
                  </a:rPr>
                  <a:t> </a:t>
                </a:r>
                <a:r>
                  <a:rPr lang="en-US" b="1" spc="-60" dirty="0">
                    <a:cs typeface="Arial"/>
                  </a:rPr>
                  <a:t>database</a:t>
                </a:r>
                <a:r>
                  <a:rPr lang="en-US" b="1" spc="4" dirty="0">
                    <a:cs typeface="Arial"/>
                  </a:rPr>
                  <a:t> </a:t>
                </a:r>
                <a:r>
                  <a:rPr lang="en-US" b="1" spc="-107" dirty="0">
                    <a:cs typeface="Arial"/>
                  </a:rPr>
                  <a:t>systems</a:t>
                </a:r>
                <a:r>
                  <a:rPr lang="en-US" spc="-107" dirty="0">
                    <a:cs typeface="Tahoma"/>
                  </a:rPr>
                  <a:t>.</a:t>
                </a:r>
                <a:endParaRPr lang="en-US" dirty="0">
                  <a:cs typeface="Tahoma"/>
                </a:endParaRPr>
              </a:p>
              <a:p>
                <a:endParaRPr lang="en-US" dirty="0">
                  <a:cs typeface="Aria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1444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5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740401"/>
          </a:xfrm>
        </p:spPr>
        <p:txBody>
          <a:bodyPr/>
          <a:lstStyle/>
          <a:p>
            <a:r>
              <a:rPr lang="en-US" dirty="0" smtClean="0"/>
              <a:t>Start at root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Because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r.key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/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/>
              <a:t> 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r.n</a:t>
            </a:r>
            <a:r>
              <a:rPr lang="en-US" dirty="0" smtClean="0"/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earch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r.c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dirty="0" smtClean="0"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aseline="-25000" dirty="0" smtClean="0">
                <a:cs typeface="Courier New" panose="02070309020205020404" pitchFamily="49" charset="0"/>
              </a:rPr>
              <a:t> 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20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982740"/>
              </p:ext>
            </p:extLst>
          </p:nvPr>
        </p:nvGraphicFramePr>
        <p:xfrm>
          <a:off x="3962400" y="3124200"/>
          <a:ext cx="4020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90400" y="3865880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88725" y="3865880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49650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85235" y="4826548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35590" y="4824581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455309" y="4814147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95127" y="4810213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31050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452609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18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 bwMode="auto">
          <a:xfrm flipH="1">
            <a:off x="1885235" y="3495040"/>
            <a:ext cx="2077166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849651" y="4236720"/>
            <a:ext cx="1040749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7" idx="2"/>
          </p:cNvCxnSpPr>
          <p:nvPr/>
        </p:nvCxnSpPr>
        <p:spPr bwMode="auto">
          <a:xfrm flipH="1">
            <a:off x="1890400" y="4236720"/>
            <a:ext cx="438073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771711" y="4230463"/>
            <a:ext cx="163879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364462" y="3495040"/>
            <a:ext cx="1524263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431050" y="4230463"/>
            <a:ext cx="1457676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5450448" y="4224206"/>
            <a:ext cx="77224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6455310" y="4224206"/>
            <a:ext cx="111129" cy="58483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893382" y="4236720"/>
            <a:ext cx="601746" cy="5723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652653" y="303989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72799" y="376254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38233" y="3820467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76046" y="521496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59473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43209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24400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12295" y="518727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75460" y="51816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8178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49131" y="280123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87024" y="2628235"/>
            <a:ext cx="152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index of key</a:t>
            </a:r>
            <a:endParaRPr lang="en-US" sz="1800" dirty="0"/>
          </a:p>
        </p:txBody>
      </p:sp>
      <p:cxnSp>
        <p:nvCxnSpPr>
          <p:cNvPr id="49" name="Straight Arrow Connector 48"/>
          <p:cNvCxnSpPr>
            <a:stCxn id="48" idx="1"/>
            <a:endCxn id="47" idx="3"/>
          </p:cNvCxnSpPr>
          <p:nvPr/>
        </p:nvCxnSpPr>
        <p:spPr bwMode="auto">
          <a:xfrm flipH="1">
            <a:off x="4277731" y="2812901"/>
            <a:ext cx="409293" cy="173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387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21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58551"/>
              </p:ext>
            </p:extLst>
          </p:nvPr>
        </p:nvGraphicFramePr>
        <p:xfrm>
          <a:off x="3962400" y="3124200"/>
          <a:ext cx="4020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90400" y="3865880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417119"/>
              </p:ext>
            </p:extLst>
          </p:nvPr>
        </p:nvGraphicFramePr>
        <p:xfrm>
          <a:off x="5888725" y="3865880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49650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85235" y="4826548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35590" y="4824581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455309" y="4814147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95127" y="4810213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31050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452609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18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 bwMode="auto">
          <a:xfrm flipH="1">
            <a:off x="1885235" y="3495040"/>
            <a:ext cx="2077166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849651" y="4236720"/>
            <a:ext cx="1040749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7" idx="2"/>
          </p:cNvCxnSpPr>
          <p:nvPr/>
        </p:nvCxnSpPr>
        <p:spPr bwMode="auto">
          <a:xfrm flipH="1">
            <a:off x="1890400" y="4236720"/>
            <a:ext cx="438073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771711" y="4230463"/>
            <a:ext cx="163879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364462" y="3495040"/>
            <a:ext cx="1524263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431050" y="4230463"/>
            <a:ext cx="1457676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5450448" y="4224206"/>
            <a:ext cx="77224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6455310" y="4224206"/>
            <a:ext cx="111129" cy="58483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893382" y="4236720"/>
            <a:ext cx="601746" cy="5723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652653" y="303989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72799" y="376254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38233" y="3820467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6046" y="521496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59473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43209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24400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12295" y="518727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75460" y="51816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58178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228600" y="964983"/>
            <a:ext cx="8839200" cy="1105963"/>
          </a:xfrm>
        </p:spPr>
        <p:txBody>
          <a:bodyPr/>
          <a:lstStyle/>
          <a:p>
            <a:r>
              <a:rPr lang="en-US" dirty="0" smtClean="0"/>
              <a:t>Because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.key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/>
              <a:t> &lt;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b.key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</a:t>
            </a:r>
            <a:r>
              <a:rPr lang="en-US" dirty="0" smtClean="0"/>
              <a:t>earch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dirty="0" smtClean="0"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aseline="-25000" dirty="0" smtClean="0">
                <a:cs typeface="Courier New" panose="02070309020205020404" pitchFamily="49" charset="0"/>
              </a:rPr>
              <a:t> 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36357" y="351305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74780" y="351305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3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22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62400" y="3124200"/>
          <a:ext cx="4020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90400" y="3865880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82531"/>
              </p:ext>
            </p:extLst>
          </p:nvPr>
        </p:nvGraphicFramePr>
        <p:xfrm>
          <a:off x="5888725" y="3865880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49650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85235" y="4826548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35590" y="4824581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455309" y="4814147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95127" y="4810213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31050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889710"/>
              </p:ext>
            </p:extLst>
          </p:nvPr>
        </p:nvGraphicFramePr>
        <p:xfrm>
          <a:off x="5452609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18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 bwMode="auto">
          <a:xfrm flipH="1">
            <a:off x="1885235" y="3495040"/>
            <a:ext cx="2077166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849651" y="4236720"/>
            <a:ext cx="1040749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7" idx="2"/>
          </p:cNvCxnSpPr>
          <p:nvPr/>
        </p:nvCxnSpPr>
        <p:spPr bwMode="auto">
          <a:xfrm flipH="1">
            <a:off x="1890400" y="4236720"/>
            <a:ext cx="438073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771711" y="4230463"/>
            <a:ext cx="163879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364462" y="3495040"/>
            <a:ext cx="1524263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431050" y="4230463"/>
            <a:ext cx="1457676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5450448" y="4224206"/>
            <a:ext cx="77224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6455310" y="4224206"/>
            <a:ext cx="111129" cy="58483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893382" y="4236720"/>
            <a:ext cx="601746" cy="5723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228600" y="964983"/>
            <a:ext cx="8839200" cy="1156391"/>
          </a:xfrm>
        </p:spPr>
        <p:txBody>
          <a:bodyPr/>
          <a:lstStyle/>
          <a:p>
            <a:r>
              <a:rPr lang="en-US" dirty="0" smtClean="0"/>
              <a:t>Because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.key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/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cs typeface="Courier New" panose="02070309020205020404" pitchFamily="49" charset="0"/>
              </a:rPr>
              <a:t> = target key</a:t>
            </a:r>
          </a:p>
          <a:p>
            <a:pPr lvl="1"/>
            <a:r>
              <a:rPr lang="en-US" dirty="0" smtClean="0"/>
              <a:t>return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cs typeface="Courier New" panose="02070309020205020404" pitchFamily="49" charset="0"/>
              </a:rPr>
              <a:t>, the index of the key</a:t>
            </a:r>
            <a:r>
              <a:rPr lang="en-US" baseline="-25000" dirty="0" smtClean="0">
                <a:cs typeface="Courier New" panose="02070309020205020404" pitchFamily="49" charset="0"/>
              </a:rPr>
              <a:t> </a:t>
            </a:r>
            <a:endParaRPr lang="en-US" baseline="-25000" dirty="0"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2653" y="303989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72799" y="376254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38233" y="3820467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76046" y="521496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59473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43209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24400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12295" y="518727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75460" y="51816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8178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62600" y="4445426"/>
            <a:ext cx="228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837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153400" cy="1143000"/>
          </a:xfrm>
        </p:spPr>
        <p:txBody>
          <a:bodyPr/>
          <a:lstStyle/>
          <a:p>
            <a:r>
              <a:rPr lang="en-US" spc="-13" dirty="0" smtClean="0"/>
              <a:t>B-Tree</a:t>
            </a:r>
            <a:r>
              <a:rPr lang="en-US" dirty="0" smtClean="0"/>
              <a:t> </a:t>
            </a:r>
            <a:r>
              <a:rPr lang="en-US" spc="-81" dirty="0" smtClean="0"/>
              <a:t>Search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" y="5468523"/>
            <a:ext cx="8686800" cy="51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472" indent="-347472" algn="ctr">
              <a:spcBef>
                <a:spcPts val="97"/>
              </a:spcBef>
              <a:buNone/>
            </a:pPr>
            <a:r>
              <a:rPr lang="en-US" sz="2400" kern="0" spc="4" dirty="0" smtClean="0">
                <a:cs typeface="Tahoma"/>
              </a:rPr>
              <a:t>At </a:t>
            </a:r>
            <a:r>
              <a:rPr lang="en-US" sz="2400" kern="0" spc="-128" dirty="0" smtClean="0">
                <a:cs typeface="Tahoma"/>
              </a:rPr>
              <a:t>each </a:t>
            </a:r>
            <a:r>
              <a:rPr lang="en-US" sz="2400" kern="0" spc="-81" dirty="0" smtClean="0">
                <a:cs typeface="Tahoma"/>
              </a:rPr>
              <a:t>internal </a:t>
            </a:r>
            <a:r>
              <a:rPr lang="en-US" sz="2400" kern="0" spc="-128" dirty="0" smtClean="0">
                <a:cs typeface="Tahoma"/>
              </a:rPr>
              <a:t>node </a:t>
            </a:r>
            <a:r>
              <a:rPr lang="en-US" sz="2400" i="1" kern="0" spc="9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kern="0" spc="-205" dirty="0" smtClean="0">
                <a:cs typeface="Tahoma"/>
              </a:rPr>
              <a:t>, </a:t>
            </a:r>
            <a:r>
              <a:rPr lang="en-US" sz="2400" kern="0" spc="-145" dirty="0" smtClean="0">
                <a:cs typeface="Tahoma"/>
              </a:rPr>
              <a:t>make </a:t>
            </a:r>
            <a:r>
              <a:rPr lang="en-US" sz="2400" kern="0" spc="-124" dirty="0" smtClean="0">
                <a:cs typeface="Tahoma"/>
              </a:rPr>
              <a:t>an </a:t>
            </a:r>
            <a:r>
              <a:rPr lang="en-US" sz="2400" kern="0" spc="21" dirty="0" smtClean="0">
                <a:cs typeface="Garamond"/>
              </a:rPr>
              <a:t>(</a:t>
            </a:r>
            <a:r>
              <a:rPr lang="en-US" sz="2400" i="1" kern="0" spc="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kern="0" spc="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</a:t>
            </a:r>
            <a:r>
              <a:rPr lang="en-US" sz="2400" kern="0" spc="9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400" kern="0" spc="-8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kern="0" spc="-81" dirty="0" smtClean="0">
                <a:cs typeface="Garamond"/>
              </a:rPr>
              <a:t>)</a:t>
            </a:r>
            <a:r>
              <a:rPr lang="en-US" sz="2400" kern="0" spc="-81" dirty="0" smtClean="0">
                <a:cs typeface="Tahoma"/>
              </a:rPr>
              <a:t>-way </a:t>
            </a:r>
            <a:r>
              <a:rPr lang="en-US" sz="2400" kern="0" spc="-107" dirty="0" smtClean="0">
                <a:cs typeface="Tahoma"/>
              </a:rPr>
              <a:t>branching</a:t>
            </a:r>
            <a:r>
              <a:rPr lang="en-US" sz="2400" kern="0" spc="13" dirty="0" smtClean="0">
                <a:cs typeface="Tahoma"/>
              </a:rPr>
              <a:t> </a:t>
            </a:r>
            <a:r>
              <a:rPr lang="en-US" sz="2400" kern="0" spc="-94" dirty="0" smtClean="0">
                <a:cs typeface="Tahoma"/>
              </a:rPr>
              <a:t>decision.</a:t>
            </a:r>
            <a:endParaRPr lang="en-US" sz="2400" kern="0" dirty="0" smtClean="0">
              <a:cs typeface="Tahoma"/>
            </a:endParaRPr>
          </a:p>
          <a:p>
            <a:pPr marL="871497">
              <a:spcBef>
                <a:spcPts val="26"/>
              </a:spcBef>
            </a:pPr>
            <a:endParaRPr lang="en-US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630766" y="1156312"/>
            <a:ext cx="7882467" cy="402315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55384"/>
            <a:r>
              <a:rPr lang="en-US" sz="1800" b="1" spc="34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spc="19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B-Tree-Search(</a:t>
            </a:r>
            <a:r>
              <a:rPr lang="en-US" sz="1800" i="1" spc="196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lang="en-US" sz="1800" i="1" spc="-107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800" spc="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5384"/>
            <a:r>
              <a:rPr lang="en-US" sz="1800" spc="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b="1" spc="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inputs</a:t>
            </a:r>
            <a:r>
              <a:rPr lang="en-US" sz="1800" spc="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i="1" spc="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spc="13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spc="-34" dirty="0">
                <a:solidFill>
                  <a:srgbClr val="7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 </a:t>
            </a:r>
            <a:r>
              <a:rPr lang="en-US" sz="2000" spc="-56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2000" spc="-97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000" spc="-64" dirty="0">
                <a:latin typeface="Courier New" panose="02070309020205020404" pitchFamily="49" charset="0"/>
                <a:cs typeface="Courier New" panose="02070309020205020404" pitchFamily="49" charset="0"/>
              </a:rPr>
              <a:t>root node </a:t>
            </a:r>
            <a:r>
              <a:rPr lang="en-US" sz="20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2000" spc="-124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spc="-29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1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5384"/>
            <a:r>
              <a:rPr lang="en-US" sz="2000" spc="-2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i="1" spc="-2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k</a:t>
            </a:r>
            <a:r>
              <a:rPr lang="en-US" sz="2000" spc="-26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spc="-124" dirty="0">
                <a:latin typeface="Courier New" panose="02070309020205020404" pitchFamily="49" charset="0"/>
                <a:cs typeface="Courier New" panose="02070309020205020404" pitchFamily="49" charset="0"/>
              </a:rPr>
              <a:t>target </a:t>
            </a:r>
            <a:r>
              <a:rPr lang="en-US" sz="2000" b="1" spc="-86" dirty="0">
                <a:solidFill>
                  <a:srgbClr val="7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</a:t>
            </a:r>
            <a:r>
              <a:rPr lang="en-US" sz="2000" spc="-68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spc="-56" dirty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n-US" sz="2000" spc="32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1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endParaRPr lang="en-US" sz="1800" spc="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5384"/>
            <a:r>
              <a:rPr lang="en-US" sz="1800" spc="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b="1" spc="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spc="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lang="en-US" sz="1800" spc="4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i="1" spc="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y, </a:t>
            </a:r>
            <a:r>
              <a:rPr lang="en-US" sz="1800" i="1" spc="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spc="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such </a:t>
            </a:r>
            <a:r>
              <a:rPr lang="en-US" sz="1800" spc="64" dirty="0">
                <a:latin typeface="Courier New" panose="02070309020205020404" pitchFamily="49" charset="0"/>
                <a:cs typeface="Courier New" panose="02070309020205020404" pitchFamily="49" charset="0"/>
              </a:rPr>
              <a:t>that </a:t>
            </a:r>
            <a:r>
              <a:rPr 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y.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800" i="1" baseline="-18518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86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spc="-1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1800" spc="-17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1800" spc="21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</a:p>
          <a:p>
            <a:pPr marL="433848">
              <a:spcBef>
                <a:spcPts val="128"/>
              </a:spcBef>
            </a:pPr>
            <a:r>
              <a:rPr lang="en-US" sz="1800" i="1" spc="4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1" spc="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1800" spc="-192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9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33848">
              <a:spcBef>
                <a:spcPts val="133"/>
              </a:spcBef>
              <a:tabLst>
                <a:tab pos="2302814" algn="l"/>
              </a:tabLst>
            </a:pPr>
            <a:r>
              <a:rPr lang="en-US" sz="1800" b="1" spc="9" dirty="0">
                <a:latin typeface="Courier New" panose="02070309020205020404" pitchFamily="49" charset="0"/>
                <a:cs typeface="Courier New" panose="02070309020205020404" pitchFamily="49" charset="0"/>
              </a:rPr>
              <a:t>while  </a:t>
            </a:r>
            <a:r>
              <a:rPr lang="en-US" sz="1800" i="1" spc="5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1" spc="5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≤ </a:t>
            </a:r>
            <a:r>
              <a:rPr lang="en-US" sz="1800" i="1" spc="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x.n</a:t>
            </a:r>
            <a:r>
              <a:rPr lang="en-US" sz="1800" spc="-13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spc="3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800" spc="7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-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1800" i="1" spc="1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i="1" spc="492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26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lang="en-US" sz="1800" spc="26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800" i="1" spc="38" baseline="-18518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72673">
              <a:spcBef>
                <a:spcPts val="128"/>
              </a:spcBef>
            </a:pPr>
            <a:r>
              <a:rPr lang="en-US" sz="1800" b="1" spc="21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800" i="1" spc="5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1" spc="5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1800" i="1" spc="5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1" spc="5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8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spc="-3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33848">
              <a:spcBef>
                <a:spcPts val="128"/>
              </a:spcBef>
            </a:pPr>
            <a:r>
              <a:rPr lang="en-US" sz="1800" b="1" spc="9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i="1" spc="5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1" spc="5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13" dirty="0">
                <a:latin typeface="Courier New" panose="02070309020205020404" pitchFamily="49" charset="0"/>
                <a:cs typeface="Courier New" panose="02070309020205020404" pitchFamily="49" charset="0"/>
              </a:rPr>
              <a:t>≤ </a:t>
            </a:r>
            <a:r>
              <a:rPr lang="en-US" sz="1800" i="1" spc="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x.n</a:t>
            </a:r>
            <a:r>
              <a:rPr lang="en-US" sz="1800" spc="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spc="34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800" spc="3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1800" spc="86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spc="-13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2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lang="en-US" sz="1800" spc="2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800" i="1" spc="32" baseline="-18518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72673">
              <a:spcBef>
                <a:spcPts val="133"/>
              </a:spcBef>
            </a:pPr>
            <a:r>
              <a:rPr lang="en-US" sz="1800" b="1" spc="2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return </a:t>
            </a:r>
            <a:r>
              <a:rPr lang="en-US" sz="1800" spc="64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i="1" spc="64" dirty="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US" sz="1800" i="1" spc="73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spc="73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33848">
              <a:spcBef>
                <a:spcPts val="128"/>
              </a:spcBef>
            </a:pPr>
            <a:r>
              <a:rPr lang="en-US" sz="1800" b="1" spc="9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spc="26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265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lang="en-US" sz="1800" i="1" spc="2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endParaRPr lang="en-US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72673">
              <a:spcBef>
                <a:spcPts val="128"/>
              </a:spcBef>
            </a:pPr>
            <a:r>
              <a:rPr lang="en-US" sz="1800" b="1" spc="2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return</a:t>
            </a:r>
            <a:r>
              <a:rPr lang="en-US" sz="1800" b="1" spc="20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21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spc="-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  <a:r>
              <a:rPr lang="en-US" sz="1800" b="1" spc="1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12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Disk-Read(</a:t>
            </a:r>
            <a:r>
              <a:rPr lang="en-US" sz="1800" i="1" spc="12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x.c</a:t>
            </a:r>
            <a:r>
              <a:rPr lang="en-US" sz="1800" i="1" spc="192" baseline="-1157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spc="12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spc="2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spc="2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sz="1800" spc="162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B-Tree-Search(</a:t>
            </a:r>
            <a:r>
              <a:rPr lang="en-US" sz="1800" i="1" spc="162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x.c</a:t>
            </a:r>
            <a:r>
              <a:rPr lang="en-US" sz="1800" i="1" spc="243" baseline="-1157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1" spc="162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i="1" spc="-12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-10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800" spc="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0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 smtClean="0"/>
              <a:t>Analysis of </a:t>
            </a:r>
            <a:r>
              <a:rPr lang="en-US" spc="-81" dirty="0" smtClean="0"/>
              <a:t>Search </a:t>
            </a:r>
            <a:r>
              <a:rPr lang="en-US" spc="-81" dirty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38200"/>
                <a:ext cx="8686800" cy="4953000"/>
              </a:xfrm>
            </p:spPr>
            <p:txBody>
              <a:bodyPr/>
              <a:lstStyle/>
              <a:p>
                <a:pPr>
                  <a:spcBef>
                    <a:spcPts val="1219"/>
                  </a:spcBef>
                  <a:tabLst>
                    <a:tab pos="177557" algn="l"/>
                  </a:tabLst>
                </a:pPr>
                <a:r>
                  <a:rPr lang="en-US" spc="-86" dirty="0" smtClean="0">
                    <a:cs typeface="Tahoma"/>
                  </a:rPr>
                  <a:t>Because each node has at most </a:t>
                </a:r>
              </a:p>
              <a:p>
                <a:pPr marL="0" indent="0">
                  <a:spcBef>
                    <a:spcPts val="1219"/>
                  </a:spcBef>
                  <a:buNone/>
                  <a:tabLst>
                    <a:tab pos="177557" algn="l"/>
                  </a:tabLst>
                </a:pPr>
                <a:r>
                  <a:rPr lang="en-US" b="0" spc="-86" dirty="0" smtClean="0">
                    <a:cs typeface="Tahoma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pc="-86" smtClean="0">
                        <a:latin typeface="Cambria Math" panose="02040503050406030204" pitchFamily="18" charset="0"/>
                        <a:cs typeface="Tahoma"/>
                      </a:rPr>
                      <m:t>𝑚</m:t>
                    </m:r>
                    <m:r>
                      <a:rPr lang="en-US" b="0" i="1" spc="-86" smtClean="0">
                        <a:latin typeface="Cambria Math" panose="02040503050406030204" pitchFamily="18" charset="0"/>
                        <a:cs typeface="Tahoma"/>
                      </a:rPr>
                      <m:t>−1</m:t>
                    </m:r>
                    <m:r>
                      <a:rPr lang="en-US" b="0" i="0" spc="-86" smtClean="0"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r>
                      <a:rPr lang="en-US" b="0" i="1" spc="-86" smtClean="0">
                        <a:latin typeface="Cambria Math" panose="02040503050406030204" pitchFamily="18" charset="0"/>
                        <a:cs typeface="Tahoma"/>
                      </a:rPr>
                      <m:t>2</m:t>
                    </m:r>
                    <m:r>
                      <a:rPr lang="en-US" b="0" i="1" spc="-86" smtClean="0">
                        <a:latin typeface="Cambria Math" panose="02040503050406030204" pitchFamily="18" charset="0"/>
                        <a:cs typeface="Tahoma"/>
                      </a:rPr>
                      <m:t>𝑡</m:t>
                    </m:r>
                    <m:r>
                      <a:rPr lang="en-US" b="0" i="1" spc="-86" smtClean="0">
                        <a:latin typeface="Cambria Math" panose="02040503050406030204" pitchFamily="18" charset="0"/>
                        <a:cs typeface="Tahoma"/>
                      </a:rPr>
                      <m:t>−1</m:t>
                    </m:r>
                    <m:r>
                      <a:rPr lang="en-US" b="0" i="0" spc="-86" smtClean="0"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</m:oMath>
                </a14:m>
                <a:r>
                  <a:rPr lang="en-US" spc="-86" dirty="0" smtClean="0">
                    <a:cs typeface="Tahoma"/>
                  </a:rPr>
                  <a:t>keys </a:t>
                </a:r>
              </a:p>
              <a:p>
                <a:pPr marL="0" indent="0">
                  <a:spcBef>
                    <a:spcPts val="1219"/>
                  </a:spcBef>
                  <a:buNone/>
                  <a:tabLst>
                    <a:tab pos="177557" algn="l"/>
                  </a:tabLst>
                </a:pPr>
                <a:r>
                  <a:rPr lang="en-US" spc="-86" dirty="0" smtClean="0">
                    <a:cs typeface="Tahoma"/>
                  </a:rPr>
                  <a:t>    the</a:t>
                </a:r>
                <a:r>
                  <a:rPr lang="en-US" spc="-90" dirty="0" smtClean="0">
                    <a:cs typeface="Tahoma"/>
                  </a:rPr>
                  <a:t> </a:t>
                </a:r>
                <a:r>
                  <a:rPr lang="en-US" b="1" spc="-56" dirty="0">
                    <a:cs typeface="Arial"/>
                  </a:rPr>
                  <a:t>while </a:t>
                </a:r>
                <a:r>
                  <a:rPr lang="en-US" spc="-81" dirty="0">
                    <a:cs typeface="Tahoma"/>
                  </a:rPr>
                  <a:t>loop </a:t>
                </a:r>
                <a:r>
                  <a:rPr lang="en-US" spc="-73" dirty="0" smtClean="0">
                    <a:cs typeface="Tahoma"/>
                  </a:rPr>
                  <a:t>will execute </a:t>
                </a:r>
                <a14:m>
                  <m:oMath xmlns:m="http://schemas.openxmlformats.org/officeDocument/2006/math">
                    <m:r>
                      <a:rPr lang="en-US" b="0" i="1" spc="-73" smtClean="0">
                        <a:latin typeface="Cambria Math" panose="02040503050406030204" pitchFamily="18" charset="0"/>
                        <a:cs typeface="Tahoma"/>
                      </a:rPr>
                      <m:t>𝑂</m:t>
                    </m:r>
                    <m:d>
                      <m:dPr>
                        <m:ctrlPr>
                          <a:rPr lang="en-US" b="0" i="1" spc="-73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dPr>
                      <m:e>
                        <m:r>
                          <a:rPr lang="en-US" b="0" i="1" spc="-73" smtClean="0">
                            <a:latin typeface="Cambria Math" panose="02040503050406030204" pitchFamily="18" charset="0"/>
                            <a:cs typeface="Tahoma"/>
                          </a:rPr>
                          <m:t>𝑡</m:t>
                        </m:r>
                      </m:e>
                    </m:d>
                    <m:r>
                      <a:rPr lang="en-US" b="0" i="1" spc="-73" smtClean="0"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</m:oMath>
                </a14:m>
                <a:r>
                  <a:rPr lang="en-US" spc="-115" dirty="0" smtClean="0">
                    <a:cs typeface="Tahoma"/>
                  </a:rPr>
                  <a:t>times.</a:t>
                </a:r>
                <a:endParaRPr lang="en-US" dirty="0">
                  <a:cs typeface="Tahoma"/>
                </a:endParaRPr>
              </a:p>
              <a:p>
                <a:pPr>
                  <a:spcBef>
                    <a:spcPts val="958"/>
                  </a:spcBef>
                  <a:tabLst>
                    <a:tab pos="177557" algn="l"/>
                  </a:tabLst>
                </a:pPr>
                <a:r>
                  <a:rPr lang="en-US" spc="-103" dirty="0" smtClean="0">
                    <a:cs typeface="Tahoma"/>
                  </a:rPr>
                  <a:t>At most, number </a:t>
                </a:r>
                <a:r>
                  <a:rPr lang="en-US" spc="-90" dirty="0">
                    <a:cs typeface="Tahoma"/>
                  </a:rPr>
                  <a:t>of </a:t>
                </a:r>
                <a:r>
                  <a:rPr lang="en-US" spc="-86" dirty="0" smtClean="0">
                    <a:cs typeface="Tahoma"/>
                  </a:rPr>
                  <a:t>disk</a:t>
                </a:r>
                <a:r>
                  <a:rPr lang="en-US" spc="-145" dirty="0" smtClean="0">
                    <a:cs typeface="Tahoma"/>
                  </a:rPr>
                  <a:t> </a:t>
                </a:r>
                <a:r>
                  <a:rPr lang="en-US" spc="-133" dirty="0" smtClean="0">
                    <a:cs typeface="Tahoma"/>
                  </a:rPr>
                  <a:t>accesses </a:t>
                </a:r>
                <a:r>
                  <a:rPr lang="en-US" spc="-137" dirty="0" smtClean="0">
                    <a:cs typeface="Tahoma"/>
                  </a:rPr>
                  <a:t>= height of the B-Tree</a:t>
                </a:r>
                <a:endParaRPr lang="en-US" dirty="0">
                  <a:cs typeface="Tahoma"/>
                </a:endParaRPr>
              </a:p>
              <a:p>
                <a:pPr marL="0" indent="0">
                  <a:spcBef>
                    <a:spcPts val="958"/>
                  </a:spcBef>
                  <a:buNone/>
                  <a:tabLst>
                    <a:tab pos="177557" algn="l"/>
                  </a:tabLst>
                </a:pPr>
                <a:r>
                  <a:rPr lang="en-US" spc="26" dirty="0" smtClean="0">
                    <a:ea typeface="Cambria Math" panose="02040503050406030204" pitchFamily="18" charset="0"/>
                    <a:cs typeface="Tahoma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pc="26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Θ</m:t>
                    </m:r>
                    <m:d>
                      <m:dPr>
                        <m:ctrlPr>
                          <a:rPr lang="en-US" b="0" i="1" spc="26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aramond"/>
                          </a:rPr>
                        </m:ctrlPr>
                      </m:dPr>
                      <m:e>
                        <m:r>
                          <a:rPr lang="en-US" b="0" i="1" spc="26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aramond"/>
                          </a:rPr>
                          <m:t>h</m:t>
                        </m:r>
                      </m:e>
                    </m:d>
                    <m:r>
                      <a:rPr lang="en-US" b="0" i="1" spc="26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pc="26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Θ</m:t>
                    </m:r>
                    <m:r>
                      <a:rPr lang="en-US" b="0" i="1" spc="26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(</m:t>
                    </m:r>
                    <m:func>
                      <m:funcPr>
                        <m:ctrlPr>
                          <a:rPr lang="en-US" b="0" i="1" spc="26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aramond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pc="26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aramond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pc="26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aramond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pc="26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aramond"/>
                              </a:rPr>
                              <m:t>𝑡</m:t>
                            </m:r>
                          </m:sub>
                        </m:sSub>
                      </m:fName>
                      <m:e>
                        <m:r>
                          <a:rPr lang="en-US" b="0" i="1" spc="26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aramond"/>
                          </a:rPr>
                          <m:t>𝑛</m:t>
                        </m:r>
                        <m:r>
                          <a:rPr lang="en-US" b="0" i="1" spc="26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aramond"/>
                          </a:rPr>
                          <m:t>)</m:t>
                        </m:r>
                      </m:e>
                    </m:func>
                  </m:oMath>
                </a14:m>
                <a:endParaRPr lang="en-US" spc="51" dirty="0" smtClean="0">
                  <a:cs typeface="Garamond"/>
                </a:endParaRPr>
              </a:p>
              <a:p>
                <a:pPr>
                  <a:spcBef>
                    <a:spcPts val="881"/>
                  </a:spcBef>
                </a:pPr>
                <a:r>
                  <a:rPr lang="en-US" dirty="0" smtClean="0">
                    <a:cs typeface="Garamond"/>
                  </a:rPr>
                  <a:t>Therefore, total time is </a:t>
                </a:r>
                <a:endParaRPr lang="en-US" dirty="0">
                  <a:cs typeface="Garamond"/>
                </a:endParaRPr>
              </a:p>
              <a:p>
                <a:pPr marL="0" indent="0">
                  <a:buNone/>
                </a:pPr>
                <a:r>
                  <a:rPr lang="en-US" i="1" spc="64" dirty="0" smtClean="0">
                    <a:cs typeface="Georgia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pc="26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T</m:t>
                    </m:r>
                    <m:d>
                      <m:dPr>
                        <m:ctrlPr>
                          <a:rPr lang="en-US" b="0" i="1" spc="26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aramond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pc="26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aramond"/>
                          </a:rPr>
                          <m:t>n</m:t>
                        </m:r>
                      </m:e>
                    </m:d>
                    <m:r>
                      <a:rPr lang="en-US" b="0" i="1" spc="26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pc="26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O</m:t>
                    </m:r>
                    <m:r>
                      <a:rPr lang="en-US" b="0" i="0" spc="26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pc="26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t</m:t>
                    </m:r>
                    <m:r>
                      <a:rPr lang="en-US" b="0" i="1" spc="26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spc="26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h</m:t>
                    </m:r>
                    <m:r>
                      <a:rPr lang="en-US" b="0" i="0" spc="26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)= </m:t>
                    </m:r>
                    <m:r>
                      <m:rPr>
                        <m:sty m:val="p"/>
                      </m:rPr>
                      <a:rPr lang="en-US" i="1" spc="26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O</m:t>
                    </m:r>
                    <m:r>
                      <a:rPr lang="en-US" i="1" spc="26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(</m:t>
                    </m:r>
                    <m:func>
                      <m:funcPr>
                        <m:ctrlPr>
                          <a:rPr lang="en-US" i="1" spc="26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aramond"/>
                          </a:rPr>
                        </m:ctrlPr>
                      </m:funcPr>
                      <m:fName>
                        <m:r>
                          <a:rPr lang="en-US" b="0" i="1" spc="26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aramond"/>
                          </a:rPr>
                          <m:t>𝑡</m:t>
                        </m:r>
                        <m:r>
                          <a:rPr lang="en-US" b="0" i="1" spc="26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aramond"/>
                          </a:rPr>
                          <m:t>∙</m:t>
                        </m:r>
                        <m:sSub>
                          <m:sSubPr>
                            <m:ctrlPr>
                              <a:rPr lang="en-US" i="1" spc="26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aramond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pc="26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aramond"/>
                              </a:rPr>
                              <m:t>log</m:t>
                            </m:r>
                          </m:e>
                          <m:sub>
                            <m:r>
                              <a:rPr lang="en-US" i="1" spc="26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aramond"/>
                              </a:rPr>
                              <m:t>𝑡</m:t>
                            </m:r>
                          </m:sub>
                        </m:sSub>
                      </m:fName>
                      <m:e>
                        <m:r>
                          <a:rPr lang="en-US" i="1" spc="26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aramond"/>
                          </a:rPr>
                          <m:t>𝑛</m:t>
                        </m:r>
                        <m:r>
                          <a:rPr lang="en-US" i="1" spc="26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aramond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cs typeface="Garamond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38200"/>
                <a:ext cx="8686800" cy="4953000"/>
              </a:xfrm>
              <a:blipFill rotWithShape="0">
                <a:blip r:embed="rId2"/>
                <a:stretch>
                  <a:fillRect l="-1333" t="-1601" r="-2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8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153400" cy="1143000"/>
          </a:xfrm>
        </p:spPr>
        <p:txBody>
          <a:bodyPr/>
          <a:lstStyle/>
          <a:p>
            <a:r>
              <a:rPr lang="en-US" spc="-13" dirty="0" smtClean="0"/>
              <a:t>Creating Empty B-Tree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25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228599" y="3332312"/>
                <a:ext cx="8686800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arlett" pitchFamily="2" charset="2"/>
                  <a:buChar char="8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7472" indent="-347472">
                  <a:buFont typeface="Lucida Sans Unicode"/>
                  <a:buChar char="•"/>
                  <a:tabLst>
                    <a:tab pos="177557" algn="l"/>
                  </a:tabLst>
                </a:pPr>
                <a:r>
                  <a:rPr lang="en-US" spc="29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Allocate-Node</a:t>
                </a:r>
                <a:r>
                  <a:rPr lang="en-US" spc="291" dirty="0" smtClean="0">
                    <a:cs typeface="PMingLiU"/>
                  </a:rPr>
                  <a:t> - </a:t>
                </a:r>
                <a:r>
                  <a:rPr lang="en-US" spc="-81" dirty="0" smtClean="0">
                    <a:cs typeface="Tahoma"/>
                  </a:rPr>
                  <a:t>allocates </a:t>
                </a:r>
                <a:r>
                  <a:rPr lang="en-US" spc="-145" dirty="0">
                    <a:cs typeface="Tahoma"/>
                  </a:rPr>
                  <a:t>one </a:t>
                </a:r>
                <a:r>
                  <a:rPr lang="en-US" spc="-86" dirty="0">
                    <a:cs typeface="Tahoma"/>
                  </a:rPr>
                  <a:t>disk </a:t>
                </a:r>
                <a:r>
                  <a:rPr lang="en-US" spc="-141" dirty="0">
                    <a:cs typeface="Tahoma"/>
                  </a:rPr>
                  <a:t>page </a:t>
                </a:r>
                <a:r>
                  <a:rPr lang="en-US" spc="-60" dirty="0">
                    <a:cs typeface="Tahoma"/>
                  </a:rPr>
                  <a:t>to </a:t>
                </a:r>
                <a:r>
                  <a:rPr lang="en-US" spc="-128" dirty="0">
                    <a:cs typeface="Tahoma"/>
                  </a:rPr>
                  <a:t>be </a:t>
                </a:r>
                <a:r>
                  <a:rPr lang="en-US" spc="-145" dirty="0">
                    <a:cs typeface="Tahoma"/>
                  </a:rPr>
                  <a:t>used </a:t>
                </a:r>
                <a:r>
                  <a:rPr lang="en-US" spc="-137" dirty="0">
                    <a:cs typeface="Tahoma"/>
                  </a:rPr>
                  <a:t>as </a:t>
                </a:r>
                <a:r>
                  <a:rPr lang="en-US" spc="-124" dirty="0">
                    <a:cs typeface="Tahoma"/>
                  </a:rPr>
                  <a:t>a </a:t>
                </a:r>
                <a:r>
                  <a:rPr lang="en-US" spc="-162" dirty="0">
                    <a:cs typeface="Tahoma"/>
                  </a:rPr>
                  <a:t>new</a:t>
                </a:r>
                <a:r>
                  <a:rPr lang="en-US" spc="128" dirty="0">
                    <a:cs typeface="Tahoma"/>
                  </a:rPr>
                  <a:t> </a:t>
                </a:r>
                <a:r>
                  <a:rPr lang="en-US" spc="-128" dirty="0" smtClean="0">
                    <a:cs typeface="Tahoma"/>
                  </a:rPr>
                  <a:t>node.</a:t>
                </a:r>
                <a:endParaRPr lang="en-US" dirty="0">
                  <a:cs typeface="Tahoma"/>
                </a:endParaRPr>
              </a:p>
              <a:p>
                <a:pPr marL="347472" indent="-347472">
                  <a:spcBef>
                    <a:spcPts val="710"/>
                  </a:spcBef>
                  <a:buFont typeface="Lucida Sans Unicode"/>
                  <a:buChar char="•"/>
                  <a:tabLst>
                    <a:tab pos="177557" algn="l"/>
                  </a:tabLst>
                </a:pPr>
                <a:r>
                  <a:rPr lang="en-US" spc="-115" dirty="0" smtClean="0">
                    <a:cs typeface="Tahoma"/>
                  </a:rPr>
                  <a:t>Algorithm requires </a:t>
                </a:r>
                <a14:m>
                  <m:oMath xmlns:m="http://schemas.openxmlformats.org/officeDocument/2006/math">
                    <m:r>
                      <a:rPr lang="en-US" b="0" i="1" spc="-115" smtClean="0">
                        <a:latin typeface="Cambria Math" panose="02040503050406030204" pitchFamily="18" charset="0"/>
                        <a:cs typeface="Tahoma"/>
                      </a:rPr>
                      <m:t>𝑂</m:t>
                    </m:r>
                    <m:r>
                      <a:rPr lang="en-US" b="0" i="1" spc="-115" smtClean="0">
                        <a:latin typeface="Cambria Math" panose="02040503050406030204" pitchFamily="18" charset="0"/>
                        <a:cs typeface="Tahoma"/>
                      </a:rPr>
                      <m:t>(1)</m:t>
                    </m:r>
                  </m:oMath>
                </a14:m>
                <a:r>
                  <a:rPr lang="en-US" spc="-86" dirty="0" smtClean="0">
                    <a:cs typeface="Tahoma"/>
                  </a:rPr>
                  <a:t> </a:t>
                </a:r>
                <a:r>
                  <a:rPr lang="en-US" spc="-86" dirty="0">
                    <a:cs typeface="Tahoma"/>
                  </a:rPr>
                  <a:t>disk </a:t>
                </a:r>
                <a:r>
                  <a:rPr lang="en-US" spc="-97" dirty="0" smtClean="0">
                    <a:cs typeface="Tahoma"/>
                  </a:rPr>
                  <a:t>operations and </a:t>
                </a:r>
                <a14:m>
                  <m:oMath xmlns:m="http://schemas.openxmlformats.org/officeDocument/2006/math">
                    <m:r>
                      <a:rPr lang="en-US" b="0" i="1" spc="-97" smtClean="0">
                        <a:latin typeface="Cambria Math" panose="02040503050406030204" pitchFamily="18" charset="0"/>
                        <a:cs typeface="Tahoma"/>
                      </a:rPr>
                      <m:t>𝑂</m:t>
                    </m:r>
                    <m:r>
                      <a:rPr lang="en-US" b="0" i="1" spc="-97" smtClean="0">
                        <a:latin typeface="Cambria Math" panose="02040503050406030204" pitchFamily="18" charset="0"/>
                        <a:cs typeface="Tahoma"/>
                      </a:rPr>
                      <m:t>(1)</m:t>
                    </m:r>
                  </m:oMath>
                </a14:m>
                <a:r>
                  <a:rPr lang="en-US" spc="68" dirty="0">
                    <a:cs typeface="Garamond"/>
                  </a:rPr>
                  <a:t> </a:t>
                </a:r>
                <a:r>
                  <a:rPr lang="en-US" spc="21" dirty="0">
                    <a:cs typeface="Tahoma"/>
                  </a:rPr>
                  <a:t>CPU</a:t>
                </a:r>
                <a:r>
                  <a:rPr lang="en-US" spc="107" dirty="0">
                    <a:cs typeface="Tahoma"/>
                  </a:rPr>
                  <a:t> </a:t>
                </a:r>
                <a:r>
                  <a:rPr lang="en-US" spc="-86" dirty="0" smtClean="0">
                    <a:cs typeface="Tahoma"/>
                  </a:rPr>
                  <a:t>time, so</a:t>
                </a:r>
              </a:p>
              <a:p>
                <a:pPr marL="0" indent="0">
                  <a:spcBef>
                    <a:spcPts val="710"/>
                  </a:spcBef>
                  <a:buNone/>
                  <a:tabLst>
                    <a:tab pos="177557" algn="l"/>
                  </a:tabLst>
                </a:pPr>
                <a:r>
                  <a:rPr lang="en-US" b="0" spc="-86" dirty="0">
                    <a:cs typeface="Tahoma"/>
                  </a:rPr>
                  <a:t>	</a:t>
                </a:r>
                <a:r>
                  <a:rPr lang="en-US" b="0" spc="-86" dirty="0" smtClean="0">
                    <a:cs typeface="Tahoma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pc="-86" smtClean="0">
                        <a:latin typeface="Cambria Math" panose="02040503050406030204" pitchFamily="18" charset="0"/>
                        <a:cs typeface="Tahoma"/>
                      </a:rPr>
                      <m:t>𝑇</m:t>
                    </m:r>
                    <m:d>
                      <m:dPr>
                        <m:ctrlPr>
                          <a:rPr lang="en-US" b="0" i="1" spc="-86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dPr>
                      <m:e>
                        <m:r>
                          <a:rPr lang="en-US" b="0" i="1" spc="-86" smtClean="0">
                            <a:latin typeface="Cambria Math" panose="02040503050406030204" pitchFamily="18" charset="0"/>
                            <a:cs typeface="Tahoma"/>
                          </a:rPr>
                          <m:t>𝑛</m:t>
                        </m:r>
                      </m:e>
                    </m:d>
                    <m:r>
                      <a:rPr lang="en-US" i="1" spc="-86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∈</m:t>
                    </m:r>
                    <m:r>
                      <a:rPr lang="en-US" b="0" i="1" spc="-86" smtClean="0">
                        <a:latin typeface="Cambria Math" panose="02040503050406030204" pitchFamily="18" charset="0"/>
                        <a:cs typeface="Tahoma"/>
                      </a:rPr>
                      <m:t>𝑂</m:t>
                    </m:r>
                    <m:r>
                      <a:rPr lang="en-US" b="0" i="1" spc="-86" smtClean="0">
                        <a:latin typeface="Cambria Math" panose="02040503050406030204" pitchFamily="18" charset="0"/>
                        <a:cs typeface="Tahoma"/>
                      </a:rPr>
                      <m:t>(1)</m:t>
                    </m:r>
                  </m:oMath>
                </a14:m>
                <a:r>
                  <a:rPr lang="en-US" spc="-86" dirty="0" smtClean="0">
                    <a:cs typeface="Tahoma"/>
                  </a:rPr>
                  <a:t> </a:t>
                </a:r>
                <a:endParaRPr lang="en-US" dirty="0">
                  <a:cs typeface="Tahoma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99" y="3332312"/>
                <a:ext cx="8686800" cy="2743200"/>
              </a:xfrm>
              <a:prstGeom prst="rect">
                <a:avLst/>
              </a:prstGeom>
              <a:blipFill rotWithShape="0">
                <a:blip r:embed="rId2"/>
                <a:stretch>
                  <a:fillRect l="-2526" t="-7111" r="-18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30766" y="1156312"/>
            <a:ext cx="7882467" cy="200311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55384"/>
            <a:r>
              <a:rPr lang="en-US" sz="2000" b="1" spc="34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spc="19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B-Tree-Create(</a:t>
            </a:r>
            <a:r>
              <a:rPr lang="en-US" sz="2000" i="1" spc="196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spc="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9594">
              <a:spcBef>
                <a:spcPts val="133"/>
              </a:spcBef>
            </a:pPr>
            <a:r>
              <a:rPr lang="en-US" sz="2000" i="1" spc="-68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0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2000" spc="-36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244" dirty="0">
                <a:latin typeface="Courier New" panose="02070309020205020404" pitchFamily="49" charset="0"/>
                <a:cs typeface="Courier New" panose="02070309020205020404" pitchFamily="49" charset="0"/>
              </a:rPr>
              <a:t>Allocate-Node()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9594">
              <a:spcBef>
                <a:spcPts val="128"/>
              </a:spcBef>
            </a:pPr>
            <a:r>
              <a:rPr lang="en-US" sz="2000" i="1" spc="2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x.leaf</a:t>
            </a:r>
            <a:r>
              <a:rPr lang="en-US" sz="2000" spc="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2000" spc="-36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325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9594">
              <a:spcBef>
                <a:spcPts val="128"/>
              </a:spcBef>
            </a:pPr>
            <a:r>
              <a:rPr lang="en-US" sz="2000" i="1" spc="2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spc="2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.n</a:t>
            </a:r>
            <a:r>
              <a:rPr lang="en-US" sz="2000" spc="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2000" spc="-36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9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9594">
              <a:spcBef>
                <a:spcPts val="133"/>
              </a:spcBef>
            </a:pPr>
            <a:r>
              <a:rPr lang="en-US" sz="2000" spc="214" dirty="0">
                <a:latin typeface="Courier New" panose="02070309020205020404" pitchFamily="49" charset="0"/>
                <a:cs typeface="Courier New" panose="02070309020205020404" pitchFamily="49" charset="0"/>
              </a:rPr>
              <a:t>Disk-Write(</a:t>
            </a:r>
            <a:r>
              <a:rPr lang="en-US" sz="2000" i="1" spc="214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spc="214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9594">
              <a:spcBef>
                <a:spcPts val="128"/>
              </a:spcBef>
            </a:pPr>
            <a:r>
              <a:rPr lang="en-US" sz="2000" i="1" spc="-13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i="1" spc="-158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.root</a:t>
            </a:r>
            <a:r>
              <a:rPr lang="en-US" sz="2000" spc="-12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2000" spc="-222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spc="-68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Inserting into a B-Tree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867400"/>
          </a:xfrm>
          <a:ln/>
        </p:spPr>
        <p:txBody>
          <a:bodyPr/>
          <a:lstStyle/>
          <a:p>
            <a:r>
              <a:rPr lang="en-US" altLang="en-US" sz="2800" dirty="0" smtClean="0"/>
              <a:t>Find leaf where key should be inserted:</a:t>
            </a:r>
            <a:endParaRPr lang="en-US" altLang="en-US" sz="2800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en-US" dirty="0" smtClean="0"/>
              <a:t>If the leaf has less than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m–1</a:t>
            </a:r>
            <a:r>
              <a:rPr lang="en-US" altLang="en-US" dirty="0" smtClean="0"/>
              <a:t> keys</a:t>
            </a:r>
          </a:p>
          <a:p>
            <a:pPr marL="1314450" lvl="2" indent="-514350"/>
            <a:r>
              <a:rPr lang="en-US" altLang="en-US" dirty="0"/>
              <a:t>I</a:t>
            </a:r>
            <a:r>
              <a:rPr lang="en-US" altLang="en-US" dirty="0" smtClean="0"/>
              <a:t>nsert the new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&lt;key, data&gt;</a:t>
            </a:r>
            <a:r>
              <a:rPr lang="en-US" altLang="en-US" dirty="0" smtClean="0"/>
              <a:t> pair into the leaf.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en-US" dirty="0" smtClean="0"/>
              <a:t>If the leaf has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m–1</a:t>
            </a:r>
            <a:r>
              <a:rPr lang="en-US" altLang="en-US" dirty="0" smtClean="0"/>
              <a:t> keys </a:t>
            </a:r>
          </a:p>
          <a:p>
            <a:pPr marL="1314450" lvl="2" indent="-514350"/>
            <a:r>
              <a:rPr lang="en-US" altLang="en-US" dirty="0"/>
              <a:t>I</a:t>
            </a:r>
            <a:r>
              <a:rPr lang="en-US" altLang="en-US" dirty="0" smtClean="0"/>
              <a:t>nsert </a:t>
            </a:r>
            <a:r>
              <a:rPr lang="en-US" altLang="en-US" dirty="0"/>
              <a:t>the new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&lt;key, data&gt;</a:t>
            </a:r>
            <a:r>
              <a:rPr lang="en-US" altLang="en-US" dirty="0"/>
              <a:t> pair into the </a:t>
            </a:r>
            <a:r>
              <a:rPr lang="en-US" altLang="en-US" dirty="0" smtClean="0"/>
              <a:t>leaf.</a:t>
            </a:r>
          </a:p>
          <a:p>
            <a:pPr marL="1314450" lvl="2" indent="-514350"/>
            <a:r>
              <a:rPr lang="en-US" altLang="en-US" dirty="0"/>
              <a:t>S</a:t>
            </a:r>
            <a:r>
              <a:rPr lang="en-US" altLang="en-US" dirty="0" smtClean="0"/>
              <a:t>plit </a:t>
            </a:r>
            <a:r>
              <a:rPr lang="en-US" altLang="en-US" dirty="0"/>
              <a:t>the leaf </a:t>
            </a:r>
            <a:r>
              <a:rPr lang="en-US" altLang="en-US" dirty="0" smtClean="0"/>
              <a:t>in two. </a:t>
            </a:r>
          </a:p>
          <a:p>
            <a:pPr marL="1314450" lvl="2" indent="-514350"/>
            <a:r>
              <a:rPr lang="en-US" altLang="en-US" dirty="0"/>
              <a:t>P</a:t>
            </a:r>
            <a:r>
              <a:rPr lang="en-US" altLang="en-US" dirty="0" smtClean="0"/>
              <a:t>romote </a:t>
            </a:r>
            <a:r>
              <a:rPr lang="en-US" altLang="en-US" dirty="0"/>
              <a:t>the middle key to the leaf’s </a:t>
            </a:r>
            <a:r>
              <a:rPr lang="en-US" altLang="en-US" dirty="0" smtClean="0"/>
              <a:t>parent.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en-US" dirty="0" smtClean="0"/>
              <a:t>If the parent now has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m-1</a:t>
            </a:r>
            <a:r>
              <a:rPr lang="en-US" altLang="en-US" dirty="0" smtClean="0"/>
              <a:t> keys</a:t>
            </a:r>
          </a:p>
          <a:p>
            <a:pPr marL="1314450" lvl="2" indent="-514350"/>
            <a:r>
              <a:rPr lang="en-US" altLang="en-US" dirty="0"/>
              <a:t>R</a:t>
            </a:r>
            <a:r>
              <a:rPr lang="en-US" altLang="en-US" dirty="0" smtClean="0"/>
              <a:t>epeat split / promotions until reach node with less than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m-1</a:t>
            </a:r>
            <a:r>
              <a:rPr lang="en-US" altLang="en-US" dirty="0" smtClean="0"/>
              <a:t> keys.</a:t>
            </a:r>
          </a:p>
          <a:p>
            <a:pPr marL="1314450" lvl="2" indent="-514350"/>
            <a:r>
              <a:rPr lang="en-US" altLang="en-US" dirty="0"/>
              <a:t>I</a:t>
            </a:r>
            <a:r>
              <a:rPr lang="en-US" altLang="en-US" dirty="0" smtClean="0"/>
              <a:t>f reach root, create new root, split old root and promote its middle key.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62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Space in Leaf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740261"/>
          </a:xfrm>
        </p:spPr>
        <p:txBody>
          <a:bodyPr/>
          <a:lstStyle/>
          <a:p>
            <a:r>
              <a:rPr lang="en-US" dirty="0" smtClean="0"/>
              <a:t>Insert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27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62400" y="3124200"/>
          <a:ext cx="4020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90400" y="3865880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88725" y="3865880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49650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85235" y="4826548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35590" y="4824581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455309" y="4814147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95127" y="4810213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31050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452609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18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 bwMode="auto">
          <a:xfrm flipH="1">
            <a:off x="1885235" y="3495040"/>
            <a:ext cx="2077166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849651" y="4236720"/>
            <a:ext cx="1040749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7" idx="2"/>
          </p:cNvCxnSpPr>
          <p:nvPr/>
        </p:nvCxnSpPr>
        <p:spPr bwMode="auto">
          <a:xfrm flipH="1">
            <a:off x="1890400" y="4236720"/>
            <a:ext cx="438073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771711" y="4230463"/>
            <a:ext cx="163879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364462" y="3495040"/>
            <a:ext cx="1524263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431050" y="4230463"/>
            <a:ext cx="1457676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5450448" y="4224206"/>
            <a:ext cx="77224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6455310" y="4224206"/>
            <a:ext cx="111129" cy="58483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893382" y="4236720"/>
            <a:ext cx="601746" cy="5723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652653" y="303989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72799" y="376254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38233" y="3820467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76046" y="521496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59473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43209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24400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12295" y="518727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75460" y="51816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8178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0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Space in Leaf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28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748619"/>
              </p:ext>
            </p:extLst>
          </p:nvPr>
        </p:nvGraphicFramePr>
        <p:xfrm>
          <a:off x="3962400" y="3124200"/>
          <a:ext cx="4020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90400" y="3865880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88725" y="3865880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49650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85235" y="4826548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35590" y="4824581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455309" y="4814147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95127" y="4810213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31050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452609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18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 bwMode="auto">
          <a:xfrm flipH="1">
            <a:off x="1885235" y="3495040"/>
            <a:ext cx="2077166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849651" y="4236720"/>
            <a:ext cx="1040749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7" idx="2"/>
          </p:cNvCxnSpPr>
          <p:nvPr/>
        </p:nvCxnSpPr>
        <p:spPr bwMode="auto">
          <a:xfrm flipH="1">
            <a:off x="1890400" y="4236720"/>
            <a:ext cx="438073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771711" y="4230463"/>
            <a:ext cx="163879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364462" y="3495040"/>
            <a:ext cx="1524263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431050" y="4230463"/>
            <a:ext cx="1457676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5450448" y="4224206"/>
            <a:ext cx="77224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6455310" y="4224206"/>
            <a:ext cx="111129" cy="58483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893382" y="4236720"/>
            <a:ext cx="601746" cy="5723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652653" y="303989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72799" y="376254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38233" y="3820467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76046" y="521496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59473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43209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24400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12295" y="518727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75460" y="51816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8178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49131" y="2668242"/>
            <a:ext cx="228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534400" cy="1708573"/>
          </a:xfrm>
        </p:spPr>
        <p:txBody>
          <a:bodyPr/>
          <a:lstStyle/>
          <a:p>
            <a:r>
              <a:rPr lang="en-US" dirty="0" smtClean="0"/>
              <a:t>Start at root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Because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r.leaf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r.key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 smtClean="0"/>
              <a:t>try to insert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r.c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aseline="-25000" dirty="0" smtClean="0">
                <a:cs typeface="Courier New" panose="02070309020205020404" pitchFamily="49" charset="0"/>
              </a:rPr>
              <a:t> 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5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Space in Leaf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29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89729"/>
              </p:ext>
            </p:extLst>
          </p:nvPr>
        </p:nvGraphicFramePr>
        <p:xfrm>
          <a:off x="3962400" y="3124200"/>
          <a:ext cx="4020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656172"/>
              </p:ext>
            </p:extLst>
          </p:nvPr>
        </p:nvGraphicFramePr>
        <p:xfrm>
          <a:off x="1890400" y="3865880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88725" y="3865880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49650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85235" y="4826548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35590" y="4824581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455309" y="4814147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95127" y="4810213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31050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452609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18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 bwMode="auto">
          <a:xfrm flipH="1">
            <a:off x="1885235" y="3495040"/>
            <a:ext cx="2077166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849651" y="4236720"/>
            <a:ext cx="1040749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7" idx="2"/>
          </p:cNvCxnSpPr>
          <p:nvPr/>
        </p:nvCxnSpPr>
        <p:spPr bwMode="auto">
          <a:xfrm flipH="1">
            <a:off x="1890400" y="4236720"/>
            <a:ext cx="438073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771711" y="4230463"/>
            <a:ext cx="163879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364462" y="3495040"/>
            <a:ext cx="1524263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431050" y="4230463"/>
            <a:ext cx="1457676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5450448" y="4224206"/>
            <a:ext cx="77224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6455310" y="4224206"/>
            <a:ext cx="111129" cy="58483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893382" y="4236720"/>
            <a:ext cx="601746" cy="5723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652653" y="303989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72799" y="376254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38233" y="3820467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76046" y="521496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59473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43209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24400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12295" y="518727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75460" y="51816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8178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8686800" cy="1219200"/>
          </a:xfrm>
        </p:spPr>
        <p:txBody>
          <a:bodyPr/>
          <a:lstStyle/>
          <a:p>
            <a:r>
              <a:rPr lang="en-US" dirty="0" smtClean="0"/>
              <a:t>Because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a.leaf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a.key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lvl="1"/>
            <a:r>
              <a:rPr lang="en-US" dirty="0" smtClean="0"/>
              <a:t>try to insert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dirty="0" smtClean="0"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aseline="-25000" dirty="0" smtClean="0">
                <a:cs typeface="Courier New" panose="02070309020205020404" pitchFamily="49" charset="0"/>
              </a:rPr>
              <a:t> 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57400" y="3429000"/>
            <a:ext cx="228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63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4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5715000" cy="4800600"/>
          </a:xfrm>
        </p:spPr>
        <p:txBody>
          <a:bodyPr/>
          <a:lstStyle/>
          <a:p>
            <a:pPr marL="347472" indent="-347472">
              <a:spcBef>
                <a:spcPts val="97"/>
              </a:spcBef>
            </a:pPr>
            <a:r>
              <a:rPr lang="en-US" sz="2800" spc="-97" dirty="0" smtClean="0">
                <a:cs typeface="Tahoma"/>
              </a:rPr>
              <a:t>Memory </a:t>
            </a:r>
            <a:r>
              <a:rPr lang="en-US" sz="2800" spc="-86" dirty="0">
                <a:cs typeface="Tahoma"/>
              </a:rPr>
              <a:t>capacity </a:t>
            </a:r>
            <a:r>
              <a:rPr lang="en-US" sz="2800" spc="-68" dirty="0">
                <a:cs typeface="Tahoma"/>
              </a:rPr>
              <a:t>in </a:t>
            </a:r>
            <a:r>
              <a:rPr lang="en-US" sz="2800" spc="-103" dirty="0" smtClean="0">
                <a:cs typeface="Tahoma"/>
              </a:rPr>
              <a:t>computer </a:t>
            </a:r>
            <a:r>
              <a:rPr lang="en-US" sz="2800" spc="-124" dirty="0" smtClean="0">
                <a:cs typeface="Tahoma"/>
              </a:rPr>
              <a:t>systems </a:t>
            </a:r>
            <a:r>
              <a:rPr lang="en-US" sz="2800" spc="-94" dirty="0">
                <a:cs typeface="Tahoma"/>
              </a:rPr>
              <a:t>consists </a:t>
            </a:r>
            <a:r>
              <a:rPr lang="en-US" sz="2800" spc="-103" dirty="0">
                <a:cs typeface="Tahoma"/>
              </a:rPr>
              <a:t>broadly </a:t>
            </a:r>
            <a:r>
              <a:rPr lang="en-US" sz="2800" spc="-124" dirty="0" smtClean="0">
                <a:cs typeface="Tahoma"/>
              </a:rPr>
              <a:t>of </a:t>
            </a:r>
            <a:r>
              <a:rPr lang="en-US" sz="2800" spc="-128" dirty="0">
                <a:cs typeface="Tahoma"/>
              </a:rPr>
              <a:t>2</a:t>
            </a:r>
            <a:r>
              <a:rPr lang="en-US" sz="2800" spc="-304" dirty="0">
                <a:cs typeface="Tahoma"/>
              </a:rPr>
              <a:t> </a:t>
            </a:r>
            <a:r>
              <a:rPr lang="en-US" sz="2800" spc="-111" dirty="0">
                <a:cs typeface="Tahoma"/>
              </a:rPr>
              <a:t>parts:</a:t>
            </a:r>
            <a:endParaRPr lang="en-US" sz="2800" dirty="0">
              <a:cs typeface="Tahoma"/>
            </a:endParaRPr>
          </a:p>
          <a:p>
            <a:pPr marL="347472" lvl="1" indent="-347472">
              <a:spcBef>
                <a:spcPts val="705"/>
              </a:spcBef>
              <a:buClr>
                <a:srgbClr val="000000"/>
              </a:buClr>
              <a:tabLst>
                <a:tab pos="519640" algn="l"/>
              </a:tabLst>
            </a:pPr>
            <a:r>
              <a:rPr lang="en-US" b="1" spc="-34" dirty="0" smtClean="0">
                <a:cs typeface="Arial"/>
              </a:rPr>
              <a:t>Main </a:t>
            </a:r>
            <a:r>
              <a:rPr lang="en-US" b="1" spc="-81" dirty="0" smtClean="0">
                <a:cs typeface="Arial"/>
              </a:rPr>
              <a:t>memory (RAM)</a:t>
            </a:r>
            <a:r>
              <a:rPr lang="en-US" spc="-81" dirty="0" smtClean="0">
                <a:cs typeface="Tahoma"/>
              </a:rPr>
              <a:t>: </a:t>
            </a:r>
            <a:r>
              <a:rPr lang="en-US" spc="-154" dirty="0">
                <a:cs typeface="Tahoma"/>
              </a:rPr>
              <a:t>uses </a:t>
            </a:r>
            <a:r>
              <a:rPr lang="en-US" spc="-141" dirty="0">
                <a:cs typeface="Tahoma"/>
              </a:rPr>
              <a:t>memory</a:t>
            </a:r>
            <a:r>
              <a:rPr lang="en-US" spc="150" dirty="0">
                <a:cs typeface="Tahoma"/>
              </a:rPr>
              <a:t> </a:t>
            </a:r>
            <a:r>
              <a:rPr lang="en-US" spc="-90" dirty="0">
                <a:cs typeface="Tahoma"/>
              </a:rPr>
              <a:t>chips.</a:t>
            </a:r>
            <a:endParaRPr lang="en-US" dirty="0">
              <a:cs typeface="Tahoma"/>
            </a:endParaRPr>
          </a:p>
          <a:p>
            <a:pPr marL="347472" lvl="1" indent="-347472">
              <a:spcBef>
                <a:spcPts val="368"/>
              </a:spcBef>
              <a:buClr>
                <a:srgbClr val="000000"/>
              </a:buClr>
              <a:tabLst>
                <a:tab pos="519640" algn="l"/>
              </a:tabLst>
            </a:pPr>
            <a:r>
              <a:rPr lang="en-US" b="1" spc="-86" dirty="0">
                <a:cs typeface="Arial"/>
              </a:rPr>
              <a:t>Secondary storage</a:t>
            </a:r>
            <a:r>
              <a:rPr lang="en-US" spc="-86" dirty="0">
                <a:cs typeface="Tahoma"/>
              </a:rPr>
              <a:t>: </a:t>
            </a:r>
            <a:r>
              <a:rPr lang="en-US" spc="-137" dirty="0">
                <a:cs typeface="Tahoma"/>
              </a:rPr>
              <a:t>based </a:t>
            </a:r>
            <a:r>
              <a:rPr lang="en-US" spc="-124" dirty="0">
                <a:cs typeface="Tahoma"/>
              </a:rPr>
              <a:t>on </a:t>
            </a:r>
            <a:r>
              <a:rPr lang="en-US" spc="-103" dirty="0">
                <a:cs typeface="Tahoma"/>
              </a:rPr>
              <a:t>magnetic</a:t>
            </a:r>
            <a:r>
              <a:rPr lang="en-US" spc="-73" dirty="0">
                <a:cs typeface="Tahoma"/>
              </a:rPr>
              <a:t> </a:t>
            </a:r>
            <a:r>
              <a:rPr lang="en-US" spc="-94" dirty="0">
                <a:cs typeface="Tahoma"/>
              </a:rPr>
              <a:t>disks.</a:t>
            </a:r>
            <a:endParaRPr lang="en-US" dirty="0">
              <a:cs typeface="Tahoma"/>
            </a:endParaRPr>
          </a:p>
          <a:p>
            <a:pPr marL="347472" indent="-347472">
              <a:spcBef>
                <a:spcPts val="368"/>
              </a:spcBef>
              <a:buClr>
                <a:srgbClr val="000000"/>
              </a:buClr>
              <a:tabLst>
                <a:tab pos="519640" algn="l"/>
              </a:tabLst>
            </a:pPr>
            <a:r>
              <a:rPr lang="en-US" sz="2800" spc="-68" dirty="0">
                <a:cs typeface="Tahoma"/>
              </a:rPr>
              <a:t>Magnetic </a:t>
            </a:r>
            <a:r>
              <a:rPr lang="en-US" sz="2800" spc="-97" dirty="0">
                <a:cs typeface="Tahoma"/>
              </a:rPr>
              <a:t>disks </a:t>
            </a:r>
            <a:r>
              <a:rPr lang="en-US" sz="2800" spc="-141" dirty="0">
                <a:cs typeface="Tahoma"/>
              </a:rPr>
              <a:t>are </a:t>
            </a:r>
            <a:r>
              <a:rPr lang="en-US" sz="2800" b="1" spc="-64" dirty="0">
                <a:cs typeface="Arial"/>
              </a:rPr>
              <a:t>cheaper </a:t>
            </a:r>
            <a:r>
              <a:rPr lang="en-US" sz="2800" spc="-124" dirty="0">
                <a:cs typeface="Tahoma"/>
              </a:rPr>
              <a:t>and </a:t>
            </a:r>
            <a:r>
              <a:rPr lang="en-US" sz="2800" spc="-137" dirty="0">
                <a:cs typeface="Tahoma"/>
              </a:rPr>
              <a:t>have</a:t>
            </a:r>
            <a:r>
              <a:rPr lang="en-US" sz="2800" dirty="0">
                <a:cs typeface="Tahoma"/>
              </a:rPr>
              <a:t> </a:t>
            </a:r>
            <a:r>
              <a:rPr lang="en-US" sz="2800" b="1" spc="-68" dirty="0">
                <a:cs typeface="Arial"/>
              </a:rPr>
              <a:t>higher </a:t>
            </a:r>
            <a:r>
              <a:rPr lang="en-US" sz="2800" b="1" spc="-60" dirty="0">
                <a:cs typeface="Arial"/>
              </a:rPr>
              <a:t>capacity</a:t>
            </a:r>
            <a:r>
              <a:rPr lang="en-US" sz="2800" spc="-60" dirty="0">
                <a:cs typeface="Tahoma"/>
              </a:rPr>
              <a:t>.</a:t>
            </a:r>
            <a:endParaRPr lang="en-US" sz="2800" dirty="0">
              <a:cs typeface="Tahoma"/>
            </a:endParaRPr>
          </a:p>
          <a:p>
            <a:pPr marL="347472" indent="-347472">
              <a:spcBef>
                <a:spcPts val="368"/>
              </a:spcBef>
              <a:buClr>
                <a:srgbClr val="000000"/>
              </a:buClr>
              <a:tabLst>
                <a:tab pos="519640" algn="l"/>
              </a:tabLst>
            </a:pPr>
            <a:r>
              <a:rPr lang="en-US" sz="2800" spc="-13" dirty="0">
                <a:solidFill>
                  <a:srgbClr val="00004C"/>
                </a:solidFill>
                <a:cs typeface="Tahoma"/>
              </a:rPr>
              <a:t>But </a:t>
            </a:r>
            <a:r>
              <a:rPr lang="en-US" sz="2800" spc="-103" dirty="0">
                <a:cs typeface="Tahoma"/>
              </a:rPr>
              <a:t>they </a:t>
            </a:r>
            <a:r>
              <a:rPr lang="en-US" sz="2800" spc="-141" dirty="0">
                <a:cs typeface="Tahoma"/>
              </a:rPr>
              <a:t>are </a:t>
            </a:r>
            <a:r>
              <a:rPr lang="en-US" sz="2800" spc="-120" dirty="0">
                <a:cs typeface="Tahoma"/>
              </a:rPr>
              <a:t>much </a:t>
            </a:r>
            <a:r>
              <a:rPr lang="en-US" sz="2800" spc="-133" dirty="0">
                <a:cs typeface="Tahoma"/>
              </a:rPr>
              <a:t>slower because </a:t>
            </a:r>
            <a:r>
              <a:rPr lang="en-US" sz="2800" spc="-103" dirty="0">
                <a:cs typeface="Tahoma"/>
              </a:rPr>
              <a:t>they </a:t>
            </a:r>
            <a:r>
              <a:rPr lang="en-US" sz="2800" spc="-137" dirty="0">
                <a:cs typeface="Tahoma"/>
              </a:rPr>
              <a:t>have</a:t>
            </a:r>
            <a:r>
              <a:rPr lang="en-US" sz="2800" spc="-346" dirty="0">
                <a:cs typeface="Tahoma"/>
              </a:rPr>
              <a:t> </a:t>
            </a:r>
            <a:r>
              <a:rPr lang="en-US" sz="2800" spc="-111" dirty="0">
                <a:cs typeface="Tahoma"/>
              </a:rPr>
              <a:t>moving </a:t>
            </a:r>
            <a:r>
              <a:rPr lang="en-US" sz="2800" spc="-94" dirty="0">
                <a:cs typeface="Tahoma"/>
              </a:rPr>
              <a:t>parts</a:t>
            </a:r>
            <a:r>
              <a:rPr lang="en-US" sz="2800" spc="-94" dirty="0" smtClean="0">
                <a:cs typeface="Tahoma"/>
              </a:rPr>
              <a:t>.</a:t>
            </a:r>
            <a:endParaRPr lang="en-US" sz="2800" dirty="0"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33" y="1066800"/>
            <a:ext cx="2919030" cy="241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Space in Leaf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30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62400" y="3124200"/>
          <a:ext cx="4020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81441"/>
              </p:ext>
            </p:extLst>
          </p:nvPr>
        </p:nvGraphicFramePr>
        <p:xfrm>
          <a:off x="1890400" y="3865880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88725" y="3865880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0277"/>
              </p:ext>
            </p:extLst>
          </p:nvPr>
        </p:nvGraphicFramePr>
        <p:xfrm>
          <a:off x="849650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85235" y="4826548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35590" y="4824581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455309" y="4814147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95127" y="4810213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31050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452609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18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 bwMode="auto">
          <a:xfrm flipH="1">
            <a:off x="1885235" y="3495040"/>
            <a:ext cx="2077166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849651" y="4236720"/>
            <a:ext cx="1040749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7" idx="2"/>
          </p:cNvCxnSpPr>
          <p:nvPr/>
        </p:nvCxnSpPr>
        <p:spPr bwMode="auto">
          <a:xfrm flipH="1">
            <a:off x="1890400" y="4236720"/>
            <a:ext cx="438073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771711" y="4230463"/>
            <a:ext cx="163879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364462" y="3495040"/>
            <a:ext cx="1524263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431050" y="4230463"/>
            <a:ext cx="1457676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5450448" y="4224206"/>
            <a:ext cx="77224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6455310" y="4224206"/>
            <a:ext cx="111129" cy="58483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893382" y="4236720"/>
            <a:ext cx="601746" cy="5723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652653" y="303989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72799" y="376254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38233" y="3820467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76046" y="521496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59473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43209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24400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12295" y="518727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75460" y="51816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8178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0954" y="4435709"/>
            <a:ext cx="228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049876"/>
              </p:ext>
            </p:extLst>
          </p:nvPr>
        </p:nvGraphicFramePr>
        <p:xfrm>
          <a:off x="416115" y="3950925"/>
          <a:ext cx="4020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 bwMode="auto">
          <a:xfrm>
            <a:off x="617146" y="4435709"/>
            <a:ext cx="0" cy="5599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8686800" cy="1117358"/>
          </a:xfrm>
        </p:spPr>
        <p:txBody>
          <a:bodyPr/>
          <a:lstStyle/>
          <a:p>
            <a:r>
              <a:rPr lang="en-US" dirty="0" smtClean="0"/>
              <a:t>Because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c.leaf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lvl="1"/>
            <a:r>
              <a:rPr lang="en-US" dirty="0" smtClean="0"/>
              <a:t>insert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into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652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Space in Leaf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31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62400" y="3124200"/>
          <a:ext cx="4020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90400" y="3865880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88725" y="3865880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17856"/>
              </p:ext>
            </p:extLst>
          </p:nvPr>
        </p:nvGraphicFramePr>
        <p:xfrm>
          <a:off x="442190" y="4824581"/>
          <a:ext cx="128360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869"/>
                <a:gridCol w="427869"/>
                <a:gridCol w="42786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85235" y="4826548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35590" y="4824581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455309" y="4814147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95127" y="4810213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31050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452609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18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 bwMode="auto">
          <a:xfrm flipH="1">
            <a:off x="1885235" y="3495040"/>
            <a:ext cx="2077166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442189" y="4236720"/>
            <a:ext cx="1448212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7" idx="2"/>
          </p:cNvCxnSpPr>
          <p:nvPr/>
        </p:nvCxnSpPr>
        <p:spPr bwMode="auto">
          <a:xfrm flipH="1">
            <a:off x="1890400" y="4236720"/>
            <a:ext cx="438073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771711" y="4230463"/>
            <a:ext cx="163879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364462" y="3495040"/>
            <a:ext cx="1524263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431050" y="4230463"/>
            <a:ext cx="1457676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5450448" y="4224206"/>
            <a:ext cx="77224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6455310" y="4224206"/>
            <a:ext cx="111129" cy="58483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893382" y="4236720"/>
            <a:ext cx="601746" cy="5723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652653" y="303989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72799" y="376254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38233" y="3820467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90600" y="521496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59473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43209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24400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12295" y="518727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75460" y="51816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8178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381000" y="990600"/>
            <a:ext cx="7543800" cy="70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cs typeface="Courier New" panose="02070309020205020404" pitchFamily="49" charset="0"/>
              </a:rPr>
              <a:t>Since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c.n</a:t>
            </a:r>
            <a:r>
              <a:rPr lang="en-US" kern="0" dirty="0">
                <a:cs typeface="Courier New" panose="02070309020205020404" pitchFamily="49" charset="0"/>
              </a:rPr>
              <a:t> =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kern="0" dirty="0" smtClean="0">
                <a:cs typeface="Courier New" panose="02070309020205020404" pitchFamily="49" charset="0"/>
              </a:rPr>
              <a:t> </a:t>
            </a:r>
            <a:r>
              <a:rPr lang="en-US" kern="0" dirty="0">
                <a:cs typeface="Courier New" panose="02070309020205020404" pitchFamily="49" charset="0"/>
              </a:rPr>
              <a:t>=</a:t>
            </a:r>
            <a:r>
              <a:rPr lang="en-US" kern="0" dirty="0" smtClean="0">
                <a:cs typeface="Courier New" panose="02070309020205020404" pitchFamily="49" charset="0"/>
              </a:rPr>
              <a:t>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m–1</a:t>
            </a:r>
            <a:r>
              <a:rPr lang="en-US" kern="0" dirty="0" smtClean="0"/>
              <a:t>, done. </a:t>
            </a:r>
            <a:endParaRPr lang="en-US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9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No Space in Leaf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32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62400" y="3124200"/>
          <a:ext cx="4020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90400" y="3865880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88725" y="3865880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2190" y="4824581"/>
          <a:ext cx="128360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869"/>
                <a:gridCol w="427869"/>
                <a:gridCol w="42786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85235" y="4826548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35590" y="4824581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455309" y="4814147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95127" y="4810213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31050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452609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18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 bwMode="auto">
          <a:xfrm flipH="1">
            <a:off x="1885235" y="3495040"/>
            <a:ext cx="2077166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442189" y="4236720"/>
            <a:ext cx="1448212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7" idx="2"/>
          </p:cNvCxnSpPr>
          <p:nvPr/>
        </p:nvCxnSpPr>
        <p:spPr bwMode="auto">
          <a:xfrm flipH="1">
            <a:off x="1890400" y="4236720"/>
            <a:ext cx="438073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771711" y="4230463"/>
            <a:ext cx="163879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364462" y="3495040"/>
            <a:ext cx="1524263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431050" y="4230463"/>
            <a:ext cx="1457676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5450448" y="4224206"/>
            <a:ext cx="77224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6455310" y="4224206"/>
            <a:ext cx="111129" cy="58483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893382" y="4236720"/>
            <a:ext cx="601746" cy="5723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652653" y="303989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72799" y="376254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38233" y="3820467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59473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43209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24400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12295" y="518727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75460" y="51816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8178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740261"/>
          </a:xfrm>
        </p:spPr>
        <p:txBody>
          <a:bodyPr/>
          <a:lstStyle/>
          <a:p>
            <a:r>
              <a:rPr lang="en-US" dirty="0" smtClean="0"/>
              <a:t>Insert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90600" y="521496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82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No Space in Leaf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33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48109"/>
              </p:ext>
            </p:extLst>
          </p:nvPr>
        </p:nvGraphicFramePr>
        <p:xfrm>
          <a:off x="3962400" y="3124200"/>
          <a:ext cx="4020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90400" y="3865880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88725" y="3865880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2190" y="4824581"/>
          <a:ext cx="128360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869"/>
                <a:gridCol w="427869"/>
                <a:gridCol w="42786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85235" y="4826548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35590" y="4824581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455309" y="4814147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95127" y="4810213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31050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452609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18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 bwMode="auto">
          <a:xfrm flipH="1">
            <a:off x="1885235" y="3495040"/>
            <a:ext cx="2077166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442189" y="4236720"/>
            <a:ext cx="1448212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7" idx="2"/>
          </p:cNvCxnSpPr>
          <p:nvPr/>
        </p:nvCxnSpPr>
        <p:spPr bwMode="auto">
          <a:xfrm flipH="1">
            <a:off x="1890400" y="4236720"/>
            <a:ext cx="438073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771711" y="4230463"/>
            <a:ext cx="163879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364462" y="3495040"/>
            <a:ext cx="1524263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431050" y="4230463"/>
            <a:ext cx="1457676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5450448" y="4224206"/>
            <a:ext cx="77224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6455310" y="4224206"/>
            <a:ext cx="111129" cy="58483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893382" y="4236720"/>
            <a:ext cx="601746" cy="5723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652653" y="303989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72799" y="376254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38233" y="3820467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59473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43209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24400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12295" y="518727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75460" y="51816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8178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534400" cy="1810502"/>
          </a:xfrm>
        </p:spPr>
        <p:txBody>
          <a:bodyPr/>
          <a:lstStyle/>
          <a:p>
            <a:r>
              <a:rPr lang="en-US" dirty="0" smtClean="0"/>
              <a:t>Start at root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Because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r.leaf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r.key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 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 smtClean="0"/>
              <a:t>try to insert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r.c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aseline="-25000" dirty="0" smtClean="0">
                <a:cs typeface="Courier New" panose="02070309020205020404" pitchFamily="49" charset="0"/>
              </a:rPr>
              <a:t> 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49131" y="2668242"/>
            <a:ext cx="228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90600" y="521496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7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No Space in Leaf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34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55801"/>
              </p:ext>
            </p:extLst>
          </p:nvPr>
        </p:nvGraphicFramePr>
        <p:xfrm>
          <a:off x="3962400" y="3124200"/>
          <a:ext cx="4020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36372"/>
              </p:ext>
            </p:extLst>
          </p:nvPr>
        </p:nvGraphicFramePr>
        <p:xfrm>
          <a:off x="1890400" y="3865880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88725" y="3865880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2190" y="4824581"/>
          <a:ext cx="128360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869"/>
                <a:gridCol w="427869"/>
                <a:gridCol w="42786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85235" y="4826548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35590" y="4824581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455309" y="4814147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95127" y="4810213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31050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452609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18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 bwMode="auto">
          <a:xfrm flipH="1">
            <a:off x="1885235" y="3495040"/>
            <a:ext cx="2077166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442189" y="4236720"/>
            <a:ext cx="1448212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7" idx="2"/>
          </p:cNvCxnSpPr>
          <p:nvPr/>
        </p:nvCxnSpPr>
        <p:spPr bwMode="auto">
          <a:xfrm flipH="1">
            <a:off x="1890400" y="4236720"/>
            <a:ext cx="438073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771711" y="4230463"/>
            <a:ext cx="163879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364462" y="3495040"/>
            <a:ext cx="1524263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431050" y="4230463"/>
            <a:ext cx="1457676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5450448" y="4224206"/>
            <a:ext cx="77224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6455310" y="4224206"/>
            <a:ext cx="111129" cy="58483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893382" y="4236720"/>
            <a:ext cx="601746" cy="5723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652653" y="303989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72799" y="376254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38233" y="3820467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59473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43209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24400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12295" y="518727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75460" y="51816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8178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623875"/>
          </a:xfrm>
        </p:spPr>
        <p:txBody>
          <a:bodyPr/>
          <a:lstStyle/>
          <a:p>
            <a:r>
              <a:rPr lang="en-US" dirty="0" smtClean="0"/>
              <a:t>Because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a.leaf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a.key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a.key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/>
              <a:t> &lt;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try to insert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dirty="0" smtClean="0"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aseline="-25000" dirty="0" smtClean="0">
                <a:cs typeface="Courier New" panose="02070309020205020404" pitchFamily="49" charset="0"/>
              </a:rPr>
              <a:t> 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57400" y="3429000"/>
            <a:ext cx="228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95823" y="3429000"/>
            <a:ext cx="228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90600" y="521496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05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No Space in Leaf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35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62400" y="3124200"/>
          <a:ext cx="4020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491643"/>
              </p:ext>
            </p:extLst>
          </p:nvPr>
        </p:nvGraphicFramePr>
        <p:xfrm>
          <a:off x="1890400" y="3865880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88725" y="3865880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2190" y="4824581"/>
          <a:ext cx="128360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869"/>
                <a:gridCol w="427869"/>
                <a:gridCol w="42786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85235" y="4826548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510299"/>
              </p:ext>
            </p:extLst>
          </p:nvPr>
        </p:nvGraphicFramePr>
        <p:xfrm>
          <a:off x="2935590" y="4824581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455309" y="4814147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95127" y="4810213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31050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452609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18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 bwMode="auto">
          <a:xfrm flipH="1">
            <a:off x="1885235" y="3495040"/>
            <a:ext cx="2077166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442189" y="4236720"/>
            <a:ext cx="1448212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7" idx="2"/>
          </p:cNvCxnSpPr>
          <p:nvPr/>
        </p:nvCxnSpPr>
        <p:spPr bwMode="auto">
          <a:xfrm flipH="1">
            <a:off x="1890400" y="4236720"/>
            <a:ext cx="438073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771711" y="4230463"/>
            <a:ext cx="163879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364462" y="3495040"/>
            <a:ext cx="1524263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431050" y="4230463"/>
            <a:ext cx="1457676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5450448" y="4224206"/>
            <a:ext cx="77224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6455310" y="4224206"/>
            <a:ext cx="111129" cy="58483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893382" y="4236720"/>
            <a:ext cx="601746" cy="5723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652653" y="303989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72799" y="376254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38233" y="3820467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59473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43209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24400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12295" y="518727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75460" y="51816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8178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205379"/>
          </a:xfrm>
        </p:spPr>
        <p:txBody>
          <a:bodyPr/>
          <a:lstStyle/>
          <a:p>
            <a:r>
              <a:rPr lang="en-US" dirty="0" smtClean="0"/>
              <a:t>Because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.leaf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lvl="1"/>
            <a:r>
              <a:rPr lang="en-US" dirty="0" smtClean="0"/>
              <a:t>insert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 into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aseline="-25000" dirty="0" smtClean="0">
                <a:cs typeface="Courier New" panose="02070309020205020404" pitchFamily="49" charset="0"/>
              </a:rPr>
              <a:t> 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95193"/>
              </p:ext>
            </p:extLst>
          </p:nvPr>
        </p:nvGraphicFramePr>
        <p:xfrm>
          <a:off x="2645938" y="5660539"/>
          <a:ext cx="4020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 bwMode="auto">
          <a:xfrm flipV="1">
            <a:off x="2842485" y="5265719"/>
            <a:ext cx="49431" cy="32241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990600" y="521496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5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No Space in Leaf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36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62400" y="3124200"/>
          <a:ext cx="4020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90400" y="3865880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88725" y="3865880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2190" y="4824581"/>
          <a:ext cx="128360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869"/>
                <a:gridCol w="427869"/>
                <a:gridCol w="42786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85235" y="4826548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914497"/>
              </p:ext>
            </p:extLst>
          </p:nvPr>
        </p:nvGraphicFramePr>
        <p:xfrm>
          <a:off x="2935590" y="4824581"/>
          <a:ext cx="12628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710"/>
                <a:gridCol w="315710"/>
                <a:gridCol w="315710"/>
                <a:gridCol w="315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455309" y="4814147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95127" y="4810213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31050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452609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18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 bwMode="auto">
          <a:xfrm flipH="1">
            <a:off x="1885235" y="3495040"/>
            <a:ext cx="2077166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442189" y="4236720"/>
            <a:ext cx="1448212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7" idx="2"/>
          </p:cNvCxnSpPr>
          <p:nvPr/>
        </p:nvCxnSpPr>
        <p:spPr bwMode="auto">
          <a:xfrm flipH="1">
            <a:off x="1890400" y="4236720"/>
            <a:ext cx="438073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771711" y="4230463"/>
            <a:ext cx="163879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364462" y="3495040"/>
            <a:ext cx="1524263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431050" y="4230463"/>
            <a:ext cx="1457676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5450448" y="4224206"/>
            <a:ext cx="77224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6455310" y="4224206"/>
            <a:ext cx="111129" cy="58483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893382" y="4236720"/>
            <a:ext cx="601746" cy="5723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652653" y="303989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72799" y="376254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38233" y="3820467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59473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29000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24400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12295" y="518727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75460" y="51816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8178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7162800" cy="1623875"/>
          </a:xfrm>
        </p:spPr>
        <p:txBody>
          <a:bodyPr/>
          <a:lstStyle/>
          <a:p>
            <a:r>
              <a:rPr lang="en-US" dirty="0" smtClean="0"/>
              <a:t>But now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e.n</a:t>
            </a:r>
            <a:r>
              <a:rPr lang="en-US" dirty="0" smtClean="0"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cs typeface="Courier New" panose="02070309020205020404" pitchFamily="49" charset="0"/>
              </a:rPr>
              <a:t>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m-1</a:t>
            </a:r>
            <a:r>
              <a:rPr lang="en-US" dirty="0" smtClean="0"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</a:t>
            </a:r>
            <a:r>
              <a:rPr lang="en-US" dirty="0" smtClean="0">
                <a:cs typeface="Courier New" panose="02070309020205020404" pitchFamily="49" charset="0"/>
              </a:rPr>
              <a:t>ave to split node.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</a:t>
            </a:r>
            <a:r>
              <a:rPr lang="en-US" dirty="0" smtClean="0">
                <a:cs typeface="Courier New" panose="02070309020205020404" pitchFamily="49" charset="0"/>
              </a:rPr>
              <a:t>romote middle key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 smtClean="0">
                <a:cs typeface="Courier New" panose="02070309020205020404" pitchFamily="49" charset="0"/>
              </a:rPr>
              <a:t> to parent.</a:t>
            </a:r>
            <a:r>
              <a:rPr lang="en-US" baseline="-25000" dirty="0" smtClean="0">
                <a:cs typeface="Courier New" panose="02070309020205020404" pitchFamily="49" charset="0"/>
              </a:rPr>
              <a:t> 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Multiply 2"/>
          <p:cNvSpPr/>
          <p:nvPr/>
        </p:nvSpPr>
        <p:spPr bwMode="auto">
          <a:xfrm>
            <a:off x="3260110" y="4843233"/>
            <a:ext cx="320151" cy="3048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11627"/>
              </p:ext>
            </p:extLst>
          </p:nvPr>
        </p:nvGraphicFramePr>
        <p:xfrm>
          <a:off x="3256086" y="4282132"/>
          <a:ext cx="27364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2" name="Straight Arrow Connector 51"/>
          <p:cNvCxnSpPr/>
          <p:nvPr/>
        </p:nvCxnSpPr>
        <p:spPr bwMode="auto">
          <a:xfrm flipH="1" flipV="1">
            <a:off x="2864502" y="4122646"/>
            <a:ext cx="303708" cy="24738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990600" y="521496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No Space in Leaf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37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829286"/>
              </p:ext>
            </p:extLst>
          </p:nvPr>
        </p:nvGraphicFramePr>
        <p:xfrm>
          <a:off x="4049327" y="3124200"/>
          <a:ext cx="4020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199414"/>
              </p:ext>
            </p:extLst>
          </p:nvPr>
        </p:nvGraphicFramePr>
        <p:xfrm>
          <a:off x="1977327" y="3865880"/>
          <a:ext cx="120162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541"/>
                <a:gridCol w="400541"/>
                <a:gridCol w="4005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306358"/>
              </p:ext>
            </p:extLst>
          </p:nvPr>
        </p:nvGraphicFramePr>
        <p:xfrm>
          <a:off x="5975652" y="3865880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74328"/>
              </p:ext>
            </p:extLst>
          </p:nvPr>
        </p:nvGraphicFramePr>
        <p:xfrm>
          <a:off x="529117" y="4824581"/>
          <a:ext cx="128360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869"/>
                <a:gridCol w="427869"/>
                <a:gridCol w="42786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61432"/>
              </p:ext>
            </p:extLst>
          </p:nvPr>
        </p:nvGraphicFramePr>
        <p:xfrm>
          <a:off x="1972162" y="4826548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880189"/>
              </p:ext>
            </p:extLst>
          </p:nvPr>
        </p:nvGraphicFramePr>
        <p:xfrm>
          <a:off x="3022517" y="4824581"/>
          <a:ext cx="3157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674767"/>
              </p:ext>
            </p:extLst>
          </p:nvPr>
        </p:nvGraphicFramePr>
        <p:xfrm>
          <a:off x="6542236" y="4814147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740051"/>
              </p:ext>
            </p:extLst>
          </p:nvPr>
        </p:nvGraphicFramePr>
        <p:xfrm>
          <a:off x="7582054" y="4810213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065258"/>
              </p:ext>
            </p:extLst>
          </p:nvPr>
        </p:nvGraphicFramePr>
        <p:xfrm>
          <a:off x="4517977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458537"/>
              </p:ext>
            </p:extLst>
          </p:nvPr>
        </p:nvGraphicFramePr>
        <p:xfrm>
          <a:off x="5539536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18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 bwMode="auto">
          <a:xfrm flipH="1">
            <a:off x="1972162" y="3495040"/>
            <a:ext cx="2077166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529116" y="4236720"/>
            <a:ext cx="1448212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1977329" y="4237703"/>
            <a:ext cx="395866" cy="58687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791996" y="4232886"/>
            <a:ext cx="230521" cy="59169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451389" y="3495040"/>
            <a:ext cx="1524263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517977" y="4230463"/>
            <a:ext cx="1457676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5537375" y="4224206"/>
            <a:ext cx="77224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6542237" y="4224206"/>
            <a:ext cx="111129" cy="58483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980309" y="4236720"/>
            <a:ext cx="601746" cy="5723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739580" y="303989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59726" y="376254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25160" y="3820467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46400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50575" y="5188963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11327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99222" y="518727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62387" y="51816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5105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7162800" cy="694848"/>
          </a:xfrm>
        </p:spPr>
        <p:txBody>
          <a:bodyPr/>
          <a:lstStyle/>
          <a:p>
            <a:r>
              <a:rPr lang="en-US" dirty="0" smtClean="0"/>
              <a:t>Since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.n</a:t>
            </a:r>
            <a:r>
              <a:rPr lang="en-US" dirty="0" smtClean="0"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 smtClean="0"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m-1</a:t>
            </a:r>
            <a:r>
              <a:rPr lang="en-US" dirty="0" smtClean="0">
                <a:cs typeface="Courier New" panose="02070309020205020404" pitchFamily="49" charset="0"/>
              </a:rPr>
              <a:t>, done.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73609"/>
              </p:ext>
            </p:extLst>
          </p:nvPr>
        </p:nvGraphicFramePr>
        <p:xfrm>
          <a:off x="3566102" y="4829588"/>
          <a:ext cx="6314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710"/>
                <a:gridCol w="315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739580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j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3180372" y="4224206"/>
            <a:ext cx="38573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1066800" y="521496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41889" y="2630671"/>
            <a:ext cx="3553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Note: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t–1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 =</a:t>
            </a:r>
            <a:r>
              <a:rPr lang="en-US" sz="2000" dirty="0" smtClean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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en-US" altLang="en-US" sz="2000" dirty="0">
                <a:sym typeface="Symbol" panose="05050102010706020507" pitchFamily="18" charset="2"/>
              </a:rPr>
              <a:t></a:t>
            </a:r>
            <a:r>
              <a:rPr lang="en-US" altLang="en-US" sz="2000" dirty="0"/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alt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 smtClean="0"/>
              <a:t>, so minimum number of keys is 1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75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152400"/>
            <a:ext cx="9372600" cy="1143000"/>
          </a:xfrm>
        </p:spPr>
        <p:txBody>
          <a:bodyPr/>
          <a:lstStyle/>
          <a:p>
            <a:r>
              <a:rPr lang="en-US" dirty="0" smtClean="0"/>
              <a:t>Case 3: No </a:t>
            </a:r>
            <a:r>
              <a:rPr lang="en-US" dirty="0"/>
              <a:t>Space </a:t>
            </a:r>
            <a:r>
              <a:rPr lang="en-US" dirty="0" smtClean="0"/>
              <a:t>in Parent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38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49327" y="3124200"/>
          <a:ext cx="4020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77327" y="3865880"/>
          <a:ext cx="120162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541"/>
                <a:gridCol w="400541"/>
                <a:gridCol w="4005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975652" y="3865880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29117" y="4824581"/>
          <a:ext cx="128360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869"/>
                <a:gridCol w="427869"/>
                <a:gridCol w="42786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72162" y="4826548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22517" y="4824581"/>
          <a:ext cx="3157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542236" y="4814147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582054" y="4810213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517977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539536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18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 bwMode="auto">
          <a:xfrm flipH="1">
            <a:off x="1972162" y="3495040"/>
            <a:ext cx="2077166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529116" y="4236720"/>
            <a:ext cx="1448212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1977329" y="4237703"/>
            <a:ext cx="395866" cy="58687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791996" y="4232886"/>
            <a:ext cx="230521" cy="59169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451389" y="3495040"/>
            <a:ext cx="1524263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517977" y="4230463"/>
            <a:ext cx="1457676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5537375" y="4224206"/>
            <a:ext cx="77224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6542237" y="4224206"/>
            <a:ext cx="111129" cy="58483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980309" y="4236720"/>
            <a:ext cx="601746" cy="5723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739580" y="303989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59726" y="376254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25160" y="3820467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46400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50575" y="5188963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11327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99222" y="518727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62387" y="51816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5105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7162800" cy="607550"/>
          </a:xfrm>
        </p:spPr>
        <p:txBody>
          <a:bodyPr/>
          <a:lstStyle/>
          <a:p>
            <a:r>
              <a:rPr lang="en-US" dirty="0" smtClean="0"/>
              <a:t>Insert another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.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566102" y="4829588"/>
          <a:ext cx="6314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710"/>
                <a:gridCol w="315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739580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j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3180372" y="4224206"/>
            <a:ext cx="38573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1066800" y="521496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152400"/>
            <a:ext cx="9372600" cy="1143000"/>
          </a:xfrm>
        </p:spPr>
        <p:txBody>
          <a:bodyPr/>
          <a:lstStyle/>
          <a:p>
            <a:r>
              <a:rPr lang="en-US" dirty="0" smtClean="0"/>
              <a:t>Case 3: No </a:t>
            </a:r>
            <a:r>
              <a:rPr lang="en-US" dirty="0"/>
              <a:t>Space </a:t>
            </a:r>
            <a:r>
              <a:rPr lang="en-US" dirty="0" smtClean="0"/>
              <a:t>in Parent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39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83658"/>
              </p:ext>
            </p:extLst>
          </p:nvPr>
        </p:nvGraphicFramePr>
        <p:xfrm>
          <a:off x="4049327" y="3124200"/>
          <a:ext cx="4020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77327" y="3865880"/>
          <a:ext cx="120162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541"/>
                <a:gridCol w="400541"/>
                <a:gridCol w="4005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975652" y="3865880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29117" y="4824581"/>
          <a:ext cx="128360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869"/>
                <a:gridCol w="427869"/>
                <a:gridCol w="42786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72162" y="4826548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22517" y="4824581"/>
          <a:ext cx="3157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542236" y="4814147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582054" y="4810213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517977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539536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18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 bwMode="auto">
          <a:xfrm flipH="1">
            <a:off x="1972162" y="3495040"/>
            <a:ext cx="2077166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529116" y="4236720"/>
            <a:ext cx="1448212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1977329" y="4237703"/>
            <a:ext cx="395866" cy="58687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791996" y="4232886"/>
            <a:ext cx="230521" cy="59169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451389" y="3495040"/>
            <a:ext cx="1524263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517977" y="4230463"/>
            <a:ext cx="1457676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5537375" y="4224206"/>
            <a:ext cx="77224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6542237" y="4224206"/>
            <a:ext cx="111129" cy="58483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980309" y="4236720"/>
            <a:ext cx="601746" cy="5723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739580" y="303989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59726" y="376254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25160" y="3820467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46400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50575" y="5188963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11327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99222" y="518727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62387" y="51816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5105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566102" y="4829588"/>
          <a:ext cx="6314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710"/>
                <a:gridCol w="315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739580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j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3180372" y="4224206"/>
            <a:ext cx="38573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1066800" y="521496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534400" cy="1743412"/>
          </a:xfrm>
        </p:spPr>
        <p:txBody>
          <a:bodyPr/>
          <a:lstStyle/>
          <a:p>
            <a:r>
              <a:rPr lang="en-US" dirty="0" smtClean="0"/>
              <a:t>Start at root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Because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r.leaf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r.key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 smtClean="0"/>
              <a:t>try to insert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r.c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aseline="-25000" dirty="0" smtClean="0">
                <a:cs typeface="Courier New" panose="02070309020205020404" pitchFamily="49" charset="0"/>
              </a:rPr>
              <a:t> 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14800" y="2668242"/>
            <a:ext cx="228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2786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pc="-34" dirty="0"/>
              <a:t>Motivation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893233"/>
                <a:ext cx="8686800" cy="5486400"/>
              </a:xfrm>
              <a:ln/>
            </p:spPr>
            <p:txBody>
              <a:bodyPr/>
              <a:lstStyle/>
              <a:p>
                <a:r>
                  <a:rPr lang="en-US" altLang="en-US" dirty="0" smtClean="0"/>
                  <a:t>Assuming that a disk spins at 3600 RPM,  one revolution occurs in 16.7ms.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O</a:t>
                </a:r>
                <a:r>
                  <a:rPr lang="en-US" altLang="en-US" dirty="0" smtClean="0"/>
                  <a:t>ne </a:t>
                </a:r>
                <a:r>
                  <a:rPr lang="en-US" altLang="en-US" dirty="0"/>
                  <a:t>disk access takes about the same time as 200,000 </a:t>
                </a:r>
                <a:r>
                  <a:rPr lang="en-US" altLang="en-US" dirty="0" smtClean="0"/>
                  <a:t>instructions.</a:t>
                </a:r>
                <a:endParaRPr lang="en-US" altLang="en-US" dirty="0"/>
              </a:p>
              <a:p>
                <a:r>
                  <a:rPr lang="en-US" altLang="en-US" dirty="0" smtClean="0"/>
                  <a:t>If using </a:t>
                </a:r>
                <a:r>
                  <a:rPr lang="en-US" altLang="en-US" dirty="0"/>
                  <a:t>an </a:t>
                </a:r>
                <a:r>
                  <a:rPr lang="en-US" altLang="en-US" dirty="0" smtClean="0"/>
                  <a:t>BST to </a:t>
                </a:r>
                <a:r>
                  <a:rPr lang="en-US" altLang="en-US" dirty="0"/>
                  <a:t>store </a:t>
                </a:r>
                <a:r>
                  <a:rPr lang="en-US" altLang="en-US" dirty="0" smtClean="0"/>
                  <a:t>20 million records,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p</a:t>
                </a:r>
                <a:r>
                  <a:rPr lang="en-US" altLang="en-US" dirty="0" smtClean="0"/>
                  <a:t>roduces a </a:t>
                </a:r>
                <a:r>
                  <a:rPr lang="en-US" altLang="en-US" b="1" dirty="0"/>
                  <a:t>very</a:t>
                </a:r>
                <a:r>
                  <a:rPr lang="en-US" altLang="en-US" dirty="0"/>
                  <a:t> deep binary tree with lots </a:t>
                </a:r>
                <a:r>
                  <a:rPr lang="en-US" altLang="en-US" dirty="0" smtClean="0"/>
                  <a:t>of disk accesses. </a:t>
                </a:r>
                <a:endParaRPr lang="en-US" altLang="en-US" dirty="0"/>
              </a:p>
              <a:p>
                <a:pPr lvl="1"/>
                <a:r>
                  <a:rPr lang="en-US" altLang="en-US" dirty="0" smtClean="0"/>
                  <a:t>The height of the tree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(20,000,000)</m:t>
                        </m:r>
                      </m:e>
                    </m:func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smtClean="0"/>
                  <a:t>which is about 24. </a:t>
                </a:r>
              </a:p>
              <a:p>
                <a:pPr lvl="1"/>
                <a:r>
                  <a:rPr lang="en-US" altLang="en-US" dirty="0"/>
                  <a:t>S</a:t>
                </a:r>
                <a:r>
                  <a:rPr lang="en-US" altLang="en-US" dirty="0" smtClean="0"/>
                  <a:t>o it takes </a:t>
                </a:r>
                <a:r>
                  <a:rPr lang="en-US" altLang="en-US" dirty="0"/>
                  <a:t>about 0.2 seconds </a:t>
                </a:r>
                <a:r>
                  <a:rPr lang="en-US" altLang="en-US" dirty="0" smtClean="0"/>
                  <a:t>to find single piece of data 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893233"/>
                <a:ext cx="8686800" cy="5486400"/>
              </a:xfrm>
              <a:blipFill rotWithShape="0">
                <a:blip r:embed="rId2"/>
                <a:stretch>
                  <a:fillRect l="-1333" t="-1444" r="-2105" b="-166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13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152400"/>
            <a:ext cx="9372600" cy="1143000"/>
          </a:xfrm>
        </p:spPr>
        <p:txBody>
          <a:bodyPr/>
          <a:lstStyle/>
          <a:p>
            <a:r>
              <a:rPr lang="en-US" dirty="0" smtClean="0"/>
              <a:t>Case 3: No </a:t>
            </a:r>
            <a:r>
              <a:rPr lang="en-US" dirty="0"/>
              <a:t>Space </a:t>
            </a:r>
            <a:r>
              <a:rPr lang="en-US" dirty="0" smtClean="0"/>
              <a:t>in Parent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40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751374"/>
              </p:ext>
            </p:extLst>
          </p:nvPr>
        </p:nvGraphicFramePr>
        <p:xfrm>
          <a:off x="4049327" y="3124200"/>
          <a:ext cx="4020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52237"/>
              </p:ext>
            </p:extLst>
          </p:nvPr>
        </p:nvGraphicFramePr>
        <p:xfrm>
          <a:off x="1977327" y="3865880"/>
          <a:ext cx="120162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541"/>
                <a:gridCol w="400541"/>
                <a:gridCol w="4005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975652" y="3865880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29117" y="4824581"/>
          <a:ext cx="128360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869"/>
                <a:gridCol w="427869"/>
                <a:gridCol w="42786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72162" y="4826548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22517" y="4824581"/>
          <a:ext cx="3157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542236" y="4814147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582054" y="4810213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517977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539536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18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 bwMode="auto">
          <a:xfrm flipH="1">
            <a:off x="1972162" y="3495040"/>
            <a:ext cx="2077166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529116" y="4236720"/>
            <a:ext cx="1448212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1977329" y="4237703"/>
            <a:ext cx="395866" cy="58687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791996" y="4232886"/>
            <a:ext cx="230521" cy="59169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451389" y="3495040"/>
            <a:ext cx="1524263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517977" y="4230463"/>
            <a:ext cx="1457676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5537375" y="4224206"/>
            <a:ext cx="77224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6542237" y="4224206"/>
            <a:ext cx="111129" cy="58483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980309" y="4236720"/>
            <a:ext cx="601746" cy="5723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739580" y="303989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59726" y="376254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25160" y="3820467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46400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50575" y="5188963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11327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99222" y="518727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62387" y="51816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5105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566102" y="4829588"/>
          <a:ext cx="6314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710"/>
                <a:gridCol w="315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739580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j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3180372" y="4224206"/>
            <a:ext cx="38573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1066800" y="521496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534400" cy="1231725"/>
          </a:xfrm>
        </p:spPr>
        <p:txBody>
          <a:bodyPr/>
          <a:lstStyle/>
          <a:p>
            <a:r>
              <a:rPr lang="en-US" dirty="0" smtClean="0"/>
              <a:t>Because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.leaf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a.key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 smtClean="0"/>
              <a:t>try to insert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dirty="0" smtClean="0"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aseline="-25000" dirty="0" smtClean="0">
                <a:cs typeface="Courier New" panose="02070309020205020404" pitchFamily="49" charset="0"/>
              </a:rPr>
              <a:t> 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57400" y="3429000"/>
            <a:ext cx="228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0567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152400"/>
            <a:ext cx="9372600" cy="1143000"/>
          </a:xfrm>
        </p:spPr>
        <p:txBody>
          <a:bodyPr/>
          <a:lstStyle/>
          <a:p>
            <a:r>
              <a:rPr lang="en-US" dirty="0" smtClean="0"/>
              <a:t>Case 3: No </a:t>
            </a:r>
            <a:r>
              <a:rPr lang="en-US" dirty="0"/>
              <a:t>Space </a:t>
            </a:r>
            <a:r>
              <a:rPr lang="en-US" dirty="0" smtClean="0"/>
              <a:t>in Parent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41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49327" y="3124200"/>
          <a:ext cx="4020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968598"/>
              </p:ext>
            </p:extLst>
          </p:nvPr>
        </p:nvGraphicFramePr>
        <p:xfrm>
          <a:off x="1977327" y="3865880"/>
          <a:ext cx="120162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541"/>
                <a:gridCol w="400541"/>
                <a:gridCol w="4005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975652" y="3865880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29117" y="4824581"/>
          <a:ext cx="128360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869"/>
                <a:gridCol w="427869"/>
                <a:gridCol w="42786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72162" y="4826548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22517" y="4824581"/>
          <a:ext cx="3157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542236" y="4814147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582054" y="4810213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517977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539536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18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 bwMode="auto">
          <a:xfrm flipH="1">
            <a:off x="1972162" y="3495040"/>
            <a:ext cx="2077166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529116" y="4236720"/>
            <a:ext cx="1448212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1977329" y="4237703"/>
            <a:ext cx="395866" cy="58687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791996" y="4232886"/>
            <a:ext cx="230521" cy="59169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451389" y="3495040"/>
            <a:ext cx="1524263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517977" y="4230463"/>
            <a:ext cx="1457676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5537375" y="4224206"/>
            <a:ext cx="77224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6542237" y="4224206"/>
            <a:ext cx="111129" cy="58483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980309" y="4236720"/>
            <a:ext cx="601746" cy="5723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739580" y="303989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59726" y="376254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25160" y="3820467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46400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50575" y="5188963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11327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99222" y="518727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62387" y="51816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5105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566102" y="4829588"/>
          <a:ext cx="6314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710"/>
                <a:gridCol w="315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739580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j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3180372" y="4224206"/>
            <a:ext cx="38573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1066800" y="521496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534400" cy="1231725"/>
          </a:xfrm>
        </p:spPr>
        <p:txBody>
          <a:bodyPr/>
          <a:lstStyle/>
          <a:p>
            <a:r>
              <a:rPr lang="en-US" dirty="0" smtClean="0"/>
              <a:t>Because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.leaf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 smtClean="0"/>
              <a:t>insert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into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aseline="-25000" dirty="0" smtClean="0">
                <a:cs typeface="Courier New" panose="02070309020205020404" pitchFamily="49" charset="0"/>
              </a:rPr>
              <a:t> 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67068"/>
              </p:ext>
            </p:extLst>
          </p:nvPr>
        </p:nvGraphicFramePr>
        <p:xfrm>
          <a:off x="1691789" y="5675737"/>
          <a:ext cx="4020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 bwMode="auto">
          <a:xfrm flipH="1" flipV="1">
            <a:off x="1852974" y="5274370"/>
            <a:ext cx="35362" cy="32896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68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152400"/>
            <a:ext cx="9372600" cy="1143000"/>
          </a:xfrm>
        </p:spPr>
        <p:txBody>
          <a:bodyPr/>
          <a:lstStyle/>
          <a:p>
            <a:r>
              <a:rPr lang="en-US" dirty="0" smtClean="0"/>
              <a:t>Case 3: No </a:t>
            </a:r>
            <a:r>
              <a:rPr lang="en-US" dirty="0"/>
              <a:t>Space </a:t>
            </a:r>
            <a:r>
              <a:rPr lang="en-US" dirty="0" smtClean="0"/>
              <a:t>in Parent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42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49327" y="3124200"/>
          <a:ext cx="4020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77327" y="3865880"/>
          <a:ext cx="120162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541"/>
                <a:gridCol w="400541"/>
                <a:gridCol w="4005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975652" y="3865880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090946"/>
              </p:ext>
            </p:extLst>
          </p:nvPr>
        </p:nvGraphicFramePr>
        <p:xfrm>
          <a:off x="296493" y="4824581"/>
          <a:ext cx="15162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058"/>
                <a:gridCol w="379058"/>
                <a:gridCol w="379058"/>
                <a:gridCol w="37905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72162" y="4826548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22517" y="4824581"/>
          <a:ext cx="3157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542236" y="4814147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582054" y="4810213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517977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539536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18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 bwMode="auto">
          <a:xfrm flipH="1">
            <a:off x="1972162" y="3495040"/>
            <a:ext cx="2077166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295071" y="4236720"/>
            <a:ext cx="1682257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1977329" y="4237703"/>
            <a:ext cx="395866" cy="58687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791996" y="4232886"/>
            <a:ext cx="230521" cy="59169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451389" y="3495040"/>
            <a:ext cx="1524263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517977" y="4230463"/>
            <a:ext cx="1457676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5537375" y="4224206"/>
            <a:ext cx="77224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6542237" y="4224206"/>
            <a:ext cx="111129" cy="58483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980309" y="4236720"/>
            <a:ext cx="601746" cy="5723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739580" y="303989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59726" y="376254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25160" y="3820467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46400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50575" y="5188963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11327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99222" y="518727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62387" y="51816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5105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566102" y="4829588"/>
          <a:ext cx="6314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710"/>
                <a:gridCol w="315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739580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j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3180372" y="4224206"/>
            <a:ext cx="38573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914400" y="521496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4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7162800" cy="1623875"/>
          </a:xfrm>
        </p:spPr>
        <p:txBody>
          <a:bodyPr/>
          <a:lstStyle/>
          <a:p>
            <a:r>
              <a:rPr lang="en-US" dirty="0" smtClean="0"/>
              <a:t>But now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.n</a:t>
            </a:r>
            <a:r>
              <a:rPr lang="en-US" dirty="0" smtClean="0"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cs typeface="Courier New" panose="02070309020205020404" pitchFamily="49" charset="0"/>
              </a:rPr>
              <a:t>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m-1</a:t>
            </a:r>
            <a:r>
              <a:rPr lang="en-US" dirty="0" smtClean="0"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</a:t>
            </a:r>
            <a:r>
              <a:rPr lang="en-US" dirty="0" smtClean="0">
                <a:cs typeface="Courier New" panose="02070309020205020404" pitchFamily="49" charset="0"/>
              </a:rPr>
              <a:t>ave to split node.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</a:t>
            </a:r>
            <a:r>
              <a:rPr lang="en-US" dirty="0" smtClean="0">
                <a:cs typeface="Courier New" panose="02070309020205020404" pitchFamily="49" charset="0"/>
              </a:rPr>
              <a:t>romote middle 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 to parent.</a:t>
            </a:r>
            <a:r>
              <a:rPr lang="en-US" baseline="-25000" dirty="0" smtClean="0">
                <a:cs typeface="Courier New" panose="02070309020205020404" pitchFamily="49" charset="0"/>
              </a:rPr>
              <a:t> 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Multiply 54"/>
          <p:cNvSpPr/>
          <p:nvPr/>
        </p:nvSpPr>
        <p:spPr bwMode="auto">
          <a:xfrm>
            <a:off x="708549" y="4850648"/>
            <a:ext cx="320151" cy="3048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31850"/>
              </p:ext>
            </p:extLst>
          </p:nvPr>
        </p:nvGraphicFramePr>
        <p:xfrm>
          <a:off x="715385" y="4131689"/>
          <a:ext cx="27364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 bwMode="auto">
          <a:xfrm flipV="1">
            <a:off x="1129120" y="4090234"/>
            <a:ext cx="431190" cy="19189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047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152400"/>
            <a:ext cx="9372600" cy="1143000"/>
          </a:xfrm>
        </p:spPr>
        <p:txBody>
          <a:bodyPr/>
          <a:lstStyle/>
          <a:p>
            <a:r>
              <a:rPr lang="en-US" dirty="0" smtClean="0"/>
              <a:t>Case 3: No </a:t>
            </a:r>
            <a:r>
              <a:rPr lang="en-US" dirty="0"/>
              <a:t>Space </a:t>
            </a:r>
            <a:r>
              <a:rPr lang="en-US" dirty="0" smtClean="0"/>
              <a:t>in Parent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43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49327" y="3124200"/>
          <a:ext cx="4020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95257"/>
              </p:ext>
            </p:extLst>
          </p:nvPr>
        </p:nvGraphicFramePr>
        <p:xfrm>
          <a:off x="1739539" y="3865880"/>
          <a:ext cx="14394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853"/>
                <a:gridCol w="359853"/>
                <a:gridCol w="359853"/>
                <a:gridCol w="3598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975652" y="3865880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467691"/>
              </p:ext>
            </p:extLst>
          </p:nvPr>
        </p:nvGraphicFramePr>
        <p:xfrm>
          <a:off x="296493" y="4824581"/>
          <a:ext cx="37905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05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72162" y="4826548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22517" y="4824581"/>
          <a:ext cx="3157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542236" y="4814147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582054" y="4810213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517977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539536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18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 bwMode="auto">
          <a:xfrm flipH="1">
            <a:off x="1738118" y="3495040"/>
            <a:ext cx="2311210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295072" y="4232886"/>
            <a:ext cx="1443046" cy="59169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7" idx="2"/>
          </p:cNvCxnSpPr>
          <p:nvPr/>
        </p:nvCxnSpPr>
        <p:spPr bwMode="auto">
          <a:xfrm flipH="1">
            <a:off x="1977329" y="4236720"/>
            <a:ext cx="481916" cy="587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819400" y="4232886"/>
            <a:ext cx="203117" cy="59169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451389" y="3495040"/>
            <a:ext cx="1524263" cy="3645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517977" y="4230463"/>
            <a:ext cx="1457676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5537375" y="4224206"/>
            <a:ext cx="77224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6542237" y="4224206"/>
            <a:ext cx="111129" cy="58483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980309" y="4236720"/>
            <a:ext cx="601746" cy="5723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739580" y="303989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19200" y="376254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25160" y="3820467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46400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50575" y="5188963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11327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99222" y="518727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62387" y="51816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5105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566102" y="4829588"/>
          <a:ext cx="6314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710"/>
                <a:gridCol w="315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739580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j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3178951" y="4224206"/>
            <a:ext cx="387151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381000" y="521496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19200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k</a:t>
            </a: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44328"/>
              </p:ext>
            </p:extLst>
          </p:nvPr>
        </p:nvGraphicFramePr>
        <p:xfrm>
          <a:off x="976259" y="4833261"/>
          <a:ext cx="7581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058"/>
                <a:gridCol w="3790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 bwMode="auto">
          <a:xfrm flipH="1">
            <a:off x="974839" y="4224206"/>
            <a:ext cx="1133383" cy="60905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Multiply 58"/>
          <p:cNvSpPr/>
          <p:nvPr/>
        </p:nvSpPr>
        <p:spPr bwMode="auto">
          <a:xfrm>
            <a:off x="2108222" y="3887405"/>
            <a:ext cx="320151" cy="3048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55483"/>
              </p:ext>
            </p:extLst>
          </p:nvPr>
        </p:nvGraphicFramePr>
        <p:xfrm>
          <a:off x="2175262" y="3252762"/>
          <a:ext cx="27364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1" name="Straight Arrow Connector 60"/>
          <p:cNvCxnSpPr/>
          <p:nvPr/>
        </p:nvCxnSpPr>
        <p:spPr bwMode="auto">
          <a:xfrm flipV="1">
            <a:off x="2608784" y="3293488"/>
            <a:ext cx="930200" cy="17177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7162800" cy="1623875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a.n</a:t>
            </a:r>
            <a:r>
              <a:rPr lang="en-US" dirty="0" smtClean="0"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cs typeface="Courier New" panose="02070309020205020404" pitchFamily="49" charset="0"/>
              </a:rPr>
              <a:t>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m-1</a:t>
            </a:r>
            <a:r>
              <a:rPr lang="en-US" dirty="0" smtClean="0"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</a:t>
            </a:r>
            <a:r>
              <a:rPr lang="en-US" dirty="0" smtClean="0">
                <a:cs typeface="Courier New" panose="02070309020205020404" pitchFamily="49" charset="0"/>
              </a:rPr>
              <a:t>ave to split node.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</a:t>
            </a:r>
            <a:r>
              <a:rPr lang="en-US" dirty="0" smtClean="0">
                <a:cs typeface="Courier New" panose="02070309020205020404" pitchFamily="49" charset="0"/>
              </a:rPr>
              <a:t>romote middle key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cs typeface="Courier New" panose="02070309020205020404" pitchFamily="49" charset="0"/>
              </a:rPr>
              <a:t> to root.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152400"/>
            <a:ext cx="9372600" cy="1143000"/>
          </a:xfrm>
        </p:spPr>
        <p:txBody>
          <a:bodyPr/>
          <a:lstStyle/>
          <a:p>
            <a:r>
              <a:rPr lang="en-US" dirty="0" smtClean="0"/>
              <a:t>Case 3: No </a:t>
            </a:r>
            <a:r>
              <a:rPr lang="en-US" dirty="0"/>
              <a:t>Space </a:t>
            </a:r>
            <a:r>
              <a:rPr lang="en-US" dirty="0" smtClean="0"/>
              <a:t>in Parent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44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005598"/>
              </p:ext>
            </p:extLst>
          </p:nvPr>
        </p:nvGraphicFramePr>
        <p:xfrm>
          <a:off x="3831059" y="2903710"/>
          <a:ext cx="7409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470"/>
                <a:gridCol w="3704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30121"/>
              </p:ext>
            </p:extLst>
          </p:nvPr>
        </p:nvGraphicFramePr>
        <p:xfrm>
          <a:off x="1282339" y="3865880"/>
          <a:ext cx="35985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8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975652" y="3865880"/>
          <a:ext cx="10087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59"/>
                <a:gridCol w="336259"/>
                <a:gridCol w="336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96493" y="4824581"/>
          <a:ext cx="37905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05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72162" y="4826548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22517" y="4824581"/>
          <a:ext cx="3157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542236" y="4814147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582054" y="4810213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517977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73"/>
                <a:gridCol w="438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539536" y="4824581"/>
          <a:ext cx="8761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18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 bwMode="auto">
          <a:xfrm flipH="1">
            <a:off x="1642192" y="3260906"/>
            <a:ext cx="2188867" cy="59871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295072" y="4232886"/>
            <a:ext cx="987267" cy="59169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1977330" y="4257040"/>
            <a:ext cx="655764" cy="56754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52" idx="2"/>
          </p:cNvCxnSpPr>
          <p:nvPr/>
        </p:nvCxnSpPr>
        <p:spPr bwMode="auto">
          <a:xfrm>
            <a:off x="2992947" y="4257040"/>
            <a:ext cx="29571" cy="56754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571999" y="3273604"/>
            <a:ext cx="1403653" cy="58601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517977" y="4230463"/>
            <a:ext cx="1457676" cy="594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5537375" y="4224206"/>
            <a:ext cx="772240" cy="6003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6542237" y="4224206"/>
            <a:ext cx="111129" cy="58483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980309" y="4236720"/>
            <a:ext cx="601746" cy="5723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429000" y="28194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4400" y="376254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25160" y="3820467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46400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50575" y="5188963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11327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99222" y="518727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62387" y="51816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5105" y="51889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566102" y="4829588"/>
          <a:ext cx="6314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710"/>
                <a:gridCol w="315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739580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j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3352800" y="4257040"/>
            <a:ext cx="213302" cy="56754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381000" y="521496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19200" y="521407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k</a:t>
            </a:r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976259" y="4833261"/>
          <a:ext cx="7581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058"/>
                <a:gridCol w="3790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 bwMode="auto">
          <a:xfrm flipH="1">
            <a:off x="974840" y="4224206"/>
            <a:ext cx="667352" cy="60905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768947"/>
              </p:ext>
            </p:extLst>
          </p:nvPr>
        </p:nvGraphicFramePr>
        <p:xfrm>
          <a:off x="2633094" y="3886200"/>
          <a:ext cx="7197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853"/>
                <a:gridCol w="3598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2" name="Straight Connector 61"/>
          <p:cNvCxnSpPr>
            <a:stCxn id="6" idx="2"/>
          </p:cNvCxnSpPr>
          <p:nvPr/>
        </p:nvCxnSpPr>
        <p:spPr bwMode="auto">
          <a:xfrm flipH="1">
            <a:off x="2633094" y="3274550"/>
            <a:ext cx="1568435" cy="61134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Content Placeholder 2"/>
          <p:cNvSpPr txBox="1">
            <a:spLocks/>
          </p:cNvSpPr>
          <p:nvPr/>
        </p:nvSpPr>
        <p:spPr bwMode="auto">
          <a:xfrm>
            <a:off x="386780" y="1033825"/>
            <a:ext cx="7162800" cy="787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Since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r.n</a:t>
            </a:r>
            <a:r>
              <a:rPr lang="en-US" kern="0" dirty="0" smtClean="0">
                <a:cs typeface="Courier New" panose="02070309020205020404" pitchFamily="49" charset="0"/>
              </a:rPr>
              <a:t> =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kern="0" dirty="0" smtClean="0">
                <a:cs typeface="Courier New" panose="02070309020205020404" pitchFamily="49" charset="0"/>
              </a:rPr>
              <a:t> &lt;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m-1</a:t>
            </a:r>
            <a:r>
              <a:rPr lang="en-US" kern="0" dirty="0" smtClean="0">
                <a:cs typeface="Courier New" panose="02070309020205020404" pitchFamily="49" charset="0"/>
              </a:rPr>
              <a:t> =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kern="0" dirty="0" smtClean="0">
                <a:cs typeface="Courier New" panose="02070309020205020404" pitchFamily="49" charset="0"/>
              </a:rPr>
              <a:t>, done.</a:t>
            </a:r>
            <a:endParaRPr lang="en-US" kern="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60387" y="381512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l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8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382000" cy="43434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spc="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spc="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B-Tree-Insert(</a:t>
            </a:r>
            <a:r>
              <a:rPr lang="en-US" sz="2000" i="1" spc="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spc="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i="1" spc="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000" spc="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spc="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spc="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b="1" spc="90" dirty="0">
                <a:latin typeface="Courier New" panose="02070309020205020404" pitchFamily="49" charset="0"/>
                <a:cs typeface="Courier New" panose="02070309020205020404" pitchFamily="49" charset="0"/>
              </a:rPr>
              <a:t>inputs</a:t>
            </a:r>
            <a:r>
              <a:rPr lang="en-US" sz="1800" spc="9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i="1" spc="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spc="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spc="-34" dirty="0">
                <a:solidFill>
                  <a:srgbClr val="7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 </a:t>
            </a:r>
            <a:r>
              <a:rPr lang="en-US" sz="2000" spc="-56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2000" spc="-12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spc="-29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11" dirty="0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pc="-26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i="1" spc="-26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i="1" spc="-2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000" spc="-2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spc="-34" dirty="0">
                <a:solidFill>
                  <a:srgbClr val="7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 </a:t>
            </a:r>
            <a:r>
              <a:rPr lang="en-US" sz="2000" spc="-56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2000" b="1" spc="-86" dirty="0" smtClean="0">
                <a:solidFill>
                  <a:srgbClr val="7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000" spc="-6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inserting into </a:t>
            </a:r>
            <a:r>
              <a:rPr lang="en-US" sz="2000" spc="-11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r>
              <a:rPr lang="en-US" sz="2000" spc="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0948" indent="0">
              <a:spcBef>
                <a:spcPts val="128"/>
              </a:spcBef>
              <a:buNone/>
            </a:pPr>
            <a:r>
              <a:rPr lang="en-US" sz="2000" i="1" spc="-2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spc="-2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i="1" spc="-7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2000" spc="-222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spc="-222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spc="-222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spc="-13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0948" indent="0">
              <a:spcBef>
                <a:spcPts val="133"/>
              </a:spcBef>
              <a:buNone/>
            </a:pPr>
            <a:r>
              <a:rPr lang="en-US" sz="2000" b="1" spc="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i="1" spc="-13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r.n</a:t>
            </a:r>
            <a:r>
              <a:rPr lang="en-US" sz="2000" spc="-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86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3" dirty="0">
                <a:latin typeface="Courier New" panose="02070309020205020404" pitchFamily="49" charset="0"/>
                <a:cs typeface="Courier New" panose="02070309020205020404" pitchFamily="49" charset="0"/>
              </a:rPr>
              <a:t>−</a:t>
            </a:r>
            <a:r>
              <a:rPr lang="en-US" sz="2000" spc="-13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spc="43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0948" indent="0">
              <a:spcBef>
                <a:spcPts val="133"/>
              </a:spcBef>
              <a:buNone/>
            </a:pPr>
            <a:r>
              <a:rPr lang="en-US" sz="2000" b="1" i="1" spc="43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i="1" spc="4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then </a:t>
            </a:r>
            <a:r>
              <a:rPr lang="en-US" sz="2000" i="1" spc="-3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0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2000" spc="-8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244" dirty="0">
                <a:latin typeface="Courier New" panose="02070309020205020404" pitchFamily="49" charset="0"/>
                <a:cs typeface="Courier New" panose="02070309020205020404" pitchFamily="49" charset="0"/>
              </a:rPr>
              <a:t>Allocate-Node()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8054" indent="0">
              <a:spcBef>
                <a:spcPts val="128"/>
              </a:spcBef>
              <a:buNone/>
            </a:pPr>
            <a:r>
              <a:rPr lang="en-US" sz="2000" spc="-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pc="-1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3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T.root</a:t>
            </a:r>
            <a:r>
              <a:rPr lang="en-US" sz="2000" spc="-12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2000" spc="-222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spc="47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8054" indent="0">
              <a:spcBef>
                <a:spcPts val="133"/>
              </a:spcBef>
              <a:buNone/>
            </a:pPr>
            <a:r>
              <a:rPr lang="en-US" sz="2000" spc="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pc="1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13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s.leaf</a:t>
            </a:r>
            <a:r>
              <a:rPr lang="en-US" sz="2000" spc="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2000" spc="-35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239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8054" indent="0">
              <a:spcBef>
                <a:spcPts val="128"/>
              </a:spcBef>
              <a:buNone/>
            </a:pPr>
            <a:r>
              <a:rPr lang="en-US" sz="2000" i="1" spc="-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i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spc="-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spc="-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s.n</a:t>
            </a:r>
            <a:r>
              <a:rPr lang="en-US" sz="2000" spc="-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2000" spc="-33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9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8054" indent="0">
              <a:spcBef>
                <a:spcPts val="133"/>
              </a:spcBef>
              <a:buNone/>
            </a:pPr>
            <a:r>
              <a:rPr lang="en-US" sz="2000" i="1" spc="-1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i="1" spc="-1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spc="-1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s.c</a:t>
            </a:r>
            <a:r>
              <a:rPr lang="en-US" sz="2000" spc="-26" baseline="-1157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spc="-1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2000" spc="-32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spc="-26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8054" indent="0">
              <a:spcBef>
                <a:spcPts val="128"/>
              </a:spcBef>
              <a:buNone/>
            </a:pPr>
            <a:r>
              <a:rPr lang="en-US" sz="2000" spc="192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pc="192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192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B-Tree-Split-Child(</a:t>
            </a:r>
            <a:r>
              <a:rPr lang="en-US" sz="2000" i="1" spc="192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spc="192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,1,</a:t>
            </a:r>
            <a:r>
              <a:rPr lang="en-US" sz="2000" i="1" spc="192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spc="192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8054" indent="0">
              <a:spcBef>
                <a:spcPts val="128"/>
              </a:spcBef>
              <a:buNone/>
            </a:pPr>
            <a:r>
              <a:rPr lang="en-US" sz="2000" spc="21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pc="21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21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B-Tree-Insert-</a:t>
            </a:r>
            <a:r>
              <a:rPr lang="en-US" sz="2000" spc="217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Nonfull</a:t>
            </a:r>
            <a:r>
              <a:rPr lang="en-US" sz="2000" spc="21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spc="217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spc="217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i="1" spc="217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000" spc="217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.key</a:t>
            </a:r>
            <a:r>
              <a:rPr lang="en-US" sz="2000" spc="21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pc="-9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spc="-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b="1" spc="12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21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B-Tree-Insert-</a:t>
            </a:r>
            <a:r>
              <a:rPr lang="en-US" sz="2000" spc="21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Nonfull</a:t>
            </a:r>
            <a:r>
              <a:rPr lang="en-US" sz="2000" spc="21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spc="21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spc="21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i="1" spc="217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000" spc="217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.key</a:t>
            </a:r>
            <a:r>
              <a:rPr lang="en-US" sz="2000" spc="21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6" name="object 7"/>
          <p:cNvSpPr txBox="1"/>
          <p:nvPr/>
        </p:nvSpPr>
        <p:spPr>
          <a:xfrm>
            <a:off x="228600" y="5328593"/>
            <a:ext cx="8153400" cy="843607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347472" indent="-347472" algn="ctr">
              <a:spcBef>
                <a:spcPts val="0"/>
              </a:spcBef>
            </a:pPr>
            <a:r>
              <a:rPr sz="1800" spc="-124" dirty="0" smtClean="0">
                <a:latin typeface="+mn-lt"/>
                <a:cs typeface="Tahoma"/>
              </a:rPr>
              <a:t>Uses </a:t>
            </a:r>
            <a:r>
              <a:rPr lang="en-US" sz="1800" spc="192" dirty="0">
                <a:latin typeface="Courier New" panose="02070309020205020404" pitchFamily="49" charset="0"/>
                <a:cs typeface="Courier New" panose="02070309020205020404" pitchFamily="49" charset="0"/>
              </a:rPr>
              <a:t>B-Tree-Split-Child</a:t>
            </a:r>
            <a:r>
              <a:rPr lang="en-US" sz="1800" spc="192" dirty="0">
                <a:latin typeface="+mn-lt"/>
                <a:cs typeface="Courier New" panose="02070309020205020404" pitchFamily="49" charset="0"/>
              </a:rPr>
              <a:t> to split node in two and </a:t>
            </a:r>
            <a:r>
              <a:rPr lang="en-US" sz="1800" spc="192" dirty="0" smtClean="0">
                <a:latin typeface="+mn-lt"/>
                <a:cs typeface="Courier New" panose="02070309020205020404" pitchFamily="49" charset="0"/>
              </a:rPr>
              <a:t>promote</a:t>
            </a:r>
          </a:p>
          <a:p>
            <a:pPr marL="347472" indent="-347472" algn="ctr">
              <a:spcBef>
                <a:spcPts val="0"/>
              </a:spcBef>
            </a:pPr>
            <a:r>
              <a:rPr lang="en-US" sz="1800" spc="192" dirty="0" smtClean="0">
                <a:latin typeface="+mn-lt"/>
                <a:cs typeface="Courier New" panose="02070309020205020404" pitchFamily="49" charset="0"/>
              </a:rPr>
              <a:t>object </a:t>
            </a:r>
            <a:r>
              <a:rPr lang="en-US" sz="1800" spc="192" dirty="0">
                <a:latin typeface="+mn-lt"/>
                <a:cs typeface="Courier New" panose="02070309020205020404" pitchFamily="49" charset="0"/>
              </a:rPr>
              <a:t>with middle </a:t>
            </a:r>
            <a:r>
              <a:rPr lang="en-US" sz="1800" spc="192" dirty="0" smtClean="0">
                <a:latin typeface="+mn-lt"/>
                <a:cs typeface="Courier New" panose="02070309020205020404" pitchFamily="49" charset="0"/>
              </a:rPr>
              <a:t>key and </a:t>
            </a:r>
            <a:r>
              <a:rPr sz="1800" spc="29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B-Tree-Insert-</a:t>
            </a:r>
            <a:r>
              <a:rPr sz="1800" spc="29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Nonfull</a:t>
            </a:r>
            <a:r>
              <a:rPr lang="en-US" sz="1800" spc="291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sz="1800" spc="-56" dirty="0" smtClean="0">
                <a:latin typeface="+mn-lt"/>
                <a:cs typeface="Tahoma"/>
              </a:rPr>
              <a:t>to </a:t>
            </a:r>
            <a:r>
              <a:rPr sz="1800" spc="-86" dirty="0" smtClean="0">
                <a:latin typeface="+mn-lt"/>
                <a:cs typeface="Tahoma"/>
              </a:rPr>
              <a:t>insert</a:t>
            </a:r>
            <a:endParaRPr lang="en-US" sz="1800" spc="-86" dirty="0" smtClean="0">
              <a:latin typeface="+mn-lt"/>
              <a:cs typeface="Tahoma"/>
            </a:endParaRPr>
          </a:p>
          <a:p>
            <a:pPr marL="347472" indent="-347472" algn="ctr">
              <a:spcBef>
                <a:spcPts val="0"/>
              </a:spcBef>
            </a:pPr>
            <a:r>
              <a:rPr lang="en-US" sz="1800" spc="-137" dirty="0" smtClean="0">
                <a:latin typeface="+mn-lt"/>
                <a:cs typeface="Tahoma"/>
              </a:rPr>
              <a:t>object </a:t>
            </a:r>
            <a:r>
              <a:rPr lang="en-US" sz="1800" spc="-13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800" i="1" spc="-30" dirty="0" smtClean="0">
                <a:latin typeface="+mn-lt"/>
                <a:cs typeface="Georgia"/>
              </a:rPr>
              <a:t> </a:t>
            </a:r>
            <a:r>
              <a:rPr sz="1800" spc="-64" dirty="0">
                <a:latin typeface="+mn-lt"/>
                <a:cs typeface="Tahoma"/>
              </a:rPr>
              <a:t>into </a:t>
            </a:r>
            <a:r>
              <a:rPr sz="1800" spc="-81" dirty="0" smtClean="0">
                <a:latin typeface="+mn-lt"/>
                <a:cs typeface="Tahoma"/>
              </a:rPr>
              <a:t>non</a:t>
            </a:r>
            <a:r>
              <a:rPr lang="en-US" sz="1800" spc="-81" dirty="0" smtClean="0">
                <a:latin typeface="+mn-lt"/>
                <a:cs typeface="Tahoma"/>
              </a:rPr>
              <a:t>-</a:t>
            </a:r>
            <a:r>
              <a:rPr sz="1800" spc="-81" dirty="0" smtClean="0">
                <a:latin typeface="+mn-lt"/>
                <a:cs typeface="Tahoma"/>
              </a:rPr>
              <a:t>full </a:t>
            </a:r>
            <a:r>
              <a:rPr sz="1800" spc="-128" dirty="0" smtClean="0">
                <a:latin typeface="+mn-lt"/>
                <a:cs typeface="Tahoma"/>
              </a:rPr>
              <a:t>node</a:t>
            </a:r>
            <a:r>
              <a:rPr lang="en-US" sz="1800" spc="196" dirty="0">
                <a:latin typeface="+mn-lt"/>
                <a:cs typeface="Tahoma"/>
              </a:rPr>
              <a:t> </a:t>
            </a:r>
            <a:r>
              <a:rPr sz="1800" i="1" spc="9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spc="192" dirty="0" smtClean="0">
                <a:latin typeface="+mn-lt"/>
                <a:cs typeface="Courier New" panose="02070309020205020404" pitchFamily="49" charset="0"/>
              </a:rPr>
              <a:t>.  </a:t>
            </a:r>
            <a:endParaRPr sz="18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Node Algorithm 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321 - Algorithms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11" name="object 14"/>
          <p:cNvSpPr txBox="1"/>
          <p:nvPr/>
        </p:nvSpPr>
        <p:spPr>
          <a:xfrm>
            <a:off x="685800" y="1143000"/>
            <a:ext cx="7772400" cy="44903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26607" rIns="0" bIns="0" rtlCol="0">
            <a:spAutoFit/>
          </a:bodyPr>
          <a:lstStyle/>
          <a:p>
            <a:pPr marL="225340" marR="4344" indent="-225883">
              <a:lnSpc>
                <a:spcPct val="107400"/>
              </a:lnSpc>
              <a:spcBef>
                <a:spcPts val="81"/>
              </a:spcBef>
            </a:pPr>
            <a:r>
              <a:rPr lang="en-US" sz="1800" b="1" spc="19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spc="19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B-Tree-Split-Child(</a:t>
            </a:r>
            <a:r>
              <a:rPr lang="en-US" sz="1800" i="1" spc="19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i="1" spc="196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i="1" spc="-1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1" spc="2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i="1" spc="-1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-115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800" i="1" spc="-23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1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5340" marR="4344" indent="-225883">
              <a:lnSpc>
                <a:spcPct val="107400"/>
              </a:lnSpc>
              <a:spcBef>
                <a:spcPts val="81"/>
              </a:spcBef>
            </a:pPr>
            <a:r>
              <a:rPr lang="en-US" sz="1800" spc="1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//inputs: </a:t>
            </a:r>
          </a:p>
          <a:p>
            <a:pPr marL="225340" marR="4344" indent="-225883">
              <a:lnSpc>
                <a:spcPct val="107400"/>
              </a:lnSpc>
              <a:spcBef>
                <a:spcPts val="81"/>
              </a:spcBef>
            </a:pPr>
            <a:r>
              <a:rPr lang="en-US" sz="1800" spc="1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i="1" spc="1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i="1" spc="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spc="13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spc="-124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800" b="1" spc="-6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nonfull</a:t>
            </a:r>
            <a:r>
              <a:rPr lang="en-US" sz="1800" b="1" spc="-60" dirty="0" smtClean="0">
                <a:solidFill>
                  <a:srgbClr val="7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81" dirty="0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lang="en-US" sz="1800" spc="20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1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  <a:p>
            <a:pPr marL="225340" marR="4344" indent="-225883">
              <a:lnSpc>
                <a:spcPct val="107400"/>
              </a:lnSpc>
              <a:spcBef>
                <a:spcPts val="81"/>
              </a:spcBef>
            </a:pPr>
            <a:r>
              <a:rPr lang="en-US" sz="1800" spc="-1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  </a:t>
            </a:r>
            <a:r>
              <a:rPr lang="en-US" sz="1800" i="1" spc="-4" dirty="0" smtClean="0">
                <a:latin typeface="Georgia"/>
                <a:cs typeface="Georgia"/>
              </a:rPr>
              <a:t> </a:t>
            </a:r>
            <a:r>
              <a:rPr lang="en-US" sz="1800" i="1" spc="-4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spc="-4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spc="-124" dirty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en-US" sz="1800" spc="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103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800" spc="1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25340" marR="4344" indent="-225883">
              <a:spcBef>
                <a:spcPts val="0"/>
              </a:spcBef>
            </a:pPr>
            <a:r>
              <a:rPr lang="en-US" sz="1800" spc="1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en-US" sz="1800" i="1" spc="-7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800" spc="-77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spc="-124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800" spc="-12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1800" i="1" spc="-14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800" spc="9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x.</a:t>
            </a:r>
            <a:r>
              <a:rPr lang="en-US" sz="1800" i="1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i="1" spc="13" baseline="-1190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spc="-12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800" b="1" spc="-3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</a:p>
          <a:p>
            <a:pPr marL="225340" marR="4344" indent="-225883">
              <a:spcBef>
                <a:spcPts val="0"/>
              </a:spcBef>
            </a:pPr>
            <a:r>
              <a:rPr lang="en-US" sz="1800" spc="-3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b="1" spc="-38" dirty="0" smtClean="0">
                <a:solidFill>
                  <a:srgbClr val="7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spc="-6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child </a:t>
            </a:r>
            <a:r>
              <a:rPr lang="en-US" sz="18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1800" spc="-32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13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spc="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800" spc="18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5340" marR="4344" indent="-225883">
              <a:lnSpc>
                <a:spcPct val="107400"/>
              </a:lnSpc>
              <a:spcBef>
                <a:spcPts val="81"/>
              </a:spcBef>
            </a:pPr>
            <a:r>
              <a:rPr lang="en-US" sz="1800" i="1" spc="1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1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-6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sz="18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1800" spc="244" dirty="0">
                <a:latin typeface="Courier New" panose="02070309020205020404" pitchFamily="49" charset="0"/>
                <a:cs typeface="Courier New" panose="02070309020205020404" pitchFamily="49" charset="0"/>
              </a:rPr>
              <a:t>Allocate-Node()  </a:t>
            </a:r>
            <a:endParaRPr lang="en-US" sz="1800" spc="244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5340" marR="4344" indent="-225883">
              <a:lnSpc>
                <a:spcPct val="107400"/>
              </a:lnSpc>
              <a:spcBef>
                <a:spcPts val="81"/>
              </a:spcBef>
            </a:pPr>
            <a:r>
              <a:rPr lang="en-US" sz="1800" spc="24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24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24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z.</a:t>
            </a:r>
            <a:r>
              <a:rPr lang="en-US" sz="1800" spc="2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en-US" sz="1800" spc="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1800" spc="-36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363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y.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5340">
              <a:spcBef>
                <a:spcPts val="128"/>
              </a:spcBef>
            </a:pPr>
            <a:r>
              <a:rPr lang="en-US" sz="1800" i="1" spc="-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-13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z.n</a:t>
            </a:r>
            <a:r>
              <a:rPr lang="en-US" sz="1800" spc="-3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1800" spc="-21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-3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800" spc="-13" dirty="0">
                <a:latin typeface="Courier New" panose="02070309020205020404" pitchFamily="49" charset="0"/>
                <a:cs typeface="Courier New" panose="02070309020205020404" pitchFamily="49" charset="0"/>
              </a:rPr>
              <a:t>−1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5340">
              <a:spcBef>
                <a:spcPts val="133"/>
              </a:spcBef>
            </a:pPr>
            <a:r>
              <a:rPr lang="en-US" sz="1800" b="1" spc="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800" i="1" spc="13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8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1800" spc="-9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b="1" spc="47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1800" i="1" spc="9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800" spc="-13" dirty="0">
                <a:latin typeface="Courier New" panose="02070309020205020404" pitchFamily="49" charset="0"/>
                <a:cs typeface="Courier New" panose="02070309020205020404" pitchFamily="49" charset="0"/>
              </a:rPr>
              <a:t>−</a:t>
            </a:r>
            <a:r>
              <a:rPr lang="en-US" sz="1800" spc="-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9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9"/>
              </a:spcBef>
            </a:pPr>
            <a:r>
              <a:rPr lang="en-US" sz="1800" b="1" spc="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800" spc="2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z.</a:t>
            </a:r>
            <a:r>
              <a:rPr lang="en-US" sz="1800" spc="43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800" i="1" spc="64" baseline="-18518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800" spc="4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1800" spc="-30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30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y.</a:t>
            </a:r>
            <a:r>
              <a:rPr lang="en-US" sz="1800" spc="3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800" i="1" spc="51" baseline="-18518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800" spc="51" baseline="-18518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i="1" spc="51" baseline="-18518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9"/>
              </a:spcBef>
            </a:pPr>
            <a:r>
              <a:rPr lang="en-US" sz="1800" b="1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1800" spc="9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800" spc="-5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56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y.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8282">
              <a:spcBef>
                <a:spcPts val="209"/>
              </a:spcBef>
            </a:pPr>
            <a:r>
              <a:rPr lang="fr-FR" sz="1800" b="1" spc="4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800" b="1" spc="43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fr-FR" sz="1800" b="1" spc="4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b="1" spc="4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fr-FR" sz="1800" i="1" spc="171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fr-FR" sz="18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fr-FR" sz="1800" spc="-9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sz="1800" b="1" spc="47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fr-FR" sz="18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i="1" spc="-3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0636">
              <a:spcBef>
                <a:spcPts val="133"/>
              </a:spcBef>
            </a:pPr>
            <a:r>
              <a:rPr lang="fr-FR" sz="1800" b="1" spc="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</a:t>
            </a:r>
            <a:r>
              <a:rPr lang="fr-FR" sz="1800" spc="2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z.</a:t>
            </a:r>
            <a:r>
              <a:rPr lang="fr-FR" sz="1800" i="1" spc="3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1800" i="1" spc="51" baseline="-1157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fr-FR" sz="1800" spc="3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fr-FR" sz="1800" spc="-32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spc="-32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y.</a:t>
            </a:r>
            <a:r>
              <a:rPr lang="fr-FR" sz="1800" i="1" spc="26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1800" i="1" spc="38" baseline="-1157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fr-FR" sz="1800" spc="38" baseline="-1157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r-FR" sz="1800" i="1" spc="38" baseline="-1157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8"/>
              </a:spcBef>
            </a:pPr>
            <a:r>
              <a:rPr lang="fr-FR" sz="1800" i="1" spc="-3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800" i="1" spc="-3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y.n</a:t>
            </a:r>
            <a:r>
              <a:rPr lang="fr-FR" sz="1800" spc="-12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fr-FR" sz="1800" spc="-222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i="1" spc="9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1800" i="1" spc="-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spc="-13" dirty="0">
                <a:latin typeface="Courier New" panose="02070309020205020404" pitchFamily="49" charset="0"/>
                <a:cs typeface="Courier New" panose="02070309020205020404" pitchFamily="49" charset="0"/>
              </a:rPr>
              <a:t>−</a:t>
            </a:r>
            <a:r>
              <a:rPr lang="fr-FR" sz="1800" spc="-14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spc="-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800" b="1" spc="4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87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458200" cy="1143000"/>
          </a:xfrm>
        </p:spPr>
        <p:txBody>
          <a:bodyPr/>
          <a:lstStyle/>
          <a:p>
            <a:r>
              <a:rPr lang="en-US" dirty="0" smtClean="0"/>
              <a:t>Splitting Node Algorithm II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321 - Algorithms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14" name="object 14"/>
          <p:cNvSpPr txBox="1"/>
          <p:nvPr/>
        </p:nvSpPr>
        <p:spPr>
          <a:xfrm>
            <a:off x="685800" y="1371600"/>
            <a:ext cx="7239000" cy="29294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26607" rIns="0" bIns="0" rtlCol="0">
            <a:spAutoFit/>
          </a:bodyPr>
          <a:lstStyle/>
          <a:p>
            <a:pPr marL="225340" marR="4344" indent="-225883">
              <a:lnSpc>
                <a:spcPct val="107400"/>
              </a:lnSpc>
              <a:spcBef>
                <a:spcPts val="81"/>
              </a:spcBef>
            </a:pPr>
            <a:r>
              <a:rPr lang="en-US" sz="1800" b="1" spc="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sz="1800" b="1" spc="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sz="1800" b="1" spc="11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i="1" spc="17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sz="1800" i="1" spc="-3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sz="1800" spc="-222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222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sz="1800" i="1" spc="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sz="1800" spc="-4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spc="86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sz="1800" spc="-4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spc="-9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sz="1800" spc="6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b="1" spc="21" dirty="0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sz="1800" b="1" spc="11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i="1" spc="5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800" i="1" spc="-3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spc="86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sz="1800" spc="-4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spc="-9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8282">
              <a:spcBef>
                <a:spcPts val="133"/>
              </a:spcBef>
            </a:pPr>
            <a:r>
              <a:rPr lang="en-US" sz="1800" b="1" spc="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sz="1800" b="1" spc="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800" spc="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sz="1800" i="1" spc="4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sz="1800" i="1" spc="64" baseline="-1157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sz="1800" spc="64" baseline="-1157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sz="1800" spc="4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sz="1800" spc="-29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295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sz="1800" i="1" spc="3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sz="1800" i="1" spc="51" baseline="-1157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8"/>
              </a:spcBef>
            </a:pPr>
            <a:r>
              <a:rPr lang="en-US" sz="1800" i="1" spc="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x.</a:t>
            </a:r>
            <a:r>
              <a:rPr sz="1800" i="1" spc="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sz="1800" i="1" spc="32" baseline="-1157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800" spc="32" baseline="-1157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sz="1800" spc="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sz="1800" spc="-36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i="1" spc="2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8"/>
              </a:spcBef>
            </a:pPr>
            <a:r>
              <a:rPr lang="en-US" sz="1800" b="1" spc="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sz="1800" b="1" spc="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sz="1800" i="1" spc="171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sz="18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sz="1800" spc="-14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145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sz="1800" i="1" spc="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sz="1800" spc="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b="1" spc="21" dirty="0">
                <a:latin typeface="Courier New" panose="02070309020205020404" pitchFamily="49" charset="0"/>
                <a:cs typeface="Courier New" panose="02070309020205020404" pitchFamily="49" charset="0"/>
              </a:rPr>
              <a:t>downto </a:t>
            </a:r>
            <a:r>
              <a:rPr sz="1800" i="1" spc="5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342626" indent="338282">
              <a:lnSpc>
                <a:spcPct val="107400"/>
              </a:lnSpc>
            </a:pPr>
            <a:r>
              <a:rPr lang="en-US" sz="1800" b="1" spc="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sz="1800" b="1" spc="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800" spc="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sz="1800" spc="4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sz="1800" i="1" spc="64" baseline="-1851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sz="1800" spc="64" baseline="-1851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sz="1800" spc="4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sz="1800" spc="-29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299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sz="1800" spc="43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sz="1800" i="1" spc="64" baseline="-18518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1800" spc="43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342626" indent="-338282">
              <a:spcBef>
                <a:spcPts val="0"/>
              </a:spcBef>
            </a:pPr>
            <a:r>
              <a:rPr lang="en-US" sz="1800" spc="2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spc="26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sz="1800" spc="26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sz="1800" i="1" spc="38" baseline="-18518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800" spc="2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sz="1800" spc="-37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37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y.</a:t>
            </a:r>
            <a:r>
              <a:rPr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sz="1800" i="1" baseline="-18518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342626" indent="-338282">
              <a:spcBef>
                <a:spcPts val="0"/>
              </a:spcBef>
            </a:pPr>
            <a:r>
              <a:rPr lang="en-US" sz="1800" i="1" spc="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i="1" spc="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x.n</a:t>
            </a:r>
            <a:r>
              <a:rPr lang="en-US" sz="1800" spc="-13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1800" spc="-23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235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lang="en-US" sz="1800" i="1" spc="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spc="-6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86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spc="-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R="342626" indent="-338282">
              <a:spcBef>
                <a:spcPts val="0"/>
              </a:spcBef>
            </a:pPr>
            <a:r>
              <a:rPr lang="en-US" sz="1800" spc="19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Disk-Write(</a:t>
            </a:r>
            <a:r>
              <a:rPr lang="en-US" sz="1800" i="1" spc="19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800" spc="196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endParaRPr lang="en-US" sz="1800" spc="196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342626" indent="-338282">
              <a:spcBef>
                <a:spcPts val="0"/>
              </a:spcBef>
            </a:pPr>
            <a:r>
              <a:rPr lang="en-US" sz="1800" spc="15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Disk-</a:t>
            </a:r>
            <a:r>
              <a:rPr lang="en-US" sz="1800" spc="32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800" spc="24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sz="1800" spc="26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spc="42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800" spc="1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i="1" spc="8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spc="158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endParaRPr lang="en-US" sz="1800" spc="158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342626" indent="-338282">
              <a:spcBef>
                <a:spcPts val="0"/>
              </a:spcBef>
            </a:pPr>
            <a:r>
              <a:rPr lang="en-US" sz="1800" spc="1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15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15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Disk-</a:t>
            </a:r>
            <a:r>
              <a:rPr lang="en-US" sz="1800" spc="32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800" spc="24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sz="1800" spc="26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spc="42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800" spc="1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i="1" spc="8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spc="1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54" dirty="0">
              <a:latin typeface="Garamond"/>
              <a:cs typeface="Garamon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9"/>
              <p:cNvSpPr txBox="1"/>
              <p:nvPr/>
            </p:nvSpPr>
            <p:spPr>
              <a:xfrm>
                <a:off x="857250" y="4682056"/>
                <a:ext cx="7429500" cy="751274"/>
              </a:xfrm>
              <a:prstGeom prst="rect">
                <a:avLst/>
              </a:prstGeom>
            </p:spPr>
            <p:txBody>
              <a:bodyPr vert="horz" wrap="square" lIns="0" tIns="12488" rIns="0" bIns="0" rtlCol="0">
                <a:spAutoFit/>
              </a:bodyPr>
              <a:lstStyle/>
              <a:p>
                <a:pPr marL="10860" algn="ctr">
                  <a:spcBef>
                    <a:spcPts val="0"/>
                  </a:spcBef>
                </a:pPr>
                <a:r>
                  <a:rPr lang="en-US" sz="2400" spc="21" dirty="0" smtClean="0">
                    <a:latin typeface="+mn-lt"/>
                    <a:cs typeface="Tahoma"/>
                  </a:rPr>
                  <a:t>CPU </a:t>
                </a:r>
                <a:r>
                  <a:rPr lang="en-US" sz="2400" spc="-86" dirty="0">
                    <a:latin typeface="+mn-lt"/>
                    <a:cs typeface="Tahoma"/>
                  </a:rPr>
                  <a:t>time </a:t>
                </a:r>
                <a:r>
                  <a:rPr lang="en-US" sz="2400" spc="-145" dirty="0">
                    <a:latin typeface="+mn-lt"/>
                    <a:cs typeface="Tahoma"/>
                  </a:rPr>
                  <a:t>used </a:t>
                </a:r>
                <a:r>
                  <a:rPr lang="en-US" sz="2400" spc="-137" dirty="0">
                    <a:latin typeface="+mn-lt"/>
                    <a:cs typeface="Tahoma"/>
                  </a:rPr>
                  <a:t>by </a:t>
                </a:r>
                <a:r>
                  <a:rPr lang="en-US" sz="2400" spc="26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B-Tree-Split-Child</a:t>
                </a:r>
                <a:r>
                  <a:rPr lang="en-US" sz="2400" spc="261" dirty="0">
                    <a:latin typeface="+mn-lt"/>
                    <a:cs typeface="PMingLiU"/>
                  </a:rPr>
                  <a:t> </a:t>
                </a:r>
                <a:r>
                  <a:rPr lang="en-US" sz="2400" spc="-77" dirty="0">
                    <a:latin typeface="+mn-lt"/>
                    <a:cs typeface="Tahoma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pc="-77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Θ</m:t>
                    </m:r>
                    <m:r>
                      <a:rPr lang="en-US" sz="2400" b="0" i="1" spc="-77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(</m:t>
                    </m:r>
                    <m:r>
                      <a:rPr lang="en-US" sz="2400" b="0" i="1" spc="-77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𝑡</m:t>
                    </m:r>
                    <m:r>
                      <a:rPr lang="en-US" sz="2400" b="0" i="1" spc="-77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)</m:t>
                    </m:r>
                  </m:oMath>
                </a14:m>
                <a:r>
                  <a:rPr lang="en-US" sz="2400" spc="30" dirty="0" smtClean="0">
                    <a:latin typeface="+mn-lt"/>
                    <a:cs typeface="Garamond"/>
                  </a:rPr>
                  <a:t> </a:t>
                </a:r>
                <a:r>
                  <a:rPr lang="en-US" sz="2400" spc="-141" dirty="0">
                    <a:latin typeface="+mn-lt"/>
                    <a:cs typeface="Tahoma"/>
                  </a:rPr>
                  <a:t>due </a:t>
                </a:r>
                <a:r>
                  <a:rPr lang="en-US" sz="2400" spc="-56" dirty="0">
                    <a:latin typeface="+mn-lt"/>
                    <a:cs typeface="Tahoma"/>
                  </a:rPr>
                  <a:t>to </a:t>
                </a:r>
                <a:r>
                  <a:rPr lang="en-US" sz="2400" spc="-97" dirty="0">
                    <a:latin typeface="+mn-lt"/>
                    <a:cs typeface="Tahoma"/>
                  </a:rPr>
                  <a:t>the</a:t>
                </a:r>
                <a:r>
                  <a:rPr lang="en-US" sz="2400" spc="158" dirty="0">
                    <a:latin typeface="+mn-lt"/>
                    <a:cs typeface="Tahoma"/>
                  </a:rPr>
                  <a:t> </a:t>
                </a:r>
                <a:r>
                  <a:rPr lang="en-US" sz="2400" spc="-94" dirty="0" smtClean="0">
                    <a:latin typeface="+mn-lt"/>
                    <a:cs typeface="Tahoma"/>
                  </a:rPr>
                  <a:t>loops.</a:t>
                </a:r>
                <a:endParaRPr sz="2400" dirty="0">
                  <a:latin typeface="+mn-lt"/>
                  <a:cs typeface="Tahoma"/>
                </a:endParaRPr>
              </a:p>
            </p:txBody>
          </p:sp>
        </mc:Choice>
        <mc:Fallback xmlns="">
          <p:sp>
            <p:nvSpPr>
              <p:cNvPr id="15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4682056"/>
                <a:ext cx="7429500" cy="751274"/>
              </a:xfrm>
              <a:prstGeom prst="rect">
                <a:avLst/>
              </a:prstGeom>
              <a:blipFill rotWithShape="0">
                <a:blip r:embed="rId2"/>
                <a:stretch>
                  <a:fillRect l="-739" t="-13008" r="-246" b="-25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839200" cy="1143000"/>
          </a:xfrm>
        </p:spPr>
        <p:txBody>
          <a:bodyPr/>
          <a:lstStyle/>
          <a:p>
            <a:r>
              <a:rPr lang="en-US" dirty="0" smtClean="0"/>
              <a:t>Non-full Node Insertion Algorithm 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321 - Algorithms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11" name="object 14"/>
          <p:cNvSpPr txBox="1"/>
          <p:nvPr/>
        </p:nvSpPr>
        <p:spPr>
          <a:xfrm>
            <a:off x="762000" y="1295400"/>
            <a:ext cx="7543800" cy="38079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26607" rIns="0" bIns="0" rtlCol="0">
            <a:spAutoFit/>
          </a:bodyPr>
          <a:lstStyle/>
          <a:p>
            <a:pPr marL="10860">
              <a:spcBef>
                <a:spcPts val="209"/>
              </a:spcBef>
            </a:pPr>
            <a:r>
              <a:rPr lang="en-US" sz="1800" b="1" spc="21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spc="21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B-Tree-Insert-</a:t>
            </a:r>
            <a:r>
              <a:rPr lang="en-US" sz="1800" spc="217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Nonfull</a:t>
            </a:r>
            <a:r>
              <a:rPr lang="en-US" sz="1800" spc="21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i="1" spc="21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i="1" spc="217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i="1" spc="-10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5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800" spc="5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5340" marR="4344" indent="-225883">
              <a:lnSpc>
                <a:spcPct val="107400"/>
              </a:lnSpc>
              <a:spcBef>
                <a:spcPts val="81"/>
              </a:spcBef>
            </a:pPr>
            <a:r>
              <a:rPr lang="en-US" sz="1800" spc="1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//inputs: </a:t>
            </a:r>
          </a:p>
          <a:p>
            <a:pPr marL="225340" marR="4344" indent="-225883">
              <a:lnSpc>
                <a:spcPct val="107400"/>
              </a:lnSpc>
              <a:spcBef>
                <a:spcPts val="81"/>
              </a:spcBef>
            </a:pPr>
            <a:r>
              <a:rPr lang="en-US" sz="1800" spc="1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i="1" spc="1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i="1" spc="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spc="13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spc="-124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800" b="1" spc="-6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nonfull</a:t>
            </a:r>
            <a:r>
              <a:rPr lang="en-US" sz="1800" b="1" spc="-60" dirty="0" smtClean="0">
                <a:solidFill>
                  <a:srgbClr val="7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81" dirty="0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lang="en-US" sz="1800" spc="20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1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  <a:p>
            <a:pPr marL="225340" marR="4344" indent="-225883">
              <a:lnSpc>
                <a:spcPct val="107400"/>
              </a:lnSpc>
              <a:spcBef>
                <a:spcPts val="81"/>
              </a:spcBef>
            </a:pPr>
            <a:r>
              <a:rPr lang="en-US" sz="1800" spc="-1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  </a:t>
            </a:r>
            <a:r>
              <a:rPr lang="en-US" sz="1800" i="1" spc="-2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800" spc="-26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spc="-34" dirty="0">
                <a:solidFill>
                  <a:srgbClr val="7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 </a:t>
            </a:r>
            <a:r>
              <a:rPr lang="en-US" sz="1800" spc="-56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1800" b="1" spc="-86" dirty="0" smtClean="0">
                <a:solidFill>
                  <a:srgbClr val="7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en-US" sz="1800" b="1" spc="-86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5340" marR="4344" indent="-225883">
              <a:lnSpc>
                <a:spcPct val="107400"/>
              </a:lnSpc>
              <a:spcBef>
                <a:spcPts val="81"/>
              </a:spcBef>
            </a:pPr>
            <a:r>
              <a:rPr lang="en-US" sz="1800" spc="-8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b="1" spc="-8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spc="-6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inserting into node</a:t>
            </a:r>
            <a:endParaRPr lang="en-US" sz="1800" spc="-11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6200">
              <a:spcBef>
                <a:spcPts val="128"/>
              </a:spcBef>
            </a:pPr>
            <a:r>
              <a:rPr lang="en-US" sz="1800" spc="9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9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1800" i="1" spc="9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spc="9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.n</a:t>
            </a:r>
            <a:endParaRPr lang="en-US" sz="1800" spc="9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6200">
              <a:spcBef>
                <a:spcPts val="128"/>
              </a:spcBef>
            </a:pPr>
            <a:r>
              <a:rPr lang="en-US" sz="1800" b="1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spc="26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265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spc="265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spc="2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5612">
              <a:spcBef>
                <a:spcPts val="128"/>
              </a:spcBef>
            </a:pPr>
            <a:r>
              <a:rPr lang="en-US" sz="1800" b="1" spc="43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sz="1800" b="1" spc="9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800" i="1" spc="5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1" spc="5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≥ </a:t>
            </a:r>
            <a:r>
              <a:rPr lang="en-US" sz="1800" spc="-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spc="34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800" i="1" spc="-2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o.key</a:t>
            </a:r>
            <a:r>
              <a:rPr lang="en-US" sz="1800" i="1" spc="-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1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i="1" spc="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lang="en-US" sz="1800" spc="26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800" i="1" spc="38" baseline="-18518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26248">
              <a:spcBef>
                <a:spcPts val="133"/>
              </a:spcBef>
            </a:pPr>
            <a:r>
              <a:rPr lang="en-US" sz="1800" b="1" spc="21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800" spc="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lang="en-US" sz="1800" spc="3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800" i="1" spc="44" baseline="-1851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spc="44" baseline="-1851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lang="en-US" sz="1800" spc="3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1800" spc="-29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29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lang="en-US" sz="1800" spc="26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800" i="1" spc="38" baseline="-18518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472" marR="1028420" indent="347472">
              <a:spcBef>
                <a:spcPts val="0"/>
              </a:spcBef>
            </a:pPr>
            <a:r>
              <a:rPr lang="en-US" sz="1800" i="1" spc="5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i="1" spc="5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1" spc="5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1800" i="1" spc="5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1" spc="5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− 1</a:t>
            </a:r>
          </a:p>
          <a:p>
            <a:pPr marL="347472" marR="1028420" indent="347472">
              <a:spcBef>
                <a:spcPts val="0"/>
              </a:spcBef>
            </a:pPr>
            <a:r>
              <a:rPr lang="en-US" sz="1800" spc="-1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3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800" i="1" spc="44" baseline="-1851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spc="44" baseline="-1851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lang="en-US" sz="1800" spc="3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i="1" spc="3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8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1800" i="1" spc="97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800" spc="97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.key</a:t>
            </a:r>
            <a:r>
              <a:rPr lang="en-US" sz="1800" i="1" spc="-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7472" marR="1028420" indent="347472">
              <a:spcBef>
                <a:spcPts val="0"/>
              </a:spcBef>
            </a:pPr>
            <a:r>
              <a:rPr lang="en-US" sz="1800" i="1" spc="-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i="1" spc="-2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x.n</a:t>
            </a:r>
            <a:r>
              <a:rPr lang="en-US" sz="1800" i="1" spc="-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9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1800" i="1" spc="-2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x.n</a:t>
            </a:r>
            <a:r>
              <a:rPr lang="en-US" sz="1800" i="1" spc="-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  </a:t>
            </a:r>
          </a:p>
          <a:p>
            <a:pPr marL="347472" marR="1028420" indent="347472">
              <a:spcBef>
                <a:spcPts val="0"/>
              </a:spcBef>
            </a:pPr>
            <a:r>
              <a:rPr lang="en-US" sz="1800" spc="-9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spc="-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Disk-Write(x)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1143000"/>
          </a:xfrm>
        </p:spPr>
        <p:txBody>
          <a:bodyPr/>
          <a:lstStyle/>
          <a:p>
            <a:r>
              <a:rPr lang="en-US" dirty="0" smtClean="0"/>
              <a:t>Non-full Node Insertion Algorithm II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321 - Algorithms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11" name="object 14"/>
          <p:cNvSpPr txBox="1"/>
          <p:nvPr/>
        </p:nvSpPr>
        <p:spPr>
          <a:xfrm>
            <a:off x="914400" y="1802477"/>
            <a:ext cx="7467600" cy="28814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26607" rIns="0" bIns="0" rtlCol="0">
            <a:spAutoFit/>
          </a:bodyPr>
          <a:lstStyle/>
          <a:p>
            <a:pPr marL="365760" indent="-365760">
              <a:spcBef>
                <a:spcPts val="0"/>
              </a:spcBef>
              <a:tabLst>
                <a:tab pos="2443448" algn="l"/>
              </a:tabLst>
            </a:pPr>
            <a:r>
              <a:rPr lang="en-US" sz="1800" b="1" spc="-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800" b="1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800" i="1" spc="5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1" spc="5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spc="-13" dirty="0">
                <a:latin typeface="Courier New" panose="02070309020205020404" pitchFamily="49" charset="0"/>
                <a:cs typeface="Courier New" panose="02070309020205020404" pitchFamily="49" charset="0"/>
              </a:rPr>
              <a:t>≥  </a:t>
            </a:r>
            <a:r>
              <a:rPr lang="en-US" sz="1800" spc="-9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spc="2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34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800" spc="7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73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o.key</a:t>
            </a:r>
            <a:r>
              <a:rPr lang="en-US" sz="1800" i="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18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i="1" spc="432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432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lang="en-US" sz="1800" spc="26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800" i="1" spc="38" baseline="-18518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26248">
              <a:spcBef>
                <a:spcPts val="133"/>
              </a:spcBef>
            </a:pPr>
            <a:r>
              <a:rPr lang="en-US" sz="1800" b="1" spc="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do</a:t>
            </a:r>
            <a:r>
              <a:rPr lang="en-US" sz="1800" b="1" spc="11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5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1" spc="-11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1800" spc="-222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5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1" spc="-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13" dirty="0">
                <a:latin typeface="Courier New" panose="02070309020205020404" pitchFamily="49" charset="0"/>
                <a:cs typeface="Courier New" panose="02070309020205020404" pitchFamily="49" charset="0"/>
              </a:rPr>
              <a:t>−</a:t>
            </a:r>
            <a:r>
              <a:rPr lang="en-US" sz="1800" spc="-14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9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379">
              <a:spcBef>
                <a:spcPts val="128"/>
              </a:spcBef>
            </a:pPr>
            <a:r>
              <a:rPr lang="en-US" sz="1800" i="1" spc="5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5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1" spc="-11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1800" spc="-222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5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1" spc="-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86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spc="-4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857379">
              <a:spcBef>
                <a:spcPts val="128"/>
              </a:spcBef>
            </a:pPr>
            <a:r>
              <a:rPr lang="en-US" sz="1800" spc="12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Disk-Read(x.</a:t>
            </a:r>
            <a:r>
              <a:rPr lang="en-US" sz="1800" i="1" spc="12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i="1" spc="192" baseline="-1157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spc="12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379">
              <a:spcBef>
                <a:spcPts val="128"/>
              </a:spcBef>
            </a:pPr>
            <a:r>
              <a:rPr lang="en-US" sz="1800" b="1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180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spc="12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lang="en-US" sz="1800" i="1" spc="12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i="1" spc="192" baseline="-1157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1" spc="192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).n</a:t>
            </a:r>
            <a:r>
              <a:rPr lang="en-US" sz="1800" spc="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8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13" dirty="0">
                <a:latin typeface="Courier New" panose="02070309020205020404" pitchFamily="49" charset="0"/>
                <a:cs typeface="Courier New" panose="02070309020205020404" pitchFamily="49" charset="0"/>
              </a:rPr>
              <a:t>−</a:t>
            </a:r>
            <a:r>
              <a:rPr lang="en-US" sz="1800" spc="-28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9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379">
              <a:spcBef>
                <a:spcPts val="128"/>
              </a:spcBef>
            </a:pPr>
            <a:r>
              <a:rPr lang="en-US" sz="1800" b="1" spc="4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en-US" sz="1800" spc="21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B-Tree-Split-Child(</a:t>
            </a:r>
            <a:r>
              <a:rPr lang="en-US" sz="1800" i="1" spc="4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i="1" spc="43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i="1" spc="26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1" spc="26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i="1" spc="-10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-10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lang="en-US" sz="1800" i="1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i="1" spc="13" baseline="-1157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1" spc="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spc="9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379">
              <a:spcBef>
                <a:spcPts val="128"/>
              </a:spcBef>
            </a:pPr>
            <a:r>
              <a:rPr lang="en-US" sz="1800" b="1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if </a:t>
            </a:r>
            <a:r>
              <a:rPr lang="en-US" sz="1800" i="1" spc="9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800" spc="9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.key</a:t>
            </a:r>
            <a:r>
              <a:rPr lang="en-US" sz="1800" i="1" spc="-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18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i="1" spc="-22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-227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lang="en-US" sz="1800" spc="26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800" i="1" spc="38" baseline="-18518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7966">
              <a:spcBef>
                <a:spcPts val="133"/>
              </a:spcBef>
            </a:pPr>
            <a:r>
              <a:rPr lang="en-US" sz="1800" b="1" spc="4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then</a:t>
            </a:r>
            <a:r>
              <a:rPr lang="en-US" sz="1800" b="1" spc="12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5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1" spc="-11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1800" spc="-222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spc="5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1" spc="-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86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spc="-4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pc="-9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60">
              <a:spcBef>
                <a:spcPts val="128"/>
              </a:spcBef>
            </a:pPr>
            <a:r>
              <a:rPr lang="en-US" sz="1800" spc="192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B-Tree-Insert-</a:t>
            </a:r>
            <a:r>
              <a:rPr lang="en-US" sz="1800" spc="192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Nonfull</a:t>
            </a:r>
            <a:r>
              <a:rPr lang="en-US" sz="1800" spc="192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spc="192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lang="en-US" sz="1800" i="1" spc="192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i="1" spc="288" baseline="-1157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spc="192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spc="56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o.key</a:t>
            </a:r>
            <a:r>
              <a:rPr lang="en-US" sz="1800" spc="5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379">
              <a:spcBef>
                <a:spcPts val="128"/>
              </a:spcBef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66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4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4191000"/>
          </a:xfrm>
        </p:spPr>
        <p:txBody>
          <a:bodyPr/>
          <a:lstStyle/>
          <a:p>
            <a:pPr>
              <a:spcBef>
                <a:spcPts val="97"/>
              </a:spcBef>
            </a:pPr>
            <a:r>
              <a:rPr lang="en-US" spc="-60" dirty="0" smtClean="0">
                <a:cs typeface="Tahoma"/>
              </a:rPr>
              <a:t>Data </a:t>
            </a:r>
            <a:r>
              <a:rPr lang="en-US" spc="-94" dirty="0">
                <a:cs typeface="Tahoma"/>
              </a:rPr>
              <a:t>structures </a:t>
            </a:r>
            <a:r>
              <a:rPr lang="en-US" spc="-124" dirty="0">
                <a:cs typeface="Tahoma"/>
              </a:rPr>
              <a:t>on secondary</a:t>
            </a:r>
            <a:r>
              <a:rPr lang="en-US" spc="-133" dirty="0">
                <a:cs typeface="Tahoma"/>
              </a:rPr>
              <a:t> </a:t>
            </a:r>
            <a:r>
              <a:rPr lang="en-US" spc="-124" dirty="0">
                <a:cs typeface="Tahoma"/>
              </a:rPr>
              <a:t>storage:</a:t>
            </a:r>
          </a:p>
          <a:p>
            <a:pPr lvl="1"/>
            <a:r>
              <a:rPr lang="en-US" altLang="en-US" dirty="0"/>
              <a:t>To facilitate faster access to datasets with a very large number of records, store extra information about the </a:t>
            </a:r>
            <a:r>
              <a:rPr lang="en-US" altLang="en-US" dirty="0" smtClean="0"/>
              <a:t>datasets.</a:t>
            </a:r>
            <a:endParaRPr lang="en-US" altLang="en-US" dirty="0"/>
          </a:p>
          <a:p>
            <a:pPr lvl="1"/>
            <a:r>
              <a:rPr lang="en-US" altLang="en-US" dirty="0"/>
              <a:t>Principle device for organizing such sets is called an </a:t>
            </a:r>
            <a:r>
              <a:rPr lang="en-US" altLang="en-US" b="1" dirty="0" smtClean="0"/>
              <a:t>index</a:t>
            </a:r>
            <a:r>
              <a:rPr lang="en-US" altLang="en-US" dirty="0" smtClean="0"/>
              <a:t>.</a:t>
            </a:r>
            <a:endParaRPr lang="en-US" altLang="en-US" b="1" dirty="0"/>
          </a:p>
          <a:p>
            <a:pPr lvl="2"/>
            <a:r>
              <a:rPr lang="en-US" altLang="en-US" sz="2800" dirty="0" smtClean="0"/>
              <a:t>Provides </a:t>
            </a:r>
            <a:r>
              <a:rPr lang="en-US" altLang="en-US" sz="2800" dirty="0"/>
              <a:t>information about the location of records with indicated key </a:t>
            </a:r>
            <a:r>
              <a:rPr lang="en-US" altLang="en-US" sz="2800" dirty="0" smtClean="0"/>
              <a:t>values.</a:t>
            </a:r>
            <a:endParaRPr lang="en-US" altLang="en-US" sz="2800" dirty="0"/>
          </a:p>
          <a:p>
            <a:pPr marL="340047" indent="-457200">
              <a:spcBef>
                <a:spcPts val="368"/>
              </a:spcBef>
              <a:buClr>
                <a:srgbClr val="000000"/>
              </a:buClr>
              <a:tabLst>
                <a:tab pos="519640" algn="l"/>
              </a:tabLst>
            </a:pPr>
            <a:endParaRPr lang="en-US" sz="2800" dirty="0"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2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B-Tree Insertion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38200"/>
                <a:ext cx="8686800" cy="5029200"/>
              </a:xfrm>
            </p:spPr>
            <p:txBody>
              <a:bodyPr/>
              <a:lstStyle/>
              <a:p>
                <a:r>
                  <a:rPr lang="en-US" sz="2800" spc="-68" dirty="0" smtClean="0"/>
                  <a:t>The </a:t>
                </a:r>
                <a:r>
                  <a:rPr lang="en-US" sz="2800" spc="-137" dirty="0"/>
                  <a:t>key </a:t>
                </a:r>
                <a:r>
                  <a:rPr lang="en-US" sz="2800" spc="-77" dirty="0"/>
                  <a:t>is </a:t>
                </a:r>
                <a:r>
                  <a:rPr lang="en-US" sz="2800" spc="-133" dirty="0"/>
                  <a:t>always </a:t>
                </a:r>
                <a:r>
                  <a:rPr lang="en-US" sz="2800" spc="-103" dirty="0"/>
                  <a:t>inserted </a:t>
                </a:r>
                <a:r>
                  <a:rPr lang="en-US" sz="2800" spc="-68" dirty="0"/>
                  <a:t>in </a:t>
                </a:r>
                <a:r>
                  <a:rPr lang="en-US" sz="2800" spc="-124" dirty="0"/>
                  <a:t>a</a:t>
                </a:r>
                <a:r>
                  <a:rPr lang="en-US" sz="2800" spc="-115" dirty="0"/>
                  <a:t> </a:t>
                </a:r>
                <a:r>
                  <a:rPr lang="en-US" sz="2800" spc="-94" dirty="0"/>
                  <a:t>leaf </a:t>
                </a:r>
                <a:r>
                  <a:rPr lang="en-US" sz="2800" spc="-128" dirty="0" smtClean="0"/>
                  <a:t>node.</a:t>
                </a:r>
                <a:endParaRPr lang="en-US" sz="2800" spc="-128" dirty="0"/>
              </a:p>
              <a:p>
                <a:r>
                  <a:rPr lang="en-US" sz="2800" spc="-111" dirty="0"/>
                  <a:t>Inserting </a:t>
                </a:r>
                <a:r>
                  <a:rPr lang="en-US" sz="2800" spc="-77" dirty="0"/>
                  <a:t>is </a:t>
                </a:r>
                <a:r>
                  <a:rPr lang="en-US" sz="2800" spc="-141" dirty="0"/>
                  <a:t>done </a:t>
                </a:r>
                <a:r>
                  <a:rPr lang="en-US" sz="2800" spc="-68" dirty="0"/>
                  <a:t>in </a:t>
                </a:r>
                <a:r>
                  <a:rPr lang="en-US" sz="2800" spc="-124" dirty="0"/>
                  <a:t>a </a:t>
                </a:r>
                <a:r>
                  <a:rPr lang="en-US" sz="2800" spc="-103" dirty="0"/>
                  <a:t>single </a:t>
                </a:r>
                <a:r>
                  <a:rPr lang="en-US" sz="2800" spc="-133" dirty="0"/>
                  <a:t>pass </a:t>
                </a:r>
                <a:r>
                  <a:rPr lang="en-US" sz="2800" spc="-145" dirty="0"/>
                  <a:t>down </a:t>
                </a:r>
                <a:r>
                  <a:rPr lang="en-US" sz="2800" spc="-97" dirty="0"/>
                  <a:t>the</a:t>
                </a:r>
                <a:r>
                  <a:rPr lang="en-US" sz="2800" spc="86" dirty="0"/>
                  <a:t> </a:t>
                </a:r>
                <a:r>
                  <a:rPr lang="en-US" sz="2800" spc="-107" dirty="0" smtClean="0"/>
                  <a:t>tree.</a:t>
                </a:r>
              </a:p>
              <a:p>
                <a:pPr>
                  <a:spcBef>
                    <a:spcPts val="1219"/>
                  </a:spcBef>
                  <a:tabLst>
                    <a:tab pos="177557" algn="l"/>
                  </a:tabLst>
                </a:pPr>
                <a:r>
                  <a:rPr lang="en-US" sz="2800" spc="-86" dirty="0">
                    <a:cs typeface="Tahoma"/>
                  </a:rPr>
                  <a:t>Because each node has at most </a:t>
                </a:r>
              </a:p>
              <a:p>
                <a:pPr marL="0" indent="0">
                  <a:spcBef>
                    <a:spcPts val="1219"/>
                  </a:spcBef>
                  <a:buNone/>
                  <a:tabLst>
                    <a:tab pos="177557" algn="l"/>
                  </a:tabLst>
                </a:pPr>
                <a:r>
                  <a:rPr lang="en-US" sz="2800" spc="-86" dirty="0">
                    <a:cs typeface="Tahoma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800" i="1" spc="-86">
                        <a:latin typeface="Cambria Math" panose="02040503050406030204" pitchFamily="18" charset="0"/>
                        <a:cs typeface="Tahoma"/>
                      </a:rPr>
                      <m:t>𝑚</m:t>
                    </m:r>
                    <m:r>
                      <a:rPr lang="en-US" sz="2800" i="1" spc="-86">
                        <a:latin typeface="Cambria Math" panose="02040503050406030204" pitchFamily="18" charset="0"/>
                        <a:cs typeface="Tahoma"/>
                      </a:rPr>
                      <m:t>−1</m:t>
                    </m:r>
                    <m:r>
                      <a:rPr lang="en-US" sz="2800" spc="-86"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r>
                      <a:rPr lang="en-US" sz="2800" i="1" spc="-86">
                        <a:latin typeface="Cambria Math" panose="02040503050406030204" pitchFamily="18" charset="0"/>
                        <a:cs typeface="Tahoma"/>
                      </a:rPr>
                      <m:t>2</m:t>
                    </m:r>
                    <m:r>
                      <a:rPr lang="en-US" sz="2800" i="1" spc="-86">
                        <a:latin typeface="Cambria Math" panose="02040503050406030204" pitchFamily="18" charset="0"/>
                        <a:cs typeface="Tahoma"/>
                      </a:rPr>
                      <m:t>𝑡</m:t>
                    </m:r>
                    <m:r>
                      <a:rPr lang="en-US" sz="2800" i="1" spc="-86">
                        <a:latin typeface="Cambria Math" panose="02040503050406030204" pitchFamily="18" charset="0"/>
                        <a:cs typeface="Tahoma"/>
                      </a:rPr>
                      <m:t>−1</m:t>
                    </m:r>
                    <m:r>
                      <a:rPr lang="en-US" sz="2800" spc="-86"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</m:oMath>
                </a14:m>
                <a:r>
                  <a:rPr lang="en-US" sz="2800" spc="-86" dirty="0" smtClean="0">
                    <a:cs typeface="Tahoma"/>
                  </a:rPr>
                  <a:t>keys </a:t>
                </a:r>
                <a:endParaRPr lang="en-US" sz="2800" spc="-86" dirty="0">
                  <a:cs typeface="Tahoma"/>
                </a:endParaRPr>
              </a:p>
              <a:p>
                <a:pPr marL="0" indent="0">
                  <a:spcBef>
                    <a:spcPts val="958"/>
                  </a:spcBef>
                  <a:buNone/>
                  <a:tabLst>
                    <a:tab pos="177557" algn="l"/>
                  </a:tabLst>
                </a:pPr>
                <a:r>
                  <a:rPr lang="en-US" sz="2800" spc="-103" dirty="0" smtClean="0">
                    <a:cs typeface="Tahoma"/>
                  </a:rPr>
                  <a:t>    and at </a:t>
                </a:r>
                <a:r>
                  <a:rPr lang="en-US" sz="2800" spc="-103" dirty="0">
                    <a:cs typeface="Tahoma"/>
                  </a:rPr>
                  <a:t>most, number </a:t>
                </a:r>
                <a:r>
                  <a:rPr lang="en-US" sz="2800" spc="-90" dirty="0">
                    <a:cs typeface="Tahoma"/>
                  </a:rPr>
                  <a:t>of </a:t>
                </a:r>
                <a:r>
                  <a:rPr lang="en-US" sz="2800" spc="-86" dirty="0">
                    <a:cs typeface="Tahoma"/>
                  </a:rPr>
                  <a:t>disk</a:t>
                </a:r>
                <a:r>
                  <a:rPr lang="en-US" sz="2800" spc="-145" dirty="0">
                    <a:cs typeface="Tahoma"/>
                  </a:rPr>
                  <a:t> </a:t>
                </a:r>
                <a:r>
                  <a:rPr lang="en-US" sz="2800" spc="-133" dirty="0">
                    <a:cs typeface="Tahoma"/>
                  </a:rPr>
                  <a:t>accesses </a:t>
                </a:r>
                <a:r>
                  <a:rPr lang="en-US" sz="2800" spc="-137" dirty="0">
                    <a:cs typeface="Tahoma"/>
                  </a:rPr>
                  <a:t>= height </a:t>
                </a:r>
              </a:p>
              <a:p>
                <a:pPr marL="0" indent="0">
                  <a:spcBef>
                    <a:spcPts val="958"/>
                  </a:spcBef>
                  <a:buNone/>
                  <a:tabLst>
                    <a:tab pos="177557" algn="l"/>
                  </a:tabLst>
                </a:pPr>
                <a:r>
                  <a:rPr lang="en-US" sz="2800" spc="-137" dirty="0" smtClean="0">
                    <a:cs typeface="Tahoma"/>
                  </a:rPr>
                  <a:t>    of </a:t>
                </a:r>
                <a:r>
                  <a:rPr lang="en-US" sz="2800" spc="-137" dirty="0">
                    <a:cs typeface="Tahoma"/>
                  </a:rPr>
                  <a:t>the </a:t>
                </a:r>
                <a:r>
                  <a:rPr lang="en-US" sz="2800" spc="-137" dirty="0" smtClean="0">
                    <a:cs typeface="Tahoma"/>
                  </a:rPr>
                  <a:t>B-Tree</a:t>
                </a:r>
                <a:endParaRPr lang="en-US" sz="2800" dirty="0" smtClean="0">
                  <a:cs typeface="Tahoma"/>
                </a:endParaRPr>
              </a:p>
              <a:p>
                <a:pPr marL="0" indent="0">
                  <a:spcBef>
                    <a:spcPts val="958"/>
                  </a:spcBef>
                  <a:buNone/>
                  <a:tabLst>
                    <a:tab pos="177557" algn="l"/>
                  </a:tabLst>
                </a:pPr>
                <a:r>
                  <a:rPr lang="en-US" sz="2800" spc="26" dirty="0" smtClean="0">
                    <a:ea typeface="Cambria Math" panose="02040503050406030204" pitchFamily="18" charset="0"/>
                    <a:cs typeface="Tahoma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pc="26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Θ</m:t>
                    </m:r>
                    <m:d>
                      <m:dPr>
                        <m:ctrlPr>
                          <a:rPr lang="en-US" sz="2800" i="1" spc="26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aramond"/>
                          </a:rPr>
                        </m:ctrlPr>
                      </m:dPr>
                      <m:e>
                        <m:r>
                          <a:rPr lang="en-US" sz="2800" i="1" spc="26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aramond"/>
                          </a:rPr>
                          <m:t>h</m:t>
                        </m:r>
                      </m:e>
                    </m:d>
                    <m:r>
                      <a:rPr lang="en-US" sz="2800" i="1" spc="26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= </m:t>
                    </m:r>
                    <m:r>
                      <m:rPr>
                        <m:sty m:val="p"/>
                      </m:rPr>
                      <a:rPr lang="el-GR" sz="2800" i="1" spc="26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Θ</m:t>
                    </m:r>
                    <m:r>
                      <a:rPr lang="en-US" sz="2800" i="1" spc="26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(</m:t>
                    </m:r>
                    <m:func>
                      <m:funcPr>
                        <m:ctrlPr>
                          <a:rPr lang="en-US" sz="2800" i="1" spc="26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aramond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 spc="26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aramond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spc="26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aramond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i="1" spc="26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aramond"/>
                              </a:rPr>
                              <m:t>𝑡</m:t>
                            </m:r>
                          </m:sub>
                        </m:sSub>
                      </m:fName>
                      <m:e>
                        <m:r>
                          <a:rPr lang="en-US" sz="2800" i="1" spc="26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aramond"/>
                          </a:rPr>
                          <m:t>𝑛</m:t>
                        </m:r>
                        <m:r>
                          <a:rPr lang="en-US" sz="2800" i="1" spc="26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aramond"/>
                          </a:rPr>
                          <m:t>)</m:t>
                        </m:r>
                      </m:e>
                    </m:func>
                  </m:oMath>
                </a14:m>
                <a:endParaRPr lang="en-US" sz="2800" spc="26" dirty="0" smtClean="0">
                  <a:ea typeface="Cambria Math" panose="02040503050406030204" pitchFamily="18" charset="0"/>
                  <a:cs typeface="Garamond"/>
                </a:endParaRPr>
              </a:p>
              <a:p>
                <a:pPr marL="0" indent="0">
                  <a:spcBef>
                    <a:spcPts val="958"/>
                  </a:spcBef>
                  <a:buNone/>
                  <a:tabLst>
                    <a:tab pos="177557" algn="l"/>
                  </a:tabLst>
                </a:pPr>
                <a:r>
                  <a:rPr lang="en-US" sz="2800" dirty="0" smtClean="0">
                    <a:cs typeface="Garamond"/>
                  </a:rPr>
                  <a:t>    total </a:t>
                </a:r>
                <a:r>
                  <a:rPr lang="en-US" sz="2800" dirty="0">
                    <a:cs typeface="Garamond"/>
                  </a:rPr>
                  <a:t>time is </a:t>
                </a:r>
              </a:p>
              <a:p>
                <a:pPr marL="0" indent="0">
                  <a:buNone/>
                </a:pPr>
                <a:r>
                  <a:rPr lang="en-US" sz="2800" i="1" spc="64" dirty="0">
                    <a:cs typeface="Georgia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pc="26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T</m:t>
                    </m:r>
                    <m:d>
                      <m:dPr>
                        <m:ctrlPr>
                          <a:rPr lang="en-US" sz="2800" i="1" spc="26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aramond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spc="26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aramond"/>
                          </a:rPr>
                          <m:t>n</m:t>
                        </m:r>
                      </m:e>
                    </m:d>
                    <m:r>
                      <a:rPr lang="en-US" sz="2800" i="1" spc="26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spc="26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O</m:t>
                    </m:r>
                    <m:r>
                      <a:rPr lang="en-US" sz="2800" spc="26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(</m:t>
                    </m:r>
                    <m:r>
                      <m:rPr>
                        <m:sty m:val="p"/>
                      </m:rPr>
                      <a:rPr lang="en-US" sz="2800" spc="26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t</m:t>
                    </m:r>
                    <m:r>
                      <a:rPr lang="en-US" sz="2800" i="1" spc="26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∙</m:t>
                    </m:r>
                    <m:r>
                      <m:rPr>
                        <m:sty m:val="p"/>
                      </m:rPr>
                      <a:rPr lang="en-US" sz="2800" spc="26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h</m:t>
                    </m:r>
                    <m:r>
                      <a:rPr lang="en-US" sz="2800" spc="26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)= </m:t>
                    </m:r>
                    <m:r>
                      <m:rPr>
                        <m:sty m:val="p"/>
                      </m:rPr>
                      <a:rPr lang="en-US" sz="2800" i="1" spc="26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O</m:t>
                    </m:r>
                    <m:r>
                      <a:rPr lang="en-US" sz="2800" i="1" spc="26">
                        <a:latin typeface="Cambria Math" panose="02040503050406030204" pitchFamily="18" charset="0"/>
                        <a:ea typeface="Cambria Math" panose="02040503050406030204" pitchFamily="18" charset="0"/>
                        <a:cs typeface="Garamond"/>
                      </a:rPr>
                      <m:t>(</m:t>
                    </m:r>
                    <m:func>
                      <m:funcPr>
                        <m:ctrlPr>
                          <a:rPr lang="en-US" sz="2800" i="1" spc="26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aramond"/>
                          </a:rPr>
                        </m:ctrlPr>
                      </m:funcPr>
                      <m:fName>
                        <m:r>
                          <a:rPr lang="en-US" sz="2800" i="1" spc="26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aramond"/>
                          </a:rPr>
                          <m:t>𝑡</m:t>
                        </m:r>
                        <m:r>
                          <a:rPr lang="en-US" sz="2800" i="1" spc="26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aramond"/>
                          </a:rPr>
                          <m:t>∙</m:t>
                        </m:r>
                        <m:sSub>
                          <m:sSubPr>
                            <m:ctrlPr>
                              <a:rPr lang="en-US" sz="2800" i="1" spc="26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aramond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spc="26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aramond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i="1" spc="26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aramond"/>
                              </a:rPr>
                              <m:t>𝑡</m:t>
                            </m:r>
                          </m:sub>
                        </m:sSub>
                      </m:fName>
                      <m:e>
                        <m:r>
                          <a:rPr lang="en-US" sz="2800" i="1" spc="26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aramond"/>
                          </a:rPr>
                          <m:t>𝑛</m:t>
                        </m:r>
                        <m:r>
                          <a:rPr lang="en-US" sz="2800" i="1" spc="26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aramond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38200"/>
                <a:ext cx="8686800" cy="5029200"/>
              </a:xfrm>
              <a:blipFill rotWithShape="0">
                <a:blip r:embed="rId2"/>
                <a:stretch>
                  <a:fillRect l="-105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3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914400"/>
            <a:ext cx="8763000" cy="39624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Start </a:t>
            </a:r>
            <a:r>
              <a:rPr lang="en-US" altLang="en-US" sz="2800" dirty="0"/>
              <a:t>with an empty </a:t>
            </a:r>
            <a:r>
              <a:rPr lang="en-US" altLang="en-US" sz="2800" dirty="0" smtClean="0"/>
              <a:t>B-Tree.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Insert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&lt;key, data&gt;</a:t>
            </a:r>
            <a:r>
              <a:rPr lang="en-US" altLang="en-US" sz="2800" dirty="0" smtClean="0"/>
              <a:t> pairs as they arrive.</a:t>
            </a:r>
          </a:p>
          <a:p>
            <a:pPr>
              <a:lnSpc>
                <a:spcPct val="90000"/>
              </a:lnSpc>
            </a:pPr>
            <a:endParaRPr lang="en-US" altLang="en-US" sz="1050" dirty="0" smtClean="0"/>
          </a:p>
          <a:p>
            <a:pPr>
              <a:lnSpc>
                <a:spcPct val="90000"/>
              </a:lnSpc>
            </a:pPr>
            <a:r>
              <a:rPr lang="en-US" altLang="en-US" sz="2800" dirty="0"/>
              <a:t>If constructing a B-Tree of order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8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</a:t>
            </a:r>
            <a:r>
              <a:rPr lang="en-US" altLang="en-US" dirty="0" smtClean="0"/>
              <a:t>ll nodes, except the root, can only have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dirty="0" smtClean="0"/>
              <a:t> children /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m-1</a:t>
            </a:r>
            <a:r>
              <a:rPr lang="en-US" altLang="en-US" dirty="0" smtClean="0"/>
              <a:t> keys.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</a:t>
            </a:r>
            <a:r>
              <a:rPr lang="en-US" altLang="en-US" dirty="0" smtClean="0"/>
              <a:t>nternal nodes and leaves must have at least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dirty="0" smtClean="0"/>
              <a:t> children /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t-1</a:t>
            </a:r>
            <a:r>
              <a:rPr lang="en-US" altLang="en-US" dirty="0" smtClean="0"/>
              <a:t> keys. 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1100" dirty="0" smtClean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Constructing a </a:t>
            </a:r>
            <a:r>
              <a:rPr lang="en-US" altLang="en-US" dirty="0" smtClean="0"/>
              <a:t>B-Tree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42672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For example, </a:t>
            </a:r>
            <a:r>
              <a:rPr lang="en-US" altLang="en-US" sz="2800" dirty="0" smtClean="0"/>
              <a:t>assume creating B-Tree of order </a:t>
            </a:r>
            <a:r>
              <a:rPr lang="en-US" altLang="en-US" sz="2800" dirty="0"/>
              <a:t>4</a:t>
            </a:r>
            <a:endParaRPr lang="en-US" altLang="en-US" sz="2800" dirty="0" smtClean="0"/>
          </a:p>
          <a:p>
            <a:pPr marL="3086100" lvl="7" indent="0">
              <a:spcBef>
                <a:spcPct val="500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>
                <a:cs typeface="Courier New" panose="02070309020205020404" pitchFamily="49" charset="0"/>
              </a:rPr>
              <a:t>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3086100" lvl="7" indent="0">
              <a:spcBef>
                <a:spcPct val="500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>
                <a:cs typeface="Courier New" panose="02070309020205020404" pitchFamily="49" charset="0"/>
              </a:rPr>
              <a:t> = </a:t>
            </a:r>
            <a:r>
              <a:rPr lang="en-US" altLang="en-US" sz="2400" dirty="0">
                <a:sym typeface="Symbol" panose="05050102010706020507" pitchFamily="18" charset="2"/>
              </a:rPr>
              <a:t>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en-US" altLang="en-US" sz="2400" dirty="0">
                <a:sym typeface="Symbol" panose="05050102010706020507" pitchFamily="18" charset="2"/>
              </a:rPr>
              <a:t> =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2</a:t>
            </a:r>
            <a:endParaRPr lang="en-US" alt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And keys </a:t>
            </a:r>
            <a:r>
              <a:rPr lang="en-US" altLang="en-US" sz="2800" dirty="0"/>
              <a:t>arrive in the following order: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9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1 12 8 2 25 5 14 28 17 7 52 16 48 68 3 26 29 53 55 45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The </a:t>
            </a:r>
            <a:r>
              <a:rPr lang="en-US" altLang="en-US" sz="2800" dirty="0"/>
              <a:t>first </a:t>
            </a:r>
            <a:r>
              <a:rPr lang="en-US" altLang="en-US" sz="2800" dirty="0" smtClean="0"/>
              <a:t>three </a:t>
            </a:r>
            <a:r>
              <a:rPr lang="en-US" altLang="en-US" sz="2800" dirty="0"/>
              <a:t>items go into the root: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Constructing a </a:t>
            </a:r>
            <a:r>
              <a:rPr lang="en-US" altLang="en-US" dirty="0" smtClean="0"/>
              <a:t>B-Tree</a:t>
            </a:r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90523"/>
              </p:ext>
            </p:extLst>
          </p:nvPr>
        </p:nvGraphicFramePr>
        <p:xfrm>
          <a:off x="3477816" y="4648200"/>
          <a:ext cx="16984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142"/>
                <a:gridCol w="566142"/>
                <a:gridCol w="5661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321 - Algorithms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66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Constructing a </a:t>
            </a:r>
            <a:r>
              <a:rPr lang="en-US" altLang="en-US" dirty="0" smtClean="0"/>
              <a:t>B-Tree</a:t>
            </a:r>
            <a:endParaRPr lang="en-US" altLang="en-US" dirty="0"/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629444" y="914153"/>
            <a:ext cx="8320087" cy="43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400" dirty="0" smtClean="0"/>
              <a:t>Add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400" dirty="0" smtClean="0">
                <a:latin typeface="+mn-lt"/>
                <a:cs typeface="Courier New" panose="02070309020205020404" pitchFamily="49" charset="0"/>
              </a:rPr>
              <a:t>.</a:t>
            </a:r>
            <a:endParaRPr lang="en-US" altLang="en-US" sz="2400" dirty="0">
              <a:latin typeface="+mn-lt"/>
            </a:endParaRPr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 flipH="1">
            <a:off x="3692001" y="4157809"/>
            <a:ext cx="556822" cy="7477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4558107" y="4157809"/>
            <a:ext cx="73553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5339"/>
              </p:ext>
            </p:extLst>
          </p:nvPr>
        </p:nvGraphicFramePr>
        <p:xfrm>
          <a:off x="4253308" y="3786969"/>
          <a:ext cx="304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112472"/>
              </p:ext>
            </p:extLst>
          </p:nvPr>
        </p:nvGraphicFramePr>
        <p:xfrm>
          <a:off x="3692002" y="4905602"/>
          <a:ext cx="4497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144051"/>
              </p:ext>
            </p:extLst>
          </p:nvPr>
        </p:nvGraphicFramePr>
        <p:xfrm>
          <a:off x="4631661" y="4896125"/>
          <a:ext cx="9199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978"/>
                <a:gridCol w="4599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5662694" y="1018408"/>
            <a:ext cx="27955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 smtClean="0">
                <a:latin typeface="+mn-lt"/>
                <a:cs typeface="Courier New" panose="02070309020205020404" pitchFamily="49" charset="0"/>
              </a:rPr>
              <a:t>But the root has too many keys. </a:t>
            </a:r>
            <a:endParaRPr lang="en-US" altLang="en-US" sz="2000" dirty="0">
              <a:latin typeface="+mn-lt"/>
              <a:cs typeface="Courier New" panose="02070309020205020404" pitchFamily="49" charset="0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11670"/>
              </p:ext>
            </p:extLst>
          </p:nvPr>
        </p:nvGraphicFramePr>
        <p:xfrm>
          <a:off x="3683534" y="1975879"/>
          <a:ext cx="17695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381"/>
                <a:gridCol w="442381"/>
                <a:gridCol w="442381"/>
                <a:gridCol w="4423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 bwMode="auto">
          <a:xfrm flipH="1">
            <a:off x="5486925" y="1379173"/>
            <a:ext cx="419438" cy="53302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53</a:t>
            </a:fld>
            <a:endParaRPr lang="en-US" altLang="en-US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106089" y="2857012"/>
            <a:ext cx="7369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en-US" sz="2400" dirty="0" smtClean="0">
                <a:latin typeface="+mn-lt"/>
              </a:rPr>
              <a:t>Split root and promote middle key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400" dirty="0" smtClean="0">
                <a:latin typeface="+mn-lt"/>
              </a:rPr>
              <a:t> to new root. </a:t>
            </a:r>
          </a:p>
        </p:txBody>
      </p:sp>
    </p:spTree>
    <p:extLst>
      <p:ext uri="{BB962C8B-B14F-4D97-AF65-F5344CB8AC3E}">
        <p14:creationId xmlns:p14="http://schemas.microsoft.com/office/powerpoint/2010/main" val="41434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Constructing a </a:t>
            </a:r>
            <a:r>
              <a:rPr lang="en-US" altLang="en-US" dirty="0" smtClean="0"/>
              <a:t>B-Tree</a:t>
            </a:r>
            <a:endParaRPr lang="en-US" altLang="en-US" dirty="0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2276526" y="3420746"/>
            <a:ext cx="3884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 smtClean="0">
                <a:latin typeface="+mn-lt"/>
              </a:rPr>
              <a:t>Add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400" dirty="0" smtClean="0">
                <a:latin typeface="+mn-lt"/>
              </a:rPr>
              <a:t>.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2067322" y="909934"/>
            <a:ext cx="50093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/>
              <a:t>Add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to the leaf </a:t>
            </a:r>
            <a:r>
              <a:rPr lang="en-US" altLang="en-US" sz="2400" dirty="0" smtClean="0"/>
              <a:t>node:</a:t>
            </a:r>
            <a:endParaRPr lang="en-US" altLang="en-US" sz="2400" dirty="0"/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 flipH="1">
            <a:off x="3467819" y="4414101"/>
            <a:ext cx="556822" cy="7477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4333925" y="4414101"/>
            <a:ext cx="73553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069788"/>
              </p:ext>
            </p:extLst>
          </p:nvPr>
        </p:nvGraphicFramePr>
        <p:xfrm>
          <a:off x="4029126" y="4043261"/>
          <a:ext cx="304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876097"/>
              </p:ext>
            </p:extLst>
          </p:nvPr>
        </p:nvGraphicFramePr>
        <p:xfrm>
          <a:off x="3467820" y="5161894"/>
          <a:ext cx="4497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88000"/>
              </p:ext>
            </p:extLst>
          </p:nvPr>
        </p:nvGraphicFramePr>
        <p:xfrm>
          <a:off x="4407474" y="5152417"/>
          <a:ext cx="19604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105"/>
                <a:gridCol w="490105"/>
                <a:gridCol w="490105"/>
                <a:gridCol w="4901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5791200" y="3691228"/>
            <a:ext cx="27955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 smtClean="0">
                <a:latin typeface="+mn-lt"/>
                <a:cs typeface="Courier New" panose="02070309020205020404" pitchFamily="49" charset="0"/>
              </a:rPr>
              <a:t>But the leaf has too many keys. </a:t>
            </a:r>
            <a:endParaRPr lang="en-US" altLang="en-US" sz="2000" dirty="0">
              <a:latin typeface="+mn-lt"/>
              <a:cs typeface="Courier New" panose="02070309020205020404" pitchFamily="49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H="1">
            <a:off x="5864752" y="4283683"/>
            <a:ext cx="419438" cy="53302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54</a:t>
            </a:fld>
            <a:endParaRPr lang="en-US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3438763" y="1804146"/>
            <a:ext cx="556822" cy="7477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4304869" y="1804146"/>
            <a:ext cx="73553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589507"/>
              </p:ext>
            </p:extLst>
          </p:nvPr>
        </p:nvGraphicFramePr>
        <p:xfrm>
          <a:off x="4000070" y="1433306"/>
          <a:ext cx="304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59263"/>
              </p:ext>
            </p:extLst>
          </p:nvPr>
        </p:nvGraphicFramePr>
        <p:xfrm>
          <a:off x="3438764" y="2551939"/>
          <a:ext cx="4497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12573"/>
              </p:ext>
            </p:extLst>
          </p:nvPr>
        </p:nvGraphicFramePr>
        <p:xfrm>
          <a:off x="4378421" y="2542462"/>
          <a:ext cx="14307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912"/>
                <a:gridCol w="476912"/>
                <a:gridCol w="476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6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Constructing a </a:t>
            </a:r>
            <a:r>
              <a:rPr lang="en-US" altLang="en-US" dirty="0" smtClean="0"/>
              <a:t>B-Tree</a:t>
            </a:r>
            <a:endParaRPr lang="en-US" altLang="en-US" dirty="0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2327405" y="3457209"/>
            <a:ext cx="41754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 smtClean="0">
                <a:latin typeface="+mn-lt"/>
              </a:rPr>
              <a:t>Add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.</a:t>
            </a:r>
            <a:endParaRPr lang="en-US" altLang="en-US" sz="240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55</a:t>
            </a:fld>
            <a:endParaRPr lang="en-US" altLang="en-US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296838" y="989535"/>
            <a:ext cx="7369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en-US" sz="2400" dirty="0" smtClean="0">
                <a:latin typeface="+mn-lt"/>
              </a:rPr>
              <a:t>Split leaf and promote middle key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2400" dirty="0" smtClean="0">
                <a:latin typeface="+mn-lt"/>
              </a:rPr>
              <a:t> to root. </a:t>
            </a: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3383153" y="2010936"/>
            <a:ext cx="556822" cy="7477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4322808" y="2010936"/>
            <a:ext cx="4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62057"/>
              </p:ext>
            </p:extLst>
          </p:nvPr>
        </p:nvGraphicFramePr>
        <p:xfrm>
          <a:off x="3944460" y="1640096"/>
          <a:ext cx="7799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970"/>
                <a:gridCol w="3899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45835"/>
              </p:ext>
            </p:extLst>
          </p:nvPr>
        </p:nvGraphicFramePr>
        <p:xfrm>
          <a:off x="3383154" y="2758729"/>
          <a:ext cx="4497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36120"/>
              </p:ext>
            </p:extLst>
          </p:nvPr>
        </p:nvGraphicFramePr>
        <p:xfrm>
          <a:off x="4322809" y="2749252"/>
          <a:ext cx="3783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393713"/>
              </p:ext>
            </p:extLst>
          </p:nvPr>
        </p:nvGraphicFramePr>
        <p:xfrm>
          <a:off x="5227567" y="2757325"/>
          <a:ext cx="9802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105"/>
                <a:gridCol w="4901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4724399" y="2010936"/>
            <a:ext cx="503167" cy="7463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3271638" y="4426217"/>
            <a:ext cx="556822" cy="7477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>
            <a:off x="4211293" y="4426217"/>
            <a:ext cx="4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125143"/>
              </p:ext>
            </p:extLst>
          </p:nvPr>
        </p:nvGraphicFramePr>
        <p:xfrm>
          <a:off x="3832945" y="4055377"/>
          <a:ext cx="7799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970"/>
                <a:gridCol w="3899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903880"/>
              </p:ext>
            </p:extLst>
          </p:nvPr>
        </p:nvGraphicFramePr>
        <p:xfrm>
          <a:off x="3271639" y="5174010"/>
          <a:ext cx="4497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526616"/>
              </p:ext>
            </p:extLst>
          </p:nvPr>
        </p:nvGraphicFramePr>
        <p:xfrm>
          <a:off x="4211294" y="5164533"/>
          <a:ext cx="3783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762937"/>
              </p:ext>
            </p:extLst>
          </p:nvPr>
        </p:nvGraphicFramePr>
        <p:xfrm>
          <a:off x="5116052" y="5172606"/>
          <a:ext cx="19705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637"/>
                <a:gridCol w="492637"/>
                <a:gridCol w="492637"/>
                <a:gridCol w="4926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4612884" y="4426217"/>
            <a:ext cx="503167" cy="7463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5891294" y="3888722"/>
            <a:ext cx="27955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 smtClean="0">
                <a:latin typeface="+mn-lt"/>
                <a:cs typeface="Courier New" panose="02070309020205020404" pitchFamily="49" charset="0"/>
              </a:rPr>
              <a:t>But the leaf has too many keys. </a:t>
            </a:r>
            <a:endParaRPr lang="en-US" altLang="en-US" sz="2000" dirty="0">
              <a:latin typeface="+mn-lt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>
            <a:off x="5964846" y="4481177"/>
            <a:ext cx="419438" cy="53302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3399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Constructing a </a:t>
            </a:r>
            <a:r>
              <a:rPr lang="en-US" altLang="en-US" dirty="0" smtClean="0"/>
              <a:t>B-Tree</a:t>
            </a:r>
            <a:endParaRPr lang="en-US" altLang="en-US" dirty="0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2012542" y="3407250"/>
            <a:ext cx="4176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 smtClean="0">
                <a:latin typeface="+mn-lt"/>
              </a:rPr>
              <a:t>Add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altLang="en-US" sz="24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en-US" sz="24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  <a:r>
              <a:rPr lang="en-US" altLang="en-US" sz="2400" dirty="0" smtClean="0">
                <a:latin typeface="+mn-lt"/>
                <a:cs typeface="Courier New" panose="02070309020205020404" pitchFamily="49" charset="0"/>
              </a:rPr>
              <a:t>.</a:t>
            </a:r>
            <a:endParaRPr lang="en-US" altLang="en-US" sz="240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56</a:t>
            </a:fld>
            <a:endParaRPr lang="en-US" altLang="en-US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296838" y="989535"/>
            <a:ext cx="7369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en-US" sz="2400" dirty="0" smtClean="0">
                <a:latin typeface="+mn-lt"/>
              </a:rPr>
              <a:t>Split leaf and promote middle key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altLang="en-US" sz="2400" dirty="0" smtClean="0">
                <a:latin typeface="+mn-lt"/>
              </a:rPr>
              <a:t> to root. 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2971800" y="1990837"/>
            <a:ext cx="556822" cy="7477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3911457" y="1990837"/>
            <a:ext cx="107028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775747"/>
              </p:ext>
            </p:extLst>
          </p:nvPr>
        </p:nvGraphicFramePr>
        <p:xfrm>
          <a:off x="3533107" y="1619997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59012"/>
              </p:ext>
            </p:extLst>
          </p:nvPr>
        </p:nvGraphicFramePr>
        <p:xfrm>
          <a:off x="2971801" y="2738630"/>
          <a:ext cx="4497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332520"/>
              </p:ext>
            </p:extLst>
          </p:nvPr>
        </p:nvGraphicFramePr>
        <p:xfrm>
          <a:off x="3911456" y="2729153"/>
          <a:ext cx="3783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32747"/>
              </p:ext>
            </p:extLst>
          </p:nvPr>
        </p:nvGraphicFramePr>
        <p:xfrm>
          <a:off x="4816214" y="2737226"/>
          <a:ext cx="49263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6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4447507" y="1990837"/>
            <a:ext cx="368706" cy="7463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6324600" y="3872924"/>
            <a:ext cx="27955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 smtClean="0">
                <a:latin typeface="+mn-lt"/>
                <a:cs typeface="Courier New" panose="02070309020205020404" pitchFamily="49" charset="0"/>
              </a:rPr>
              <a:t>But the leaf has too many keys. </a:t>
            </a:r>
            <a:endParaRPr lang="en-US" altLang="en-US" sz="2000" dirty="0">
              <a:latin typeface="+mn-lt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>
            <a:off x="6398152" y="4465379"/>
            <a:ext cx="419438" cy="53302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48446"/>
              </p:ext>
            </p:extLst>
          </p:nvPr>
        </p:nvGraphicFramePr>
        <p:xfrm>
          <a:off x="5820719" y="2736668"/>
          <a:ext cx="9852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637"/>
                <a:gridCol w="4926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4904707" y="1990838"/>
            <a:ext cx="916012" cy="7383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H="1">
            <a:off x="2859755" y="4439848"/>
            <a:ext cx="556822" cy="7477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 flipH="1">
            <a:off x="3528620" y="4439848"/>
            <a:ext cx="377819" cy="7383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044960"/>
              </p:ext>
            </p:extLst>
          </p:nvPr>
        </p:nvGraphicFramePr>
        <p:xfrm>
          <a:off x="3421062" y="4069008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71524"/>
              </p:ext>
            </p:extLst>
          </p:nvPr>
        </p:nvGraphicFramePr>
        <p:xfrm>
          <a:off x="2859756" y="5187641"/>
          <a:ext cx="4497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640509"/>
              </p:ext>
            </p:extLst>
          </p:nvPr>
        </p:nvGraphicFramePr>
        <p:xfrm>
          <a:off x="3528621" y="5178164"/>
          <a:ext cx="8924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231"/>
                <a:gridCol w="4462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521512"/>
              </p:ext>
            </p:extLst>
          </p:nvPr>
        </p:nvGraphicFramePr>
        <p:xfrm>
          <a:off x="4704169" y="5186237"/>
          <a:ext cx="49263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6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Line 11"/>
          <p:cNvSpPr>
            <a:spLocks noChangeShapeType="1"/>
          </p:cNvSpPr>
          <p:nvPr/>
        </p:nvSpPr>
        <p:spPr bwMode="auto">
          <a:xfrm>
            <a:off x="4335462" y="4439848"/>
            <a:ext cx="368706" cy="7463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409753"/>
              </p:ext>
            </p:extLst>
          </p:nvPr>
        </p:nvGraphicFramePr>
        <p:xfrm>
          <a:off x="5708674" y="5185679"/>
          <a:ext cx="18351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782"/>
                <a:gridCol w="458782"/>
                <a:gridCol w="458782"/>
                <a:gridCol w="4587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Line 11"/>
          <p:cNvSpPr>
            <a:spLocks noChangeShapeType="1"/>
          </p:cNvSpPr>
          <p:nvPr/>
        </p:nvSpPr>
        <p:spPr bwMode="auto">
          <a:xfrm>
            <a:off x="4792662" y="4439849"/>
            <a:ext cx="916012" cy="7383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Constructing a </a:t>
            </a:r>
            <a:r>
              <a:rPr lang="en-US" altLang="en-US" dirty="0" smtClean="0"/>
              <a:t>B-Tree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57</a:t>
            </a:fld>
            <a:endParaRPr lang="en-US" altLang="en-US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280062" y="1041714"/>
            <a:ext cx="7369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en-US" sz="2400" dirty="0" smtClean="0">
                <a:latin typeface="+mn-lt"/>
              </a:rPr>
              <a:t>Split leaf and promote middle key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altLang="en-US" sz="2400" dirty="0" smtClean="0">
                <a:latin typeface="+mn-lt"/>
              </a:rPr>
              <a:t> to root. </a:t>
            </a: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6156909" y="1604197"/>
            <a:ext cx="27955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 smtClean="0">
                <a:latin typeface="+mn-lt"/>
                <a:cs typeface="Courier New" panose="02070309020205020404" pitchFamily="49" charset="0"/>
              </a:rPr>
              <a:t>But the root has too many keys. </a:t>
            </a:r>
            <a:endParaRPr lang="en-US" altLang="en-US" sz="2000" dirty="0">
              <a:latin typeface="+mn-lt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 flipV="1">
            <a:off x="5447559" y="1810342"/>
            <a:ext cx="851840" cy="1153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Line 10"/>
          <p:cNvSpPr>
            <a:spLocks noChangeShapeType="1"/>
          </p:cNvSpPr>
          <p:nvPr/>
        </p:nvSpPr>
        <p:spPr bwMode="auto">
          <a:xfrm flipH="1">
            <a:off x="2715293" y="2005567"/>
            <a:ext cx="556822" cy="7477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 flipH="1">
            <a:off x="3384158" y="2005567"/>
            <a:ext cx="377819" cy="7383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70979"/>
              </p:ext>
            </p:extLst>
          </p:nvPr>
        </p:nvGraphicFramePr>
        <p:xfrm>
          <a:off x="3276600" y="1634727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174714"/>
              </p:ext>
            </p:extLst>
          </p:nvPr>
        </p:nvGraphicFramePr>
        <p:xfrm>
          <a:off x="2715294" y="2753360"/>
          <a:ext cx="4497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35409"/>
              </p:ext>
            </p:extLst>
          </p:nvPr>
        </p:nvGraphicFramePr>
        <p:xfrm>
          <a:off x="3384159" y="2743883"/>
          <a:ext cx="8924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231"/>
                <a:gridCol w="4462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664592"/>
              </p:ext>
            </p:extLst>
          </p:nvPr>
        </p:nvGraphicFramePr>
        <p:xfrm>
          <a:off x="4559707" y="2751956"/>
          <a:ext cx="49263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6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Line 11"/>
          <p:cNvSpPr>
            <a:spLocks noChangeShapeType="1"/>
          </p:cNvSpPr>
          <p:nvPr/>
        </p:nvSpPr>
        <p:spPr bwMode="auto">
          <a:xfrm>
            <a:off x="4191000" y="2005567"/>
            <a:ext cx="368706" cy="7463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25999"/>
              </p:ext>
            </p:extLst>
          </p:nvPr>
        </p:nvGraphicFramePr>
        <p:xfrm>
          <a:off x="5335430" y="2751956"/>
          <a:ext cx="458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7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Line 11"/>
          <p:cNvSpPr>
            <a:spLocks noChangeShapeType="1"/>
          </p:cNvSpPr>
          <p:nvPr/>
        </p:nvSpPr>
        <p:spPr bwMode="auto">
          <a:xfrm>
            <a:off x="4705644" y="2005567"/>
            <a:ext cx="627061" cy="7463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94282"/>
              </p:ext>
            </p:extLst>
          </p:nvPr>
        </p:nvGraphicFramePr>
        <p:xfrm>
          <a:off x="6149089" y="2743883"/>
          <a:ext cx="9175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782"/>
                <a:gridCol w="4587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5167550" y="1997494"/>
            <a:ext cx="981539" cy="7463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1280062" y="3325002"/>
            <a:ext cx="7369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en-US" sz="2400" dirty="0" smtClean="0">
                <a:latin typeface="+mn-lt"/>
              </a:rPr>
              <a:t>Split root and promote middle key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2400" dirty="0" smtClean="0">
                <a:latin typeface="+mn-lt"/>
              </a:rPr>
              <a:t> to new root. 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 flipH="1">
            <a:off x="3037316" y="5063278"/>
            <a:ext cx="312760" cy="583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1"/>
          <p:cNvSpPr>
            <a:spLocks noChangeShapeType="1"/>
          </p:cNvSpPr>
          <p:nvPr/>
        </p:nvSpPr>
        <p:spPr bwMode="auto">
          <a:xfrm flipH="1">
            <a:off x="3727911" y="5059495"/>
            <a:ext cx="101136" cy="5793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50545"/>
              </p:ext>
            </p:extLst>
          </p:nvPr>
        </p:nvGraphicFramePr>
        <p:xfrm>
          <a:off x="3352800" y="4688655"/>
          <a:ext cx="476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36456"/>
              </p:ext>
            </p:extLst>
          </p:nvPr>
        </p:nvGraphicFramePr>
        <p:xfrm>
          <a:off x="3040041" y="5648277"/>
          <a:ext cx="4497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295270"/>
              </p:ext>
            </p:extLst>
          </p:nvPr>
        </p:nvGraphicFramePr>
        <p:xfrm>
          <a:off x="3708906" y="5638800"/>
          <a:ext cx="8924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231"/>
                <a:gridCol w="4462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125949"/>
              </p:ext>
            </p:extLst>
          </p:nvPr>
        </p:nvGraphicFramePr>
        <p:xfrm>
          <a:off x="4884454" y="5646873"/>
          <a:ext cx="49263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6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Line 11"/>
          <p:cNvSpPr>
            <a:spLocks noChangeShapeType="1"/>
          </p:cNvSpPr>
          <p:nvPr/>
        </p:nvSpPr>
        <p:spPr bwMode="auto">
          <a:xfrm flipH="1">
            <a:off x="4881729" y="5063278"/>
            <a:ext cx="259046" cy="583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052319"/>
              </p:ext>
            </p:extLst>
          </p:nvPr>
        </p:nvGraphicFramePr>
        <p:xfrm>
          <a:off x="5660177" y="5646873"/>
          <a:ext cx="458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7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Line 11"/>
          <p:cNvSpPr>
            <a:spLocks noChangeShapeType="1"/>
          </p:cNvSpPr>
          <p:nvPr/>
        </p:nvSpPr>
        <p:spPr bwMode="auto">
          <a:xfrm>
            <a:off x="5636138" y="5063278"/>
            <a:ext cx="17910" cy="57552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704396"/>
              </p:ext>
            </p:extLst>
          </p:nvPr>
        </p:nvGraphicFramePr>
        <p:xfrm>
          <a:off x="6473836" y="5638800"/>
          <a:ext cx="9175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782"/>
                <a:gridCol w="4587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Line 11"/>
          <p:cNvSpPr>
            <a:spLocks noChangeShapeType="1"/>
          </p:cNvSpPr>
          <p:nvPr/>
        </p:nvSpPr>
        <p:spPr bwMode="auto">
          <a:xfrm>
            <a:off x="6096000" y="5063278"/>
            <a:ext cx="377836" cy="583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74284"/>
              </p:ext>
            </p:extLst>
          </p:nvPr>
        </p:nvGraphicFramePr>
        <p:xfrm>
          <a:off x="4060433" y="3797402"/>
          <a:ext cx="476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406122"/>
              </p:ext>
            </p:extLst>
          </p:nvPr>
        </p:nvGraphicFramePr>
        <p:xfrm>
          <a:off x="5143500" y="4692438"/>
          <a:ext cx="9525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3829049" y="4168243"/>
            <a:ext cx="231384" cy="51663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1"/>
          <p:cNvSpPr>
            <a:spLocks noChangeShapeType="1"/>
          </p:cNvSpPr>
          <p:nvPr/>
        </p:nvSpPr>
        <p:spPr bwMode="auto">
          <a:xfrm>
            <a:off x="4536683" y="4168243"/>
            <a:ext cx="604092" cy="5241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Constructing a </a:t>
            </a:r>
            <a:r>
              <a:rPr lang="en-US" altLang="en-US" dirty="0" smtClean="0"/>
              <a:t>B-Tree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58</a:t>
            </a:fld>
            <a:endParaRPr lang="en-US" altLang="en-US"/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6172200" y="1332290"/>
            <a:ext cx="27955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 smtClean="0">
                <a:latin typeface="+mn-lt"/>
                <a:cs typeface="Courier New" panose="02070309020205020404" pitchFamily="49" charset="0"/>
              </a:rPr>
              <a:t>But the leaf has too many keys. </a:t>
            </a:r>
            <a:endParaRPr lang="en-US" altLang="en-US" sz="2000" dirty="0">
              <a:latin typeface="+mn-lt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>
            <a:off x="6948576" y="2067303"/>
            <a:ext cx="182011" cy="87841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963678" y="3533690"/>
            <a:ext cx="7369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en-US" sz="2400" dirty="0" smtClean="0">
                <a:latin typeface="+mn-lt"/>
              </a:rPr>
              <a:t>Split leaf and promote middle key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altLang="en-US" sz="2400" dirty="0" smtClean="0">
                <a:latin typeface="+mn-lt"/>
              </a:rPr>
              <a:t> to its parent. </a:t>
            </a:r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2329229" y="777378"/>
            <a:ext cx="4176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 smtClean="0">
                <a:latin typeface="+mn-lt"/>
              </a:rPr>
              <a:t>Add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altLang="en-US" sz="24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altLang="en-US" sz="24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  <a:r>
              <a:rPr lang="en-US" altLang="en-US" sz="2400" dirty="0" smtClean="0">
                <a:latin typeface="+mn-lt"/>
                <a:cs typeface="Courier New" panose="02070309020205020404" pitchFamily="49" charset="0"/>
              </a:rPr>
              <a:t>.</a:t>
            </a:r>
            <a:endParaRPr lang="en-US" altLang="en-US" sz="2400" dirty="0">
              <a:latin typeface="+mn-lt"/>
            </a:endParaRPr>
          </a:p>
        </p:txBody>
      </p:sp>
      <p:sp>
        <p:nvSpPr>
          <p:cNvPr id="62" name="Line 10"/>
          <p:cNvSpPr>
            <a:spLocks noChangeShapeType="1"/>
          </p:cNvSpPr>
          <p:nvPr/>
        </p:nvSpPr>
        <p:spPr bwMode="auto">
          <a:xfrm flipH="1">
            <a:off x="2133600" y="2473162"/>
            <a:ext cx="1032427" cy="5835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1"/>
          <p:cNvSpPr>
            <a:spLocks noChangeShapeType="1"/>
          </p:cNvSpPr>
          <p:nvPr/>
        </p:nvSpPr>
        <p:spPr bwMode="auto">
          <a:xfrm flipH="1">
            <a:off x="2799740" y="2469379"/>
            <a:ext cx="845257" cy="5873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5012"/>
              </p:ext>
            </p:extLst>
          </p:nvPr>
        </p:nvGraphicFramePr>
        <p:xfrm>
          <a:off x="3168751" y="2098538"/>
          <a:ext cx="476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924332"/>
              </p:ext>
            </p:extLst>
          </p:nvPr>
        </p:nvGraphicFramePr>
        <p:xfrm>
          <a:off x="2133600" y="3058160"/>
          <a:ext cx="4497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039528"/>
              </p:ext>
            </p:extLst>
          </p:nvPr>
        </p:nvGraphicFramePr>
        <p:xfrm>
          <a:off x="2802465" y="3048683"/>
          <a:ext cx="8924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231"/>
                <a:gridCol w="4462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859396"/>
              </p:ext>
            </p:extLst>
          </p:nvPr>
        </p:nvGraphicFramePr>
        <p:xfrm>
          <a:off x="4155563" y="3056756"/>
          <a:ext cx="49263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6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8" name="Line 11"/>
          <p:cNvSpPr>
            <a:spLocks noChangeShapeType="1"/>
          </p:cNvSpPr>
          <p:nvPr/>
        </p:nvSpPr>
        <p:spPr bwMode="auto">
          <a:xfrm flipH="1">
            <a:off x="4154789" y="2473162"/>
            <a:ext cx="801937" cy="5835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948100"/>
              </p:ext>
            </p:extLst>
          </p:nvPr>
        </p:nvGraphicFramePr>
        <p:xfrm>
          <a:off x="4956726" y="3056756"/>
          <a:ext cx="9781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092"/>
                <a:gridCol w="489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0" name="Line 11"/>
          <p:cNvSpPr>
            <a:spLocks noChangeShapeType="1"/>
          </p:cNvSpPr>
          <p:nvPr/>
        </p:nvSpPr>
        <p:spPr bwMode="auto">
          <a:xfrm flipH="1">
            <a:off x="4956726" y="2473160"/>
            <a:ext cx="495363" cy="583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34672"/>
              </p:ext>
            </p:extLst>
          </p:nvPr>
        </p:nvGraphicFramePr>
        <p:xfrm>
          <a:off x="6289787" y="3048683"/>
          <a:ext cx="18636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903"/>
                <a:gridCol w="465903"/>
                <a:gridCol w="465903"/>
                <a:gridCol w="4659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2" name="Line 11"/>
          <p:cNvSpPr>
            <a:spLocks noChangeShapeType="1"/>
          </p:cNvSpPr>
          <p:nvPr/>
        </p:nvSpPr>
        <p:spPr bwMode="auto">
          <a:xfrm>
            <a:off x="5911951" y="2473161"/>
            <a:ext cx="377836" cy="583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185647"/>
              </p:ext>
            </p:extLst>
          </p:nvPr>
        </p:nvGraphicFramePr>
        <p:xfrm>
          <a:off x="3876384" y="1328640"/>
          <a:ext cx="476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414715"/>
              </p:ext>
            </p:extLst>
          </p:nvPr>
        </p:nvGraphicFramePr>
        <p:xfrm>
          <a:off x="4959451" y="2102321"/>
          <a:ext cx="9525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5" name="Line 11"/>
          <p:cNvSpPr>
            <a:spLocks noChangeShapeType="1"/>
          </p:cNvSpPr>
          <p:nvPr/>
        </p:nvSpPr>
        <p:spPr bwMode="auto">
          <a:xfrm flipH="1">
            <a:off x="3645000" y="1699480"/>
            <a:ext cx="231384" cy="3952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>
            <a:off x="4352634" y="1699480"/>
            <a:ext cx="604092" cy="40284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0"/>
          <p:cNvSpPr>
            <a:spLocks noChangeShapeType="1"/>
          </p:cNvSpPr>
          <p:nvPr/>
        </p:nvSpPr>
        <p:spPr bwMode="auto">
          <a:xfrm flipH="1">
            <a:off x="2133600" y="5158332"/>
            <a:ext cx="1032427" cy="5835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1"/>
          <p:cNvSpPr>
            <a:spLocks noChangeShapeType="1"/>
          </p:cNvSpPr>
          <p:nvPr/>
        </p:nvSpPr>
        <p:spPr bwMode="auto">
          <a:xfrm flipH="1">
            <a:off x="2799740" y="5154549"/>
            <a:ext cx="845257" cy="5873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820820"/>
              </p:ext>
            </p:extLst>
          </p:nvPr>
        </p:nvGraphicFramePr>
        <p:xfrm>
          <a:off x="3168751" y="4783708"/>
          <a:ext cx="476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691913"/>
              </p:ext>
            </p:extLst>
          </p:nvPr>
        </p:nvGraphicFramePr>
        <p:xfrm>
          <a:off x="2133600" y="5743330"/>
          <a:ext cx="4497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19963"/>
              </p:ext>
            </p:extLst>
          </p:nvPr>
        </p:nvGraphicFramePr>
        <p:xfrm>
          <a:off x="2802465" y="5733853"/>
          <a:ext cx="8924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231"/>
                <a:gridCol w="4462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46188"/>
              </p:ext>
            </p:extLst>
          </p:nvPr>
        </p:nvGraphicFramePr>
        <p:xfrm>
          <a:off x="4155563" y="5741926"/>
          <a:ext cx="49263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6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3" name="Line 11"/>
          <p:cNvSpPr>
            <a:spLocks noChangeShapeType="1"/>
          </p:cNvSpPr>
          <p:nvPr/>
        </p:nvSpPr>
        <p:spPr bwMode="auto">
          <a:xfrm flipH="1">
            <a:off x="4154789" y="5158332"/>
            <a:ext cx="801937" cy="5835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73336"/>
              </p:ext>
            </p:extLst>
          </p:nvPr>
        </p:nvGraphicFramePr>
        <p:xfrm>
          <a:off x="4956726" y="5741926"/>
          <a:ext cx="9781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092"/>
                <a:gridCol w="489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5" name="Line 11"/>
          <p:cNvSpPr>
            <a:spLocks noChangeShapeType="1"/>
          </p:cNvSpPr>
          <p:nvPr/>
        </p:nvSpPr>
        <p:spPr bwMode="auto">
          <a:xfrm flipH="1">
            <a:off x="4956726" y="5158330"/>
            <a:ext cx="495363" cy="583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60573"/>
              </p:ext>
            </p:extLst>
          </p:nvPr>
        </p:nvGraphicFramePr>
        <p:xfrm>
          <a:off x="6289787" y="5733853"/>
          <a:ext cx="4659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9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7" name="Line 11"/>
          <p:cNvSpPr>
            <a:spLocks noChangeShapeType="1"/>
          </p:cNvSpPr>
          <p:nvPr/>
        </p:nvSpPr>
        <p:spPr bwMode="auto">
          <a:xfrm>
            <a:off x="5911951" y="5158331"/>
            <a:ext cx="377836" cy="583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058520"/>
              </p:ext>
            </p:extLst>
          </p:nvPr>
        </p:nvGraphicFramePr>
        <p:xfrm>
          <a:off x="3876384" y="4013810"/>
          <a:ext cx="476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89008"/>
              </p:ext>
            </p:extLst>
          </p:nvPr>
        </p:nvGraphicFramePr>
        <p:xfrm>
          <a:off x="4959450" y="4787491"/>
          <a:ext cx="1441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450"/>
                <a:gridCol w="480450"/>
                <a:gridCol w="480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0" name="Line 11"/>
          <p:cNvSpPr>
            <a:spLocks noChangeShapeType="1"/>
          </p:cNvSpPr>
          <p:nvPr/>
        </p:nvSpPr>
        <p:spPr bwMode="auto">
          <a:xfrm flipH="1">
            <a:off x="3645000" y="4384650"/>
            <a:ext cx="231384" cy="3952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11"/>
          <p:cNvSpPr>
            <a:spLocks noChangeShapeType="1"/>
          </p:cNvSpPr>
          <p:nvPr/>
        </p:nvSpPr>
        <p:spPr bwMode="auto">
          <a:xfrm>
            <a:off x="4352634" y="4384650"/>
            <a:ext cx="604092" cy="40284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249843"/>
              </p:ext>
            </p:extLst>
          </p:nvPr>
        </p:nvGraphicFramePr>
        <p:xfrm>
          <a:off x="7130587" y="5730970"/>
          <a:ext cx="9318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903"/>
                <a:gridCol w="4659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" name="Line 11"/>
          <p:cNvSpPr>
            <a:spLocks noChangeShapeType="1"/>
          </p:cNvSpPr>
          <p:nvPr/>
        </p:nvSpPr>
        <p:spPr bwMode="auto">
          <a:xfrm>
            <a:off x="6403524" y="5154549"/>
            <a:ext cx="727063" cy="57642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Constructing a </a:t>
            </a:r>
            <a:r>
              <a:rPr lang="en-US" altLang="en-US" dirty="0" smtClean="0"/>
              <a:t>B-Tree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59</a:t>
            </a:fld>
            <a:endParaRPr lang="en-US" altLang="en-US"/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6241705" y="4205724"/>
            <a:ext cx="27955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 smtClean="0">
                <a:latin typeface="+mn-lt"/>
                <a:cs typeface="Courier New" panose="02070309020205020404" pitchFamily="49" charset="0"/>
              </a:rPr>
              <a:t>But internal node has too many keys. </a:t>
            </a:r>
            <a:endParaRPr lang="en-US" altLang="en-US" sz="2000" dirty="0">
              <a:latin typeface="+mn-lt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>
            <a:off x="5459994" y="4378325"/>
            <a:ext cx="852980" cy="29483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963678" y="3533690"/>
            <a:ext cx="7369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en-US" sz="2400" dirty="0" smtClean="0">
                <a:latin typeface="+mn-lt"/>
              </a:rPr>
              <a:t>Split leaf and promote middle key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r>
              <a:rPr lang="en-US" altLang="en-US" sz="2400" dirty="0" smtClean="0">
                <a:latin typeface="+mn-lt"/>
              </a:rPr>
              <a:t> to its parent. </a:t>
            </a:r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2329229" y="777378"/>
            <a:ext cx="4176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 smtClean="0">
                <a:latin typeface="+mn-lt"/>
              </a:rPr>
              <a:t>Add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4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en-US" altLang="en-US" sz="24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r>
              <a:rPr lang="en-US" altLang="en-US" sz="24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r>
              <a:rPr lang="en-US" altLang="en-US" sz="24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lang="en-US" altLang="en-US" sz="2400" dirty="0" smtClean="0">
                <a:latin typeface="+mn-lt"/>
                <a:cs typeface="Courier New" panose="02070309020205020404" pitchFamily="49" charset="0"/>
              </a:rPr>
              <a:t>.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07" name="Line 10"/>
          <p:cNvSpPr>
            <a:spLocks noChangeShapeType="1"/>
          </p:cNvSpPr>
          <p:nvPr/>
        </p:nvSpPr>
        <p:spPr bwMode="auto">
          <a:xfrm flipH="1">
            <a:off x="1292612" y="2469377"/>
            <a:ext cx="1133708" cy="5873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1"/>
          <p:cNvSpPr>
            <a:spLocks noChangeShapeType="1"/>
          </p:cNvSpPr>
          <p:nvPr/>
        </p:nvSpPr>
        <p:spPr bwMode="auto">
          <a:xfrm flipH="1">
            <a:off x="2057399" y="2469377"/>
            <a:ext cx="857249" cy="5764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41507"/>
              </p:ext>
            </p:extLst>
          </p:nvPr>
        </p:nvGraphicFramePr>
        <p:xfrm>
          <a:off x="2438400" y="2098538"/>
          <a:ext cx="476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983957"/>
              </p:ext>
            </p:extLst>
          </p:nvPr>
        </p:nvGraphicFramePr>
        <p:xfrm>
          <a:off x="1295400" y="3058160"/>
          <a:ext cx="3431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48331"/>
              </p:ext>
            </p:extLst>
          </p:nvPr>
        </p:nvGraphicFramePr>
        <p:xfrm>
          <a:off x="2057400" y="3048683"/>
          <a:ext cx="11655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500"/>
                <a:gridCol w="388500"/>
                <a:gridCol w="388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954976"/>
              </p:ext>
            </p:extLst>
          </p:nvPr>
        </p:nvGraphicFramePr>
        <p:xfrm>
          <a:off x="3505200" y="3056756"/>
          <a:ext cx="49263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6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3" name="Line 11"/>
          <p:cNvSpPr>
            <a:spLocks noChangeShapeType="1"/>
          </p:cNvSpPr>
          <p:nvPr/>
        </p:nvSpPr>
        <p:spPr bwMode="auto">
          <a:xfrm flipH="1">
            <a:off x="3504742" y="2469378"/>
            <a:ext cx="1055179" cy="5873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24864"/>
              </p:ext>
            </p:extLst>
          </p:nvPr>
        </p:nvGraphicFramePr>
        <p:xfrm>
          <a:off x="4267200" y="3056756"/>
          <a:ext cx="9781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092"/>
                <a:gridCol w="489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5" name="Line 11"/>
          <p:cNvSpPr>
            <a:spLocks noChangeShapeType="1"/>
          </p:cNvSpPr>
          <p:nvPr/>
        </p:nvSpPr>
        <p:spPr bwMode="auto">
          <a:xfrm flipH="1">
            <a:off x="4279679" y="2469378"/>
            <a:ext cx="796873" cy="58737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50324"/>
              </p:ext>
            </p:extLst>
          </p:nvPr>
        </p:nvGraphicFramePr>
        <p:xfrm>
          <a:off x="5411325" y="3048683"/>
          <a:ext cx="1370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825"/>
                <a:gridCol w="456825"/>
                <a:gridCol w="456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7" name="Line 11"/>
          <p:cNvSpPr>
            <a:spLocks noChangeShapeType="1"/>
          </p:cNvSpPr>
          <p:nvPr/>
        </p:nvSpPr>
        <p:spPr bwMode="auto">
          <a:xfrm flipH="1">
            <a:off x="5411325" y="2469377"/>
            <a:ext cx="126380" cy="5764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76208"/>
              </p:ext>
            </p:extLst>
          </p:nvPr>
        </p:nvGraphicFramePr>
        <p:xfrm>
          <a:off x="3657600" y="1328640"/>
          <a:ext cx="476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60496"/>
              </p:ext>
            </p:extLst>
          </p:nvPr>
        </p:nvGraphicFramePr>
        <p:xfrm>
          <a:off x="4572000" y="2102321"/>
          <a:ext cx="1441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450"/>
                <a:gridCol w="480450"/>
                <a:gridCol w="480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0" name="Line 11"/>
          <p:cNvSpPr>
            <a:spLocks noChangeShapeType="1"/>
          </p:cNvSpPr>
          <p:nvPr/>
        </p:nvSpPr>
        <p:spPr bwMode="auto">
          <a:xfrm flipH="1">
            <a:off x="2438400" y="1699479"/>
            <a:ext cx="1219200" cy="4109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11"/>
          <p:cNvSpPr>
            <a:spLocks noChangeShapeType="1"/>
          </p:cNvSpPr>
          <p:nvPr/>
        </p:nvSpPr>
        <p:spPr bwMode="auto">
          <a:xfrm>
            <a:off x="4133850" y="1699481"/>
            <a:ext cx="438150" cy="3990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753796"/>
              </p:ext>
            </p:extLst>
          </p:nvPr>
        </p:nvGraphicFramePr>
        <p:xfrm>
          <a:off x="7069194" y="3045800"/>
          <a:ext cx="19083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082"/>
                <a:gridCol w="477082"/>
                <a:gridCol w="477082"/>
                <a:gridCol w="4770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" name="Line 11"/>
          <p:cNvSpPr>
            <a:spLocks noChangeShapeType="1"/>
          </p:cNvSpPr>
          <p:nvPr/>
        </p:nvSpPr>
        <p:spPr bwMode="auto">
          <a:xfrm>
            <a:off x="6013350" y="2469377"/>
            <a:ext cx="1055844" cy="5764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H="1">
            <a:off x="984957" y="5171171"/>
            <a:ext cx="1133708" cy="5873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auto">
          <a:xfrm flipH="1">
            <a:off x="1749744" y="5171171"/>
            <a:ext cx="857249" cy="5764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67549"/>
              </p:ext>
            </p:extLst>
          </p:nvPr>
        </p:nvGraphicFramePr>
        <p:xfrm>
          <a:off x="2130745" y="4800332"/>
          <a:ext cx="476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491955"/>
              </p:ext>
            </p:extLst>
          </p:nvPr>
        </p:nvGraphicFramePr>
        <p:xfrm>
          <a:off x="987745" y="5759954"/>
          <a:ext cx="3431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2069"/>
              </p:ext>
            </p:extLst>
          </p:nvPr>
        </p:nvGraphicFramePr>
        <p:xfrm>
          <a:off x="1749745" y="5750477"/>
          <a:ext cx="11655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500"/>
                <a:gridCol w="388500"/>
                <a:gridCol w="388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611842"/>
              </p:ext>
            </p:extLst>
          </p:nvPr>
        </p:nvGraphicFramePr>
        <p:xfrm>
          <a:off x="3197545" y="5758550"/>
          <a:ext cx="49263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6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Line 11"/>
          <p:cNvSpPr>
            <a:spLocks noChangeShapeType="1"/>
          </p:cNvSpPr>
          <p:nvPr/>
        </p:nvSpPr>
        <p:spPr bwMode="auto">
          <a:xfrm flipH="1">
            <a:off x="3197087" y="5171172"/>
            <a:ext cx="1055179" cy="5873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63937"/>
              </p:ext>
            </p:extLst>
          </p:nvPr>
        </p:nvGraphicFramePr>
        <p:xfrm>
          <a:off x="3959545" y="5758550"/>
          <a:ext cx="9781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092"/>
                <a:gridCol w="489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Line 11"/>
          <p:cNvSpPr>
            <a:spLocks noChangeShapeType="1"/>
          </p:cNvSpPr>
          <p:nvPr/>
        </p:nvSpPr>
        <p:spPr bwMode="auto">
          <a:xfrm flipH="1">
            <a:off x="3972024" y="5171172"/>
            <a:ext cx="796873" cy="58737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3562"/>
              </p:ext>
            </p:extLst>
          </p:nvPr>
        </p:nvGraphicFramePr>
        <p:xfrm>
          <a:off x="5103670" y="5750477"/>
          <a:ext cx="1370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825"/>
                <a:gridCol w="456825"/>
                <a:gridCol w="456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Line 11"/>
          <p:cNvSpPr>
            <a:spLocks noChangeShapeType="1"/>
          </p:cNvSpPr>
          <p:nvPr/>
        </p:nvSpPr>
        <p:spPr bwMode="auto">
          <a:xfrm flipH="1">
            <a:off x="5103670" y="5171171"/>
            <a:ext cx="126380" cy="5764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629057"/>
              </p:ext>
            </p:extLst>
          </p:nvPr>
        </p:nvGraphicFramePr>
        <p:xfrm>
          <a:off x="3349945" y="4030434"/>
          <a:ext cx="476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45147"/>
              </p:ext>
            </p:extLst>
          </p:nvPr>
        </p:nvGraphicFramePr>
        <p:xfrm>
          <a:off x="4264343" y="4804115"/>
          <a:ext cx="19078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964"/>
                <a:gridCol w="476964"/>
                <a:gridCol w="476964"/>
                <a:gridCol w="476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" name="Line 11"/>
          <p:cNvSpPr>
            <a:spLocks noChangeShapeType="1"/>
          </p:cNvSpPr>
          <p:nvPr/>
        </p:nvSpPr>
        <p:spPr bwMode="auto">
          <a:xfrm flipH="1">
            <a:off x="2130745" y="4401273"/>
            <a:ext cx="1219200" cy="4109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1"/>
          <p:cNvSpPr>
            <a:spLocks noChangeShapeType="1"/>
          </p:cNvSpPr>
          <p:nvPr/>
        </p:nvSpPr>
        <p:spPr bwMode="auto">
          <a:xfrm>
            <a:off x="3826195" y="4401275"/>
            <a:ext cx="438150" cy="3990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257293"/>
              </p:ext>
            </p:extLst>
          </p:nvPr>
        </p:nvGraphicFramePr>
        <p:xfrm>
          <a:off x="6761539" y="5747594"/>
          <a:ext cx="4770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0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0" name="Line 11"/>
          <p:cNvSpPr>
            <a:spLocks noChangeShapeType="1"/>
          </p:cNvSpPr>
          <p:nvPr/>
        </p:nvSpPr>
        <p:spPr bwMode="auto">
          <a:xfrm>
            <a:off x="5705695" y="5171171"/>
            <a:ext cx="1055844" cy="5764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97851"/>
              </p:ext>
            </p:extLst>
          </p:nvPr>
        </p:nvGraphicFramePr>
        <p:xfrm>
          <a:off x="7546276" y="5747594"/>
          <a:ext cx="9541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082"/>
                <a:gridCol w="4770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8" name="Line 11"/>
          <p:cNvSpPr>
            <a:spLocks noChangeShapeType="1"/>
          </p:cNvSpPr>
          <p:nvPr/>
        </p:nvSpPr>
        <p:spPr bwMode="auto">
          <a:xfrm>
            <a:off x="6172200" y="5174955"/>
            <a:ext cx="1372640" cy="5835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pc="-34" dirty="0"/>
              <a:t>Motivation</a:t>
            </a:r>
            <a:endParaRPr lang="en-US" alt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001000" cy="4114800"/>
          </a:xfrm>
          <a:ln/>
        </p:spPr>
        <p:txBody>
          <a:bodyPr/>
          <a:lstStyle/>
          <a:p>
            <a:r>
              <a:rPr lang="en-US" altLang="en-US" dirty="0" smtClean="0"/>
              <a:t>Because even the index </a:t>
            </a:r>
            <a:r>
              <a:rPr lang="en-US" altLang="en-US" dirty="0"/>
              <a:t>structures for large datasets </a:t>
            </a:r>
            <a:r>
              <a:rPr lang="en-US" altLang="en-US" dirty="0" smtClean="0"/>
              <a:t>are too big to store </a:t>
            </a:r>
            <a:r>
              <a:rPr lang="en-US" altLang="en-US" dirty="0"/>
              <a:t>in main </a:t>
            </a:r>
            <a:r>
              <a:rPr lang="en-US" altLang="en-US" dirty="0" smtClean="0"/>
              <a:t>memory,</a:t>
            </a:r>
            <a:r>
              <a:rPr lang="en-US" altLang="en-US" dirty="0"/>
              <a:t> </a:t>
            </a:r>
            <a:r>
              <a:rPr lang="en-US" altLang="en-US" dirty="0" smtClean="0"/>
              <a:t>storing </a:t>
            </a:r>
            <a:r>
              <a:rPr lang="en-US" altLang="en-US" dirty="0"/>
              <a:t>it on </a:t>
            </a:r>
            <a:r>
              <a:rPr lang="en-US" altLang="en-US" dirty="0" smtClean="0"/>
              <a:t>disk </a:t>
            </a:r>
            <a:r>
              <a:rPr lang="en-US" altLang="en-US" dirty="0"/>
              <a:t>requires different approach to </a:t>
            </a:r>
            <a:r>
              <a:rPr lang="en-US" altLang="en-US" dirty="0" smtClean="0"/>
              <a:t>efficiency.</a:t>
            </a:r>
            <a:endParaRPr lang="en-US" altLang="en-US" dirty="0"/>
          </a:p>
          <a:p>
            <a:pPr lvl="1"/>
            <a:r>
              <a:rPr lang="en-US" altLang="en-US" dirty="0" smtClean="0"/>
              <a:t>For datasets of structured records, use B-Trees.</a:t>
            </a:r>
          </a:p>
          <a:p>
            <a:pPr lvl="1"/>
            <a:r>
              <a:rPr lang="en-US" spc="-86" dirty="0">
                <a:cs typeface="Tahoma"/>
              </a:rPr>
              <a:t>B-trees </a:t>
            </a:r>
            <a:r>
              <a:rPr lang="en-US" spc="-56" dirty="0">
                <a:cs typeface="Tahoma"/>
              </a:rPr>
              <a:t>try to </a:t>
            </a:r>
            <a:r>
              <a:rPr lang="en-US" spc="-124" dirty="0">
                <a:cs typeface="Tahoma"/>
              </a:rPr>
              <a:t>read </a:t>
            </a:r>
            <a:r>
              <a:rPr lang="en-US" b="1" spc="-141" dirty="0">
                <a:cs typeface="Arial"/>
              </a:rPr>
              <a:t>as </a:t>
            </a:r>
            <a:r>
              <a:rPr lang="en-US" b="1" spc="-77" dirty="0">
                <a:cs typeface="Arial"/>
              </a:rPr>
              <a:t>much </a:t>
            </a:r>
            <a:r>
              <a:rPr lang="en-US" b="1" spc="-43" dirty="0">
                <a:cs typeface="Arial"/>
              </a:rPr>
              <a:t>information </a:t>
            </a:r>
            <a:r>
              <a:rPr lang="en-US" b="1" spc="-141" dirty="0">
                <a:cs typeface="Arial"/>
              </a:rPr>
              <a:t>as </a:t>
            </a:r>
            <a:r>
              <a:rPr lang="en-US" b="1" spc="-103" dirty="0">
                <a:cs typeface="Arial"/>
              </a:rPr>
              <a:t>possible </a:t>
            </a:r>
            <a:r>
              <a:rPr lang="en-US" spc="-68" dirty="0">
                <a:cs typeface="Tahoma"/>
              </a:rPr>
              <a:t>in </a:t>
            </a:r>
            <a:r>
              <a:rPr lang="en-US" b="1" spc="-73" dirty="0">
                <a:cs typeface="Arial"/>
              </a:rPr>
              <a:t>every </a:t>
            </a:r>
            <a:r>
              <a:rPr lang="en-US" b="1" spc="-97" dirty="0">
                <a:cs typeface="Arial"/>
              </a:rPr>
              <a:t>disk </a:t>
            </a:r>
            <a:r>
              <a:rPr lang="en-US" b="1" spc="-137" dirty="0">
                <a:cs typeface="Arial"/>
              </a:rPr>
              <a:t>access </a:t>
            </a:r>
            <a:r>
              <a:rPr lang="en-US" spc="-111" dirty="0">
                <a:cs typeface="Tahoma"/>
              </a:rPr>
              <a:t>opera</a:t>
            </a:r>
            <a:r>
              <a:rPr lang="en-US" spc="-64" dirty="0">
                <a:cs typeface="Tahoma"/>
              </a:rPr>
              <a:t>tion.</a:t>
            </a:r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Constructing a </a:t>
            </a:r>
            <a:r>
              <a:rPr lang="en-US" altLang="en-US" dirty="0" smtClean="0"/>
              <a:t>B-Tree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60</a:t>
            </a:fld>
            <a:endParaRPr lang="en-US" altLang="en-US"/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6326453" y="4830627"/>
            <a:ext cx="27955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 smtClean="0">
                <a:latin typeface="+mn-lt"/>
                <a:cs typeface="Courier New" panose="02070309020205020404" pitchFamily="49" charset="0"/>
              </a:rPr>
              <a:t>But leaf has too many keys. </a:t>
            </a:r>
            <a:endParaRPr lang="en-US" alt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4" name="Text Box 3"/>
          <p:cNvSpPr txBox="1">
            <a:spLocks noChangeArrowheads="1"/>
          </p:cNvSpPr>
          <p:nvPr/>
        </p:nvSpPr>
        <p:spPr bwMode="auto">
          <a:xfrm>
            <a:off x="963678" y="826392"/>
            <a:ext cx="7369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en-US" sz="2400" dirty="0" smtClean="0">
                <a:latin typeface="+mn-lt"/>
              </a:rPr>
              <a:t>Split node and promote middle key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altLang="en-US" sz="2400" dirty="0" smtClean="0">
                <a:latin typeface="+mn-lt"/>
              </a:rPr>
              <a:t> to the root. </a:t>
            </a:r>
          </a:p>
        </p:txBody>
      </p:sp>
      <p:sp>
        <p:nvSpPr>
          <p:cNvPr id="65" name="Line 10"/>
          <p:cNvSpPr>
            <a:spLocks noChangeShapeType="1"/>
          </p:cNvSpPr>
          <p:nvPr/>
        </p:nvSpPr>
        <p:spPr bwMode="auto">
          <a:xfrm flipH="1">
            <a:off x="984957" y="2463873"/>
            <a:ext cx="1133708" cy="5873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11"/>
          <p:cNvSpPr>
            <a:spLocks noChangeShapeType="1"/>
          </p:cNvSpPr>
          <p:nvPr/>
        </p:nvSpPr>
        <p:spPr bwMode="auto">
          <a:xfrm flipH="1">
            <a:off x="1749744" y="2463873"/>
            <a:ext cx="857249" cy="5764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147423"/>
              </p:ext>
            </p:extLst>
          </p:nvPr>
        </p:nvGraphicFramePr>
        <p:xfrm>
          <a:off x="2130745" y="2093034"/>
          <a:ext cx="476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945400"/>
              </p:ext>
            </p:extLst>
          </p:nvPr>
        </p:nvGraphicFramePr>
        <p:xfrm>
          <a:off x="987745" y="3052656"/>
          <a:ext cx="3431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122266"/>
              </p:ext>
            </p:extLst>
          </p:nvPr>
        </p:nvGraphicFramePr>
        <p:xfrm>
          <a:off x="1749745" y="3043179"/>
          <a:ext cx="11655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500"/>
                <a:gridCol w="388500"/>
                <a:gridCol w="388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491146"/>
              </p:ext>
            </p:extLst>
          </p:nvPr>
        </p:nvGraphicFramePr>
        <p:xfrm>
          <a:off x="3197545" y="3051252"/>
          <a:ext cx="49263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6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1" name="Line 11"/>
          <p:cNvSpPr>
            <a:spLocks noChangeShapeType="1"/>
          </p:cNvSpPr>
          <p:nvPr/>
        </p:nvSpPr>
        <p:spPr bwMode="auto">
          <a:xfrm flipH="1">
            <a:off x="3197087" y="2463874"/>
            <a:ext cx="1055179" cy="5873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622804"/>
              </p:ext>
            </p:extLst>
          </p:nvPr>
        </p:nvGraphicFramePr>
        <p:xfrm>
          <a:off x="3959545" y="3051252"/>
          <a:ext cx="9781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092"/>
                <a:gridCol w="489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3" name="Line 11"/>
          <p:cNvSpPr>
            <a:spLocks noChangeShapeType="1"/>
          </p:cNvSpPr>
          <p:nvPr/>
        </p:nvSpPr>
        <p:spPr bwMode="auto">
          <a:xfrm flipH="1">
            <a:off x="3972023" y="2475730"/>
            <a:ext cx="755887" cy="5755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499425"/>
              </p:ext>
            </p:extLst>
          </p:nvPr>
        </p:nvGraphicFramePr>
        <p:xfrm>
          <a:off x="5103670" y="3043179"/>
          <a:ext cx="1370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825"/>
                <a:gridCol w="456825"/>
                <a:gridCol w="456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5" name="Line 11"/>
          <p:cNvSpPr>
            <a:spLocks noChangeShapeType="1"/>
          </p:cNvSpPr>
          <p:nvPr/>
        </p:nvSpPr>
        <p:spPr bwMode="auto">
          <a:xfrm flipH="1">
            <a:off x="5103670" y="2463873"/>
            <a:ext cx="126380" cy="5764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7906"/>
              </p:ext>
            </p:extLst>
          </p:nvPr>
        </p:nvGraphicFramePr>
        <p:xfrm>
          <a:off x="3349941" y="1323136"/>
          <a:ext cx="99345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729"/>
                <a:gridCol w="4967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05358"/>
              </p:ext>
            </p:extLst>
          </p:nvPr>
        </p:nvGraphicFramePr>
        <p:xfrm>
          <a:off x="4264343" y="2096817"/>
          <a:ext cx="4769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0" name="Line 11"/>
          <p:cNvSpPr>
            <a:spLocks noChangeShapeType="1"/>
          </p:cNvSpPr>
          <p:nvPr/>
        </p:nvSpPr>
        <p:spPr bwMode="auto">
          <a:xfrm flipH="1">
            <a:off x="2130745" y="1693975"/>
            <a:ext cx="1219200" cy="4109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11"/>
          <p:cNvSpPr>
            <a:spLocks noChangeShapeType="1"/>
          </p:cNvSpPr>
          <p:nvPr/>
        </p:nvSpPr>
        <p:spPr bwMode="auto">
          <a:xfrm>
            <a:off x="3826195" y="1693977"/>
            <a:ext cx="438150" cy="3990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34628"/>
              </p:ext>
            </p:extLst>
          </p:nvPr>
        </p:nvGraphicFramePr>
        <p:xfrm>
          <a:off x="6761539" y="3040296"/>
          <a:ext cx="4770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0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3" name="Line 11"/>
          <p:cNvSpPr>
            <a:spLocks noChangeShapeType="1"/>
          </p:cNvSpPr>
          <p:nvPr/>
        </p:nvSpPr>
        <p:spPr bwMode="auto">
          <a:xfrm>
            <a:off x="5705695" y="2463873"/>
            <a:ext cx="1055844" cy="5764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75759"/>
              </p:ext>
            </p:extLst>
          </p:nvPr>
        </p:nvGraphicFramePr>
        <p:xfrm>
          <a:off x="7546276" y="3040296"/>
          <a:ext cx="9541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082"/>
                <a:gridCol w="4770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5" name="Line 11"/>
          <p:cNvSpPr>
            <a:spLocks noChangeShapeType="1"/>
          </p:cNvSpPr>
          <p:nvPr/>
        </p:nvSpPr>
        <p:spPr bwMode="auto">
          <a:xfrm>
            <a:off x="6172200" y="2467657"/>
            <a:ext cx="1372640" cy="5835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 Box 12"/>
          <p:cNvSpPr txBox="1">
            <a:spLocks noChangeArrowheads="1"/>
          </p:cNvSpPr>
          <p:nvPr/>
        </p:nvSpPr>
        <p:spPr bwMode="auto">
          <a:xfrm>
            <a:off x="2308119" y="3535589"/>
            <a:ext cx="34743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 smtClean="0">
                <a:latin typeface="+mn-lt"/>
              </a:rPr>
              <a:t>Add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400" dirty="0" smtClean="0">
                <a:latin typeface="+mn-lt"/>
                <a:cs typeface="Courier New" panose="02070309020205020404" pitchFamily="49" charset="0"/>
              </a:rPr>
              <a:t>.</a:t>
            </a:r>
            <a:endParaRPr lang="en-US" altLang="en-US" sz="2400" dirty="0">
              <a:latin typeface="+mn-lt"/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244505"/>
              </p:ext>
            </p:extLst>
          </p:nvPr>
        </p:nvGraphicFramePr>
        <p:xfrm>
          <a:off x="5232628" y="2091141"/>
          <a:ext cx="9539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964"/>
                <a:gridCol w="476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8" name="Line 11"/>
          <p:cNvSpPr>
            <a:spLocks noChangeShapeType="1"/>
          </p:cNvSpPr>
          <p:nvPr/>
        </p:nvSpPr>
        <p:spPr bwMode="auto">
          <a:xfrm>
            <a:off x="4350066" y="1693975"/>
            <a:ext cx="879984" cy="3971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 flipH="1">
            <a:off x="721666" y="5152101"/>
            <a:ext cx="1133708" cy="5873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1486453" y="5152101"/>
            <a:ext cx="857249" cy="5764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60826"/>
              </p:ext>
            </p:extLst>
          </p:nvPr>
        </p:nvGraphicFramePr>
        <p:xfrm>
          <a:off x="1867454" y="4781262"/>
          <a:ext cx="476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432931"/>
              </p:ext>
            </p:extLst>
          </p:nvPr>
        </p:nvGraphicFramePr>
        <p:xfrm>
          <a:off x="724454" y="5740884"/>
          <a:ext cx="3431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118555"/>
              </p:ext>
            </p:extLst>
          </p:nvPr>
        </p:nvGraphicFramePr>
        <p:xfrm>
          <a:off x="1486454" y="5731407"/>
          <a:ext cx="11655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500"/>
                <a:gridCol w="388500"/>
                <a:gridCol w="388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22594"/>
              </p:ext>
            </p:extLst>
          </p:nvPr>
        </p:nvGraphicFramePr>
        <p:xfrm>
          <a:off x="2934254" y="5739480"/>
          <a:ext cx="49263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6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5" name="Line 11"/>
          <p:cNvSpPr>
            <a:spLocks noChangeShapeType="1"/>
          </p:cNvSpPr>
          <p:nvPr/>
        </p:nvSpPr>
        <p:spPr bwMode="auto">
          <a:xfrm flipH="1">
            <a:off x="2933796" y="5152102"/>
            <a:ext cx="1055179" cy="5873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27096"/>
              </p:ext>
            </p:extLst>
          </p:nvPr>
        </p:nvGraphicFramePr>
        <p:xfrm>
          <a:off x="3696254" y="5739480"/>
          <a:ext cx="9781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092"/>
                <a:gridCol w="489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7" name="Line 11"/>
          <p:cNvSpPr>
            <a:spLocks noChangeShapeType="1"/>
          </p:cNvSpPr>
          <p:nvPr/>
        </p:nvSpPr>
        <p:spPr bwMode="auto">
          <a:xfrm flipH="1">
            <a:off x="3708732" y="5163958"/>
            <a:ext cx="755887" cy="5755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86276"/>
              </p:ext>
            </p:extLst>
          </p:nvPr>
        </p:nvGraphicFramePr>
        <p:xfrm>
          <a:off x="4840379" y="5731407"/>
          <a:ext cx="17814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368"/>
                <a:gridCol w="445368"/>
                <a:gridCol w="445368"/>
                <a:gridCol w="4453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9" name="Line 11"/>
          <p:cNvSpPr>
            <a:spLocks noChangeShapeType="1"/>
          </p:cNvSpPr>
          <p:nvPr/>
        </p:nvSpPr>
        <p:spPr bwMode="auto">
          <a:xfrm flipH="1">
            <a:off x="4840379" y="5152101"/>
            <a:ext cx="126380" cy="5764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41663"/>
              </p:ext>
            </p:extLst>
          </p:nvPr>
        </p:nvGraphicFramePr>
        <p:xfrm>
          <a:off x="3086650" y="4011364"/>
          <a:ext cx="99345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729"/>
                <a:gridCol w="4967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938335"/>
              </p:ext>
            </p:extLst>
          </p:nvPr>
        </p:nvGraphicFramePr>
        <p:xfrm>
          <a:off x="4001052" y="4785045"/>
          <a:ext cx="4769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" name="Line 11"/>
          <p:cNvSpPr>
            <a:spLocks noChangeShapeType="1"/>
          </p:cNvSpPr>
          <p:nvPr/>
        </p:nvSpPr>
        <p:spPr bwMode="auto">
          <a:xfrm flipH="1">
            <a:off x="1867454" y="4382203"/>
            <a:ext cx="1219200" cy="4109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1"/>
          <p:cNvSpPr>
            <a:spLocks noChangeShapeType="1"/>
          </p:cNvSpPr>
          <p:nvPr/>
        </p:nvSpPr>
        <p:spPr bwMode="auto">
          <a:xfrm>
            <a:off x="3562904" y="4382205"/>
            <a:ext cx="438150" cy="3990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50964"/>
              </p:ext>
            </p:extLst>
          </p:nvPr>
        </p:nvGraphicFramePr>
        <p:xfrm>
          <a:off x="6914318" y="5728524"/>
          <a:ext cx="4770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0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5" name="Line 11"/>
          <p:cNvSpPr>
            <a:spLocks noChangeShapeType="1"/>
          </p:cNvSpPr>
          <p:nvPr/>
        </p:nvSpPr>
        <p:spPr bwMode="auto">
          <a:xfrm>
            <a:off x="5442404" y="5152101"/>
            <a:ext cx="1471914" cy="5870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726329"/>
              </p:ext>
            </p:extLst>
          </p:nvPr>
        </p:nvGraphicFramePr>
        <p:xfrm>
          <a:off x="7580236" y="5728524"/>
          <a:ext cx="9541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082"/>
                <a:gridCol w="4770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4" name="Line 11"/>
          <p:cNvSpPr>
            <a:spLocks noChangeShapeType="1"/>
          </p:cNvSpPr>
          <p:nvPr/>
        </p:nvSpPr>
        <p:spPr bwMode="auto">
          <a:xfrm>
            <a:off x="5908908" y="5155885"/>
            <a:ext cx="1681225" cy="5835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318045"/>
              </p:ext>
            </p:extLst>
          </p:nvPr>
        </p:nvGraphicFramePr>
        <p:xfrm>
          <a:off x="4969337" y="4779369"/>
          <a:ext cx="9539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964"/>
                <a:gridCol w="476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6" name="Line 11"/>
          <p:cNvSpPr>
            <a:spLocks noChangeShapeType="1"/>
          </p:cNvSpPr>
          <p:nvPr/>
        </p:nvSpPr>
        <p:spPr bwMode="auto">
          <a:xfrm>
            <a:off x="4086775" y="4382203"/>
            <a:ext cx="879984" cy="3971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7" name="Straight Arrow Connector 126"/>
          <p:cNvCxnSpPr/>
          <p:nvPr/>
        </p:nvCxnSpPr>
        <p:spPr bwMode="auto">
          <a:xfrm flipH="1">
            <a:off x="5583396" y="5087212"/>
            <a:ext cx="763906" cy="55078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013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Constructing a </a:t>
            </a:r>
            <a:r>
              <a:rPr lang="en-US" altLang="en-US" dirty="0" smtClean="0"/>
              <a:t>B-Tree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61</a:t>
            </a:fld>
            <a:endParaRPr lang="en-US" altLang="en-US"/>
          </a:p>
        </p:txBody>
      </p:sp>
      <p:sp>
        <p:nvSpPr>
          <p:cNvPr id="64" name="Text Box 3"/>
          <p:cNvSpPr txBox="1">
            <a:spLocks noChangeArrowheads="1"/>
          </p:cNvSpPr>
          <p:nvPr/>
        </p:nvSpPr>
        <p:spPr bwMode="auto">
          <a:xfrm>
            <a:off x="963678" y="826392"/>
            <a:ext cx="7369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en-US" sz="2400" dirty="0" smtClean="0">
                <a:latin typeface="+mn-lt"/>
              </a:rPr>
              <a:t>Split leaf and promote middle key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altLang="en-US" sz="2400" dirty="0" smtClean="0">
                <a:latin typeface="+mn-lt"/>
              </a:rPr>
              <a:t> to its parent. 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 flipH="1">
            <a:off x="653933" y="2697977"/>
            <a:ext cx="1133708" cy="5873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1418720" y="2697977"/>
            <a:ext cx="857249" cy="5764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453027"/>
              </p:ext>
            </p:extLst>
          </p:nvPr>
        </p:nvGraphicFramePr>
        <p:xfrm>
          <a:off x="1799721" y="2327138"/>
          <a:ext cx="476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354644"/>
              </p:ext>
            </p:extLst>
          </p:nvPr>
        </p:nvGraphicFramePr>
        <p:xfrm>
          <a:off x="656721" y="3286760"/>
          <a:ext cx="3431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99314"/>
              </p:ext>
            </p:extLst>
          </p:nvPr>
        </p:nvGraphicFramePr>
        <p:xfrm>
          <a:off x="1418721" y="3277283"/>
          <a:ext cx="11655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500"/>
                <a:gridCol w="388500"/>
                <a:gridCol w="388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346838"/>
              </p:ext>
            </p:extLst>
          </p:nvPr>
        </p:nvGraphicFramePr>
        <p:xfrm>
          <a:off x="2866521" y="3285356"/>
          <a:ext cx="49263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6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5" name="Line 11"/>
          <p:cNvSpPr>
            <a:spLocks noChangeShapeType="1"/>
          </p:cNvSpPr>
          <p:nvPr/>
        </p:nvSpPr>
        <p:spPr bwMode="auto">
          <a:xfrm flipH="1">
            <a:off x="2866063" y="2697978"/>
            <a:ext cx="1055179" cy="5873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6592"/>
              </p:ext>
            </p:extLst>
          </p:nvPr>
        </p:nvGraphicFramePr>
        <p:xfrm>
          <a:off x="3628521" y="3285356"/>
          <a:ext cx="9781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092"/>
                <a:gridCol w="489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7" name="Line 11"/>
          <p:cNvSpPr>
            <a:spLocks noChangeShapeType="1"/>
          </p:cNvSpPr>
          <p:nvPr/>
        </p:nvSpPr>
        <p:spPr bwMode="auto">
          <a:xfrm flipH="1">
            <a:off x="3640999" y="2709834"/>
            <a:ext cx="755887" cy="5755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185675"/>
              </p:ext>
            </p:extLst>
          </p:nvPr>
        </p:nvGraphicFramePr>
        <p:xfrm>
          <a:off x="4772646" y="3277283"/>
          <a:ext cx="4453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3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9" name="Line 11"/>
          <p:cNvSpPr>
            <a:spLocks noChangeShapeType="1"/>
          </p:cNvSpPr>
          <p:nvPr/>
        </p:nvSpPr>
        <p:spPr bwMode="auto">
          <a:xfrm flipH="1">
            <a:off x="4772646" y="2697977"/>
            <a:ext cx="126380" cy="5764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879881"/>
              </p:ext>
            </p:extLst>
          </p:nvPr>
        </p:nvGraphicFramePr>
        <p:xfrm>
          <a:off x="3018917" y="1557240"/>
          <a:ext cx="99345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729"/>
                <a:gridCol w="4967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985580"/>
              </p:ext>
            </p:extLst>
          </p:nvPr>
        </p:nvGraphicFramePr>
        <p:xfrm>
          <a:off x="3933319" y="2330921"/>
          <a:ext cx="4769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" name="Line 11"/>
          <p:cNvSpPr>
            <a:spLocks noChangeShapeType="1"/>
          </p:cNvSpPr>
          <p:nvPr/>
        </p:nvSpPr>
        <p:spPr bwMode="auto">
          <a:xfrm flipH="1">
            <a:off x="1799721" y="1928079"/>
            <a:ext cx="1219200" cy="4109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1"/>
          <p:cNvSpPr>
            <a:spLocks noChangeShapeType="1"/>
          </p:cNvSpPr>
          <p:nvPr/>
        </p:nvSpPr>
        <p:spPr bwMode="auto">
          <a:xfrm>
            <a:off x="3495171" y="1928081"/>
            <a:ext cx="438150" cy="3990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486690"/>
              </p:ext>
            </p:extLst>
          </p:nvPr>
        </p:nvGraphicFramePr>
        <p:xfrm>
          <a:off x="6705600" y="3274400"/>
          <a:ext cx="4770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0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5" name="Line 11"/>
          <p:cNvSpPr>
            <a:spLocks noChangeShapeType="1"/>
          </p:cNvSpPr>
          <p:nvPr/>
        </p:nvSpPr>
        <p:spPr bwMode="auto">
          <a:xfrm>
            <a:off x="5909479" y="2696085"/>
            <a:ext cx="807731" cy="5892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88763"/>
              </p:ext>
            </p:extLst>
          </p:nvPr>
        </p:nvGraphicFramePr>
        <p:xfrm>
          <a:off x="7512503" y="3274400"/>
          <a:ext cx="9541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082"/>
                <a:gridCol w="4770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4" name="Line 11"/>
          <p:cNvSpPr>
            <a:spLocks noChangeShapeType="1"/>
          </p:cNvSpPr>
          <p:nvPr/>
        </p:nvSpPr>
        <p:spPr bwMode="auto">
          <a:xfrm>
            <a:off x="6400800" y="2696085"/>
            <a:ext cx="1121600" cy="5892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19270"/>
              </p:ext>
            </p:extLst>
          </p:nvPr>
        </p:nvGraphicFramePr>
        <p:xfrm>
          <a:off x="4901604" y="2325245"/>
          <a:ext cx="14991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732"/>
                <a:gridCol w="499732"/>
                <a:gridCol w="4997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6" name="Line 11"/>
          <p:cNvSpPr>
            <a:spLocks noChangeShapeType="1"/>
          </p:cNvSpPr>
          <p:nvPr/>
        </p:nvSpPr>
        <p:spPr bwMode="auto">
          <a:xfrm>
            <a:off x="4019042" y="1928079"/>
            <a:ext cx="879984" cy="3971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357250"/>
              </p:ext>
            </p:extLst>
          </p:nvPr>
        </p:nvGraphicFramePr>
        <p:xfrm>
          <a:off x="5543811" y="3285356"/>
          <a:ext cx="8907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368"/>
                <a:gridCol w="4453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Line 11"/>
          <p:cNvSpPr>
            <a:spLocks noChangeShapeType="1"/>
          </p:cNvSpPr>
          <p:nvPr/>
        </p:nvSpPr>
        <p:spPr bwMode="auto">
          <a:xfrm>
            <a:off x="5402825" y="2696086"/>
            <a:ext cx="140985" cy="5892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Constructing a </a:t>
            </a:r>
            <a:r>
              <a:rPr lang="en-US" altLang="en-US" dirty="0" smtClean="0"/>
              <a:t>B-Tree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62</a:t>
            </a:fld>
            <a:endParaRPr lang="en-US" altLang="en-US"/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 flipH="1">
            <a:off x="679333" y="2664737"/>
            <a:ext cx="1133708" cy="5873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1444120" y="2664737"/>
            <a:ext cx="857249" cy="5764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918074"/>
              </p:ext>
            </p:extLst>
          </p:nvPr>
        </p:nvGraphicFramePr>
        <p:xfrm>
          <a:off x="1825121" y="2293898"/>
          <a:ext cx="476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52127"/>
              </p:ext>
            </p:extLst>
          </p:nvPr>
        </p:nvGraphicFramePr>
        <p:xfrm>
          <a:off x="682121" y="3253520"/>
          <a:ext cx="3431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0586"/>
              </p:ext>
            </p:extLst>
          </p:nvPr>
        </p:nvGraphicFramePr>
        <p:xfrm>
          <a:off x="1444121" y="3244043"/>
          <a:ext cx="11655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500"/>
                <a:gridCol w="388500"/>
                <a:gridCol w="388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351649"/>
              </p:ext>
            </p:extLst>
          </p:nvPr>
        </p:nvGraphicFramePr>
        <p:xfrm>
          <a:off x="2891921" y="3252116"/>
          <a:ext cx="49263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6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5" name="Line 11"/>
          <p:cNvSpPr>
            <a:spLocks noChangeShapeType="1"/>
          </p:cNvSpPr>
          <p:nvPr/>
        </p:nvSpPr>
        <p:spPr bwMode="auto">
          <a:xfrm flipH="1">
            <a:off x="2891463" y="2664738"/>
            <a:ext cx="1055179" cy="5873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375987"/>
              </p:ext>
            </p:extLst>
          </p:nvPr>
        </p:nvGraphicFramePr>
        <p:xfrm>
          <a:off x="3653921" y="3252116"/>
          <a:ext cx="9781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092"/>
                <a:gridCol w="489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7" name="Line 11"/>
          <p:cNvSpPr>
            <a:spLocks noChangeShapeType="1"/>
          </p:cNvSpPr>
          <p:nvPr/>
        </p:nvSpPr>
        <p:spPr bwMode="auto">
          <a:xfrm flipH="1">
            <a:off x="3666399" y="2676594"/>
            <a:ext cx="755887" cy="5755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9664"/>
              </p:ext>
            </p:extLst>
          </p:nvPr>
        </p:nvGraphicFramePr>
        <p:xfrm>
          <a:off x="4798046" y="3244043"/>
          <a:ext cx="4453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3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9" name="Line 11"/>
          <p:cNvSpPr>
            <a:spLocks noChangeShapeType="1"/>
          </p:cNvSpPr>
          <p:nvPr/>
        </p:nvSpPr>
        <p:spPr bwMode="auto">
          <a:xfrm flipH="1">
            <a:off x="4798046" y="2664737"/>
            <a:ext cx="126380" cy="5764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312051"/>
              </p:ext>
            </p:extLst>
          </p:nvPr>
        </p:nvGraphicFramePr>
        <p:xfrm>
          <a:off x="3044317" y="1524000"/>
          <a:ext cx="99345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729"/>
                <a:gridCol w="4967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97023"/>
              </p:ext>
            </p:extLst>
          </p:nvPr>
        </p:nvGraphicFramePr>
        <p:xfrm>
          <a:off x="3958719" y="2297681"/>
          <a:ext cx="4769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" name="Line 11"/>
          <p:cNvSpPr>
            <a:spLocks noChangeShapeType="1"/>
          </p:cNvSpPr>
          <p:nvPr/>
        </p:nvSpPr>
        <p:spPr bwMode="auto">
          <a:xfrm flipH="1">
            <a:off x="1825121" y="1894839"/>
            <a:ext cx="1219200" cy="4109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1"/>
          <p:cNvSpPr>
            <a:spLocks noChangeShapeType="1"/>
          </p:cNvSpPr>
          <p:nvPr/>
        </p:nvSpPr>
        <p:spPr bwMode="auto">
          <a:xfrm>
            <a:off x="3520571" y="1894841"/>
            <a:ext cx="438150" cy="3990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187835"/>
              </p:ext>
            </p:extLst>
          </p:nvPr>
        </p:nvGraphicFramePr>
        <p:xfrm>
          <a:off x="6731000" y="3241160"/>
          <a:ext cx="4770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0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5" name="Line 11"/>
          <p:cNvSpPr>
            <a:spLocks noChangeShapeType="1"/>
          </p:cNvSpPr>
          <p:nvPr/>
        </p:nvSpPr>
        <p:spPr bwMode="auto">
          <a:xfrm>
            <a:off x="5934879" y="2662845"/>
            <a:ext cx="807731" cy="5892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17805"/>
              </p:ext>
            </p:extLst>
          </p:nvPr>
        </p:nvGraphicFramePr>
        <p:xfrm>
          <a:off x="7537903" y="3241160"/>
          <a:ext cx="9541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082"/>
                <a:gridCol w="4770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4" name="Line 11"/>
          <p:cNvSpPr>
            <a:spLocks noChangeShapeType="1"/>
          </p:cNvSpPr>
          <p:nvPr/>
        </p:nvSpPr>
        <p:spPr bwMode="auto">
          <a:xfrm>
            <a:off x="6426200" y="2662845"/>
            <a:ext cx="1121600" cy="5892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96000"/>
              </p:ext>
            </p:extLst>
          </p:nvPr>
        </p:nvGraphicFramePr>
        <p:xfrm>
          <a:off x="4927004" y="2292005"/>
          <a:ext cx="14991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732"/>
                <a:gridCol w="499732"/>
                <a:gridCol w="4997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6" name="Line 11"/>
          <p:cNvSpPr>
            <a:spLocks noChangeShapeType="1"/>
          </p:cNvSpPr>
          <p:nvPr/>
        </p:nvSpPr>
        <p:spPr bwMode="auto">
          <a:xfrm>
            <a:off x="4044442" y="1894839"/>
            <a:ext cx="879984" cy="3971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253113"/>
              </p:ext>
            </p:extLst>
          </p:nvPr>
        </p:nvGraphicFramePr>
        <p:xfrm>
          <a:off x="5569211" y="3252116"/>
          <a:ext cx="8907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368"/>
                <a:gridCol w="4453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Line 11"/>
          <p:cNvSpPr>
            <a:spLocks noChangeShapeType="1"/>
          </p:cNvSpPr>
          <p:nvPr/>
        </p:nvSpPr>
        <p:spPr bwMode="auto">
          <a:xfrm>
            <a:off x="5428225" y="2662846"/>
            <a:ext cx="140985" cy="5892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GB" altLang="en-US" dirty="0" smtClean="0"/>
              <a:t>Example: Constructing B-Tree </a:t>
            </a:r>
            <a:endParaRPr lang="en-GB" alt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1676400"/>
          </a:xfrm>
          <a:ln/>
        </p:spPr>
        <p:txBody>
          <a:bodyPr/>
          <a:lstStyle/>
          <a:p>
            <a:r>
              <a:rPr lang="en-GB" altLang="en-US" sz="2800" dirty="0" smtClean="0"/>
              <a:t>Construct a 4-way B-tree the </a:t>
            </a:r>
            <a:r>
              <a:rPr lang="en-GB" altLang="en-US" sz="2800" dirty="0"/>
              <a:t>following </a:t>
            </a:r>
            <a:r>
              <a:rPr lang="en-GB" altLang="en-US" sz="2800" dirty="0" smtClean="0"/>
              <a:t>keys:</a:t>
            </a:r>
          </a:p>
          <a:p>
            <a:pPr marL="0" indent="0">
              <a:buNone/>
            </a:pPr>
            <a:endParaRPr lang="en-GB" altLang="en-US" sz="2800" dirty="0" smtClean="0"/>
          </a:p>
          <a:p>
            <a:pPr marL="0" indent="0" algn="ctr">
              <a:buNone/>
            </a:pP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GB" altLang="en-US" dirty="0" smtClean="0"/>
              <a:t> </a:t>
            </a:r>
            <a:endParaRPr lang="en-GB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93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GB" altLang="en-US" dirty="0" smtClean="0"/>
              <a:t>Example: Constructing B-Tree </a:t>
            </a:r>
            <a:endParaRPr lang="en-GB" alt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2349500"/>
          </a:xfrm>
          <a:ln/>
        </p:spPr>
        <p:txBody>
          <a:bodyPr/>
          <a:lstStyle/>
          <a:p>
            <a:r>
              <a:rPr lang="en-GB" altLang="en-US" sz="2800" dirty="0"/>
              <a:t>Construct a 4-way B-tree the following keys:</a:t>
            </a:r>
          </a:p>
          <a:p>
            <a:pPr marL="0" indent="0">
              <a:buNone/>
            </a:pPr>
            <a:endParaRPr lang="en-GB" altLang="en-US" sz="2800" dirty="0" smtClean="0"/>
          </a:p>
          <a:p>
            <a:pPr marL="0" indent="0" algn="ctr">
              <a:buNone/>
            </a:pP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GB" altLang="en-US" sz="2800" dirty="0" smtClean="0"/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GB" altLang="en-US" dirty="0" smtClean="0"/>
              <a:t> </a:t>
            </a:r>
          </a:p>
          <a:p>
            <a:pPr marL="0" indent="0" algn="ctr">
              <a:buNone/>
            </a:pPr>
            <a:endParaRPr lang="en-GB" altLang="en-US" sz="1000" dirty="0" smtClean="0"/>
          </a:p>
          <a:p>
            <a:pPr marL="0" indent="0" algn="ctr">
              <a:buNone/>
            </a:pPr>
            <a:r>
              <a:rPr lang="en-GB" altLang="en-US" sz="2800" dirty="0" smtClean="0"/>
              <a:t>The resulting B-tree:</a:t>
            </a:r>
            <a:endParaRPr lang="en-GB" alt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54359"/>
              </p:ext>
            </p:extLst>
          </p:nvPr>
        </p:nvGraphicFramePr>
        <p:xfrm>
          <a:off x="4724400" y="5717539"/>
          <a:ext cx="9646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306"/>
                <a:gridCol w="4823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50566"/>
              </p:ext>
            </p:extLst>
          </p:nvPr>
        </p:nvGraphicFramePr>
        <p:xfrm>
          <a:off x="3048000" y="4287520"/>
          <a:ext cx="7097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876"/>
                <a:gridCol w="3548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746524"/>
              </p:ext>
            </p:extLst>
          </p:nvPr>
        </p:nvGraphicFramePr>
        <p:xfrm>
          <a:off x="1561330" y="5717539"/>
          <a:ext cx="8008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435"/>
                <a:gridCol w="4004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81862"/>
              </p:ext>
            </p:extLst>
          </p:nvPr>
        </p:nvGraphicFramePr>
        <p:xfrm>
          <a:off x="3505200" y="5709071"/>
          <a:ext cx="9056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815"/>
                <a:gridCol w="4528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93609"/>
              </p:ext>
            </p:extLst>
          </p:nvPr>
        </p:nvGraphicFramePr>
        <p:xfrm>
          <a:off x="6000558" y="5717539"/>
          <a:ext cx="442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0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75352"/>
              </p:ext>
            </p:extLst>
          </p:nvPr>
        </p:nvGraphicFramePr>
        <p:xfrm>
          <a:off x="6781800" y="5709072"/>
          <a:ext cx="1524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2561903" y="4658360"/>
            <a:ext cx="1195846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4720735" y="4658359"/>
            <a:ext cx="649090" cy="10668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999033" y="4665979"/>
            <a:ext cx="2048967" cy="105918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6242777" y="4665980"/>
            <a:ext cx="539023" cy="10515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5793957" y="4665980"/>
            <a:ext cx="206602" cy="104309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843795"/>
              </p:ext>
            </p:extLst>
          </p:nvPr>
        </p:nvGraphicFramePr>
        <p:xfrm>
          <a:off x="4114800" y="3368041"/>
          <a:ext cx="4823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3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80063"/>
              </p:ext>
            </p:extLst>
          </p:nvPr>
        </p:nvGraphicFramePr>
        <p:xfrm>
          <a:off x="4921005" y="4287520"/>
          <a:ext cx="13217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591"/>
                <a:gridCol w="440591"/>
                <a:gridCol w="4405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21215"/>
              </p:ext>
            </p:extLst>
          </p:nvPr>
        </p:nvGraphicFramePr>
        <p:xfrm>
          <a:off x="2561904" y="5717539"/>
          <a:ext cx="3336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6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Line 11"/>
          <p:cNvSpPr>
            <a:spLocks noChangeShapeType="1"/>
          </p:cNvSpPr>
          <p:nvPr/>
        </p:nvSpPr>
        <p:spPr bwMode="auto">
          <a:xfrm flipH="1">
            <a:off x="3505200" y="4665980"/>
            <a:ext cx="1415802" cy="10430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3300164" y="3738881"/>
            <a:ext cx="814636" cy="5562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4597106" y="3738880"/>
            <a:ext cx="323900" cy="5562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64</a:t>
            </a:fld>
            <a:endParaRPr lang="en-US" alt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104806"/>
              </p:ext>
            </p:extLst>
          </p:nvPr>
        </p:nvGraphicFramePr>
        <p:xfrm>
          <a:off x="999033" y="5717539"/>
          <a:ext cx="3336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6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1557665" y="4658360"/>
            <a:ext cx="1839338" cy="10591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Deletion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795867"/>
                <a:ext cx="8686800" cy="5486400"/>
              </a:xfrm>
            </p:spPr>
            <p:txBody>
              <a:bodyPr/>
              <a:lstStyle/>
              <a:p>
                <a:r>
                  <a:rPr lang="en-US" sz="2800" spc="-86" dirty="0" smtClean="0"/>
                  <a:t>Like insertion </a:t>
                </a:r>
                <a:r>
                  <a:rPr lang="en-US" sz="2800" spc="-73" dirty="0" smtClean="0"/>
                  <a:t>with </a:t>
                </a:r>
                <a:r>
                  <a:rPr lang="en-US" sz="2800" spc="-124" dirty="0" smtClean="0"/>
                  <a:t>a </a:t>
                </a:r>
                <a:r>
                  <a:rPr lang="en-US" sz="2800" spc="-107" dirty="0"/>
                  <a:t>couple </a:t>
                </a:r>
                <a:r>
                  <a:rPr lang="en-US" sz="2800" spc="-90" dirty="0"/>
                  <a:t>of special</a:t>
                </a:r>
                <a:r>
                  <a:rPr lang="en-US" sz="2800" spc="47" dirty="0"/>
                  <a:t> </a:t>
                </a:r>
                <a:r>
                  <a:rPr lang="en-US" sz="2800" spc="-137" dirty="0" smtClean="0"/>
                  <a:t>cases.</a:t>
                </a:r>
                <a:endParaRPr lang="en-US" sz="2800" spc="-137" dirty="0"/>
              </a:p>
              <a:p>
                <a:r>
                  <a:rPr lang="en-US" sz="2800" spc="-6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&lt;Key, pair&gt;</a:t>
                </a:r>
                <a:r>
                  <a:rPr lang="en-US" sz="2800" spc="-60" dirty="0" smtClean="0"/>
                  <a:t> </a:t>
                </a:r>
                <a:r>
                  <a:rPr lang="en-US" sz="2800" spc="-107" dirty="0"/>
                  <a:t>can </a:t>
                </a:r>
                <a:r>
                  <a:rPr lang="en-US" sz="2800" spc="-128" dirty="0"/>
                  <a:t>be </a:t>
                </a:r>
                <a:r>
                  <a:rPr lang="en-US" sz="2800" spc="-111" dirty="0"/>
                  <a:t>deleted </a:t>
                </a:r>
                <a:r>
                  <a:rPr lang="en-US" sz="2800" spc="-103" dirty="0"/>
                  <a:t>from </a:t>
                </a:r>
                <a:r>
                  <a:rPr lang="en-US" sz="2800" spc="-124" dirty="0"/>
                  <a:t>any</a:t>
                </a:r>
                <a:r>
                  <a:rPr lang="en-US" sz="2800" spc="107" dirty="0"/>
                  <a:t> </a:t>
                </a:r>
                <a:r>
                  <a:rPr lang="en-US" sz="2800" spc="-115" dirty="0"/>
                  <a:t>node.</a:t>
                </a:r>
              </a:p>
              <a:p>
                <a:r>
                  <a:rPr lang="en-US" sz="2800" spc="-81" dirty="0"/>
                  <a:t>More </a:t>
                </a:r>
                <a:r>
                  <a:rPr lang="en-US" sz="2800" spc="-90" dirty="0"/>
                  <a:t>complicated </a:t>
                </a:r>
                <a:r>
                  <a:rPr lang="en-US" sz="2800" spc="-115" dirty="0"/>
                  <a:t>procedure, </a:t>
                </a:r>
                <a:r>
                  <a:rPr lang="en-US" sz="2800" spc="-77" dirty="0" smtClean="0"/>
                  <a:t>but </a:t>
                </a:r>
                <a:r>
                  <a:rPr lang="en-US" sz="2800" spc="-81" dirty="0" smtClean="0"/>
                  <a:t>similar </a:t>
                </a:r>
                <a:r>
                  <a:rPr lang="en-US" sz="2800" spc="-115" dirty="0" smtClean="0"/>
                  <a:t>performance</a:t>
                </a:r>
                <a:r>
                  <a:rPr lang="en-US" sz="2800" spc="94" dirty="0" smtClean="0"/>
                  <a:t> </a:t>
                </a:r>
                <a:r>
                  <a:rPr lang="en-US" sz="2800" spc="-111" dirty="0"/>
                  <a:t>figures:	</a:t>
                </a:r>
                <a:endParaRPr lang="en-US" sz="2800" spc="-11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pc="73" smtClean="0">
                        <a:latin typeface="Cambria Math" panose="02040503050406030204" pitchFamily="18" charset="0"/>
                        <a:cs typeface="Garamond"/>
                      </a:rPr>
                      <m:t>𝑂</m:t>
                    </m:r>
                    <m:r>
                      <a:rPr lang="en-US" sz="2400" b="0" i="1" spc="73" smtClean="0">
                        <a:latin typeface="Cambria Math" panose="02040503050406030204" pitchFamily="18" charset="0"/>
                        <a:cs typeface="Garamond"/>
                      </a:rPr>
                      <m:t>(</m:t>
                    </m:r>
                    <m:r>
                      <a:rPr lang="en-US" sz="2400" b="0" i="1" spc="73" smtClean="0">
                        <a:latin typeface="Cambria Math" panose="02040503050406030204" pitchFamily="18" charset="0"/>
                        <a:cs typeface="Garamond"/>
                      </a:rPr>
                      <m:t>h</m:t>
                    </m:r>
                    <m:r>
                      <a:rPr lang="en-US" sz="2400" b="0" i="1" spc="73" smtClean="0">
                        <a:latin typeface="Cambria Math" panose="02040503050406030204" pitchFamily="18" charset="0"/>
                        <a:cs typeface="Garamond"/>
                      </a:rPr>
                      <m:t>)</m:t>
                    </m:r>
                  </m:oMath>
                </a14:m>
                <a:r>
                  <a:rPr lang="en-US" sz="2400" spc="73" dirty="0" smtClean="0">
                    <a:cs typeface="Garamond"/>
                  </a:rPr>
                  <a:t> </a:t>
                </a:r>
                <a:r>
                  <a:rPr lang="en-US" sz="2400" spc="-86" dirty="0"/>
                  <a:t>disk</a:t>
                </a:r>
                <a:r>
                  <a:rPr lang="en-US" sz="2400" spc="158" dirty="0"/>
                  <a:t> </a:t>
                </a:r>
                <a:r>
                  <a:rPr lang="en-US" sz="2400" spc="-128" dirty="0" smtClean="0"/>
                  <a:t>accesses</a:t>
                </a:r>
                <a:endParaRPr lang="en-US" sz="2400" spc="-128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pc="64" smtClean="0">
                        <a:latin typeface="Cambria Math" panose="02040503050406030204" pitchFamily="18" charset="0"/>
                        <a:cs typeface="Georgia"/>
                      </a:rPr>
                      <m:t>𝑂</m:t>
                    </m:r>
                    <m:d>
                      <m:dPr>
                        <m:ctrlPr>
                          <a:rPr lang="en-US" sz="2400" b="0" i="1" spc="64" smtClean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dPr>
                      <m:e>
                        <m:r>
                          <a:rPr lang="en-US" sz="2400" b="0" i="1" spc="64" smtClean="0">
                            <a:latin typeface="Cambria Math" panose="02040503050406030204" pitchFamily="18" charset="0"/>
                            <a:cs typeface="Georgia"/>
                          </a:rPr>
                          <m:t>𝑡</m:t>
                        </m:r>
                        <m:r>
                          <a:rPr lang="en-US" sz="2400" b="0" i="1" spc="64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eorgia"/>
                          </a:rPr>
                          <m:t>∙</m:t>
                        </m:r>
                        <m:r>
                          <a:rPr lang="en-US" sz="2400" b="0" i="1" spc="64" smtClean="0">
                            <a:latin typeface="Cambria Math" panose="02040503050406030204" pitchFamily="18" charset="0"/>
                            <a:cs typeface="Georgia"/>
                          </a:rPr>
                          <m:t>h</m:t>
                        </m:r>
                      </m:e>
                    </m:d>
                    <m:r>
                      <a:rPr lang="en-US" sz="2400" b="0" i="1" spc="64" smtClean="0">
                        <a:latin typeface="Cambria Math" panose="02040503050406030204" pitchFamily="18" charset="0"/>
                        <a:cs typeface="Georgia"/>
                      </a:rPr>
                      <m:t>=</m:t>
                    </m:r>
                    <m:r>
                      <a:rPr lang="en-US" sz="2400" b="0" i="1" spc="64" smtClean="0">
                        <a:latin typeface="Cambria Math" panose="02040503050406030204" pitchFamily="18" charset="0"/>
                        <a:cs typeface="Georgia"/>
                      </a:rPr>
                      <m:t>𝑂</m:t>
                    </m:r>
                    <m:r>
                      <a:rPr lang="en-US" sz="2400" b="0" i="1" spc="64" smtClean="0">
                        <a:latin typeface="Cambria Math" panose="02040503050406030204" pitchFamily="18" charset="0"/>
                        <a:cs typeface="Georgia"/>
                      </a:rPr>
                      <m:t>(</m:t>
                    </m:r>
                    <m:r>
                      <a:rPr lang="en-US" sz="2400" b="0" i="1" spc="64" smtClean="0">
                        <a:latin typeface="Cambria Math" panose="02040503050406030204" pitchFamily="18" charset="0"/>
                        <a:cs typeface="Georgia"/>
                      </a:rPr>
                      <m:t>𝑡</m:t>
                    </m:r>
                    <m:r>
                      <a:rPr lang="en-US" sz="2400" b="0" i="1" spc="64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∙</m:t>
                    </m:r>
                    <m:func>
                      <m:funcPr>
                        <m:ctrlPr>
                          <a:rPr lang="en-US" sz="2400" b="0" i="1" spc="64" smtClean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pc="64" smtClean="0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pc="64" smtClean="0">
                                <a:latin typeface="Cambria Math" panose="02040503050406030204" pitchFamily="18" charset="0"/>
                                <a:cs typeface="Georgia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pc="64" smtClean="0">
                                <a:latin typeface="Cambria Math" panose="02040503050406030204" pitchFamily="18" charset="0"/>
                                <a:cs typeface="Georgia"/>
                              </a:rPr>
                              <m:t>𝑡</m:t>
                            </m:r>
                          </m:sub>
                        </m:sSub>
                      </m:fName>
                      <m:e>
                        <m:r>
                          <a:rPr lang="en-US" sz="2400" b="0" i="1" spc="64" smtClean="0">
                            <a:latin typeface="Cambria Math" panose="02040503050406030204" pitchFamily="18" charset="0"/>
                            <a:cs typeface="Georgia"/>
                          </a:rPr>
                          <m:t>𝑛</m:t>
                        </m:r>
                        <m:r>
                          <a:rPr lang="en-US" sz="2400" b="0" i="1" spc="64" smtClean="0">
                            <a:latin typeface="Cambria Math" panose="02040503050406030204" pitchFamily="18" charset="0"/>
                            <a:cs typeface="Georgia"/>
                          </a:rPr>
                          <m:t>)</m:t>
                        </m:r>
                      </m:e>
                    </m:func>
                  </m:oMath>
                </a14:m>
                <a:r>
                  <a:rPr lang="pt-BR" sz="2400" spc="51" dirty="0" smtClean="0">
                    <a:cs typeface="Garamond"/>
                  </a:rPr>
                  <a:t> </a:t>
                </a:r>
                <a:r>
                  <a:rPr lang="pt-BR" sz="2400" spc="21" dirty="0" smtClean="0"/>
                  <a:t>CPU</a:t>
                </a:r>
                <a:r>
                  <a:rPr lang="pt-BR" sz="2400" spc="-162" dirty="0" smtClean="0"/>
                  <a:t> </a:t>
                </a:r>
                <a:r>
                  <a:rPr lang="pt-BR" sz="2400" spc="-86" dirty="0" smtClean="0"/>
                  <a:t>time.</a:t>
                </a:r>
                <a:endParaRPr lang="pt-BR" sz="2400" dirty="0">
                  <a:cs typeface="Garamond"/>
                </a:endParaRPr>
              </a:p>
              <a:p>
                <a:r>
                  <a:rPr lang="en-US" sz="2800" spc="-81" dirty="0"/>
                  <a:t>Deleting is </a:t>
                </a:r>
                <a:r>
                  <a:rPr lang="en-US" sz="2800" spc="-137" dirty="0"/>
                  <a:t>done </a:t>
                </a:r>
                <a:r>
                  <a:rPr lang="en-US" sz="2800" spc="-68" dirty="0"/>
                  <a:t>in </a:t>
                </a:r>
                <a:r>
                  <a:rPr lang="en-US" sz="2800" spc="-124" dirty="0"/>
                  <a:t>a </a:t>
                </a:r>
                <a:r>
                  <a:rPr lang="en-US" sz="2800" spc="-103" dirty="0"/>
                  <a:t>single </a:t>
                </a:r>
                <a:r>
                  <a:rPr lang="en-US" sz="2800" spc="-137" dirty="0"/>
                  <a:t>pass </a:t>
                </a:r>
                <a:r>
                  <a:rPr lang="en-US" sz="2800" spc="-145" dirty="0"/>
                  <a:t>down </a:t>
                </a:r>
                <a:r>
                  <a:rPr lang="en-US" sz="2800" spc="-97" dirty="0"/>
                  <a:t>the tree, </a:t>
                </a:r>
                <a:r>
                  <a:rPr lang="en-US" sz="2800" spc="-77" dirty="0"/>
                  <a:t>but </a:t>
                </a:r>
                <a:r>
                  <a:rPr lang="en-US" sz="2800" spc="-154" dirty="0"/>
                  <a:t>needs </a:t>
                </a:r>
                <a:r>
                  <a:rPr lang="en-US" sz="2800" spc="-60" dirty="0"/>
                  <a:t>to </a:t>
                </a:r>
                <a:r>
                  <a:rPr lang="en-US" sz="2800" spc="-94" dirty="0"/>
                  <a:t>return </a:t>
                </a:r>
                <a:r>
                  <a:rPr lang="en-US" sz="2800" spc="-56" dirty="0"/>
                  <a:t>to </a:t>
                </a:r>
                <a:r>
                  <a:rPr lang="en-US" sz="2800" spc="-103" dirty="0"/>
                  <a:t>the </a:t>
                </a:r>
                <a:r>
                  <a:rPr lang="en-US" sz="2800" spc="-128" dirty="0"/>
                  <a:t>node </a:t>
                </a:r>
                <a:r>
                  <a:rPr lang="en-US" sz="2800" spc="-77" dirty="0"/>
                  <a:t>with </a:t>
                </a:r>
                <a:r>
                  <a:rPr lang="en-US" sz="2800" spc="-103" dirty="0" smtClean="0"/>
                  <a:t>the </a:t>
                </a:r>
                <a:r>
                  <a:rPr lang="en-US" sz="2800" spc="-111" dirty="0"/>
                  <a:t>deleted </a:t>
                </a:r>
                <a:r>
                  <a:rPr lang="en-US" sz="2800" spc="-137" dirty="0"/>
                  <a:t>key </a:t>
                </a:r>
                <a:r>
                  <a:rPr lang="en-US" sz="2800" spc="-34" dirty="0"/>
                  <a:t>if </a:t>
                </a:r>
                <a:r>
                  <a:rPr lang="en-US" sz="2800" dirty="0"/>
                  <a:t>it </a:t>
                </a:r>
                <a:r>
                  <a:rPr lang="en-US" sz="2800" spc="-81" dirty="0"/>
                  <a:t>is </a:t>
                </a:r>
                <a:r>
                  <a:rPr lang="en-US" sz="2800" spc="-124" dirty="0"/>
                  <a:t>an </a:t>
                </a:r>
                <a:r>
                  <a:rPr lang="en-US" sz="2800" spc="-81" dirty="0"/>
                  <a:t>internal</a:t>
                </a:r>
                <a:r>
                  <a:rPr lang="en-US" sz="2800" spc="-214" dirty="0"/>
                  <a:t> </a:t>
                </a:r>
                <a:r>
                  <a:rPr lang="en-US" sz="2800" spc="-128" dirty="0" smtClean="0"/>
                  <a:t>node.</a:t>
                </a:r>
                <a:endParaRPr lang="en-US" sz="2800" spc="-128" dirty="0"/>
              </a:p>
              <a:p>
                <a:r>
                  <a:rPr lang="en-US" sz="2800" spc="-162" dirty="0" smtClean="0"/>
                  <a:t>If it is an internal node</a:t>
                </a:r>
                <a:r>
                  <a:rPr lang="en-US" sz="2800" spc="-120" dirty="0" smtClean="0"/>
                  <a:t>, </a:t>
                </a:r>
                <a:r>
                  <a:rPr lang="en-US" sz="2800" spc="-103" dirty="0"/>
                  <a:t>the </a:t>
                </a:r>
                <a:r>
                  <a:rPr lang="en-US" sz="2800" spc="-137" dirty="0"/>
                  <a:t>key </a:t>
                </a:r>
                <a:r>
                  <a:rPr lang="en-US" sz="2800" spc="-77" dirty="0"/>
                  <a:t>is </a:t>
                </a:r>
                <a:r>
                  <a:rPr lang="en-US" sz="2800" spc="-56" dirty="0"/>
                  <a:t>first </a:t>
                </a:r>
                <a:r>
                  <a:rPr lang="en-US" sz="2800" spc="-141" dirty="0"/>
                  <a:t>moved </a:t>
                </a:r>
                <a:r>
                  <a:rPr lang="en-US" sz="2800" spc="-145" dirty="0"/>
                  <a:t>down </a:t>
                </a:r>
                <a:r>
                  <a:rPr lang="en-US" sz="2800" spc="-60" dirty="0"/>
                  <a:t>to </a:t>
                </a:r>
                <a:r>
                  <a:rPr lang="en-US" sz="2800" spc="-124" dirty="0"/>
                  <a:t>a </a:t>
                </a:r>
                <a:r>
                  <a:rPr lang="en-US" sz="2800" spc="-90" dirty="0"/>
                  <a:t>leaf. </a:t>
                </a:r>
                <a:r>
                  <a:rPr lang="en-US" sz="2800" spc="-47" dirty="0"/>
                  <a:t>Final </a:t>
                </a:r>
                <a:r>
                  <a:rPr lang="en-US" sz="2800" spc="-94" dirty="0"/>
                  <a:t>deletion </a:t>
                </a:r>
                <a:r>
                  <a:rPr lang="en-US" sz="2800" b="1" spc="-103" dirty="0">
                    <a:cs typeface="Arial"/>
                  </a:rPr>
                  <a:t>always</a:t>
                </a:r>
                <a:r>
                  <a:rPr lang="en-US" sz="2800" b="1" spc="-103" dirty="0">
                    <a:solidFill>
                      <a:srgbClr val="7F0000"/>
                    </a:solidFill>
                    <a:cs typeface="Arial"/>
                  </a:rPr>
                  <a:t> </a:t>
                </a:r>
                <a:r>
                  <a:rPr lang="en-US" sz="2800" spc="-111" dirty="0"/>
                  <a:t>takes  </a:t>
                </a:r>
                <a:r>
                  <a:rPr lang="en-US" sz="2800" spc="-103" dirty="0"/>
                  <a:t>place </a:t>
                </a:r>
                <a:r>
                  <a:rPr lang="en-US" sz="2800" spc="-124" dirty="0"/>
                  <a:t>on a</a:t>
                </a:r>
                <a:r>
                  <a:rPr lang="en-US" sz="2800" spc="-188" dirty="0"/>
                  <a:t> </a:t>
                </a:r>
                <a:r>
                  <a:rPr lang="en-US" sz="2800" b="1" spc="-38" dirty="0" smtClean="0">
                    <a:cs typeface="Arial"/>
                  </a:rPr>
                  <a:t>leaf</a:t>
                </a:r>
                <a:r>
                  <a:rPr lang="en-US" sz="2800" spc="-38" dirty="0" smtClean="0">
                    <a:cs typeface="Arial"/>
                  </a:rPr>
                  <a:t>.</a:t>
                </a:r>
                <a:endParaRPr lang="en-US" sz="2800" spc="-38" dirty="0">
                  <a:cs typeface="Arial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795867"/>
                <a:ext cx="8686800" cy="5486400"/>
              </a:xfrm>
              <a:blipFill rotWithShape="0">
                <a:blip r:embed="rId2"/>
                <a:stretch>
                  <a:fillRect l="-1053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01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B-Tree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51" dirty="0">
                <a:cs typeface="Tahoma"/>
              </a:rPr>
              <a:t>Given</a:t>
            </a:r>
            <a:r>
              <a:rPr lang="en-US" dirty="0">
                <a:cs typeface="Tahoma"/>
              </a:rPr>
              <a:t> </a:t>
            </a:r>
            <a:r>
              <a:rPr lang="en-US" i="1" spc="-3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i="1" spc="184" dirty="0">
                <a:cs typeface="Courier New" panose="02070309020205020404" pitchFamily="49" charset="0"/>
              </a:rPr>
              <a:t>, </a:t>
            </a:r>
            <a:r>
              <a:rPr lang="en-US" spc="-97" dirty="0">
                <a:cs typeface="Tahoma"/>
              </a:rPr>
              <a:t>the</a:t>
            </a:r>
            <a:r>
              <a:rPr lang="en-US" dirty="0">
                <a:cs typeface="Tahoma"/>
              </a:rPr>
              <a:t> </a:t>
            </a:r>
            <a:r>
              <a:rPr lang="en-US" spc="-137" dirty="0">
                <a:cs typeface="Tahoma"/>
              </a:rPr>
              <a:t>key</a:t>
            </a:r>
            <a:r>
              <a:rPr lang="en-US" dirty="0">
                <a:cs typeface="Tahoma"/>
              </a:rPr>
              <a:t> </a:t>
            </a:r>
            <a:r>
              <a:rPr lang="en-US" dirty="0" smtClean="0">
                <a:cs typeface="Tahoma"/>
              </a:rPr>
              <a:t>of the object </a:t>
            </a:r>
            <a:r>
              <a:rPr lang="en-US" spc="-60" dirty="0" smtClean="0">
                <a:cs typeface="Tahoma"/>
              </a:rPr>
              <a:t>to</a:t>
            </a:r>
            <a:r>
              <a:rPr lang="en-US" dirty="0" smtClean="0">
                <a:cs typeface="Tahoma"/>
              </a:rPr>
              <a:t> </a:t>
            </a:r>
            <a:r>
              <a:rPr lang="en-US" spc="-128" dirty="0">
                <a:cs typeface="Tahoma"/>
              </a:rPr>
              <a:t>be</a:t>
            </a:r>
            <a:r>
              <a:rPr lang="en-US" dirty="0">
                <a:cs typeface="Tahoma"/>
              </a:rPr>
              <a:t> </a:t>
            </a:r>
            <a:r>
              <a:rPr lang="en-US" spc="-107" dirty="0">
                <a:cs typeface="Tahoma"/>
              </a:rPr>
              <a:t>deleted, and</a:t>
            </a:r>
            <a:r>
              <a:rPr lang="en-US" dirty="0">
                <a:cs typeface="Tahoma"/>
              </a:rPr>
              <a:t> </a:t>
            </a:r>
            <a:r>
              <a:rPr lang="en-US" i="1" spc="97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i="1" spc="128" dirty="0">
                <a:cs typeface="Courier New" panose="02070309020205020404" pitchFamily="49" charset="0"/>
              </a:rPr>
              <a:t>, </a:t>
            </a:r>
            <a:r>
              <a:rPr lang="en-US" spc="-103" dirty="0">
                <a:cs typeface="Tahoma"/>
              </a:rPr>
              <a:t>the</a:t>
            </a:r>
            <a:r>
              <a:rPr lang="en-US" dirty="0">
                <a:cs typeface="Tahoma"/>
              </a:rPr>
              <a:t> </a:t>
            </a:r>
            <a:r>
              <a:rPr lang="en-US" spc="-128" dirty="0" smtClean="0">
                <a:cs typeface="Tahoma"/>
              </a:rPr>
              <a:t>root of a subtree containing </a:t>
            </a:r>
            <a:r>
              <a:rPr lang="en-US" spc="-12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pc="-154" dirty="0" smtClean="0">
                <a:cs typeface="Tahoma"/>
              </a:rPr>
              <a:t>, our approach to B-Tree deletion recursively searches subtrees of </a:t>
            </a:r>
            <a:r>
              <a:rPr lang="en-US" spc="-15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pc="-154" dirty="0" smtClean="0">
                <a:cs typeface="Tahoma"/>
              </a:rPr>
              <a:t> until find </a:t>
            </a:r>
            <a:r>
              <a:rPr lang="en-US" spc="-15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pc="-154" dirty="0" smtClean="0">
                <a:cs typeface="Tahoma"/>
              </a:rPr>
              <a:t>.</a:t>
            </a:r>
          </a:p>
          <a:p>
            <a:r>
              <a:rPr lang="en-US" spc="-154" dirty="0" smtClean="0">
                <a:cs typeface="Tahoma"/>
              </a:rPr>
              <a:t>The approach requires </a:t>
            </a:r>
            <a:r>
              <a:rPr lang="en-US" spc="-15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pc="-154" dirty="0" smtClean="0">
                <a:cs typeface="Tahoma"/>
              </a:rPr>
              <a:t> to contain at least </a:t>
            </a:r>
            <a:r>
              <a:rPr lang="en-US" spc="-15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pc="-154" dirty="0" smtClean="0">
                <a:cs typeface="Tahoma"/>
              </a:rPr>
              <a:t> keys, one more than the usual B-Tree conditions.</a:t>
            </a:r>
          </a:p>
          <a:p>
            <a:pPr lvl="1"/>
            <a:r>
              <a:rPr lang="en-US" spc="-154" dirty="0" smtClean="0">
                <a:cs typeface="Tahoma"/>
              </a:rPr>
              <a:t>This requirement may force a rearrangement of the subtree before the search can continue.</a:t>
            </a:r>
          </a:p>
          <a:p>
            <a:pPr lvl="1"/>
            <a:r>
              <a:rPr lang="en-US" spc="-154" dirty="0">
                <a:cs typeface="Tahoma"/>
              </a:rPr>
              <a:t>D</a:t>
            </a:r>
            <a:r>
              <a:rPr lang="en-US" spc="-154" dirty="0" smtClean="0">
                <a:cs typeface="Tahoma"/>
              </a:rPr>
              <a:t>eletion of a key can be down in one downward pass with any backtracking.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8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Deletion: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4419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Recursively find the key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 smtClean="0"/>
              <a:t>.</a:t>
            </a:r>
          </a:p>
          <a:p>
            <a:pPr marL="914400" lvl="1" indent="-514350"/>
            <a:r>
              <a:rPr lang="en-US" dirty="0" smtClean="0"/>
              <a:t>If the key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 smtClean="0"/>
              <a:t> is not present in the internal node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find the child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x.c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 smtClean="0"/>
              <a:t> that is the root of a subtree that contains the key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 smtClean="0"/>
              <a:t>.</a:t>
            </a:r>
          </a:p>
          <a:p>
            <a:pPr marL="1314450" lvl="2" indent="-514350">
              <a:buFont typeface="+mj-lt"/>
              <a:buAutoNum type="alphaLcPeriod"/>
            </a:pPr>
            <a:r>
              <a:rPr lang="en-US" dirty="0" smtClean="0"/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x.c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/>
              <a:t> has </a:t>
            </a:r>
            <a:r>
              <a:rPr lang="en-US" dirty="0" smtClean="0"/>
              <a:t>at least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/>
              <a:t> keys, continue recursive search in the subtree rooted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x.c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 smtClean="0"/>
              <a:t>.</a:t>
            </a:r>
          </a:p>
          <a:p>
            <a:pPr marL="1314450" lvl="2" indent="-514350">
              <a:buFont typeface="+mj-lt"/>
              <a:buAutoNum type="alphaLcPeriod"/>
            </a:pPr>
            <a:r>
              <a:rPr lang="en-US" dirty="0" smtClean="0"/>
              <a:t>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x.c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 smtClean="0"/>
              <a:t> has only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t-1</a:t>
            </a:r>
            <a:r>
              <a:rPr lang="en-US" dirty="0" smtClean="0"/>
              <a:t> keys, execute one of the following steps to ensure we always descend to a child node with at least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/>
              <a:t> keys before continuing recursive search </a:t>
            </a:r>
            <a:r>
              <a:rPr lang="en-US" dirty="0"/>
              <a:t>in the subtree rooted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cs typeface="Courier New" panose="02070309020205020404" pitchFamily="49" charset="0"/>
              </a:rPr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9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Deletion: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029200"/>
          </a:xfrm>
        </p:spPr>
        <p:txBody>
          <a:bodyPr/>
          <a:lstStyle/>
          <a:p>
            <a:pPr marL="365760" lvl="1" indent="-365760">
              <a:spcBef>
                <a:spcPts val="0"/>
              </a:spcBef>
              <a:buFont typeface="+mj-lt"/>
              <a:buAutoNum type="romanLcPeriod"/>
            </a:pPr>
            <a:r>
              <a:rPr lang="en-GB" altLang="en-US" dirty="0"/>
              <a:t>If either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x.c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US" dirty="0" smtClean="0"/>
              <a:t> 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altLang="en-US" dirty="0">
                <a:cs typeface="Courier New" panose="02070309020205020404" pitchFamily="49" charset="0"/>
              </a:rPr>
              <a:t>’s</a:t>
            </a:r>
            <a:r>
              <a:rPr lang="en-US" dirty="0" smtClean="0"/>
              <a:t> left sibling, </a:t>
            </a:r>
            <a:r>
              <a:rPr lang="en-GB" altLang="en-US" dirty="0" smtClean="0"/>
              <a:t>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x.c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 smtClean="0"/>
              <a:t> 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altLang="en-US" dirty="0">
                <a:cs typeface="Courier New" panose="02070309020205020404" pitchFamily="49" charset="0"/>
              </a:rPr>
              <a:t>’s</a:t>
            </a:r>
            <a:r>
              <a:rPr lang="en-US" dirty="0" smtClean="0"/>
              <a:t> right sibling,</a:t>
            </a:r>
            <a:r>
              <a:rPr lang="en-GB" altLang="en-US" dirty="0" smtClean="0"/>
              <a:t> </a:t>
            </a:r>
            <a:r>
              <a:rPr lang="en-GB" altLang="en-US" dirty="0"/>
              <a:t>has more than the </a:t>
            </a:r>
            <a:r>
              <a:rPr lang="en-GB" altLang="en-US" dirty="0" smtClean="0"/>
              <a:t>minimum number of keys:</a:t>
            </a:r>
          </a:p>
          <a:p>
            <a:pPr marL="765810" lvl="2" indent="-365760">
              <a:spcBef>
                <a:spcPts val="0"/>
              </a:spcBef>
            </a:pPr>
            <a:r>
              <a:rPr lang="en-GB" altLang="en-US" dirty="0" smtClean="0"/>
              <a:t>let the key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alt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altLang="en-US" dirty="0"/>
              <a:t> </a:t>
            </a:r>
            <a:r>
              <a:rPr lang="en-GB" altLang="en-US" dirty="0" smtClean="0"/>
              <a:t>be the key in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altLang="en-US" dirty="0"/>
              <a:t> that determines the range between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x.c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</a:t>
            </a:r>
            <a:r>
              <a:rPr lang="en-GB" altLang="en-US" dirty="0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x.c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altLang="en-US" dirty="0"/>
              <a:t>,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x.c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altLang="en-US" dirty="0" smtClean="0"/>
              <a:t> </a:t>
            </a:r>
            <a:r>
              <a:rPr lang="en-GB" alt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x.c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/>
              <a:t> </a:t>
            </a:r>
            <a:r>
              <a:rPr lang="en-GB" altLang="en-US" dirty="0" smtClean="0"/>
              <a:t> </a:t>
            </a:r>
            <a:endParaRPr lang="en-GB" altLang="en-US" dirty="0"/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altLang="en-US" sz="2400" dirty="0"/>
              <a:t>replace </a:t>
            </a: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altLang="en-US" sz="24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altLang="en-US" sz="2400" dirty="0" smtClean="0"/>
              <a:t> </a:t>
            </a:r>
            <a:r>
              <a:rPr lang="en-GB" altLang="en-US" sz="2400" dirty="0" smtClean="0">
                <a:cs typeface="Courier New" panose="02070309020205020404" pitchFamily="49" charset="0"/>
              </a:rPr>
              <a:t>with </a:t>
            </a:r>
            <a:r>
              <a:rPr lang="en-GB" altLang="en-US" sz="2400" dirty="0"/>
              <a:t>the maximum key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x.c</a:t>
            </a:r>
            <a:r>
              <a:rPr lang="en-US" sz="24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</a:t>
            </a:r>
            <a:r>
              <a:rPr lang="en-GB" altLang="en-US" sz="2400" dirty="0" smtClean="0"/>
              <a:t>or </a:t>
            </a:r>
            <a:r>
              <a:rPr lang="en-GB" altLang="en-US" sz="2400" dirty="0"/>
              <a:t>the minimum key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x.c</a:t>
            </a:r>
            <a:r>
              <a:rPr lang="en-US" sz="24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altLang="en-US" sz="2400" dirty="0" smtClean="0">
                <a:cs typeface="Courier New" panose="02070309020205020404" pitchFamily="49" charset="0"/>
              </a:rPr>
              <a:t>.</a:t>
            </a:r>
            <a:endParaRPr lang="en-GB" altLang="en-US" sz="2400" dirty="0" smtClean="0"/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altLang="en-US" sz="2400" dirty="0" smtClean="0"/>
              <a:t>then insert </a:t>
            </a: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altLang="en-US" sz="24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altLang="en-US" sz="2400" dirty="0" smtClean="0"/>
              <a:t> into </a:t>
            </a: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x.c</a:t>
            </a:r>
            <a:r>
              <a:rPr lang="en-GB" altLang="en-US" sz="24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altLang="en-US" sz="2400" dirty="0" smtClean="0"/>
              <a:t>. </a:t>
            </a:r>
            <a:endParaRPr lang="en-GB" altLang="en-US" sz="2400" dirty="0"/>
          </a:p>
          <a:p>
            <a:pPr marL="365760" lvl="1" indent="-365760">
              <a:spcBef>
                <a:spcPts val="0"/>
              </a:spcBef>
              <a:buFont typeface="+mj-lt"/>
              <a:buAutoNum type="romanLcPeriod"/>
            </a:pPr>
            <a:r>
              <a:rPr lang="en-GB" altLang="en-US" dirty="0" smtClean="0"/>
              <a:t>If </a:t>
            </a:r>
            <a:r>
              <a:rPr lang="en-GB" altLang="en-US" dirty="0"/>
              <a:t>both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x.c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US" dirty="0" smtClean="0"/>
              <a:t> </a:t>
            </a:r>
            <a:r>
              <a:rPr lang="en-GB" alt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x.c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altLang="en-US" dirty="0" smtClean="0"/>
              <a:t> </a:t>
            </a:r>
            <a:r>
              <a:rPr lang="en-GB" altLang="en-US" dirty="0"/>
              <a:t>have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t-1</a:t>
            </a:r>
            <a:r>
              <a:rPr lang="en-GB" altLang="en-US" dirty="0"/>
              <a:t> keys:</a:t>
            </a:r>
            <a:endParaRPr lang="en-GB" altLang="en-US" sz="1800" dirty="0"/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altLang="en-US" sz="2400" dirty="0" smtClean="0"/>
              <a:t>combine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x.c</a:t>
            </a:r>
            <a:r>
              <a:rPr lang="en-US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altLang="en-US" sz="2400" dirty="0" smtClean="0"/>
              <a:t> </a:t>
            </a:r>
            <a:r>
              <a:rPr lang="en-GB" altLang="en-US" sz="2400" dirty="0"/>
              <a:t>with either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x.c</a:t>
            </a:r>
            <a:r>
              <a:rPr lang="en-US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US" sz="2400" dirty="0" smtClean="0"/>
              <a:t> </a:t>
            </a:r>
            <a:r>
              <a:rPr lang="en-GB" altLang="en-US" sz="2400" dirty="0"/>
              <a:t>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x.c</a:t>
            </a:r>
            <a:r>
              <a:rPr lang="en-US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altLang="en-US" sz="2400" dirty="0" smtClean="0"/>
              <a:t> and </a:t>
            </a: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altLang="en-US" sz="24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altLang="en-US" sz="2400" dirty="0" smtClean="0">
                <a:cs typeface="Courier New" panose="02070309020205020404" pitchFamily="49" charset="0"/>
              </a:rPr>
              <a:t>.</a:t>
            </a:r>
            <a:r>
              <a:rPr lang="en-GB" altLang="en-US" sz="2400" dirty="0" smtClean="0"/>
              <a:t> 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altLang="en-US" sz="2400" dirty="0" smtClean="0"/>
              <a:t>if 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altLang="en-US" sz="2400" dirty="0" smtClean="0"/>
              <a:t> is the root node and loses all of its keys</a:t>
            </a:r>
          </a:p>
          <a:p>
            <a:pPr marL="1257300" lvl="5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altLang="en-US" sz="2400" dirty="0" smtClean="0"/>
              <a:t>delete 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altLang="en-US" sz="2400" dirty="0" smtClean="0">
                <a:cs typeface="Courier New" panose="02070309020205020404" pitchFamily="49" charset="0"/>
              </a:rPr>
              <a:t>.</a:t>
            </a:r>
            <a:endParaRPr lang="en-GB" altLang="en-US" sz="2400" dirty="0">
              <a:cs typeface="Courier New" panose="02070309020205020404" pitchFamily="49" charset="0"/>
            </a:endParaRPr>
          </a:p>
          <a:p>
            <a:pPr marL="1257300" lvl="5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altLang="en-US" sz="2400" dirty="0" smtClean="0"/>
              <a:t>’s only child 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x.c</a:t>
            </a:r>
            <a:r>
              <a:rPr lang="en-GB" altLang="en-US" sz="24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altLang="en-US" sz="2400" dirty="0" smtClean="0"/>
              <a:t> becomes the new root. 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alt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19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Deletion: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1054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pc="-154" dirty="0" smtClean="0">
                <a:cs typeface="Tahoma"/>
              </a:rPr>
              <a:t>When find the node </a:t>
            </a:r>
            <a:r>
              <a:rPr lang="en-US" spc="-15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pc="-154" dirty="0" smtClean="0">
                <a:cs typeface="Tahoma"/>
              </a:rPr>
              <a:t> that contains the key </a:t>
            </a:r>
            <a:r>
              <a:rPr lang="en-US" spc="-15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pc="-154" dirty="0" smtClean="0">
                <a:cs typeface="Tahoma"/>
              </a:rPr>
              <a:t>, there are two possibilities:</a:t>
            </a:r>
          </a:p>
          <a:p>
            <a:pPr lvl="1"/>
            <a:r>
              <a:rPr lang="en-US" spc="-15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pc="-154" dirty="0" smtClean="0">
                <a:cs typeface="Tahoma"/>
              </a:rPr>
              <a:t> is a leaf node, or </a:t>
            </a:r>
          </a:p>
          <a:p>
            <a:pPr lvl="1"/>
            <a:r>
              <a:rPr lang="en-US" spc="-15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pc="-154" dirty="0" smtClean="0">
                <a:cs typeface="Tahoma"/>
              </a:rPr>
              <a:t> is an internal node</a:t>
            </a:r>
            <a:endParaRPr lang="en-US" dirty="0">
              <a:cs typeface="Tahoma"/>
            </a:endParaRP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is a leaf, then just delete the key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 smtClean="0">
                <a:cs typeface="Courier New" panose="02070309020205020404" pitchFamily="49" charset="0"/>
              </a:rPr>
              <a:t>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.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is an internal node</a:t>
            </a:r>
          </a:p>
          <a:p>
            <a:pPr marL="1314450" lvl="2" indent="-514350">
              <a:lnSpc>
                <a:spcPct val="90000"/>
              </a:lnSpc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altLang="en-US" dirty="0" smtClean="0"/>
              <a:t>’s </a:t>
            </a:r>
            <a:r>
              <a:rPr lang="en-GB" altLang="en-US" b="1" dirty="0"/>
              <a:t>predecessor</a:t>
            </a:r>
            <a:r>
              <a:rPr lang="en-GB" altLang="en-US" dirty="0"/>
              <a:t>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altLang="en-US" dirty="0">
                <a:cs typeface="Courier New" panose="02070309020205020404" pitchFamily="49" charset="0"/>
              </a:rPr>
              <a:t> </a:t>
            </a:r>
            <a:r>
              <a:rPr lang="en-GB" altLang="en-US" dirty="0"/>
              <a:t>or </a:t>
            </a:r>
            <a:r>
              <a:rPr lang="en-GB" altLang="en-US" dirty="0" smtClean="0"/>
              <a:t>its </a:t>
            </a:r>
            <a:r>
              <a:rPr lang="en-GB" altLang="en-US" b="1" dirty="0" smtClean="0"/>
              <a:t>successor</a:t>
            </a:r>
            <a:r>
              <a:rPr lang="en-GB" altLang="en-US" dirty="0" smtClean="0"/>
              <a:t>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GB" altLang="en-US" dirty="0">
                <a:cs typeface="Courier New" panose="02070309020205020404" pitchFamily="49" charset="0"/>
              </a:rPr>
              <a:t> </a:t>
            </a:r>
            <a:r>
              <a:rPr lang="en-GB" altLang="en-US" dirty="0"/>
              <a:t>will be a leaf.</a:t>
            </a:r>
          </a:p>
          <a:p>
            <a:pPr marL="1314450" lvl="2" indent="-514350">
              <a:lnSpc>
                <a:spcPct val="90000"/>
              </a:lnSpc>
            </a:pPr>
            <a:r>
              <a:rPr lang="en-GB" altLang="en-US" dirty="0"/>
              <a:t>A node’s </a:t>
            </a:r>
            <a:r>
              <a:rPr lang="en-GB" altLang="en-US" b="1" dirty="0"/>
              <a:t>predecessor</a:t>
            </a:r>
            <a:r>
              <a:rPr lang="en-GB" altLang="en-US" dirty="0"/>
              <a:t> is the rightmost node in its left sibling’s </a:t>
            </a:r>
            <a:r>
              <a:rPr lang="en-GB" altLang="en-US" dirty="0" smtClean="0"/>
              <a:t>subtree.</a:t>
            </a:r>
            <a:endParaRPr lang="en-GB" altLang="en-US" dirty="0"/>
          </a:p>
          <a:p>
            <a:pPr marL="1314450" lvl="2" indent="-514350">
              <a:lnSpc>
                <a:spcPct val="90000"/>
              </a:lnSpc>
            </a:pPr>
            <a:r>
              <a:rPr lang="en-GB" altLang="en-US" dirty="0"/>
              <a:t>A node’s </a:t>
            </a:r>
            <a:r>
              <a:rPr lang="en-GB" altLang="en-US" b="1" dirty="0"/>
              <a:t>successor</a:t>
            </a:r>
            <a:r>
              <a:rPr lang="en-GB" altLang="en-US" dirty="0"/>
              <a:t> is the leftmost node in its right sibling’s </a:t>
            </a:r>
            <a:r>
              <a:rPr lang="en-GB" altLang="en-US" dirty="0" smtClean="0"/>
              <a:t>subtree.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6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 smtClean="0"/>
              <a:t>B-Tree Approach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838199"/>
                <a:ext cx="8839200" cy="5503333"/>
              </a:xfrm>
              <a:ln/>
            </p:spPr>
            <p:txBody>
              <a:bodyPr/>
              <a:lstStyle/>
              <a:p>
                <a:r>
                  <a:rPr lang="en-US" altLang="en-US" dirty="0" smtClean="0"/>
                  <a:t>We </a:t>
                </a:r>
                <a:r>
                  <a:rPr lang="en-US" altLang="en-US" dirty="0"/>
                  <a:t>know we can’t improve on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smtClean="0"/>
                  <a:t>lower</a:t>
                </a:r>
                <a:r>
                  <a:rPr lang="en-US" altLang="en-US" i="1" dirty="0" smtClean="0"/>
                  <a:t> </a:t>
                </a:r>
                <a:r>
                  <a:rPr lang="en-US" altLang="en-US" dirty="0"/>
                  <a:t>bound on search for a binary </a:t>
                </a:r>
                <a:r>
                  <a:rPr lang="en-US" altLang="en-US" dirty="0" smtClean="0"/>
                  <a:t>tree. </a:t>
                </a:r>
                <a:endParaRPr lang="en-US" altLang="en-US" dirty="0"/>
              </a:p>
              <a:p>
                <a:r>
                  <a:rPr lang="en-US" altLang="en-US" dirty="0" smtClean="0"/>
                  <a:t>How improve performance?</a:t>
                </a:r>
              </a:p>
              <a:p>
                <a:pPr lvl="1"/>
                <a:r>
                  <a:rPr lang="en-US" altLang="en-US" dirty="0"/>
                  <a:t>U</a:t>
                </a:r>
                <a:r>
                  <a:rPr lang="en-US" altLang="en-US" dirty="0" smtClean="0"/>
                  <a:t>se </a:t>
                </a:r>
                <a:r>
                  <a:rPr lang="en-US" altLang="en-US" dirty="0"/>
                  <a:t>more </a:t>
                </a:r>
                <a:r>
                  <a:rPr lang="en-US" altLang="en-US" dirty="0" smtClean="0"/>
                  <a:t>branches, reduce </a:t>
                </a:r>
                <a:r>
                  <a:rPr lang="en-US" altLang="en-US" dirty="0"/>
                  <a:t>the height of the tree!</a:t>
                </a:r>
              </a:p>
              <a:p>
                <a:pPr lvl="1"/>
                <a:r>
                  <a:rPr lang="en-US" altLang="en-US" dirty="0"/>
                  <a:t>A</a:t>
                </a:r>
                <a:r>
                  <a:rPr lang="en-US" altLang="en-US" dirty="0" smtClean="0"/>
                  <a:t>s </a:t>
                </a:r>
                <a:r>
                  <a:rPr lang="en-US" altLang="en-US" dirty="0"/>
                  <a:t>branching increases, depth </a:t>
                </a:r>
                <a:r>
                  <a:rPr lang="en-US" altLang="en-US" dirty="0" smtClean="0"/>
                  <a:t>decreases.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838199"/>
                <a:ext cx="8839200" cy="5503333"/>
              </a:xfrm>
              <a:blipFill rotWithShape="0">
                <a:blip r:embed="rId2"/>
                <a:stretch>
                  <a:fillRect l="-1310" t="-1329" r="-89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0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Deletion: </a:t>
            </a:r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334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altLang="en-US" dirty="0" smtClean="0"/>
              <a:t>2b. Internal nodes (cont’d). </a:t>
            </a:r>
          </a:p>
          <a:p>
            <a:pPr marL="971550" lvl="1" indent="-571500">
              <a:lnSpc>
                <a:spcPct val="90000"/>
              </a:lnSpc>
              <a:buFont typeface="+mj-lt"/>
              <a:buAutoNum type="romanLcPeriod"/>
            </a:pPr>
            <a:r>
              <a:rPr lang="en-GB" altLang="en-US" dirty="0"/>
              <a:t>If either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altLang="en-US" dirty="0"/>
              <a:t> or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GB" altLang="en-US" dirty="0"/>
              <a:t> has more than </a:t>
            </a:r>
            <a:r>
              <a:rPr lang="en-GB" altLang="en-US" dirty="0" smtClean="0"/>
              <a:t>the </a:t>
            </a:r>
            <a:r>
              <a:rPr lang="en-GB" altLang="en-US" dirty="0"/>
              <a:t>minimum </a:t>
            </a:r>
            <a:r>
              <a:rPr lang="en-GB" altLang="en-US" dirty="0" smtClean="0"/>
              <a:t>number (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t-1</a:t>
            </a:r>
            <a:r>
              <a:rPr lang="en-GB" altLang="en-US" dirty="0" smtClean="0"/>
              <a:t>) keys</a:t>
            </a:r>
            <a:r>
              <a:rPr lang="en-GB" altLang="en-US" dirty="0"/>
              <a:t>, </a:t>
            </a:r>
          </a:p>
          <a:p>
            <a:pPr marL="1314450" lvl="2" indent="-514350">
              <a:lnSpc>
                <a:spcPct val="90000"/>
              </a:lnSpc>
            </a:pPr>
            <a:r>
              <a:rPr lang="en-GB" altLang="en-US" sz="2800" dirty="0" smtClean="0"/>
              <a:t>replace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altLang="en-US" sz="2800" dirty="0" smtClean="0">
                <a:cs typeface="Courier New" panose="02070309020205020404" pitchFamily="49" charset="0"/>
              </a:rPr>
              <a:t>’s position in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altLang="en-US" sz="2800" dirty="0" smtClean="0">
                <a:cs typeface="Courier New" panose="02070309020205020404" pitchFamily="49" charset="0"/>
              </a:rPr>
              <a:t> with</a:t>
            </a:r>
            <a:r>
              <a:rPr lang="en-GB" altLang="en-US" sz="2800" dirty="0">
                <a:cs typeface="Courier New" panose="02070309020205020404" pitchFamily="49" charset="0"/>
              </a:rPr>
              <a:t> </a:t>
            </a:r>
            <a:r>
              <a:rPr lang="en-GB" altLang="en-US" sz="2800" dirty="0" smtClean="0"/>
              <a:t>the </a:t>
            </a:r>
            <a:r>
              <a:rPr lang="en-GB" altLang="en-US" sz="2800" dirty="0"/>
              <a:t>maximum key of 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altLang="en-US" sz="2800" dirty="0"/>
              <a:t> or </a:t>
            </a:r>
            <a:r>
              <a:rPr lang="en-GB" altLang="en-US" sz="2800" dirty="0" smtClean="0"/>
              <a:t>the minimum </a:t>
            </a:r>
            <a:r>
              <a:rPr lang="en-GB" altLang="en-US" sz="2800" dirty="0"/>
              <a:t>key of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GB" altLang="en-US" sz="2800" dirty="0" smtClean="0"/>
              <a:t>.</a:t>
            </a:r>
            <a:endParaRPr lang="en-GB" altLang="en-US" dirty="0" smtClean="0"/>
          </a:p>
          <a:p>
            <a:pPr marL="971550" lvl="1" indent="-571500">
              <a:lnSpc>
                <a:spcPct val="90000"/>
              </a:lnSpc>
              <a:buFont typeface="+mj-lt"/>
              <a:buAutoNum type="romanLcPeriod" startAt="2"/>
            </a:pPr>
            <a:r>
              <a:rPr lang="en-GB" altLang="en-US" dirty="0" smtClean="0"/>
              <a:t>If both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altLang="en-US" dirty="0" smtClean="0"/>
              <a:t> and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GB" altLang="en-US" dirty="0" smtClean="0"/>
              <a:t> have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t-1</a:t>
            </a:r>
            <a:r>
              <a:rPr lang="en-GB" altLang="en-US" dirty="0" smtClean="0"/>
              <a:t> keys</a:t>
            </a:r>
          </a:p>
          <a:p>
            <a:pPr lvl="2" indent="-342900">
              <a:lnSpc>
                <a:spcPct val="90000"/>
              </a:lnSpc>
            </a:pPr>
            <a:r>
              <a:rPr lang="en-GB" altLang="en-US" dirty="0" smtClean="0"/>
              <a:t>remove the key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altLang="en-US" dirty="0" smtClean="0"/>
              <a:t> from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lvl="2" indent="-342900">
              <a:lnSpc>
                <a:spcPct val="90000"/>
              </a:lnSpc>
            </a:pPr>
            <a:r>
              <a:rPr lang="en-GB" altLang="en-US" dirty="0" smtClean="0"/>
              <a:t>add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GB" altLang="en-US" dirty="0" smtClean="0"/>
              <a:t>’s keys to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altLang="en-US" dirty="0" smtClean="0">
                <a:cs typeface="Courier New" panose="02070309020205020404" pitchFamily="49" charset="0"/>
              </a:rPr>
              <a:t>, </a:t>
            </a:r>
            <a:r>
              <a:rPr lang="en-GB" altLang="en-US" dirty="0" smtClean="0"/>
              <a:t>creating a single node</a:t>
            </a:r>
          </a:p>
          <a:p>
            <a:pPr lvl="2" indent="-342900">
              <a:lnSpc>
                <a:spcPct val="90000"/>
              </a:lnSpc>
            </a:pPr>
            <a:r>
              <a:rPr lang="en-GB" altLang="en-US" dirty="0" smtClean="0"/>
              <a:t>remove the pointer to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GB" altLang="en-US" dirty="0" smtClean="0"/>
              <a:t> in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altLang="en-US" dirty="0" smtClean="0"/>
              <a:t>  </a:t>
            </a:r>
          </a:p>
          <a:p>
            <a:pPr lvl="2" indent="-342900">
              <a:lnSpc>
                <a:spcPct val="90000"/>
              </a:lnSpc>
            </a:pPr>
            <a:r>
              <a:rPr lang="en-GB" altLang="en-US" sz="2400" dirty="0" smtClean="0"/>
              <a:t>if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altLang="en-US" sz="2400" dirty="0"/>
              <a:t> is the root node and loses all of its keys</a:t>
            </a:r>
          </a:p>
          <a:p>
            <a:pPr marL="1714500" lvl="6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altLang="en-US" sz="2400" dirty="0"/>
              <a:t>delete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altLang="en-US" sz="2400" dirty="0">
                <a:cs typeface="Courier New" panose="02070309020205020404" pitchFamily="49" charset="0"/>
              </a:rPr>
              <a:t>.</a:t>
            </a:r>
          </a:p>
          <a:p>
            <a:pPr marL="1714500" lvl="6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altLang="en-US" sz="2400" dirty="0"/>
              <a:t>’s only child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altLang="en-US" sz="2400" dirty="0" smtClean="0"/>
              <a:t> </a:t>
            </a:r>
            <a:r>
              <a:rPr lang="en-GB" altLang="en-US" sz="2400" dirty="0"/>
              <a:t>becomes the new root. </a:t>
            </a:r>
          </a:p>
          <a:p>
            <a:pPr marL="1257300" lvl="2" indent="-457200">
              <a:lnSpc>
                <a:spcPct val="90000"/>
              </a:lnSpc>
              <a:buFont typeface="+mj-lt"/>
              <a:buAutoNum type="alphaLcPeriod" startAt="2"/>
            </a:pPr>
            <a:endParaRPr lang="en-GB" alt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321 - Algorithms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70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3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924800" cy="1143000"/>
          </a:xfrm>
        </p:spPr>
        <p:txBody>
          <a:bodyPr/>
          <a:lstStyle/>
          <a:p>
            <a:r>
              <a:rPr lang="en-US" dirty="0" smtClean="0"/>
              <a:t>Simple Leaf Deletion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71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5132"/>
              </p:ext>
            </p:extLst>
          </p:nvPr>
        </p:nvGraphicFramePr>
        <p:xfrm>
          <a:off x="4343400" y="990600"/>
          <a:ext cx="457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96167"/>
              </p:ext>
            </p:extLst>
          </p:nvPr>
        </p:nvGraphicFramePr>
        <p:xfrm>
          <a:off x="2286000" y="1752600"/>
          <a:ext cx="1295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525764"/>
              </p:ext>
            </p:extLst>
          </p:nvPr>
        </p:nvGraphicFramePr>
        <p:xfrm>
          <a:off x="5638800" y="1752600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80637"/>
              </p:ext>
            </p:extLst>
          </p:nvPr>
        </p:nvGraphicFramePr>
        <p:xfrm>
          <a:off x="990600" y="2599267"/>
          <a:ext cx="914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  <a:gridCol w="304800"/>
                <a:gridCol w="3048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60960"/>
              </p:ext>
            </p:extLst>
          </p:nvPr>
        </p:nvGraphicFramePr>
        <p:xfrm>
          <a:off x="2133600" y="2599267"/>
          <a:ext cx="1295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</a:tblGrid>
              <a:tr h="143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019974"/>
              </p:ext>
            </p:extLst>
          </p:nvPr>
        </p:nvGraphicFramePr>
        <p:xfrm>
          <a:off x="4953000" y="2599267"/>
          <a:ext cx="1295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21130"/>
              </p:ext>
            </p:extLst>
          </p:nvPr>
        </p:nvGraphicFramePr>
        <p:xfrm>
          <a:off x="190500" y="2599267"/>
          <a:ext cx="5715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0"/>
                <a:gridCol w="285750"/>
              </a:tblGrid>
              <a:tr h="143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258228"/>
              </p:ext>
            </p:extLst>
          </p:nvPr>
        </p:nvGraphicFramePr>
        <p:xfrm>
          <a:off x="6477000" y="259926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84104"/>
              </p:ext>
            </p:extLst>
          </p:nvPr>
        </p:nvGraphicFramePr>
        <p:xfrm>
          <a:off x="3657600" y="259926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021956"/>
              </p:ext>
            </p:extLst>
          </p:nvPr>
        </p:nvGraphicFramePr>
        <p:xfrm>
          <a:off x="7543800" y="259926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 bwMode="auto">
          <a:xfrm flipH="1">
            <a:off x="2286000" y="1325880"/>
            <a:ext cx="2057400" cy="42672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190501" y="2084493"/>
            <a:ext cx="2095499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990600" y="2084493"/>
            <a:ext cx="1733550" cy="51985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2133600" y="2072641"/>
            <a:ext cx="1028700" cy="52493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581400" y="2084493"/>
            <a:ext cx="76200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 flipV="1">
            <a:off x="4800600" y="1317837"/>
            <a:ext cx="838201" cy="43307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8" idx="2"/>
          </p:cNvCxnSpPr>
          <p:nvPr/>
        </p:nvCxnSpPr>
        <p:spPr bwMode="auto">
          <a:xfrm flipH="1" flipV="1">
            <a:off x="6057900" y="2087880"/>
            <a:ext cx="419100" cy="51646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 flipV="1">
            <a:off x="6477000" y="2084493"/>
            <a:ext cx="1066800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4953000" y="2084493"/>
            <a:ext cx="685800" cy="51308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bject 3"/>
          <p:cNvSpPr txBox="1"/>
          <p:nvPr/>
        </p:nvSpPr>
        <p:spPr>
          <a:xfrm>
            <a:off x="350502" y="1127711"/>
            <a:ext cx="2057400" cy="289609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10860">
              <a:spcBef>
                <a:spcPts val="97"/>
              </a:spcBef>
            </a:pPr>
            <a:r>
              <a:rPr sz="1800" spc="-68" dirty="0">
                <a:latin typeface="+mn-lt"/>
                <a:cs typeface="Tahoma"/>
              </a:rPr>
              <a:t>Initial</a:t>
            </a:r>
            <a:r>
              <a:rPr sz="1800" spc="-34" dirty="0">
                <a:latin typeface="+mn-lt"/>
                <a:cs typeface="Tahoma"/>
              </a:rPr>
              <a:t> </a:t>
            </a:r>
            <a:r>
              <a:rPr lang="en-US" sz="1800" spc="-34" dirty="0" smtClean="0">
                <a:latin typeface="+mn-lt"/>
                <a:cs typeface="Tahoma"/>
              </a:rPr>
              <a:t>6-way B-</a:t>
            </a:r>
            <a:r>
              <a:rPr lang="en-US" sz="1800" spc="-120" dirty="0">
                <a:latin typeface="+mn-lt"/>
                <a:cs typeface="Tahoma"/>
              </a:rPr>
              <a:t>T</a:t>
            </a:r>
            <a:r>
              <a:rPr sz="1800" spc="-120" dirty="0" smtClean="0">
                <a:latin typeface="+mn-lt"/>
                <a:cs typeface="Tahoma"/>
              </a:rPr>
              <a:t>ree</a:t>
            </a:r>
            <a:r>
              <a:rPr sz="1800" spc="-120" dirty="0">
                <a:latin typeface="+mn-lt"/>
                <a:cs typeface="Tahoma"/>
              </a:rPr>
              <a:t>:</a:t>
            </a:r>
            <a:endParaRPr sz="1800" dirty="0">
              <a:latin typeface="+mn-lt"/>
              <a:cs typeface="Tahoma"/>
            </a:endParaRPr>
          </a:p>
        </p:txBody>
      </p:sp>
      <p:sp>
        <p:nvSpPr>
          <p:cNvPr id="50" name="object 39"/>
          <p:cNvSpPr txBox="1"/>
          <p:nvPr/>
        </p:nvSpPr>
        <p:spPr>
          <a:xfrm>
            <a:off x="929604" y="3328597"/>
            <a:ext cx="899196" cy="289609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10860">
              <a:spcBef>
                <a:spcPts val="97"/>
              </a:spcBef>
            </a:pPr>
            <a:r>
              <a:rPr sz="1800" spc="-120" dirty="0" smtClean="0">
                <a:latin typeface="+mn-lt"/>
                <a:cs typeface="Tahoma"/>
              </a:rPr>
              <a:t>delete</a:t>
            </a:r>
            <a:r>
              <a:rPr lang="en-US" sz="1800" spc="-120" dirty="0" smtClean="0">
                <a:latin typeface="+mn-lt"/>
                <a:cs typeface="Tahoma"/>
              </a:rPr>
              <a:t> </a:t>
            </a:r>
            <a:r>
              <a:rPr lang="en-US" sz="1800" spc="-4" dirty="0" smtClean="0">
                <a:cs typeface="Arial"/>
              </a:rPr>
              <a:t>6</a:t>
            </a:r>
            <a:r>
              <a:rPr sz="1800" spc="-120" dirty="0" smtClean="0">
                <a:latin typeface="+mn-lt"/>
                <a:cs typeface="Tahoma"/>
              </a:rPr>
              <a:t>:</a:t>
            </a:r>
            <a:endParaRPr sz="1800" dirty="0">
              <a:latin typeface="+mn-lt"/>
              <a:cs typeface="Tahoma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129046"/>
              </p:ext>
            </p:extLst>
          </p:nvPr>
        </p:nvGraphicFramePr>
        <p:xfrm>
          <a:off x="4343400" y="3276600"/>
          <a:ext cx="457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655552"/>
              </p:ext>
            </p:extLst>
          </p:nvPr>
        </p:nvGraphicFramePr>
        <p:xfrm>
          <a:off x="2286000" y="4038600"/>
          <a:ext cx="1295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81464"/>
              </p:ext>
            </p:extLst>
          </p:nvPr>
        </p:nvGraphicFramePr>
        <p:xfrm>
          <a:off x="5638800" y="4038600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766574"/>
              </p:ext>
            </p:extLst>
          </p:nvPr>
        </p:nvGraphicFramePr>
        <p:xfrm>
          <a:off x="990600" y="4885267"/>
          <a:ext cx="6096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  <a:gridCol w="3048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68952"/>
              </p:ext>
            </p:extLst>
          </p:nvPr>
        </p:nvGraphicFramePr>
        <p:xfrm>
          <a:off x="2133600" y="4885267"/>
          <a:ext cx="1295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</a:tblGrid>
              <a:tr h="143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869472"/>
              </p:ext>
            </p:extLst>
          </p:nvPr>
        </p:nvGraphicFramePr>
        <p:xfrm>
          <a:off x="4953000" y="4885267"/>
          <a:ext cx="1295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925882"/>
              </p:ext>
            </p:extLst>
          </p:nvPr>
        </p:nvGraphicFramePr>
        <p:xfrm>
          <a:off x="190500" y="4885267"/>
          <a:ext cx="5715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0"/>
                <a:gridCol w="285750"/>
              </a:tblGrid>
              <a:tr h="143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386314"/>
              </p:ext>
            </p:extLst>
          </p:nvPr>
        </p:nvGraphicFramePr>
        <p:xfrm>
          <a:off x="6477000" y="488526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28966"/>
              </p:ext>
            </p:extLst>
          </p:nvPr>
        </p:nvGraphicFramePr>
        <p:xfrm>
          <a:off x="3657600" y="488526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206450"/>
              </p:ext>
            </p:extLst>
          </p:nvPr>
        </p:nvGraphicFramePr>
        <p:xfrm>
          <a:off x="7543800" y="488526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1" name="Straight Connector 60"/>
          <p:cNvCxnSpPr/>
          <p:nvPr/>
        </p:nvCxnSpPr>
        <p:spPr bwMode="auto">
          <a:xfrm flipH="1">
            <a:off x="2286000" y="3611880"/>
            <a:ext cx="2057400" cy="42672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H="1">
            <a:off x="190501" y="4370493"/>
            <a:ext cx="2095499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990600" y="4370493"/>
            <a:ext cx="1733550" cy="51985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flipH="1">
            <a:off x="2133600" y="4358641"/>
            <a:ext cx="1028700" cy="52493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3581400" y="4370493"/>
            <a:ext cx="76200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H="1" flipV="1">
            <a:off x="4800600" y="3603837"/>
            <a:ext cx="838201" cy="43307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endCxn id="53" idx="2"/>
          </p:cNvCxnSpPr>
          <p:nvPr/>
        </p:nvCxnSpPr>
        <p:spPr bwMode="auto">
          <a:xfrm flipH="1" flipV="1">
            <a:off x="6057900" y="4373880"/>
            <a:ext cx="419100" cy="51646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H="1" flipV="1">
            <a:off x="6477000" y="4370493"/>
            <a:ext cx="1066800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flipV="1">
            <a:off x="4953000" y="4370493"/>
            <a:ext cx="685800" cy="51308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bject 74"/>
          <p:cNvSpPr txBox="1"/>
          <p:nvPr/>
        </p:nvSpPr>
        <p:spPr>
          <a:xfrm>
            <a:off x="476250" y="5410200"/>
            <a:ext cx="5314950" cy="935940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365760" indent="-365760">
              <a:spcBef>
                <a:spcPts val="0"/>
              </a:spcBef>
              <a:buFont typeface="Lucida Sans Unicode"/>
              <a:buChar char="•"/>
              <a:tabLst>
                <a:tab pos="177557" algn="l"/>
              </a:tabLst>
            </a:pPr>
            <a:r>
              <a:rPr lang="en-US" sz="2000" spc="-68" dirty="0" smtClean="0">
                <a:latin typeface="+mn-lt"/>
                <a:cs typeface="Tahoma"/>
              </a:rPr>
              <a:t>Other nodes in search contain &gt; </a:t>
            </a:r>
            <a:r>
              <a:rPr lang="en-US" sz="2000" spc="-6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t-1</a:t>
            </a:r>
            <a:r>
              <a:rPr lang="en-US" sz="2000" spc="-68" dirty="0" smtClean="0">
                <a:latin typeface="+mn-lt"/>
                <a:cs typeface="Courier New" panose="02070309020205020404" pitchFamily="49" charset="0"/>
              </a:rPr>
              <a:t> = </a:t>
            </a:r>
            <a:r>
              <a:rPr lang="en-US" sz="2000" spc="-6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spc="-68" dirty="0" smtClean="0">
                <a:latin typeface="+mn-lt"/>
                <a:cs typeface="Tahoma"/>
              </a:rPr>
              <a:t> keys. </a:t>
            </a:r>
          </a:p>
          <a:p>
            <a:pPr marL="365760" indent="-365760">
              <a:spcBef>
                <a:spcPts val="0"/>
              </a:spcBef>
              <a:buFont typeface="Lucida Sans Unicode"/>
              <a:buChar char="•"/>
              <a:tabLst>
                <a:tab pos="177557" algn="l"/>
              </a:tabLst>
            </a:pPr>
            <a:r>
              <a:rPr lang="en-US" sz="2000" spc="-68" dirty="0" smtClean="0">
                <a:latin typeface="+mn-lt"/>
                <a:cs typeface="Tahoma"/>
              </a:rPr>
              <a:t>D</a:t>
            </a:r>
            <a:r>
              <a:rPr sz="2000" spc="-94" dirty="0" smtClean="0">
                <a:latin typeface="+mn-lt"/>
                <a:cs typeface="Tahoma"/>
              </a:rPr>
              <a:t>elet</a:t>
            </a:r>
            <a:r>
              <a:rPr lang="en-US" sz="2000" spc="-94" dirty="0" smtClean="0">
                <a:latin typeface="+mn-lt"/>
                <a:cs typeface="Tahoma"/>
              </a:rPr>
              <a:t>e</a:t>
            </a:r>
            <a:r>
              <a:rPr sz="2000" spc="-94" dirty="0" smtClean="0">
                <a:latin typeface="+mn-lt"/>
                <a:cs typeface="Tahoma"/>
              </a:rPr>
              <a:t> </a:t>
            </a:r>
            <a:r>
              <a:rPr sz="2000" spc="-103" dirty="0">
                <a:latin typeface="+mn-lt"/>
                <a:cs typeface="Tahoma"/>
              </a:rPr>
              <a:t>the </a:t>
            </a:r>
            <a:r>
              <a:rPr sz="2000" spc="-137" dirty="0">
                <a:latin typeface="+mn-lt"/>
                <a:cs typeface="Tahoma"/>
              </a:rPr>
              <a:t>key </a:t>
            </a:r>
            <a:r>
              <a:rPr sz="2000" spc="-103" dirty="0">
                <a:latin typeface="+mn-lt"/>
                <a:cs typeface="Tahoma"/>
              </a:rPr>
              <a:t>from the </a:t>
            </a:r>
            <a:r>
              <a:rPr sz="2000" spc="-90" dirty="0">
                <a:latin typeface="+mn-lt"/>
                <a:cs typeface="Tahoma"/>
              </a:rPr>
              <a:t>leaf</a:t>
            </a:r>
            <a:r>
              <a:rPr sz="2000" spc="-90" dirty="0" smtClean="0">
                <a:latin typeface="+mn-lt"/>
                <a:cs typeface="Tahoma"/>
              </a:rPr>
              <a:t>.</a:t>
            </a:r>
            <a:endParaRPr lang="en-US" sz="2000" spc="-90" dirty="0" smtClean="0">
              <a:latin typeface="+mn-lt"/>
              <a:cs typeface="Tahoma"/>
            </a:endParaRPr>
          </a:p>
          <a:p>
            <a:pPr marL="365760" indent="-365760">
              <a:spcBef>
                <a:spcPts val="0"/>
              </a:spcBef>
              <a:buFont typeface="Lucida Sans Unicode"/>
              <a:buChar char="•"/>
              <a:tabLst>
                <a:tab pos="177557" algn="l"/>
              </a:tabLst>
            </a:pPr>
            <a:r>
              <a:rPr sz="2000" spc="-90" dirty="0" smtClean="0">
                <a:latin typeface="+mn-lt"/>
                <a:cs typeface="Tahoma"/>
              </a:rPr>
              <a:t> </a:t>
            </a:r>
            <a:r>
              <a:rPr sz="2000" i="1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2000" spc="-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−</a:t>
            </a:r>
            <a:r>
              <a:rPr sz="2000" spc="-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spc="-13" dirty="0" smtClean="0">
                <a:latin typeface="+mn-lt"/>
                <a:cs typeface="Courier New" panose="02070309020205020404" pitchFamily="49" charset="0"/>
              </a:rPr>
              <a:t> = </a:t>
            </a:r>
            <a:r>
              <a:rPr lang="en-US" sz="2000" spc="-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sz="2000" spc="-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-141" dirty="0">
                <a:latin typeface="+mn-lt"/>
                <a:cs typeface="Tahoma"/>
              </a:rPr>
              <a:t>keys</a:t>
            </a:r>
            <a:r>
              <a:rPr sz="2000" spc="-338" dirty="0">
                <a:latin typeface="+mn-lt"/>
                <a:cs typeface="Tahoma"/>
              </a:rPr>
              <a:t> </a:t>
            </a:r>
            <a:r>
              <a:rPr lang="en-US" sz="2000" spc="-338" dirty="0">
                <a:latin typeface="+mn-lt"/>
                <a:cs typeface="Tahoma"/>
              </a:rPr>
              <a:t> </a:t>
            </a:r>
            <a:r>
              <a:rPr sz="2000" spc="-111" dirty="0" smtClean="0">
                <a:latin typeface="+mn-lt"/>
                <a:cs typeface="Tahoma"/>
              </a:rPr>
              <a:t>remain</a:t>
            </a:r>
            <a:r>
              <a:rPr lang="en-US" sz="2000" spc="-111" dirty="0" smtClean="0">
                <a:latin typeface="+mn-lt"/>
                <a:cs typeface="Tahoma"/>
              </a:rPr>
              <a:t>.</a:t>
            </a:r>
            <a:endParaRPr sz="2000" dirty="0">
              <a:latin typeface="+mn-lt"/>
              <a:cs typeface="Tahoma"/>
            </a:endParaRPr>
          </a:p>
        </p:txBody>
      </p:sp>
      <p:sp>
        <p:nvSpPr>
          <p:cNvPr id="45" name="object 3"/>
          <p:cNvSpPr txBox="1"/>
          <p:nvPr/>
        </p:nvSpPr>
        <p:spPr>
          <a:xfrm>
            <a:off x="345443" y="1554431"/>
            <a:ext cx="624838" cy="289609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10860">
              <a:spcBef>
                <a:spcPts val="97"/>
              </a:spcBef>
            </a:pPr>
            <a:r>
              <a:rPr lang="en-US" sz="1800" spc="-6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spc="-68" dirty="0" smtClean="0">
                <a:latin typeface="+mn-lt"/>
                <a:cs typeface="Tahoma"/>
              </a:rPr>
              <a:t> = </a:t>
            </a:r>
            <a:r>
              <a:rPr lang="en-US" sz="1800" spc="-6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3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dirty="0" smtClean="0"/>
              <a:t>Internal Node Deletion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72</a:t>
            </a:fld>
            <a:endParaRPr lang="en-US" altLang="en-US"/>
          </a:p>
        </p:txBody>
      </p:sp>
      <p:sp>
        <p:nvSpPr>
          <p:cNvPr id="49" name="object 3"/>
          <p:cNvSpPr txBox="1"/>
          <p:nvPr/>
        </p:nvSpPr>
        <p:spPr>
          <a:xfrm>
            <a:off x="933874" y="990600"/>
            <a:ext cx="980645" cy="289609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10860">
              <a:spcBef>
                <a:spcPts val="97"/>
              </a:spcBef>
            </a:pPr>
            <a:r>
              <a:rPr sz="1800" spc="-68" dirty="0">
                <a:latin typeface="+mn-lt"/>
                <a:cs typeface="Tahoma"/>
              </a:rPr>
              <a:t>Initial</a:t>
            </a:r>
            <a:r>
              <a:rPr sz="1800" spc="-34" dirty="0">
                <a:latin typeface="+mn-lt"/>
                <a:cs typeface="Tahoma"/>
              </a:rPr>
              <a:t> </a:t>
            </a:r>
            <a:r>
              <a:rPr sz="1800" spc="-120" dirty="0">
                <a:latin typeface="+mn-lt"/>
                <a:cs typeface="Tahoma"/>
              </a:rPr>
              <a:t>tree:</a:t>
            </a:r>
            <a:endParaRPr sz="1800" dirty="0">
              <a:latin typeface="+mn-lt"/>
              <a:cs typeface="Tahoma"/>
            </a:endParaRPr>
          </a:p>
        </p:txBody>
      </p:sp>
      <p:sp>
        <p:nvSpPr>
          <p:cNvPr id="50" name="object 39"/>
          <p:cNvSpPr txBox="1"/>
          <p:nvPr/>
        </p:nvSpPr>
        <p:spPr>
          <a:xfrm>
            <a:off x="929604" y="3480997"/>
            <a:ext cx="899196" cy="289609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10860">
              <a:spcBef>
                <a:spcPts val="97"/>
              </a:spcBef>
            </a:pPr>
            <a:r>
              <a:rPr sz="1800" spc="-120" dirty="0" smtClean="0">
                <a:latin typeface="+mn-lt"/>
                <a:cs typeface="Tahoma"/>
              </a:rPr>
              <a:t>delete</a:t>
            </a:r>
            <a:r>
              <a:rPr lang="en-US" sz="1800" spc="-120" dirty="0" smtClean="0">
                <a:latin typeface="+mn-lt"/>
                <a:cs typeface="Tahoma"/>
              </a:rPr>
              <a:t> </a:t>
            </a:r>
            <a:r>
              <a:rPr lang="en-US" sz="1800" spc="-4" dirty="0" smtClean="0">
                <a:cs typeface="Arial"/>
              </a:rPr>
              <a:t>13</a:t>
            </a:r>
            <a:r>
              <a:rPr sz="1800" spc="-120" dirty="0" smtClean="0">
                <a:latin typeface="+mn-lt"/>
                <a:cs typeface="Tahoma"/>
              </a:rPr>
              <a:t>:</a:t>
            </a:r>
            <a:endParaRPr sz="1800" dirty="0">
              <a:latin typeface="+mn-lt"/>
              <a:cs typeface="Tahoma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4343400" y="3429000"/>
          <a:ext cx="457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20973"/>
              </p:ext>
            </p:extLst>
          </p:nvPr>
        </p:nvGraphicFramePr>
        <p:xfrm>
          <a:off x="2286000" y="4191000"/>
          <a:ext cx="1295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5638800" y="4191000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865217"/>
              </p:ext>
            </p:extLst>
          </p:nvPr>
        </p:nvGraphicFramePr>
        <p:xfrm>
          <a:off x="990600" y="5037667"/>
          <a:ext cx="6096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  <a:gridCol w="3048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60402"/>
              </p:ext>
            </p:extLst>
          </p:nvPr>
        </p:nvGraphicFramePr>
        <p:xfrm>
          <a:off x="2133600" y="5037667"/>
          <a:ext cx="8636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</a:tblGrid>
              <a:tr h="143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953000" y="5037667"/>
          <a:ext cx="1295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90500" y="5037667"/>
          <a:ext cx="5715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0"/>
                <a:gridCol w="285750"/>
              </a:tblGrid>
              <a:tr h="143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6477000" y="503766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3657600" y="503766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7543800" y="503766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1" name="Straight Connector 60"/>
          <p:cNvCxnSpPr/>
          <p:nvPr/>
        </p:nvCxnSpPr>
        <p:spPr bwMode="auto">
          <a:xfrm flipH="1">
            <a:off x="2286000" y="3764280"/>
            <a:ext cx="2057400" cy="42672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H="1">
            <a:off x="190501" y="4522893"/>
            <a:ext cx="2095499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990600" y="4522893"/>
            <a:ext cx="1733550" cy="51985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flipH="1">
            <a:off x="2133600" y="4511041"/>
            <a:ext cx="1028700" cy="52493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3581400" y="4522893"/>
            <a:ext cx="76200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H="1" flipV="1">
            <a:off x="4800600" y="3756237"/>
            <a:ext cx="838201" cy="43307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endCxn id="53" idx="2"/>
          </p:cNvCxnSpPr>
          <p:nvPr/>
        </p:nvCxnSpPr>
        <p:spPr bwMode="auto">
          <a:xfrm flipH="1" flipV="1">
            <a:off x="6057900" y="4526280"/>
            <a:ext cx="419100" cy="51646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H="1" flipV="1">
            <a:off x="6477000" y="4522893"/>
            <a:ext cx="1066800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flipV="1">
            <a:off x="4953000" y="4522893"/>
            <a:ext cx="685800" cy="51308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bject 74"/>
          <p:cNvSpPr txBox="1"/>
          <p:nvPr/>
        </p:nvSpPr>
        <p:spPr>
          <a:xfrm>
            <a:off x="315931" y="5607745"/>
            <a:ext cx="8599469" cy="628163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365760" marR="4344" indent="-365760" algn="just">
              <a:spcBef>
                <a:spcPts val="0"/>
              </a:spcBef>
              <a:buFont typeface="Lucida Sans Unicode"/>
              <a:buChar char="•"/>
              <a:tabLst>
                <a:tab pos="177557" algn="l"/>
              </a:tabLst>
            </a:pPr>
            <a:r>
              <a:rPr lang="en-US" sz="2000" spc="-68" dirty="0">
                <a:latin typeface="+mn-lt"/>
                <a:cs typeface="Tahoma"/>
              </a:rPr>
              <a:t>The </a:t>
            </a:r>
            <a:r>
              <a:rPr lang="en-US" sz="2000" spc="-68" dirty="0" smtClean="0">
                <a:latin typeface="+mn-lt"/>
                <a:cs typeface="Tahoma"/>
              </a:rPr>
              <a:t>maximum key of the </a:t>
            </a:r>
            <a:r>
              <a:rPr lang="en-US" sz="2000" spc="-137" dirty="0" smtClean="0">
                <a:latin typeface="+mn-lt"/>
                <a:cs typeface="Tahoma"/>
              </a:rPr>
              <a:t>predecessor of </a:t>
            </a:r>
            <a:r>
              <a:rPr lang="en-US" sz="2000" spc="-13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2000" spc="-34" dirty="0" smtClean="0">
                <a:latin typeface="+mn-lt"/>
                <a:cs typeface="Tahoma"/>
              </a:rPr>
              <a:t>, moves up and </a:t>
            </a:r>
            <a:r>
              <a:rPr lang="en-US" sz="2000" spc="-111" dirty="0" smtClean="0">
                <a:latin typeface="+mn-lt"/>
                <a:cs typeface="Tahoma"/>
              </a:rPr>
              <a:t>takes </a:t>
            </a:r>
            <a:r>
              <a:rPr lang="en-US" sz="2000" spc="-6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2000" spc="-60" dirty="0" smtClean="0">
                <a:latin typeface="+mn-lt"/>
                <a:cs typeface="Garamond"/>
              </a:rPr>
              <a:t>’</a:t>
            </a:r>
            <a:r>
              <a:rPr lang="en-US" sz="2000" spc="-60" dirty="0" smtClean="0">
                <a:latin typeface="+mn-lt"/>
                <a:cs typeface="Tahoma"/>
              </a:rPr>
              <a:t>s </a:t>
            </a:r>
            <a:r>
              <a:rPr lang="en-US" sz="2000" spc="-77" dirty="0">
                <a:latin typeface="+mn-lt"/>
                <a:cs typeface="Tahoma"/>
              </a:rPr>
              <a:t>position. </a:t>
            </a:r>
            <a:endParaRPr lang="en-US" sz="2000" spc="-77" dirty="0" smtClean="0">
              <a:latin typeface="+mn-lt"/>
              <a:cs typeface="Tahoma"/>
            </a:endParaRPr>
          </a:p>
          <a:p>
            <a:pPr marL="365760" marR="4344" indent="-365760" algn="just">
              <a:spcBef>
                <a:spcPts val="0"/>
              </a:spcBef>
              <a:buFont typeface="Lucida Sans Unicode"/>
              <a:buChar char="•"/>
              <a:tabLst>
                <a:tab pos="177557" algn="l"/>
              </a:tabLst>
            </a:pPr>
            <a:r>
              <a:rPr lang="en-US" sz="2000" spc="-68" dirty="0" smtClean="0">
                <a:latin typeface="+mn-lt"/>
                <a:cs typeface="Tahoma"/>
              </a:rPr>
              <a:t>The </a:t>
            </a:r>
            <a:r>
              <a:rPr lang="en-US" sz="2000" spc="-120" dirty="0" smtClean="0">
                <a:latin typeface="+mn-lt"/>
                <a:cs typeface="Tahoma"/>
              </a:rPr>
              <a:t>predecessor </a:t>
            </a:r>
            <a:r>
              <a:rPr lang="en-US" sz="2000" spc="-68" dirty="0" smtClean="0">
                <a:latin typeface="+mn-lt"/>
                <a:cs typeface="Tahoma"/>
              </a:rPr>
              <a:t>has at least </a:t>
            </a:r>
            <a:r>
              <a:rPr lang="en-US" sz="2000" spc="-6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t-1</a:t>
            </a:r>
            <a:r>
              <a:rPr lang="en-US" sz="2000" spc="-68" dirty="0" smtClean="0">
                <a:latin typeface="+mn-lt"/>
                <a:cs typeface="Courier New" panose="02070309020205020404" pitchFamily="49" charset="0"/>
              </a:rPr>
              <a:t> = </a:t>
            </a:r>
            <a:r>
              <a:rPr lang="en-US" sz="2000" spc="-6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spc="-68" dirty="0" smtClean="0">
                <a:latin typeface="+mn-lt"/>
                <a:cs typeface="Tahoma"/>
              </a:rPr>
              <a:t> keys.</a:t>
            </a:r>
            <a:endParaRPr lang="en-US" sz="2000" dirty="0">
              <a:latin typeface="+mn-lt"/>
              <a:cs typeface="Tahoma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652679"/>
              </p:ext>
            </p:extLst>
          </p:nvPr>
        </p:nvGraphicFramePr>
        <p:xfrm>
          <a:off x="4343400" y="922020"/>
          <a:ext cx="457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54578"/>
              </p:ext>
            </p:extLst>
          </p:nvPr>
        </p:nvGraphicFramePr>
        <p:xfrm>
          <a:off x="2286000" y="1684020"/>
          <a:ext cx="1295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76373"/>
              </p:ext>
            </p:extLst>
          </p:nvPr>
        </p:nvGraphicFramePr>
        <p:xfrm>
          <a:off x="5638800" y="1684020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71499"/>
              </p:ext>
            </p:extLst>
          </p:nvPr>
        </p:nvGraphicFramePr>
        <p:xfrm>
          <a:off x="990600" y="2530687"/>
          <a:ext cx="6096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  <a:gridCol w="3048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4155"/>
              </p:ext>
            </p:extLst>
          </p:nvPr>
        </p:nvGraphicFramePr>
        <p:xfrm>
          <a:off x="2133600" y="2530687"/>
          <a:ext cx="1295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</a:tblGrid>
              <a:tr h="143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9932"/>
              </p:ext>
            </p:extLst>
          </p:nvPr>
        </p:nvGraphicFramePr>
        <p:xfrm>
          <a:off x="4953000" y="2530687"/>
          <a:ext cx="1295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88825"/>
              </p:ext>
            </p:extLst>
          </p:nvPr>
        </p:nvGraphicFramePr>
        <p:xfrm>
          <a:off x="190500" y="2530687"/>
          <a:ext cx="5715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0"/>
                <a:gridCol w="285750"/>
              </a:tblGrid>
              <a:tr h="143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7702"/>
              </p:ext>
            </p:extLst>
          </p:nvPr>
        </p:nvGraphicFramePr>
        <p:xfrm>
          <a:off x="6477000" y="253068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888373"/>
              </p:ext>
            </p:extLst>
          </p:nvPr>
        </p:nvGraphicFramePr>
        <p:xfrm>
          <a:off x="3657600" y="253068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72206"/>
              </p:ext>
            </p:extLst>
          </p:nvPr>
        </p:nvGraphicFramePr>
        <p:xfrm>
          <a:off x="7543800" y="253068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7" name="Straight Connector 76"/>
          <p:cNvCxnSpPr/>
          <p:nvPr/>
        </p:nvCxnSpPr>
        <p:spPr bwMode="auto">
          <a:xfrm flipH="1">
            <a:off x="2286000" y="1257300"/>
            <a:ext cx="2057400" cy="42672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 flipH="1">
            <a:off x="190501" y="2015913"/>
            <a:ext cx="2095499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flipH="1">
            <a:off x="990600" y="2015913"/>
            <a:ext cx="1733550" cy="51985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 flipH="1">
            <a:off x="2133600" y="2004061"/>
            <a:ext cx="1028700" cy="52493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>
            <a:off x="3581400" y="2015913"/>
            <a:ext cx="76200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 flipH="1" flipV="1">
            <a:off x="4800600" y="1249257"/>
            <a:ext cx="838201" cy="43307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endCxn id="47" idx="2"/>
          </p:cNvCxnSpPr>
          <p:nvPr/>
        </p:nvCxnSpPr>
        <p:spPr bwMode="auto">
          <a:xfrm flipH="1" flipV="1">
            <a:off x="6057900" y="2019300"/>
            <a:ext cx="419100" cy="51646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flipH="1" flipV="1">
            <a:off x="6477000" y="2015913"/>
            <a:ext cx="1066800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 flipV="1">
            <a:off x="4953000" y="2015913"/>
            <a:ext cx="685800" cy="51308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6465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dirty="0" smtClean="0"/>
              <a:t>Internal Node Deletion 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73</a:t>
            </a:fld>
            <a:endParaRPr lang="en-US" altLang="en-US"/>
          </a:p>
        </p:txBody>
      </p:sp>
      <p:sp>
        <p:nvSpPr>
          <p:cNvPr id="49" name="object 3"/>
          <p:cNvSpPr txBox="1"/>
          <p:nvPr/>
        </p:nvSpPr>
        <p:spPr>
          <a:xfrm>
            <a:off x="933874" y="990600"/>
            <a:ext cx="980645" cy="289609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10860">
              <a:spcBef>
                <a:spcPts val="97"/>
              </a:spcBef>
            </a:pPr>
            <a:r>
              <a:rPr sz="1800" spc="-68" dirty="0">
                <a:latin typeface="+mn-lt"/>
                <a:cs typeface="Tahoma"/>
              </a:rPr>
              <a:t>Initial</a:t>
            </a:r>
            <a:r>
              <a:rPr sz="1800" spc="-34" dirty="0">
                <a:latin typeface="+mn-lt"/>
                <a:cs typeface="Tahoma"/>
              </a:rPr>
              <a:t> </a:t>
            </a:r>
            <a:r>
              <a:rPr sz="1800" spc="-120" dirty="0">
                <a:latin typeface="+mn-lt"/>
                <a:cs typeface="Tahoma"/>
              </a:rPr>
              <a:t>tree:</a:t>
            </a:r>
            <a:endParaRPr sz="1800" dirty="0">
              <a:latin typeface="+mn-lt"/>
              <a:cs typeface="Tahoma"/>
            </a:endParaRPr>
          </a:p>
        </p:txBody>
      </p:sp>
      <p:sp>
        <p:nvSpPr>
          <p:cNvPr id="50" name="object 39"/>
          <p:cNvSpPr txBox="1"/>
          <p:nvPr/>
        </p:nvSpPr>
        <p:spPr>
          <a:xfrm>
            <a:off x="929604" y="3480997"/>
            <a:ext cx="899196" cy="289609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10860">
              <a:spcBef>
                <a:spcPts val="97"/>
              </a:spcBef>
            </a:pPr>
            <a:r>
              <a:rPr sz="1800" spc="-120" dirty="0" smtClean="0">
                <a:latin typeface="+mn-lt"/>
                <a:cs typeface="Tahoma"/>
              </a:rPr>
              <a:t>delete</a:t>
            </a:r>
            <a:r>
              <a:rPr lang="en-US" sz="1800" spc="-120" dirty="0" smtClean="0">
                <a:latin typeface="+mn-lt"/>
                <a:cs typeface="Tahoma"/>
              </a:rPr>
              <a:t> </a:t>
            </a:r>
            <a:r>
              <a:rPr lang="en-US" sz="1800" spc="-4" dirty="0">
                <a:cs typeface="Arial"/>
              </a:rPr>
              <a:t>7</a:t>
            </a:r>
            <a:r>
              <a:rPr sz="1800" spc="-120" dirty="0" smtClean="0">
                <a:latin typeface="+mn-lt"/>
                <a:cs typeface="Tahoma"/>
              </a:rPr>
              <a:t>:</a:t>
            </a:r>
            <a:endParaRPr sz="1800" dirty="0">
              <a:latin typeface="+mn-lt"/>
              <a:cs typeface="Tahoma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4343400" y="3429000"/>
          <a:ext cx="457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13512"/>
              </p:ext>
            </p:extLst>
          </p:nvPr>
        </p:nvGraphicFramePr>
        <p:xfrm>
          <a:off x="2286000" y="4191000"/>
          <a:ext cx="8636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5638800" y="4191000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609053"/>
              </p:ext>
            </p:extLst>
          </p:nvPr>
        </p:nvGraphicFramePr>
        <p:xfrm>
          <a:off x="1143000" y="5037667"/>
          <a:ext cx="17018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450"/>
                <a:gridCol w="425450"/>
                <a:gridCol w="425450"/>
                <a:gridCol w="425450"/>
              </a:tblGrid>
              <a:tr h="143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953000" y="5037667"/>
          <a:ext cx="1295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90500" y="5037667"/>
          <a:ext cx="5715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0"/>
                <a:gridCol w="285750"/>
              </a:tblGrid>
              <a:tr h="143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6477000" y="503766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88567"/>
              </p:ext>
            </p:extLst>
          </p:nvPr>
        </p:nvGraphicFramePr>
        <p:xfrm>
          <a:off x="3276600" y="503766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7543800" y="503766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1" name="Straight Connector 60"/>
          <p:cNvCxnSpPr/>
          <p:nvPr/>
        </p:nvCxnSpPr>
        <p:spPr bwMode="auto">
          <a:xfrm flipH="1">
            <a:off x="2286000" y="3764280"/>
            <a:ext cx="2057400" cy="42672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H="1">
            <a:off x="190501" y="4522893"/>
            <a:ext cx="2095499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1142999" y="4522893"/>
            <a:ext cx="1581151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3155950" y="4529667"/>
            <a:ext cx="120649" cy="50630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H="1" flipV="1">
            <a:off x="4800600" y="3756237"/>
            <a:ext cx="838201" cy="43307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endCxn id="53" idx="2"/>
          </p:cNvCxnSpPr>
          <p:nvPr/>
        </p:nvCxnSpPr>
        <p:spPr bwMode="auto">
          <a:xfrm flipH="1" flipV="1">
            <a:off x="6057900" y="4526280"/>
            <a:ext cx="419100" cy="51646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H="1" flipV="1">
            <a:off x="6477000" y="4522893"/>
            <a:ext cx="1066800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flipV="1">
            <a:off x="4953000" y="4522893"/>
            <a:ext cx="685800" cy="51308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bject 74"/>
          <p:cNvSpPr txBox="1"/>
          <p:nvPr/>
        </p:nvSpPr>
        <p:spPr>
          <a:xfrm>
            <a:off x="315931" y="5607745"/>
            <a:ext cx="6389669" cy="935940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365760" marR="4344" indent="-365760" algn="just">
              <a:spcBef>
                <a:spcPts val="0"/>
              </a:spcBef>
              <a:buFont typeface="Lucida Sans Unicode"/>
              <a:buChar char="•"/>
              <a:tabLst>
                <a:tab pos="177557" algn="l"/>
              </a:tabLst>
            </a:pPr>
            <a:r>
              <a:rPr lang="en-US" sz="2000" spc="-107" dirty="0" smtClean="0">
                <a:latin typeface="+mn-lt"/>
                <a:cs typeface="Tahoma"/>
              </a:rPr>
              <a:t>Both </a:t>
            </a:r>
            <a:r>
              <a:rPr lang="en-US" sz="2000" spc="-120" dirty="0" smtClean="0">
                <a:latin typeface="+mn-lt"/>
                <a:cs typeface="Tahoma"/>
              </a:rPr>
              <a:t>predecessor </a:t>
            </a:r>
            <a:r>
              <a:rPr lang="en-US" sz="2000" spc="-124" dirty="0">
                <a:latin typeface="+mn-lt"/>
                <a:cs typeface="Tahoma"/>
              </a:rPr>
              <a:t>and </a:t>
            </a:r>
            <a:r>
              <a:rPr lang="en-US" sz="2000" spc="-128" dirty="0" smtClean="0">
                <a:latin typeface="+mn-lt"/>
                <a:cs typeface="Tahoma"/>
              </a:rPr>
              <a:t>successor </a:t>
            </a:r>
            <a:r>
              <a:rPr lang="en-US" sz="2000" spc="-137" dirty="0" smtClean="0">
                <a:latin typeface="+mn-lt"/>
                <a:cs typeface="Tahoma"/>
              </a:rPr>
              <a:t>have </a:t>
            </a:r>
            <a:r>
              <a:rPr lang="en-US" sz="2000" i="1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spc="-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−</a:t>
            </a:r>
            <a:r>
              <a:rPr lang="en-US" sz="2000" spc="-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spc="-13" dirty="0" smtClean="0">
                <a:latin typeface="+mn-lt"/>
                <a:cs typeface="Courier New" panose="02070309020205020404" pitchFamily="49" charset="0"/>
              </a:rPr>
              <a:t> = </a:t>
            </a:r>
            <a:r>
              <a:rPr lang="en-US" sz="2000" spc="-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spc="-13" dirty="0" smtClean="0">
                <a:latin typeface="+mn-lt"/>
                <a:cs typeface="Garamond"/>
              </a:rPr>
              <a:t> </a:t>
            </a:r>
            <a:r>
              <a:rPr lang="en-US" sz="2000" spc="-128" dirty="0" smtClean="0">
                <a:latin typeface="+mn-lt"/>
                <a:cs typeface="Tahoma"/>
              </a:rPr>
              <a:t>keys</a:t>
            </a:r>
            <a:r>
              <a:rPr lang="en-US" sz="2000" spc="-115" dirty="0" smtClean="0">
                <a:latin typeface="+mn-lt"/>
                <a:cs typeface="Tahoma"/>
              </a:rPr>
              <a:t>. </a:t>
            </a:r>
          </a:p>
          <a:p>
            <a:pPr marL="365760" marR="4344" indent="-365760" algn="just">
              <a:spcBef>
                <a:spcPts val="0"/>
              </a:spcBef>
              <a:buFont typeface="Lucida Sans Unicode"/>
              <a:buChar char="•"/>
              <a:tabLst>
                <a:tab pos="177557" algn="l"/>
              </a:tabLst>
            </a:pPr>
            <a:r>
              <a:rPr lang="en-US" sz="2000" spc="-115" dirty="0" smtClean="0">
                <a:latin typeface="+mn-lt"/>
                <a:cs typeface="Tahoma"/>
              </a:rPr>
              <a:t>Combine </a:t>
            </a:r>
            <a:r>
              <a:rPr lang="en-US" sz="2000" spc="-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spc="-13" dirty="0" smtClean="0">
                <a:latin typeface="+mn-lt"/>
                <a:cs typeface="Garamond"/>
              </a:rPr>
              <a:t> </a:t>
            </a:r>
            <a:r>
              <a:rPr lang="en-US" sz="2000" spc="-77" dirty="0" smtClean="0">
                <a:latin typeface="+mn-lt"/>
                <a:cs typeface="Tahoma"/>
              </a:rPr>
              <a:t>with </a:t>
            </a:r>
            <a:r>
              <a:rPr lang="en-US" sz="2000" spc="-103" dirty="0" smtClean="0">
                <a:latin typeface="+mn-lt"/>
                <a:cs typeface="Tahoma"/>
              </a:rPr>
              <a:t>the </a:t>
            </a:r>
            <a:r>
              <a:rPr lang="en-US" sz="2000" spc="-90" dirty="0">
                <a:latin typeface="+mn-lt"/>
                <a:cs typeface="Tahoma"/>
              </a:rPr>
              <a:t>children </a:t>
            </a:r>
            <a:r>
              <a:rPr lang="en-US" sz="2000" spc="-133" dirty="0">
                <a:latin typeface="+mn-lt"/>
                <a:cs typeface="Tahoma"/>
              </a:rPr>
              <a:t>nodes </a:t>
            </a:r>
            <a:r>
              <a:rPr lang="en-US" sz="2000" spc="-60" dirty="0">
                <a:latin typeface="+mn-lt"/>
                <a:cs typeface="Tahoma"/>
              </a:rPr>
              <a:t>to </a:t>
            </a:r>
            <a:r>
              <a:rPr lang="en-US" sz="2000" spc="-111" dirty="0">
                <a:latin typeface="+mn-lt"/>
                <a:cs typeface="Tahoma"/>
              </a:rPr>
              <a:t>form </a:t>
            </a:r>
            <a:r>
              <a:rPr lang="en-US" sz="2000" spc="-145" dirty="0">
                <a:latin typeface="+mn-lt"/>
                <a:cs typeface="Tahoma"/>
              </a:rPr>
              <a:t>one </a:t>
            </a:r>
            <a:r>
              <a:rPr lang="en-US" sz="2000" spc="-90" dirty="0" smtClean="0">
                <a:latin typeface="+mn-lt"/>
                <a:cs typeface="Tahoma"/>
              </a:rPr>
              <a:t>leaf. </a:t>
            </a:r>
          </a:p>
          <a:p>
            <a:pPr marL="365760" marR="4344" indent="-365760" algn="just">
              <a:spcBef>
                <a:spcPts val="0"/>
              </a:spcBef>
              <a:buFont typeface="Lucida Sans Unicode"/>
              <a:buChar char="•"/>
              <a:tabLst>
                <a:tab pos="177557" algn="l"/>
              </a:tabLst>
            </a:pPr>
            <a:r>
              <a:rPr lang="en-US" sz="2000" spc="-90" dirty="0" smtClean="0">
                <a:latin typeface="+mn-lt"/>
                <a:cs typeface="Tahoma"/>
              </a:rPr>
              <a:t>R</a:t>
            </a:r>
            <a:r>
              <a:rPr lang="en-US" sz="2000" spc="-137" dirty="0" smtClean="0">
                <a:latin typeface="+mn-lt"/>
                <a:cs typeface="Tahoma"/>
              </a:rPr>
              <a:t>emove </a:t>
            </a:r>
            <a:r>
              <a:rPr lang="en-US" sz="2000" spc="-13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spc="-137" dirty="0" smtClean="0">
                <a:latin typeface="+mn-lt"/>
                <a:cs typeface="Tahoma"/>
              </a:rPr>
              <a:t> </a:t>
            </a:r>
            <a:r>
              <a:rPr lang="en-US" sz="2000" spc="-103" dirty="0" smtClean="0">
                <a:latin typeface="+mn-lt"/>
                <a:cs typeface="Tahoma"/>
              </a:rPr>
              <a:t>from </a:t>
            </a:r>
            <a:r>
              <a:rPr lang="en-US" sz="2000" spc="-56" dirty="0">
                <a:latin typeface="+mn-lt"/>
                <a:cs typeface="Tahoma"/>
              </a:rPr>
              <a:t>that</a:t>
            </a:r>
            <a:r>
              <a:rPr lang="en-US" sz="2000" spc="-257" dirty="0">
                <a:latin typeface="+mn-lt"/>
                <a:cs typeface="Tahoma"/>
              </a:rPr>
              <a:t> </a:t>
            </a:r>
            <a:r>
              <a:rPr lang="en-US" sz="2000" spc="-94" dirty="0" smtClean="0">
                <a:latin typeface="+mn-lt"/>
                <a:cs typeface="Tahoma"/>
              </a:rPr>
              <a:t>leaf.</a:t>
            </a:r>
            <a:endParaRPr lang="en-US" sz="2000" dirty="0">
              <a:latin typeface="+mn-lt"/>
              <a:cs typeface="Tahoma"/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51716"/>
              </p:ext>
            </p:extLst>
          </p:nvPr>
        </p:nvGraphicFramePr>
        <p:xfrm>
          <a:off x="4343400" y="928545"/>
          <a:ext cx="457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23150"/>
              </p:ext>
            </p:extLst>
          </p:nvPr>
        </p:nvGraphicFramePr>
        <p:xfrm>
          <a:off x="2286000" y="1690545"/>
          <a:ext cx="1295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197894"/>
              </p:ext>
            </p:extLst>
          </p:nvPr>
        </p:nvGraphicFramePr>
        <p:xfrm>
          <a:off x="5638800" y="1690545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545507"/>
              </p:ext>
            </p:extLst>
          </p:nvPr>
        </p:nvGraphicFramePr>
        <p:xfrm>
          <a:off x="990600" y="2537212"/>
          <a:ext cx="6096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  <a:gridCol w="3048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010694"/>
              </p:ext>
            </p:extLst>
          </p:nvPr>
        </p:nvGraphicFramePr>
        <p:xfrm>
          <a:off x="2133600" y="2537212"/>
          <a:ext cx="8636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</a:tblGrid>
              <a:tr h="143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56424"/>
              </p:ext>
            </p:extLst>
          </p:nvPr>
        </p:nvGraphicFramePr>
        <p:xfrm>
          <a:off x="4953000" y="2537212"/>
          <a:ext cx="1295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286590"/>
              </p:ext>
            </p:extLst>
          </p:nvPr>
        </p:nvGraphicFramePr>
        <p:xfrm>
          <a:off x="190500" y="2537212"/>
          <a:ext cx="5715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0"/>
                <a:gridCol w="285750"/>
              </a:tblGrid>
              <a:tr h="143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195152"/>
              </p:ext>
            </p:extLst>
          </p:nvPr>
        </p:nvGraphicFramePr>
        <p:xfrm>
          <a:off x="6477000" y="2537212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00659"/>
              </p:ext>
            </p:extLst>
          </p:nvPr>
        </p:nvGraphicFramePr>
        <p:xfrm>
          <a:off x="3657600" y="2537212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87793"/>
              </p:ext>
            </p:extLst>
          </p:nvPr>
        </p:nvGraphicFramePr>
        <p:xfrm>
          <a:off x="7543800" y="2537212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 bwMode="auto">
          <a:xfrm flipH="1">
            <a:off x="2286000" y="1263825"/>
            <a:ext cx="2057400" cy="42672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 flipH="1">
            <a:off x="190501" y="2022438"/>
            <a:ext cx="2095499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 flipH="1">
            <a:off x="990600" y="2022438"/>
            <a:ext cx="1733550" cy="51985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H="1">
            <a:off x="2133600" y="2010586"/>
            <a:ext cx="1028700" cy="52493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>
            <a:off x="3581400" y="2022438"/>
            <a:ext cx="76200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 flipH="1" flipV="1">
            <a:off x="4800600" y="1255782"/>
            <a:ext cx="838201" cy="43307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endCxn id="88" idx="2"/>
          </p:cNvCxnSpPr>
          <p:nvPr/>
        </p:nvCxnSpPr>
        <p:spPr bwMode="auto">
          <a:xfrm flipH="1" flipV="1">
            <a:off x="6057900" y="2025825"/>
            <a:ext cx="419100" cy="51646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 flipH="1" flipV="1">
            <a:off x="6477000" y="2022438"/>
            <a:ext cx="1066800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flipV="1">
            <a:off x="4953000" y="2022438"/>
            <a:ext cx="685800" cy="51308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829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04" y="-152400"/>
            <a:ext cx="7147596" cy="1143000"/>
          </a:xfrm>
        </p:spPr>
        <p:txBody>
          <a:bodyPr/>
          <a:lstStyle/>
          <a:p>
            <a:r>
              <a:rPr lang="en-US" dirty="0" smtClean="0"/>
              <a:t>Complex Leaf Deletion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74</a:t>
            </a:fld>
            <a:endParaRPr lang="en-US" altLang="en-US"/>
          </a:p>
        </p:txBody>
      </p:sp>
      <p:sp>
        <p:nvSpPr>
          <p:cNvPr id="49" name="object 3"/>
          <p:cNvSpPr txBox="1"/>
          <p:nvPr/>
        </p:nvSpPr>
        <p:spPr>
          <a:xfrm>
            <a:off x="933874" y="990600"/>
            <a:ext cx="980645" cy="289609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10860">
              <a:spcBef>
                <a:spcPts val="97"/>
              </a:spcBef>
            </a:pPr>
            <a:r>
              <a:rPr sz="1800" spc="-68" dirty="0">
                <a:latin typeface="+mn-lt"/>
                <a:cs typeface="Tahoma"/>
              </a:rPr>
              <a:t>Initial</a:t>
            </a:r>
            <a:r>
              <a:rPr sz="1800" spc="-34" dirty="0">
                <a:latin typeface="+mn-lt"/>
                <a:cs typeface="Tahoma"/>
              </a:rPr>
              <a:t> </a:t>
            </a:r>
            <a:r>
              <a:rPr sz="1800" spc="-120" dirty="0">
                <a:latin typeface="+mn-lt"/>
                <a:cs typeface="Tahoma"/>
              </a:rPr>
              <a:t>tree:</a:t>
            </a:r>
            <a:endParaRPr sz="1800" dirty="0">
              <a:latin typeface="+mn-lt"/>
              <a:cs typeface="Tahoma"/>
            </a:endParaRPr>
          </a:p>
        </p:txBody>
      </p:sp>
      <p:sp>
        <p:nvSpPr>
          <p:cNvPr id="50" name="object 39"/>
          <p:cNvSpPr txBox="1"/>
          <p:nvPr/>
        </p:nvSpPr>
        <p:spPr>
          <a:xfrm>
            <a:off x="929604" y="3328597"/>
            <a:ext cx="899196" cy="289609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10860">
              <a:spcBef>
                <a:spcPts val="97"/>
              </a:spcBef>
            </a:pPr>
            <a:r>
              <a:rPr sz="1800" spc="-120" dirty="0" smtClean="0">
                <a:latin typeface="+mn-lt"/>
                <a:cs typeface="Tahoma"/>
              </a:rPr>
              <a:t>delete</a:t>
            </a:r>
            <a:r>
              <a:rPr lang="en-US" sz="1800" spc="-120" dirty="0" smtClean="0">
                <a:latin typeface="+mn-lt"/>
                <a:cs typeface="Tahoma"/>
              </a:rPr>
              <a:t> </a:t>
            </a:r>
            <a:r>
              <a:rPr lang="en-US" sz="1800" spc="-4" dirty="0" smtClean="0">
                <a:cs typeface="Arial"/>
              </a:rPr>
              <a:t>4</a:t>
            </a:r>
            <a:r>
              <a:rPr sz="1800" spc="-120" dirty="0" smtClean="0">
                <a:latin typeface="+mn-lt"/>
                <a:cs typeface="Tahoma"/>
              </a:rPr>
              <a:t>:</a:t>
            </a:r>
            <a:endParaRPr sz="1800" dirty="0">
              <a:latin typeface="+mn-lt"/>
              <a:cs typeface="Tahoma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04936"/>
              </p:ext>
            </p:extLst>
          </p:nvPr>
        </p:nvGraphicFramePr>
        <p:xfrm>
          <a:off x="4343400" y="3276600"/>
          <a:ext cx="457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88530"/>
              </p:ext>
            </p:extLst>
          </p:nvPr>
        </p:nvGraphicFramePr>
        <p:xfrm>
          <a:off x="2286000" y="4038600"/>
          <a:ext cx="8636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05535"/>
              </p:ext>
            </p:extLst>
          </p:nvPr>
        </p:nvGraphicFramePr>
        <p:xfrm>
          <a:off x="5638800" y="4038600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148635"/>
              </p:ext>
            </p:extLst>
          </p:nvPr>
        </p:nvGraphicFramePr>
        <p:xfrm>
          <a:off x="1143000" y="4885267"/>
          <a:ext cx="17018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450"/>
                <a:gridCol w="425450"/>
                <a:gridCol w="425450"/>
                <a:gridCol w="425450"/>
              </a:tblGrid>
              <a:tr h="143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14974"/>
              </p:ext>
            </p:extLst>
          </p:nvPr>
        </p:nvGraphicFramePr>
        <p:xfrm>
          <a:off x="4953000" y="4885267"/>
          <a:ext cx="1295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66597"/>
              </p:ext>
            </p:extLst>
          </p:nvPr>
        </p:nvGraphicFramePr>
        <p:xfrm>
          <a:off x="190500" y="4885267"/>
          <a:ext cx="5715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0"/>
                <a:gridCol w="285750"/>
              </a:tblGrid>
              <a:tr h="143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18784"/>
              </p:ext>
            </p:extLst>
          </p:nvPr>
        </p:nvGraphicFramePr>
        <p:xfrm>
          <a:off x="6477000" y="488526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203425"/>
              </p:ext>
            </p:extLst>
          </p:nvPr>
        </p:nvGraphicFramePr>
        <p:xfrm>
          <a:off x="3276600" y="488526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49849"/>
              </p:ext>
            </p:extLst>
          </p:nvPr>
        </p:nvGraphicFramePr>
        <p:xfrm>
          <a:off x="7543800" y="488526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1" name="Straight Connector 60"/>
          <p:cNvCxnSpPr/>
          <p:nvPr/>
        </p:nvCxnSpPr>
        <p:spPr bwMode="auto">
          <a:xfrm flipH="1">
            <a:off x="2286000" y="3611880"/>
            <a:ext cx="2057400" cy="42672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H="1">
            <a:off x="190501" y="4370493"/>
            <a:ext cx="2095499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1142999" y="4370493"/>
            <a:ext cx="1581151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3155950" y="4377267"/>
            <a:ext cx="120649" cy="50630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H="1" flipV="1">
            <a:off x="4800600" y="3603837"/>
            <a:ext cx="838201" cy="43307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endCxn id="53" idx="2"/>
          </p:cNvCxnSpPr>
          <p:nvPr/>
        </p:nvCxnSpPr>
        <p:spPr bwMode="auto">
          <a:xfrm flipH="1" flipV="1">
            <a:off x="6057900" y="4373880"/>
            <a:ext cx="419100" cy="51646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H="1" flipV="1">
            <a:off x="6477000" y="4370493"/>
            <a:ext cx="1066800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flipV="1">
            <a:off x="4953000" y="4370493"/>
            <a:ext cx="685800" cy="51308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bject 74"/>
          <p:cNvSpPr txBox="1"/>
          <p:nvPr/>
        </p:nvSpPr>
        <p:spPr>
          <a:xfrm>
            <a:off x="215900" y="5471160"/>
            <a:ext cx="7989869" cy="1269364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365760" marR="4344" indent="-365760" algn="just">
              <a:spcBef>
                <a:spcPts val="73"/>
              </a:spcBef>
              <a:buFont typeface="Lucida Sans Unicode"/>
              <a:buChar char="•"/>
              <a:tabLst>
                <a:tab pos="177557" algn="l"/>
              </a:tabLst>
            </a:pPr>
            <a:r>
              <a:rPr lang="en-US" sz="2000" spc="-97" dirty="0">
                <a:latin typeface="+mn-lt"/>
                <a:cs typeface="Tahoma"/>
              </a:rPr>
              <a:t>Recursion </a:t>
            </a:r>
            <a:r>
              <a:rPr lang="en-US" sz="2000" spc="-94" dirty="0">
                <a:latin typeface="+mn-lt"/>
                <a:cs typeface="Tahoma"/>
              </a:rPr>
              <a:t>cannot </a:t>
            </a:r>
            <a:r>
              <a:rPr lang="en-US" sz="2000" spc="-137" dirty="0">
                <a:latin typeface="+mn-lt"/>
                <a:cs typeface="Tahoma"/>
              </a:rPr>
              <a:t>descend </a:t>
            </a:r>
            <a:r>
              <a:rPr lang="en-US" sz="2000" spc="-56" dirty="0" smtClean="0">
                <a:latin typeface="+mn-lt"/>
                <a:cs typeface="Tahoma"/>
              </a:rPr>
              <a:t>to </a:t>
            </a:r>
            <a:r>
              <a:rPr lang="en-US" sz="2000" spc="-128" dirty="0" smtClean="0">
                <a:latin typeface="+mn-lt"/>
                <a:cs typeface="Tahoma"/>
              </a:rPr>
              <a:t>(</a:t>
            </a:r>
            <a:r>
              <a:rPr lang="en-US" sz="2000" spc="-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i="1" spc="-4" dirty="0">
                <a:latin typeface="+mn-lt"/>
                <a:cs typeface="Georgia"/>
              </a:rPr>
              <a:t>, </a:t>
            </a:r>
            <a:r>
              <a:rPr lang="en-US" sz="2000" spc="-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spc="-13" dirty="0" smtClean="0">
                <a:latin typeface="+mn-lt"/>
                <a:cs typeface="Garamond"/>
              </a:rPr>
              <a:t>) node </a:t>
            </a:r>
            <a:r>
              <a:rPr lang="en-US" sz="2000" spc="-133" dirty="0">
                <a:latin typeface="+mn-lt"/>
                <a:cs typeface="Tahoma"/>
              </a:rPr>
              <a:t>because </a:t>
            </a:r>
            <a:r>
              <a:rPr lang="en-US" sz="2000" dirty="0">
                <a:latin typeface="+mn-lt"/>
                <a:cs typeface="Tahoma"/>
              </a:rPr>
              <a:t>it </a:t>
            </a:r>
            <a:r>
              <a:rPr lang="en-US" sz="2000" spc="-133" dirty="0">
                <a:latin typeface="+mn-lt"/>
                <a:cs typeface="Tahoma"/>
              </a:rPr>
              <a:t>has </a:t>
            </a:r>
            <a:r>
              <a:rPr lang="en-US" sz="2000" i="1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spc="-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−</a:t>
            </a:r>
            <a:r>
              <a:rPr lang="en-US" sz="2000" spc="-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spc="-13" dirty="0" smtClean="0">
                <a:latin typeface="+mn-lt"/>
                <a:cs typeface="Courier New" panose="02070309020205020404" pitchFamily="49" charset="0"/>
              </a:rPr>
              <a:t> = </a:t>
            </a:r>
            <a:r>
              <a:rPr lang="en-US" sz="2000" spc="-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spc="-13" dirty="0" smtClean="0">
                <a:latin typeface="+mn-lt"/>
                <a:cs typeface="Garamond"/>
              </a:rPr>
              <a:t> </a:t>
            </a:r>
            <a:r>
              <a:rPr lang="en-US" sz="2000" spc="-128" dirty="0">
                <a:latin typeface="+mn-lt"/>
                <a:cs typeface="Tahoma"/>
              </a:rPr>
              <a:t>keys. </a:t>
            </a:r>
            <a:endParaRPr lang="en-US" sz="2000" spc="-128" dirty="0" smtClean="0">
              <a:latin typeface="+mn-lt"/>
              <a:cs typeface="Tahoma"/>
            </a:endParaRPr>
          </a:p>
          <a:p>
            <a:pPr marL="365760" marR="4344" indent="-365760" algn="just">
              <a:spcBef>
                <a:spcPts val="73"/>
              </a:spcBef>
              <a:buFont typeface="Lucida Sans Unicode"/>
              <a:buChar char="•"/>
              <a:tabLst>
                <a:tab pos="177557" algn="l"/>
              </a:tabLst>
            </a:pPr>
            <a:r>
              <a:rPr lang="en-US" sz="2000" spc="-60" dirty="0">
                <a:latin typeface="+mn-lt"/>
                <a:cs typeface="Tahoma"/>
              </a:rPr>
              <a:t>T</a:t>
            </a:r>
            <a:r>
              <a:rPr lang="en-US" sz="2000" spc="-103" dirty="0" smtClean="0">
                <a:latin typeface="+mn-lt"/>
                <a:cs typeface="Tahoma"/>
              </a:rPr>
              <a:t>he </a:t>
            </a:r>
            <a:r>
              <a:rPr lang="en-US" sz="2000" spc="-81" dirty="0">
                <a:latin typeface="+mn-lt"/>
                <a:cs typeface="Tahoma"/>
              </a:rPr>
              <a:t>sibling </a:t>
            </a:r>
            <a:r>
              <a:rPr lang="en-US" sz="2000" spc="-90" dirty="0">
                <a:latin typeface="+mn-lt"/>
                <a:cs typeface="Tahoma"/>
              </a:rPr>
              <a:t>of </a:t>
            </a:r>
            <a:r>
              <a:rPr lang="en-US" sz="2000" spc="-90" dirty="0" smtClean="0">
                <a:latin typeface="+mn-lt"/>
                <a:cs typeface="Tahoma"/>
              </a:rPr>
              <a:t>(</a:t>
            </a:r>
            <a:r>
              <a:rPr lang="en-US" sz="2000" spc="-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i="1" spc="-4" dirty="0">
                <a:latin typeface="+mn-lt"/>
                <a:cs typeface="Georgia"/>
              </a:rPr>
              <a:t>, </a:t>
            </a:r>
            <a:r>
              <a:rPr lang="en-US" sz="2000" spc="-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spc="-13" dirty="0" smtClean="0">
                <a:latin typeface="+mn-lt"/>
                <a:cs typeface="Garamond"/>
              </a:rPr>
              <a:t>) </a:t>
            </a:r>
            <a:r>
              <a:rPr lang="en-US" sz="2000" spc="-133" dirty="0">
                <a:latin typeface="+mn-lt"/>
                <a:cs typeface="Tahoma"/>
              </a:rPr>
              <a:t>has </a:t>
            </a:r>
            <a:r>
              <a:rPr lang="en-US" sz="2000" spc="-103" dirty="0">
                <a:latin typeface="+mn-lt"/>
                <a:cs typeface="Tahoma"/>
              </a:rPr>
              <a:t>also </a:t>
            </a:r>
            <a:r>
              <a:rPr lang="en-US" sz="2000" i="1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spc="-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−</a:t>
            </a:r>
            <a:r>
              <a:rPr lang="en-US" sz="2000" spc="-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spc="-13" dirty="0" smtClean="0">
                <a:latin typeface="+mn-lt"/>
                <a:cs typeface="Courier New" panose="02070309020205020404" pitchFamily="49" charset="0"/>
              </a:rPr>
              <a:t> = </a:t>
            </a:r>
            <a:r>
              <a:rPr lang="en-US" sz="2000" spc="-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spc="-13" dirty="0" smtClean="0">
                <a:latin typeface="+mn-lt"/>
                <a:cs typeface="Garamond"/>
              </a:rPr>
              <a:t> </a:t>
            </a:r>
            <a:r>
              <a:rPr lang="en-US" sz="2000" spc="-128" dirty="0" smtClean="0">
                <a:latin typeface="+mn-lt"/>
                <a:cs typeface="Tahoma"/>
              </a:rPr>
              <a:t>keys. </a:t>
            </a:r>
          </a:p>
          <a:p>
            <a:pPr marL="365760" marR="4344" indent="-365760" algn="just">
              <a:spcBef>
                <a:spcPts val="73"/>
              </a:spcBef>
              <a:buFont typeface="Lucida Sans Unicode"/>
              <a:buChar char="•"/>
              <a:tabLst>
                <a:tab pos="177557" algn="l"/>
              </a:tabLst>
            </a:pPr>
            <a:r>
              <a:rPr lang="en-US" sz="2000" spc="-103" dirty="0" smtClean="0">
                <a:latin typeface="+mn-lt"/>
                <a:cs typeface="Tahoma"/>
              </a:rPr>
              <a:t>Have to merge </a:t>
            </a:r>
            <a:r>
              <a:rPr lang="en-US" sz="2000" spc="-64" dirty="0" smtClean="0">
                <a:latin typeface="+mn-lt"/>
                <a:cs typeface="Tahoma"/>
              </a:rPr>
              <a:t>root </a:t>
            </a:r>
            <a:r>
              <a:rPr lang="en-US" sz="2000" spc="-133" dirty="0" smtClean="0">
                <a:latin typeface="+mn-lt"/>
                <a:cs typeface="Tahoma"/>
              </a:rPr>
              <a:t>with </a:t>
            </a:r>
            <a:r>
              <a:rPr lang="en-US" sz="2000" spc="-51" dirty="0" smtClean="0">
                <a:latin typeface="+mn-lt"/>
                <a:cs typeface="Tahoma"/>
              </a:rPr>
              <a:t>its </a:t>
            </a:r>
            <a:r>
              <a:rPr lang="en-US" sz="2000" spc="-128" dirty="0">
                <a:latin typeface="+mn-lt"/>
                <a:cs typeface="Tahoma"/>
              </a:rPr>
              <a:t>two </a:t>
            </a:r>
            <a:r>
              <a:rPr lang="en-US" sz="2000" spc="-86" dirty="0">
                <a:latin typeface="+mn-lt"/>
                <a:cs typeface="Tahoma"/>
              </a:rPr>
              <a:t>children, </a:t>
            </a:r>
            <a:r>
              <a:rPr lang="en-US" sz="2000" spc="-137" dirty="0" smtClean="0">
                <a:latin typeface="+mn-lt"/>
                <a:cs typeface="Tahoma"/>
              </a:rPr>
              <a:t>before </a:t>
            </a:r>
            <a:r>
              <a:rPr lang="en-US" sz="2000" spc="-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spc="-13" dirty="0" smtClean="0">
                <a:latin typeface="+mn-lt"/>
                <a:cs typeface="Garamond"/>
              </a:rPr>
              <a:t> </a:t>
            </a:r>
            <a:r>
              <a:rPr lang="en-US" sz="2000" spc="-107" dirty="0" smtClean="0">
                <a:latin typeface="+mn-lt"/>
                <a:cs typeface="Tahoma"/>
              </a:rPr>
              <a:t>can </a:t>
            </a:r>
            <a:r>
              <a:rPr lang="en-US" sz="2000" spc="-128" dirty="0" smtClean="0">
                <a:latin typeface="+mn-lt"/>
                <a:cs typeface="Tahoma"/>
              </a:rPr>
              <a:t>be </a:t>
            </a:r>
            <a:r>
              <a:rPr lang="en-US" sz="2000" spc="-111" dirty="0" smtClean="0">
                <a:latin typeface="+mn-lt"/>
                <a:cs typeface="Tahoma"/>
              </a:rPr>
              <a:t>deleted </a:t>
            </a:r>
            <a:r>
              <a:rPr lang="en-US" sz="2000" spc="-103" dirty="0">
                <a:latin typeface="+mn-lt"/>
                <a:cs typeface="Tahoma"/>
              </a:rPr>
              <a:t>from </a:t>
            </a:r>
            <a:r>
              <a:rPr lang="en-US" sz="2000" spc="-97" dirty="0">
                <a:latin typeface="+mn-lt"/>
                <a:cs typeface="Tahoma"/>
              </a:rPr>
              <a:t>the</a:t>
            </a:r>
            <a:r>
              <a:rPr lang="en-US" sz="2000" spc="43" dirty="0">
                <a:latin typeface="+mn-lt"/>
                <a:cs typeface="Tahoma"/>
              </a:rPr>
              <a:t> </a:t>
            </a:r>
            <a:r>
              <a:rPr lang="en-US" sz="2000" spc="-94" dirty="0" smtClean="0">
                <a:latin typeface="+mn-lt"/>
                <a:cs typeface="Tahoma"/>
              </a:rPr>
              <a:t>leaf.</a:t>
            </a:r>
            <a:endParaRPr lang="en-US" sz="2000" dirty="0">
              <a:latin typeface="+mn-lt"/>
              <a:cs typeface="Tahoma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152404"/>
              </p:ext>
            </p:extLst>
          </p:nvPr>
        </p:nvGraphicFramePr>
        <p:xfrm>
          <a:off x="4343400" y="990600"/>
          <a:ext cx="457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291636"/>
              </p:ext>
            </p:extLst>
          </p:nvPr>
        </p:nvGraphicFramePr>
        <p:xfrm>
          <a:off x="2286000" y="1752600"/>
          <a:ext cx="8636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075508"/>
              </p:ext>
            </p:extLst>
          </p:nvPr>
        </p:nvGraphicFramePr>
        <p:xfrm>
          <a:off x="5638800" y="1752600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233462"/>
              </p:ext>
            </p:extLst>
          </p:nvPr>
        </p:nvGraphicFramePr>
        <p:xfrm>
          <a:off x="1143000" y="2599267"/>
          <a:ext cx="17018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450"/>
                <a:gridCol w="425450"/>
                <a:gridCol w="425450"/>
                <a:gridCol w="425450"/>
              </a:tblGrid>
              <a:tr h="143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320538"/>
              </p:ext>
            </p:extLst>
          </p:nvPr>
        </p:nvGraphicFramePr>
        <p:xfrm>
          <a:off x="4953000" y="2599267"/>
          <a:ext cx="1295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538745"/>
              </p:ext>
            </p:extLst>
          </p:nvPr>
        </p:nvGraphicFramePr>
        <p:xfrm>
          <a:off x="190500" y="2599267"/>
          <a:ext cx="5715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0"/>
                <a:gridCol w="285750"/>
              </a:tblGrid>
              <a:tr h="143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151664"/>
              </p:ext>
            </p:extLst>
          </p:nvPr>
        </p:nvGraphicFramePr>
        <p:xfrm>
          <a:off x="6477000" y="259926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056485"/>
              </p:ext>
            </p:extLst>
          </p:nvPr>
        </p:nvGraphicFramePr>
        <p:xfrm>
          <a:off x="3276600" y="259926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83770"/>
              </p:ext>
            </p:extLst>
          </p:nvPr>
        </p:nvGraphicFramePr>
        <p:xfrm>
          <a:off x="7543800" y="259926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2" name="Straight Connector 71"/>
          <p:cNvCxnSpPr/>
          <p:nvPr/>
        </p:nvCxnSpPr>
        <p:spPr bwMode="auto">
          <a:xfrm flipH="1">
            <a:off x="2286000" y="1325880"/>
            <a:ext cx="2057400" cy="42672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flipH="1">
            <a:off x="190501" y="2084493"/>
            <a:ext cx="2095499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flipH="1">
            <a:off x="1142999" y="2084493"/>
            <a:ext cx="1581151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>
            <a:off x="3155950" y="2091267"/>
            <a:ext cx="120649" cy="50630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 flipH="1" flipV="1">
            <a:off x="4800600" y="1317837"/>
            <a:ext cx="838201" cy="43307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>
            <a:endCxn id="45" idx="2"/>
          </p:cNvCxnSpPr>
          <p:nvPr/>
        </p:nvCxnSpPr>
        <p:spPr bwMode="auto">
          <a:xfrm flipH="1" flipV="1">
            <a:off x="6057900" y="2087880"/>
            <a:ext cx="419100" cy="51646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 flipH="1" flipV="1">
            <a:off x="6477000" y="2084493"/>
            <a:ext cx="1066800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flipV="1">
            <a:off x="4953000" y="2084493"/>
            <a:ext cx="685800" cy="51308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106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04" y="-152400"/>
            <a:ext cx="7147596" cy="1143000"/>
          </a:xfrm>
        </p:spPr>
        <p:txBody>
          <a:bodyPr/>
          <a:lstStyle/>
          <a:p>
            <a:r>
              <a:rPr lang="en-US" dirty="0" smtClean="0"/>
              <a:t>Complex Leaf Deletion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75</a:t>
            </a:fld>
            <a:endParaRPr lang="en-US" altLang="en-US"/>
          </a:p>
        </p:txBody>
      </p:sp>
      <p:sp>
        <p:nvSpPr>
          <p:cNvPr id="50" name="object 39"/>
          <p:cNvSpPr txBox="1"/>
          <p:nvPr/>
        </p:nvSpPr>
        <p:spPr>
          <a:xfrm>
            <a:off x="929604" y="3480997"/>
            <a:ext cx="899196" cy="289609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10860">
              <a:spcBef>
                <a:spcPts val="97"/>
              </a:spcBef>
            </a:pPr>
            <a:r>
              <a:rPr sz="1800" spc="-120" dirty="0" smtClean="0">
                <a:latin typeface="+mn-lt"/>
                <a:cs typeface="Tahoma"/>
              </a:rPr>
              <a:t>delete</a:t>
            </a:r>
            <a:r>
              <a:rPr lang="en-US" sz="1800" spc="-120" dirty="0" smtClean="0">
                <a:latin typeface="+mn-lt"/>
                <a:cs typeface="Tahoma"/>
              </a:rPr>
              <a:t> </a:t>
            </a:r>
            <a:r>
              <a:rPr lang="en-US" sz="1800" spc="-4" dirty="0" smtClean="0">
                <a:cs typeface="Arial"/>
              </a:rPr>
              <a:t>4</a:t>
            </a:r>
            <a:r>
              <a:rPr sz="1800" spc="-120" dirty="0" smtClean="0">
                <a:latin typeface="+mn-lt"/>
                <a:cs typeface="Tahoma"/>
              </a:rPr>
              <a:t>:</a:t>
            </a:r>
            <a:endParaRPr sz="1800" dirty="0">
              <a:latin typeface="+mn-lt"/>
              <a:cs typeface="Tahoma"/>
            </a:endParaRPr>
          </a:p>
        </p:txBody>
      </p:sp>
      <p:sp>
        <p:nvSpPr>
          <p:cNvPr id="70" name="object 74"/>
          <p:cNvSpPr txBox="1"/>
          <p:nvPr/>
        </p:nvSpPr>
        <p:spPr>
          <a:xfrm>
            <a:off x="348465" y="5517470"/>
            <a:ext cx="7532669" cy="640987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365760" marR="4344" indent="-365760" algn="just">
              <a:spcBef>
                <a:spcPts val="73"/>
              </a:spcBef>
              <a:buFont typeface="Lucida Sans Unicode"/>
              <a:buChar char="•"/>
              <a:tabLst>
                <a:tab pos="177557" algn="l"/>
              </a:tabLst>
            </a:pPr>
            <a:r>
              <a:rPr lang="en-US" sz="2000" spc="-97" dirty="0" smtClean="0">
                <a:latin typeface="+mn-lt"/>
                <a:cs typeface="Tahoma"/>
              </a:rPr>
              <a:t>Remove root with no keys, and replace with its only child</a:t>
            </a:r>
            <a:r>
              <a:rPr lang="en-US" sz="2000" spc="-128" dirty="0" smtClean="0">
                <a:latin typeface="+mn-lt"/>
                <a:cs typeface="Tahoma"/>
              </a:rPr>
              <a:t>. </a:t>
            </a:r>
          </a:p>
          <a:p>
            <a:pPr marL="365760" marR="4344" indent="-365760" algn="just">
              <a:spcBef>
                <a:spcPts val="73"/>
              </a:spcBef>
              <a:buFont typeface="Lucida Sans Unicode"/>
              <a:buChar char="•"/>
              <a:tabLst>
                <a:tab pos="177557" algn="l"/>
              </a:tabLst>
            </a:pPr>
            <a:r>
              <a:rPr lang="en-US" sz="2000" spc="-60" dirty="0" smtClean="0">
                <a:latin typeface="+mn-lt"/>
                <a:cs typeface="Tahoma"/>
              </a:rPr>
              <a:t>Delete </a:t>
            </a:r>
            <a:r>
              <a:rPr lang="en-US" sz="2000" spc="-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spc="-13" dirty="0" smtClean="0">
                <a:latin typeface="+mn-lt"/>
                <a:cs typeface="Garamond"/>
              </a:rPr>
              <a:t> </a:t>
            </a:r>
            <a:r>
              <a:rPr lang="en-US" sz="2000" spc="-103" dirty="0" smtClean="0">
                <a:latin typeface="+mn-lt"/>
                <a:cs typeface="Tahoma"/>
              </a:rPr>
              <a:t>from </a:t>
            </a:r>
            <a:r>
              <a:rPr lang="en-US" sz="2000" spc="-97" dirty="0">
                <a:latin typeface="+mn-lt"/>
                <a:cs typeface="Tahoma"/>
              </a:rPr>
              <a:t>the</a:t>
            </a:r>
            <a:r>
              <a:rPr lang="en-US" sz="2000" spc="43" dirty="0">
                <a:latin typeface="+mn-lt"/>
                <a:cs typeface="Tahoma"/>
              </a:rPr>
              <a:t> </a:t>
            </a:r>
            <a:r>
              <a:rPr lang="en-US" sz="2000" spc="-94" dirty="0" smtClean="0">
                <a:latin typeface="+mn-lt"/>
                <a:cs typeface="Tahoma"/>
              </a:rPr>
              <a:t>leaf.</a:t>
            </a:r>
            <a:endParaRPr lang="en-US" sz="2000" dirty="0">
              <a:latin typeface="+mn-lt"/>
              <a:cs typeface="Tahoma"/>
            </a:endParaRPr>
          </a:p>
        </p:txBody>
      </p:sp>
      <p:sp>
        <p:nvSpPr>
          <p:cNvPr id="41" name="object 39"/>
          <p:cNvSpPr txBox="1"/>
          <p:nvPr/>
        </p:nvSpPr>
        <p:spPr>
          <a:xfrm>
            <a:off x="929604" y="924351"/>
            <a:ext cx="899196" cy="289609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10860">
              <a:spcBef>
                <a:spcPts val="97"/>
              </a:spcBef>
            </a:pPr>
            <a:r>
              <a:rPr sz="1800" spc="-120" dirty="0" smtClean="0">
                <a:latin typeface="+mn-lt"/>
                <a:cs typeface="Tahoma"/>
              </a:rPr>
              <a:t>delete</a:t>
            </a:r>
            <a:r>
              <a:rPr lang="en-US" sz="1800" spc="-120" dirty="0" smtClean="0">
                <a:latin typeface="+mn-lt"/>
                <a:cs typeface="Tahoma"/>
              </a:rPr>
              <a:t> </a:t>
            </a:r>
            <a:r>
              <a:rPr lang="en-US" sz="1800" spc="-4" dirty="0" smtClean="0">
                <a:cs typeface="Arial"/>
              </a:rPr>
              <a:t>4</a:t>
            </a:r>
            <a:r>
              <a:rPr sz="1800" spc="-120" dirty="0" smtClean="0">
                <a:latin typeface="+mn-lt"/>
                <a:cs typeface="Tahoma"/>
              </a:rPr>
              <a:t>:</a:t>
            </a:r>
            <a:endParaRPr sz="1800" dirty="0">
              <a:latin typeface="+mn-lt"/>
              <a:cs typeface="Tahoma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91003"/>
              </p:ext>
            </p:extLst>
          </p:nvPr>
        </p:nvGraphicFramePr>
        <p:xfrm>
          <a:off x="4343400" y="872354"/>
          <a:ext cx="3048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235679"/>
              </p:ext>
            </p:extLst>
          </p:nvPr>
        </p:nvGraphicFramePr>
        <p:xfrm>
          <a:off x="3505200" y="1634354"/>
          <a:ext cx="2057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"/>
                <a:gridCol w="411480"/>
                <a:gridCol w="411480"/>
                <a:gridCol w="411480"/>
                <a:gridCol w="41148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3463"/>
              </p:ext>
            </p:extLst>
          </p:nvPr>
        </p:nvGraphicFramePr>
        <p:xfrm>
          <a:off x="1143000" y="2481021"/>
          <a:ext cx="17018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450"/>
                <a:gridCol w="425450"/>
                <a:gridCol w="425450"/>
                <a:gridCol w="425450"/>
              </a:tblGrid>
              <a:tr h="143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042524"/>
              </p:ext>
            </p:extLst>
          </p:nvPr>
        </p:nvGraphicFramePr>
        <p:xfrm>
          <a:off x="4953000" y="2481021"/>
          <a:ext cx="1295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22696"/>
              </p:ext>
            </p:extLst>
          </p:nvPr>
        </p:nvGraphicFramePr>
        <p:xfrm>
          <a:off x="190500" y="2481021"/>
          <a:ext cx="5715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0"/>
                <a:gridCol w="285750"/>
              </a:tblGrid>
              <a:tr h="143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37039"/>
              </p:ext>
            </p:extLst>
          </p:nvPr>
        </p:nvGraphicFramePr>
        <p:xfrm>
          <a:off x="6477000" y="2481021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921986"/>
              </p:ext>
            </p:extLst>
          </p:nvPr>
        </p:nvGraphicFramePr>
        <p:xfrm>
          <a:off x="3276600" y="2481021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51319"/>
              </p:ext>
            </p:extLst>
          </p:nvPr>
        </p:nvGraphicFramePr>
        <p:xfrm>
          <a:off x="7543800" y="2481021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8" name="Straight Connector 87"/>
          <p:cNvCxnSpPr/>
          <p:nvPr/>
        </p:nvCxnSpPr>
        <p:spPr bwMode="auto">
          <a:xfrm flipH="1">
            <a:off x="3505200" y="1207634"/>
            <a:ext cx="838200" cy="42502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/>
          <p:nvPr/>
        </p:nvCxnSpPr>
        <p:spPr bwMode="auto">
          <a:xfrm flipH="1">
            <a:off x="190502" y="1966247"/>
            <a:ext cx="3314698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 flipH="1">
            <a:off x="1143000" y="1966247"/>
            <a:ext cx="2793999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 flipH="1">
            <a:off x="3276599" y="1966247"/>
            <a:ext cx="1066801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 flipH="1" flipV="1">
            <a:off x="5156199" y="1966247"/>
            <a:ext cx="1320801" cy="51985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flipH="1" flipV="1">
            <a:off x="5562600" y="1966247"/>
            <a:ext cx="1981200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 flipH="1" flipV="1">
            <a:off x="4724400" y="1966247"/>
            <a:ext cx="228600" cy="51308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08164"/>
              </p:ext>
            </p:extLst>
          </p:nvPr>
        </p:nvGraphicFramePr>
        <p:xfrm>
          <a:off x="3547533" y="3424210"/>
          <a:ext cx="2057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"/>
                <a:gridCol w="411480"/>
                <a:gridCol w="411480"/>
                <a:gridCol w="411480"/>
                <a:gridCol w="411480"/>
              </a:tblGrid>
              <a:tr h="132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75045"/>
              </p:ext>
            </p:extLst>
          </p:nvPr>
        </p:nvGraphicFramePr>
        <p:xfrm>
          <a:off x="1185333" y="4270877"/>
          <a:ext cx="127635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450"/>
                <a:gridCol w="425450"/>
                <a:gridCol w="425450"/>
              </a:tblGrid>
              <a:tr h="132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795215"/>
              </p:ext>
            </p:extLst>
          </p:nvPr>
        </p:nvGraphicFramePr>
        <p:xfrm>
          <a:off x="4995333" y="4270877"/>
          <a:ext cx="1295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</a:tblGrid>
              <a:tr h="132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725870"/>
              </p:ext>
            </p:extLst>
          </p:nvPr>
        </p:nvGraphicFramePr>
        <p:xfrm>
          <a:off x="232833" y="4270877"/>
          <a:ext cx="5715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0"/>
                <a:gridCol w="285750"/>
              </a:tblGrid>
              <a:tr h="132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974027"/>
              </p:ext>
            </p:extLst>
          </p:nvPr>
        </p:nvGraphicFramePr>
        <p:xfrm>
          <a:off x="6519333" y="427087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132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10509"/>
              </p:ext>
            </p:extLst>
          </p:nvPr>
        </p:nvGraphicFramePr>
        <p:xfrm>
          <a:off x="3318933" y="427087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132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61280"/>
              </p:ext>
            </p:extLst>
          </p:nvPr>
        </p:nvGraphicFramePr>
        <p:xfrm>
          <a:off x="7586133" y="427087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132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2" name="Straight Connector 121"/>
          <p:cNvCxnSpPr/>
          <p:nvPr/>
        </p:nvCxnSpPr>
        <p:spPr bwMode="auto">
          <a:xfrm flipH="1">
            <a:off x="232835" y="3756103"/>
            <a:ext cx="3314698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flipH="1">
            <a:off x="1185334" y="3756103"/>
            <a:ext cx="2793999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H="1">
            <a:off x="3318933" y="3756103"/>
            <a:ext cx="1066801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 flipH="1" flipV="1">
            <a:off x="5198533" y="3756103"/>
            <a:ext cx="1320801" cy="51985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 flipH="1" flipV="1">
            <a:off x="5604933" y="3756103"/>
            <a:ext cx="1981200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 flipH="1" flipV="1">
            <a:off x="4766733" y="3756103"/>
            <a:ext cx="228600" cy="51308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16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04" y="-152400"/>
            <a:ext cx="7147596" cy="1143000"/>
          </a:xfrm>
        </p:spPr>
        <p:txBody>
          <a:bodyPr/>
          <a:lstStyle/>
          <a:p>
            <a:r>
              <a:rPr lang="en-US" dirty="0" smtClean="0"/>
              <a:t>Complex Leaf Deletion 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76</a:t>
            </a:fld>
            <a:endParaRPr lang="en-US" altLang="en-US"/>
          </a:p>
        </p:txBody>
      </p:sp>
      <p:sp>
        <p:nvSpPr>
          <p:cNvPr id="50" name="object 39"/>
          <p:cNvSpPr txBox="1"/>
          <p:nvPr/>
        </p:nvSpPr>
        <p:spPr>
          <a:xfrm>
            <a:off x="929604" y="3048000"/>
            <a:ext cx="899196" cy="289609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10860">
              <a:spcBef>
                <a:spcPts val="97"/>
              </a:spcBef>
            </a:pPr>
            <a:r>
              <a:rPr sz="1800" spc="-120" dirty="0" smtClean="0">
                <a:latin typeface="+mn-lt"/>
                <a:cs typeface="Tahoma"/>
              </a:rPr>
              <a:t>delete</a:t>
            </a:r>
            <a:r>
              <a:rPr lang="en-US" sz="1800" spc="-120" dirty="0" smtClean="0">
                <a:latin typeface="+mn-lt"/>
                <a:cs typeface="Tahoma"/>
              </a:rPr>
              <a:t> </a:t>
            </a:r>
            <a:r>
              <a:rPr lang="en-US" sz="1800" spc="-4" dirty="0">
                <a:cs typeface="Arial"/>
              </a:rPr>
              <a:t>2</a:t>
            </a:r>
            <a:r>
              <a:rPr sz="1800" spc="-120" dirty="0" smtClean="0">
                <a:latin typeface="+mn-lt"/>
                <a:cs typeface="Tahoma"/>
              </a:rPr>
              <a:t>:</a:t>
            </a:r>
            <a:endParaRPr sz="1800" dirty="0">
              <a:latin typeface="+mn-lt"/>
              <a:cs typeface="Tahoma"/>
            </a:endParaRPr>
          </a:p>
        </p:txBody>
      </p:sp>
      <p:sp>
        <p:nvSpPr>
          <p:cNvPr id="70" name="object 74"/>
          <p:cNvSpPr txBox="1"/>
          <p:nvPr/>
        </p:nvSpPr>
        <p:spPr>
          <a:xfrm>
            <a:off x="339998" y="4577127"/>
            <a:ext cx="8042002" cy="1282188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342900" marR="4344" indent="-342900" algn="just">
              <a:spcBef>
                <a:spcPts val="73"/>
              </a:spcBef>
              <a:buFont typeface="Arial" panose="020B0604020202020204" pitchFamily="34" charset="0"/>
              <a:buChar char="•"/>
              <a:tabLst>
                <a:tab pos="177557" algn="l"/>
              </a:tabLst>
            </a:pPr>
            <a:r>
              <a:rPr lang="en-US" sz="2000" spc="-97" dirty="0">
                <a:latin typeface="+mn-lt"/>
                <a:cs typeface="Courier New" panose="02070309020205020404" pitchFamily="49" charset="0"/>
              </a:rPr>
              <a:t>Recursion </a:t>
            </a:r>
            <a:r>
              <a:rPr lang="en-US" sz="2000" spc="-94" dirty="0">
                <a:latin typeface="+mn-lt"/>
                <a:cs typeface="Courier New" panose="02070309020205020404" pitchFamily="49" charset="0"/>
              </a:rPr>
              <a:t>cannot </a:t>
            </a:r>
            <a:r>
              <a:rPr lang="en-US" sz="2000" spc="-137" dirty="0">
                <a:latin typeface="+mn-lt"/>
                <a:cs typeface="Courier New" panose="02070309020205020404" pitchFamily="49" charset="0"/>
              </a:rPr>
              <a:t>descend </a:t>
            </a:r>
            <a:r>
              <a:rPr lang="en-US" sz="2000" spc="-56" dirty="0">
                <a:latin typeface="+mn-lt"/>
                <a:cs typeface="Courier New" panose="02070309020205020404" pitchFamily="49" charset="0"/>
              </a:rPr>
              <a:t>to </a:t>
            </a:r>
            <a:r>
              <a:rPr lang="en-US" sz="2000" spc="-128" dirty="0" smtClean="0">
                <a:latin typeface="+mn-lt"/>
                <a:cs typeface="Courier New" panose="02070309020205020404" pitchFamily="49" charset="0"/>
              </a:rPr>
              <a:t>(</a:t>
            </a:r>
            <a:r>
              <a:rPr lang="en-US" sz="2000" spc="-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i="1" spc="-4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sz="2000" spc="-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spc="-13" dirty="0" smtClean="0">
                <a:latin typeface="+mn-lt"/>
                <a:cs typeface="Courier New" panose="02070309020205020404" pitchFamily="49" charset="0"/>
              </a:rPr>
              <a:t>) </a:t>
            </a:r>
            <a:r>
              <a:rPr lang="en-US" sz="2000" spc="-13" dirty="0">
                <a:latin typeface="+mn-lt"/>
                <a:cs typeface="Courier New" panose="02070309020205020404" pitchFamily="49" charset="0"/>
              </a:rPr>
              <a:t>node </a:t>
            </a:r>
            <a:r>
              <a:rPr lang="en-US" sz="2000" spc="-133" dirty="0">
                <a:latin typeface="+mn-lt"/>
                <a:cs typeface="Courier New" panose="02070309020205020404" pitchFamily="49" charset="0"/>
              </a:rPr>
              <a:t>because 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it </a:t>
            </a:r>
            <a:r>
              <a:rPr lang="en-US" sz="2000" spc="-133" dirty="0">
                <a:latin typeface="+mn-lt"/>
                <a:cs typeface="Courier New" panose="02070309020205020404" pitchFamily="49" charset="0"/>
              </a:rPr>
              <a:t>has </a:t>
            </a:r>
            <a:r>
              <a:rPr lang="en-US" sz="2000" i="1" spc="9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−</a:t>
            </a:r>
            <a:r>
              <a:rPr lang="en-US" sz="2000" spc="-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spc="-13" dirty="0" smtClean="0">
                <a:latin typeface="+mn-lt"/>
                <a:cs typeface="Courier New" panose="02070309020205020404" pitchFamily="49" charset="0"/>
              </a:rPr>
              <a:t> = </a:t>
            </a:r>
            <a:r>
              <a:rPr lang="en-US" sz="2000" spc="-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spc="-13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000" spc="-128" dirty="0">
                <a:latin typeface="+mn-lt"/>
                <a:cs typeface="Courier New" panose="02070309020205020404" pitchFamily="49" charset="0"/>
              </a:rPr>
              <a:t>keys. </a:t>
            </a:r>
          </a:p>
          <a:p>
            <a:pPr marL="342900" marR="4344" indent="-342900" algn="just">
              <a:spcBef>
                <a:spcPts val="73"/>
              </a:spcBef>
              <a:buFont typeface="Arial" panose="020B0604020202020204" pitchFamily="34" charset="0"/>
              <a:buChar char="•"/>
              <a:tabLst>
                <a:tab pos="177557" algn="l"/>
              </a:tabLst>
            </a:pPr>
            <a:r>
              <a:rPr lang="en-US" sz="2000" spc="-60" dirty="0" smtClean="0">
                <a:latin typeface="+mn-lt"/>
                <a:cs typeface="Courier New" panose="02070309020205020404" pitchFamily="49" charset="0"/>
              </a:rPr>
              <a:t>But its</a:t>
            </a:r>
            <a:r>
              <a:rPr lang="en-US" sz="2000" spc="-103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000" spc="-81" dirty="0">
                <a:latin typeface="+mn-lt"/>
                <a:cs typeface="Courier New" panose="02070309020205020404" pitchFamily="49" charset="0"/>
              </a:rPr>
              <a:t>sibling </a:t>
            </a:r>
            <a:r>
              <a:rPr lang="en-US" sz="2000" spc="-90" dirty="0" smtClean="0">
                <a:latin typeface="+mn-lt"/>
                <a:cs typeface="Courier New" panose="02070309020205020404" pitchFamily="49" charset="0"/>
              </a:rPr>
              <a:t>(</a:t>
            </a:r>
            <a:r>
              <a:rPr lang="en-US" sz="2000" spc="-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i="1" spc="-4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sz="2000" spc="-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spc="-13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sz="2000" spc="-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000" spc="-13" dirty="0" smtClean="0">
                <a:latin typeface="+mn-lt"/>
                <a:cs typeface="Courier New" panose="02070309020205020404" pitchFamily="49" charset="0"/>
              </a:rPr>
              <a:t>) </a:t>
            </a:r>
            <a:r>
              <a:rPr lang="en-US" sz="2000" spc="-133" dirty="0">
                <a:latin typeface="+mn-lt"/>
                <a:cs typeface="Courier New" panose="02070309020205020404" pitchFamily="49" charset="0"/>
              </a:rPr>
              <a:t>has </a:t>
            </a:r>
            <a:r>
              <a:rPr lang="en-US" sz="2000" spc="-103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000" i="1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i="1" spc="9" dirty="0" smtClean="0">
                <a:latin typeface="+mn-lt"/>
                <a:cs typeface="Courier New" panose="02070309020205020404" pitchFamily="49" charset="0"/>
              </a:rPr>
              <a:t> = </a:t>
            </a:r>
            <a:r>
              <a:rPr lang="en-US" sz="2000" i="1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spc="-13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000" spc="-128" dirty="0">
                <a:latin typeface="+mn-lt"/>
                <a:cs typeface="Courier New" panose="02070309020205020404" pitchFamily="49" charset="0"/>
              </a:rPr>
              <a:t>keys. </a:t>
            </a:r>
          </a:p>
          <a:p>
            <a:pPr marL="353760" indent="-342900">
              <a:spcBef>
                <a:spcPts val="97"/>
              </a:spcBef>
              <a:buFont typeface="Arial" panose="020B0604020202020204" pitchFamily="34" charset="0"/>
              <a:buChar char="•"/>
              <a:tabLst>
                <a:tab pos="177557" algn="l"/>
              </a:tabLst>
            </a:pPr>
            <a:r>
              <a:rPr lang="en-US" sz="2000" spc="-97" dirty="0" smtClean="0">
                <a:latin typeface="+mn-lt"/>
                <a:cs typeface="Courier New" panose="02070309020205020404" pitchFamily="49" charset="0"/>
              </a:rPr>
              <a:t>Move </a:t>
            </a:r>
            <a:r>
              <a:rPr lang="en-US" sz="2000" spc="-9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spc="-97" dirty="0" smtClean="0">
                <a:latin typeface="+mn-lt"/>
                <a:cs typeface="Courier New" panose="02070309020205020404" pitchFamily="49" charset="0"/>
              </a:rPr>
              <a:t> up to root and </a:t>
            </a:r>
            <a:r>
              <a:rPr lang="en-US" sz="2000" spc="-9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spc="-97" dirty="0" smtClean="0">
                <a:latin typeface="+mn-lt"/>
                <a:cs typeface="Courier New" panose="02070309020205020404" pitchFamily="49" charset="0"/>
              </a:rPr>
              <a:t> down to </a:t>
            </a:r>
            <a:r>
              <a:rPr lang="en-US" sz="2000" spc="-128" dirty="0">
                <a:cs typeface="Courier New" panose="02070309020205020404" pitchFamily="49" charset="0"/>
              </a:rPr>
              <a:t>(</a:t>
            </a:r>
            <a:r>
              <a:rPr lang="en-US" sz="2000" spc="-4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i="1" spc="-4" dirty="0">
                <a:cs typeface="Courier New" panose="02070309020205020404" pitchFamily="49" charset="0"/>
              </a:rPr>
              <a:t>, </a:t>
            </a:r>
            <a:r>
              <a:rPr lang="en-US" sz="2000" spc="-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spc="-13" dirty="0" smtClean="0">
                <a:cs typeface="Courier New" panose="02070309020205020404" pitchFamily="49" charset="0"/>
              </a:rPr>
              <a:t>)</a:t>
            </a:r>
          </a:p>
          <a:p>
            <a:pPr marL="353760" indent="-342900">
              <a:spcBef>
                <a:spcPts val="97"/>
              </a:spcBef>
              <a:buFont typeface="Arial" panose="020B0604020202020204" pitchFamily="34" charset="0"/>
              <a:buChar char="•"/>
              <a:tabLst>
                <a:tab pos="177557" algn="l"/>
              </a:tabLst>
            </a:pPr>
            <a:r>
              <a:rPr lang="en-US" sz="2000" spc="-13" dirty="0" smtClean="0">
                <a:latin typeface="+mn-lt"/>
                <a:cs typeface="Courier New" panose="02070309020205020404" pitchFamily="49" charset="0"/>
              </a:rPr>
              <a:t>Finally, remove </a:t>
            </a:r>
            <a:r>
              <a:rPr lang="en-US" sz="2000" spc="-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10277"/>
              </p:ext>
            </p:extLst>
          </p:nvPr>
        </p:nvGraphicFramePr>
        <p:xfrm>
          <a:off x="3654698" y="990600"/>
          <a:ext cx="2057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"/>
                <a:gridCol w="411480"/>
                <a:gridCol w="411480"/>
                <a:gridCol w="411480"/>
                <a:gridCol w="411480"/>
              </a:tblGrid>
              <a:tr h="132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09724"/>
              </p:ext>
            </p:extLst>
          </p:nvPr>
        </p:nvGraphicFramePr>
        <p:xfrm>
          <a:off x="1292498" y="1837267"/>
          <a:ext cx="127635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450"/>
                <a:gridCol w="425450"/>
                <a:gridCol w="425450"/>
              </a:tblGrid>
              <a:tr h="132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506115"/>
              </p:ext>
            </p:extLst>
          </p:nvPr>
        </p:nvGraphicFramePr>
        <p:xfrm>
          <a:off x="5102498" y="1837267"/>
          <a:ext cx="1295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</a:tblGrid>
              <a:tr h="132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435109"/>
              </p:ext>
            </p:extLst>
          </p:nvPr>
        </p:nvGraphicFramePr>
        <p:xfrm>
          <a:off x="339998" y="1837267"/>
          <a:ext cx="5715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0"/>
                <a:gridCol w="285750"/>
              </a:tblGrid>
              <a:tr h="132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248248"/>
              </p:ext>
            </p:extLst>
          </p:nvPr>
        </p:nvGraphicFramePr>
        <p:xfrm>
          <a:off x="6626498" y="183726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132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1838"/>
              </p:ext>
            </p:extLst>
          </p:nvPr>
        </p:nvGraphicFramePr>
        <p:xfrm>
          <a:off x="3426098" y="183726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132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946652"/>
              </p:ext>
            </p:extLst>
          </p:nvPr>
        </p:nvGraphicFramePr>
        <p:xfrm>
          <a:off x="7693298" y="183726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132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2" name="Straight Connector 121"/>
          <p:cNvCxnSpPr/>
          <p:nvPr/>
        </p:nvCxnSpPr>
        <p:spPr bwMode="auto">
          <a:xfrm flipH="1">
            <a:off x="340000" y="1322493"/>
            <a:ext cx="3314698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flipH="1">
            <a:off x="1292499" y="1322493"/>
            <a:ext cx="2793999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H="1">
            <a:off x="3426098" y="1322493"/>
            <a:ext cx="1066801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 flipH="1" flipV="1">
            <a:off x="5305698" y="1322493"/>
            <a:ext cx="1320801" cy="51985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 flipH="1" flipV="1">
            <a:off x="5712098" y="1322493"/>
            <a:ext cx="1981200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 flipH="1" flipV="1">
            <a:off x="4873898" y="1322493"/>
            <a:ext cx="228600" cy="51308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bject 3"/>
          <p:cNvSpPr txBox="1"/>
          <p:nvPr/>
        </p:nvSpPr>
        <p:spPr>
          <a:xfrm>
            <a:off x="933874" y="990600"/>
            <a:ext cx="980645" cy="289609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10860">
              <a:spcBef>
                <a:spcPts val="97"/>
              </a:spcBef>
            </a:pPr>
            <a:r>
              <a:rPr sz="1800" spc="-68" dirty="0">
                <a:latin typeface="+mn-lt"/>
                <a:cs typeface="Tahoma"/>
              </a:rPr>
              <a:t>Initial</a:t>
            </a:r>
            <a:r>
              <a:rPr sz="1800" spc="-34" dirty="0">
                <a:latin typeface="+mn-lt"/>
                <a:cs typeface="Tahoma"/>
              </a:rPr>
              <a:t> </a:t>
            </a:r>
            <a:r>
              <a:rPr sz="1800" spc="-120" dirty="0">
                <a:latin typeface="+mn-lt"/>
                <a:cs typeface="Tahoma"/>
              </a:rPr>
              <a:t>tree:</a:t>
            </a:r>
            <a:endParaRPr sz="1800" dirty="0">
              <a:latin typeface="+mn-lt"/>
              <a:cs typeface="Tahoma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18013"/>
              </p:ext>
            </p:extLst>
          </p:nvPr>
        </p:nvGraphicFramePr>
        <p:xfrm>
          <a:off x="3654698" y="3048000"/>
          <a:ext cx="2057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"/>
                <a:gridCol w="411480"/>
                <a:gridCol w="411480"/>
                <a:gridCol w="411480"/>
                <a:gridCol w="411480"/>
              </a:tblGrid>
              <a:tr h="132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562374"/>
              </p:ext>
            </p:extLst>
          </p:nvPr>
        </p:nvGraphicFramePr>
        <p:xfrm>
          <a:off x="1292498" y="3894667"/>
          <a:ext cx="8509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450"/>
                <a:gridCol w="425450"/>
              </a:tblGrid>
              <a:tr h="132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642180"/>
              </p:ext>
            </p:extLst>
          </p:nvPr>
        </p:nvGraphicFramePr>
        <p:xfrm>
          <a:off x="5102498" y="3894667"/>
          <a:ext cx="1295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</a:tblGrid>
              <a:tr h="132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178211"/>
              </p:ext>
            </p:extLst>
          </p:nvPr>
        </p:nvGraphicFramePr>
        <p:xfrm>
          <a:off x="339998" y="3894667"/>
          <a:ext cx="5715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0"/>
                <a:gridCol w="285750"/>
              </a:tblGrid>
              <a:tr h="132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14611"/>
              </p:ext>
            </p:extLst>
          </p:nvPr>
        </p:nvGraphicFramePr>
        <p:xfrm>
          <a:off x="6626498" y="389466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132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07212"/>
              </p:ext>
            </p:extLst>
          </p:nvPr>
        </p:nvGraphicFramePr>
        <p:xfrm>
          <a:off x="3426098" y="389466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132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07787"/>
              </p:ext>
            </p:extLst>
          </p:nvPr>
        </p:nvGraphicFramePr>
        <p:xfrm>
          <a:off x="7693298" y="3894667"/>
          <a:ext cx="83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132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5" name="Straight Connector 44"/>
          <p:cNvCxnSpPr/>
          <p:nvPr/>
        </p:nvCxnSpPr>
        <p:spPr bwMode="auto">
          <a:xfrm flipH="1">
            <a:off x="340000" y="3379893"/>
            <a:ext cx="3314698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H="1">
            <a:off x="1292499" y="3379893"/>
            <a:ext cx="2793999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H="1">
            <a:off x="3426098" y="3379893"/>
            <a:ext cx="1066801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 flipV="1">
            <a:off x="5305698" y="3379893"/>
            <a:ext cx="1320801" cy="51985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H="1" flipV="1">
            <a:off x="5712098" y="3379893"/>
            <a:ext cx="1981200" cy="513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H="1" flipV="1">
            <a:off x="4873898" y="3379893"/>
            <a:ext cx="228600" cy="51308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333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1667" y="0"/>
            <a:ext cx="8534400" cy="1143000"/>
          </a:xfrm>
          <a:ln/>
        </p:spPr>
        <p:txBody>
          <a:bodyPr/>
          <a:lstStyle/>
          <a:p>
            <a:r>
              <a:rPr lang="en-GB" altLang="en-US" dirty="0" smtClean="0"/>
              <a:t>Example: B-Tree</a:t>
            </a:r>
            <a:endParaRPr lang="en-GB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667" y="1007533"/>
            <a:ext cx="8686800" cy="1811867"/>
          </a:xfrm>
          <a:ln/>
        </p:spPr>
        <p:txBody>
          <a:bodyPr/>
          <a:lstStyle/>
          <a:p>
            <a:r>
              <a:rPr lang="en-GB" altLang="en-US" dirty="0"/>
              <a:t>Given </a:t>
            </a:r>
            <a:r>
              <a:rPr lang="en-GB" altLang="en-US" dirty="0" smtClean="0"/>
              <a:t>4-way </a:t>
            </a:r>
            <a:r>
              <a:rPr lang="en-GB" altLang="en-US" dirty="0"/>
              <a:t>B-tree created by these data (last exercise</a:t>
            </a:r>
            <a:r>
              <a:rPr lang="en-GB" altLang="en-US" dirty="0" smtClean="0"/>
              <a:t>):</a:t>
            </a:r>
          </a:p>
          <a:p>
            <a:pPr marL="0" indent="0">
              <a:buNone/>
            </a:pPr>
            <a:endParaRPr lang="en-GB" altLang="en-US" sz="1200" dirty="0"/>
          </a:p>
          <a:p>
            <a:pPr marL="0" indent="0" algn="ctr">
              <a:buNone/>
            </a:pP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3 7 9 23 45 1 5 14 25 24 13 11 8 19 4 31 35 56</a:t>
            </a: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77</a:t>
            </a:fld>
            <a:endParaRPr lang="en-US" altLang="en-US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01621"/>
              </p:ext>
            </p:extLst>
          </p:nvPr>
        </p:nvGraphicFramePr>
        <p:xfrm>
          <a:off x="4724400" y="5489362"/>
          <a:ext cx="9646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306"/>
                <a:gridCol w="4823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62110"/>
              </p:ext>
            </p:extLst>
          </p:nvPr>
        </p:nvGraphicFramePr>
        <p:xfrm>
          <a:off x="3048000" y="4059343"/>
          <a:ext cx="7097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876"/>
                <a:gridCol w="3548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916329"/>
              </p:ext>
            </p:extLst>
          </p:nvPr>
        </p:nvGraphicFramePr>
        <p:xfrm>
          <a:off x="1561330" y="5489362"/>
          <a:ext cx="8008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435"/>
                <a:gridCol w="4004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56119"/>
              </p:ext>
            </p:extLst>
          </p:nvPr>
        </p:nvGraphicFramePr>
        <p:xfrm>
          <a:off x="3505200" y="5480894"/>
          <a:ext cx="9056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815"/>
                <a:gridCol w="4528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21373"/>
              </p:ext>
            </p:extLst>
          </p:nvPr>
        </p:nvGraphicFramePr>
        <p:xfrm>
          <a:off x="6000558" y="5489362"/>
          <a:ext cx="442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0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480810"/>
              </p:ext>
            </p:extLst>
          </p:nvPr>
        </p:nvGraphicFramePr>
        <p:xfrm>
          <a:off x="6781800" y="5480895"/>
          <a:ext cx="1524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" name="Line 10"/>
          <p:cNvSpPr>
            <a:spLocks noChangeShapeType="1"/>
          </p:cNvSpPr>
          <p:nvPr/>
        </p:nvSpPr>
        <p:spPr bwMode="auto">
          <a:xfrm flipH="1">
            <a:off x="2561903" y="4430183"/>
            <a:ext cx="1195846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1"/>
          <p:cNvSpPr>
            <a:spLocks noChangeShapeType="1"/>
          </p:cNvSpPr>
          <p:nvPr/>
        </p:nvSpPr>
        <p:spPr bwMode="auto">
          <a:xfrm flipH="1">
            <a:off x="4720735" y="4430182"/>
            <a:ext cx="649090" cy="10668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0"/>
          <p:cNvSpPr>
            <a:spLocks noChangeShapeType="1"/>
          </p:cNvSpPr>
          <p:nvPr/>
        </p:nvSpPr>
        <p:spPr bwMode="auto">
          <a:xfrm flipH="1">
            <a:off x="999033" y="4437802"/>
            <a:ext cx="2048967" cy="105918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1"/>
          <p:cNvSpPr>
            <a:spLocks noChangeShapeType="1"/>
          </p:cNvSpPr>
          <p:nvPr/>
        </p:nvSpPr>
        <p:spPr bwMode="auto">
          <a:xfrm>
            <a:off x="6242777" y="4437803"/>
            <a:ext cx="539023" cy="10515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>
            <a:off x="5793957" y="4437803"/>
            <a:ext cx="206602" cy="104309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56804"/>
              </p:ext>
            </p:extLst>
          </p:nvPr>
        </p:nvGraphicFramePr>
        <p:xfrm>
          <a:off x="4114800" y="3139864"/>
          <a:ext cx="4823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3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0008"/>
              </p:ext>
            </p:extLst>
          </p:nvPr>
        </p:nvGraphicFramePr>
        <p:xfrm>
          <a:off x="4921005" y="4059343"/>
          <a:ext cx="13217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591"/>
                <a:gridCol w="440591"/>
                <a:gridCol w="4405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142951"/>
              </p:ext>
            </p:extLst>
          </p:nvPr>
        </p:nvGraphicFramePr>
        <p:xfrm>
          <a:off x="2561904" y="5489362"/>
          <a:ext cx="3336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6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5" name="Line 11"/>
          <p:cNvSpPr>
            <a:spLocks noChangeShapeType="1"/>
          </p:cNvSpPr>
          <p:nvPr/>
        </p:nvSpPr>
        <p:spPr bwMode="auto">
          <a:xfrm flipH="1">
            <a:off x="3505200" y="4437803"/>
            <a:ext cx="1415802" cy="10430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11"/>
          <p:cNvSpPr>
            <a:spLocks noChangeShapeType="1"/>
          </p:cNvSpPr>
          <p:nvPr/>
        </p:nvSpPr>
        <p:spPr bwMode="auto">
          <a:xfrm flipH="1">
            <a:off x="3300164" y="3510704"/>
            <a:ext cx="814636" cy="5562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11"/>
          <p:cNvSpPr>
            <a:spLocks noChangeShapeType="1"/>
          </p:cNvSpPr>
          <p:nvPr/>
        </p:nvSpPr>
        <p:spPr bwMode="auto">
          <a:xfrm>
            <a:off x="4597106" y="3510703"/>
            <a:ext cx="323900" cy="5562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916140"/>
              </p:ext>
            </p:extLst>
          </p:nvPr>
        </p:nvGraphicFramePr>
        <p:xfrm>
          <a:off x="999033" y="5489362"/>
          <a:ext cx="3336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6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9" name="Line 10"/>
          <p:cNvSpPr>
            <a:spLocks noChangeShapeType="1"/>
          </p:cNvSpPr>
          <p:nvPr/>
        </p:nvSpPr>
        <p:spPr bwMode="auto">
          <a:xfrm flipH="1">
            <a:off x="1557665" y="4430183"/>
            <a:ext cx="1839338" cy="10591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1667" y="0"/>
            <a:ext cx="8534400" cy="1143000"/>
          </a:xfrm>
          <a:ln/>
        </p:spPr>
        <p:txBody>
          <a:bodyPr/>
          <a:lstStyle/>
          <a:p>
            <a:r>
              <a:rPr lang="en-GB" altLang="en-US" dirty="0" smtClean="0"/>
              <a:t>Example: B-Tree</a:t>
            </a:r>
            <a:endParaRPr lang="en-GB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667" y="1007533"/>
            <a:ext cx="8686800" cy="592667"/>
          </a:xfrm>
          <a:ln/>
        </p:spPr>
        <p:txBody>
          <a:bodyPr/>
          <a:lstStyle/>
          <a:p>
            <a:r>
              <a:rPr lang="en-GB" altLang="en-US" dirty="0" smtClean="0"/>
              <a:t>Add </a:t>
            </a:r>
            <a:r>
              <a:rPr lang="en-GB" altLang="en-US" dirty="0"/>
              <a:t>these </a:t>
            </a:r>
            <a:r>
              <a:rPr lang="en-GB" altLang="en-US" dirty="0" smtClean="0"/>
              <a:t>additional keys</a:t>
            </a:r>
            <a:r>
              <a:rPr lang="en-GB" altLang="en-US" dirty="0"/>
              <a:t>: 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altLang="en-US" dirty="0" smtClean="0">
                <a:cs typeface="Courier New" panose="02070309020205020404" pitchFamily="49" charset="0"/>
              </a:rPr>
              <a:t> </a:t>
            </a:r>
            <a:r>
              <a:rPr lang="en-GB" altLang="en-US" dirty="0" smtClean="0"/>
              <a:t>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GB" altLang="en-US" dirty="0">
                <a:cs typeface="Courier New" panose="02070309020205020404" pitchFamily="49" charset="0"/>
              </a:rPr>
              <a:t> </a:t>
            </a:r>
            <a:r>
              <a:rPr lang="en-GB" altLang="en-US" dirty="0" smtClean="0">
                <a:cs typeface="Courier New" panose="02070309020205020404" pitchFamily="49" charset="0"/>
              </a:rPr>
              <a:t>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8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1667" y="0"/>
            <a:ext cx="8534400" cy="1143000"/>
          </a:xfrm>
          <a:ln/>
        </p:spPr>
        <p:txBody>
          <a:bodyPr/>
          <a:lstStyle/>
          <a:p>
            <a:r>
              <a:rPr lang="en-GB" altLang="en-US" dirty="0" smtClean="0"/>
              <a:t>Example: B-Tree</a:t>
            </a:r>
            <a:endParaRPr lang="en-GB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667" y="1007533"/>
            <a:ext cx="8686800" cy="592667"/>
          </a:xfrm>
          <a:ln/>
        </p:spPr>
        <p:txBody>
          <a:bodyPr/>
          <a:lstStyle/>
          <a:p>
            <a:r>
              <a:rPr lang="en-GB" altLang="en-US" dirty="0" smtClean="0"/>
              <a:t>Add </a:t>
            </a:r>
            <a:r>
              <a:rPr lang="en-GB" altLang="en-US" dirty="0"/>
              <a:t>these </a:t>
            </a:r>
            <a:r>
              <a:rPr lang="en-GB" altLang="en-US" dirty="0" smtClean="0"/>
              <a:t>additional keys</a:t>
            </a:r>
            <a:r>
              <a:rPr lang="en-GB" altLang="en-US" dirty="0"/>
              <a:t>: 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altLang="en-US" dirty="0" smtClean="0">
                <a:cs typeface="Courier New" panose="02070309020205020404" pitchFamily="49" charset="0"/>
              </a:rPr>
              <a:t> </a:t>
            </a:r>
            <a:r>
              <a:rPr lang="en-GB" altLang="en-US" dirty="0" smtClean="0"/>
              <a:t>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GB" altLang="en-US" dirty="0">
                <a:cs typeface="Courier New" panose="02070309020205020404" pitchFamily="49" charset="0"/>
              </a:rPr>
              <a:t> </a:t>
            </a:r>
            <a:r>
              <a:rPr lang="en-GB" altLang="en-US" dirty="0" smtClean="0">
                <a:cs typeface="Courier New" panose="02070309020205020404" pitchFamily="49" charset="0"/>
              </a:rPr>
              <a:t>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79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63028"/>
              </p:ext>
            </p:extLst>
          </p:nvPr>
        </p:nvGraphicFramePr>
        <p:xfrm>
          <a:off x="4978988" y="4957231"/>
          <a:ext cx="9646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306"/>
                <a:gridCol w="4823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90759"/>
              </p:ext>
            </p:extLst>
          </p:nvPr>
        </p:nvGraphicFramePr>
        <p:xfrm>
          <a:off x="3048000" y="3527212"/>
          <a:ext cx="7097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876"/>
                <a:gridCol w="3548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796295"/>
              </p:ext>
            </p:extLst>
          </p:nvPr>
        </p:nvGraphicFramePr>
        <p:xfrm>
          <a:off x="1561330" y="4957231"/>
          <a:ext cx="10331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378"/>
                <a:gridCol w="344378"/>
                <a:gridCol w="3443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64054"/>
              </p:ext>
            </p:extLst>
          </p:nvPr>
        </p:nvGraphicFramePr>
        <p:xfrm>
          <a:off x="3400227" y="4948762"/>
          <a:ext cx="14003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1"/>
                <a:gridCol w="466791"/>
                <a:gridCol w="466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67453"/>
              </p:ext>
            </p:extLst>
          </p:nvPr>
        </p:nvGraphicFramePr>
        <p:xfrm>
          <a:off x="6187332" y="4957231"/>
          <a:ext cx="442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0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611925"/>
              </p:ext>
            </p:extLst>
          </p:nvPr>
        </p:nvGraphicFramePr>
        <p:xfrm>
          <a:off x="6781800" y="4948764"/>
          <a:ext cx="1524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2823063" y="3898052"/>
            <a:ext cx="93468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4976447" y="3898051"/>
            <a:ext cx="393378" cy="10591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609596" y="3905671"/>
            <a:ext cx="2438404" cy="10515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6242777" y="3905672"/>
            <a:ext cx="539023" cy="10515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793956" y="3905672"/>
            <a:ext cx="393375" cy="10591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324692"/>
              </p:ext>
            </p:extLst>
          </p:nvPr>
        </p:nvGraphicFramePr>
        <p:xfrm>
          <a:off x="4114800" y="2607733"/>
          <a:ext cx="4823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3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4539"/>
              </p:ext>
            </p:extLst>
          </p:nvPr>
        </p:nvGraphicFramePr>
        <p:xfrm>
          <a:off x="4921005" y="3527212"/>
          <a:ext cx="13217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591"/>
                <a:gridCol w="440591"/>
                <a:gridCol w="4405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177567"/>
              </p:ext>
            </p:extLst>
          </p:nvPr>
        </p:nvGraphicFramePr>
        <p:xfrm>
          <a:off x="2819400" y="4957231"/>
          <a:ext cx="3336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6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Line 11"/>
          <p:cNvSpPr>
            <a:spLocks noChangeShapeType="1"/>
          </p:cNvSpPr>
          <p:nvPr/>
        </p:nvSpPr>
        <p:spPr bwMode="auto">
          <a:xfrm flipH="1">
            <a:off x="3395314" y="3905672"/>
            <a:ext cx="1525688" cy="10591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H="1">
            <a:off x="3300164" y="2978573"/>
            <a:ext cx="814636" cy="5562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4597106" y="2978572"/>
            <a:ext cx="323900" cy="5562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087304"/>
              </p:ext>
            </p:extLst>
          </p:nvPr>
        </p:nvGraphicFramePr>
        <p:xfrm>
          <a:off x="609600" y="4957231"/>
          <a:ext cx="7557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67"/>
                <a:gridCol w="3778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1557665" y="3898052"/>
            <a:ext cx="1839338" cy="10591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 smtClean="0"/>
              <a:t>What is a B-Tree?</a:t>
            </a:r>
            <a:endParaRPr lang="en-US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2209800"/>
          </a:xfrm>
          <a:ln/>
        </p:spPr>
        <p:txBody>
          <a:bodyPr/>
          <a:lstStyle/>
          <a:p>
            <a:r>
              <a:rPr lang="en-US" altLang="en-US" dirty="0" smtClean="0"/>
              <a:t>B-Trees are generalization of BSTs.</a:t>
            </a:r>
          </a:p>
          <a:p>
            <a:r>
              <a:rPr lang="en-US" altLang="en-US" dirty="0" smtClean="0"/>
              <a:t>A B-Tree </a:t>
            </a:r>
            <a:r>
              <a:rPr lang="en-US" altLang="en-US" dirty="0"/>
              <a:t>of order </a:t>
            </a:r>
            <a:r>
              <a:rPr lang="en-US" altLang="en-US" i="1" dirty="0"/>
              <a:t>m</a:t>
            </a:r>
            <a:r>
              <a:rPr lang="en-US" altLang="en-US" dirty="0" smtClean="0"/>
              <a:t> is </a:t>
            </a:r>
            <a:r>
              <a:rPr lang="en-US" altLang="en-US" dirty="0"/>
              <a:t>an </a:t>
            </a:r>
            <a:r>
              <a:rPr lang="en-US" altLang="en-US" i="1" dirty="0"/>
              <a:t>m</a:t>
            </a:r>
            <a:r>
              <a:rPr lang="en-US" altLang="en-US" dirty="0" smtClean="0"/>
              <a:t>-way tree. </a:t>
            </a:r>
            <a:endParaRPr lang="en-US" altLang="en-US" dirty="0"/>
          </a:p>
          <a:p>
            <a:pPr lvl="1"/>
            <a:r>
              <a:rPr lang="en-US" altLang="en-US" dirty="0"/>
              <a:t>A</a:t>
            </a:r>
            <a:r>
              <a:rPr lang="en-US" altLang="en-US" dirty="0" smtClean="0"/>
              <a:t> </a:t>
            </a:r>
            <a:r>
              <a:rPr lang="en-US" altLang="en-US" dirty="0"/>
              <a:t>tree where each node may have up to </a:t>
            </a:r>
            <a:r>
              <a:rPr lang="en-US" altLang="en-US" i="1" dirty="0"/>
              <a:t>m</a:t>
            </a:r>
            <a:r>
              <a:rPr lang="en-US" altLang="en-US" dirty="0" smtClean="0"/>
              <a:t> children.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752600" y="3048000"/>
            <a:ext cx="5638800" cy="1943100"/>
            <a:chOff x="381000" y="1676400"/>
            <a:chExt cx="5638800" cy="19431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2362200" y="1676400"/>
              <a:ext cx="1676400" cy="6096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502429" y="1782233"/>
              <a:ext cx="381000" cy="381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3003814" y="1782233"/>
              <a:ext cx="381000" cy="381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343400" y="3009900"/>
              <a:ext cx="1676400" cy="6096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4483629" y="3115733"/>
              <a:ext cx="381000" cy="381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4985014" y="3115733"/>
              <a:ext cx="381000" cy="381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2362200" y="3009900"/>
              <a:ext cx="1676400" cy="6096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2502429" y="3115733"/>
              <a:ext cx="381000" cy="381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3003814" y="3115733"/>
              <a:ext cx="381000" cy="381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81000" y="3009900"/>
              <a:ext cx="1676400" cy="6096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521229" y="3115733"/>
              <a:ext cx="381000" cy="381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1022614" y="3115733"/>
              <a:ext cx="381000" cy="381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1524000" y="3115733"/>
              <a:ext cx="381000" cy="381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21281" y="17419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7</a:t>
              </a:r>
              <a:endParaRPr lang="en-US" sz="2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1133" y="1750367"/>
              <a:ext cx="614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16</a:t>
              </a:r>
              <a:endParaRPr 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1229" y="3075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42458" y="3083867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36171" y="307539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21281" y="307539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11607" y="3075400"/>
              <a:ext cx="5842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12</a:t>
              </a:r>
              <a:endParaRPr lang="en-US" sz="2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14239" y="3083866"/>
              <a:ext cx="645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18</a:t>
              </a:r>
              <a:endParaRPr lang="en-US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39935" y="3075399"/>
              <a:ext cx="649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21</a:t>
              </a:r>
              <a:endParaRPr lang="en-US" sz="2400" dirty="0"/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2408706" y="2148531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2923844" y="2148531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3417790" y="2148531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436041" y="3474564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934283" y="3474564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1428093" y="3482030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1917437" y="3490497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418264" y="3479797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2895600" y="3479797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411342" y="3482030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4397538" y="3488264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874874" y="3488264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5390616" y="3490497"/>
              <a:ext cx="84531" cy="11006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Straight Arrow Connector 42"/>
            <p:cNvCxnSpPr>
              <a:stCxn id="30" idx="3"/>
            </p:cNvCxnSpPr>
            <p:nvPr/>
          </p:nvCxnSpPr>
          <p:spPr bwMode="auto">
            <a:xfrm flipH="1">
              <a:off x="1959702" y="2242480"/>
              <a:ext cx="461383" cy="7674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31" idx="3"/>
            </p:cNvCxnSpPr>
            <p:nvPr/>
          </p:nvCxnSpPr>
          <p:spPr bwMode="auto">
            <a:xfrm flipH="1">
              <a:off x="2526214" y="2242480"/>
              <a:ext cx="410009" cy="7674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Straight Arrow Connector 44"/>
            <p:cNvCxnSpPr>
              <a:stCxn id="32" idx="5"/>
            </p:cNvCxnSpPr>
            <p:nvPr/>
          </p:nvCxnSpPr>
          <p:spPr bwMode="auto">
            <a:xfrm>
              <a:off x="3489942" y="2242480"/>
              <a:ext cx="979265" cy="7674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9170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1667" y="0"/>
            <a:ext cx="8534400" cy="1143000"/>
          </a:xfrm>
          <a:ln/>
        </p:spPr>
        <p:txBody>
          <a:bodyPr/>
          <a:lstStyle/>
          <a:p>
            <a:r>
              <a:rPr lang="en-GB" altLang="en-US" dirty="0" smtClean="0"/>
              <a:t>Example: B-Tree</a:t>
            </a:r>
            <a:endParaRPr lang="en-GB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667" y="1007533"/>
            <a:ext cx="8686800" cy="668867"/>
          </a:xfrm>
          <a:ln/>
        </p:spPr>
        <p:txBody>
          <a:bodyPr/>
          <a:lstStyle/>
          <a:p>
            <a:r>
              <a:rPr lang="en-GB" altLang="en-US" dirty="0" smtClean="0"/>
              <a:t>Delete </a:t>
            </a:r>
            <a:r>
              <a:rPr lang="en-GB" altLang="en-US" dirty="0"/>
              <a:t>these keys: 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altLang="en-US" dirty="0" smtClean="0">
                <a:cs typeface="Courier New" panose="02070309020205020404" pitchFamily="49" charset="0"/>
              </a:rPr>
              <a:t> </a:t>
            </a:r>
            <a:r>
              <a:rPr lang="en-GB" altLang="en-US" dirty="0" smtClean="0"/>
              <a:t>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altLang="en-US" dirty="0" smtClean="0">
                <a:cs typeface="Courier New" panose="02070309020205020404" pitchFamily="49" charset="0"/>
              </a:rPr>
              <a:t> </a:t>
            </a:r>
            <a:r>
              <a:rPr lang="en-GB" altLang="en-US" dirty="0" smtClean="0"/>
              <a:t>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GB" altLang="en-US" dirty="0" smtClean="0">
                <a:cs typeface="Courier New" panose="02070309020205020404" pitchFamily="49" charset="0"/>
              </a:rPr>
              <a:t> </a:t>
            </a:r>
            <a:r>
              <a:rPr lang="en-GB" altLang="en-US" dirty="0" smtClean="0"/>
              <a:t>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altLang="en-US" dirty="0">
                <a:cs typeface="Courier New" panose="02070309020205020404" pitchFamily="49" charset="0"/>
              </a:rPr>
              <a:t> </a:t>
            </a:r>
            <a:r>
              <a:rPr lang="en-GB" altLang="en-US" dirty="0" smtClean="0">
                <a:cs typeface="Courier New" panose="02070309020205020404" pitchFamily="49" charset="0"/>
              </a:rPr>
              <a:t>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2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1667" y="0"/>
            <a:ext cx="8534400" cy="1143000"/>
          </a:xfrm>
          <a:ln/>
        </p:spPr>
        <p:txBody>
          <a:bodyPr/>
          <a:lstStyle/>
          <a:p>
            <a:r>
              <a:rPr lang="en-GB" altLang="en-US" dirty="0" smtClean="0"/>
              <a:t>Example: B-Tree</a:t>
            </a:r>
            <a:endParaRPr lang="en-GB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667" y="1007533"/>
            <a:ext cx="8686800" cy="668867"/>
          </a:xfrm>
          <a:ln/>
        </p:spPr>
        <p:txBody>
          <a:bodyPr/>
          <a:lstStyle/>
          <a:p>
            <a:r>
              <a:rPr lang="en-GB" altLang="en-US" dirty="0" smtClean="0"/>
              <a:t>Delete </a:t>
            </a:r>
            <a:r>
              <a:rPr lang="en-GB" altLang="en-US" dirty="0"/>
              <a:t>these keys: 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altLang="en-US" dirty="0" smtClean="0">
                <a:cs typeface="Courier New" panose="02070309020205020404" pitchFamily="49" charset="0"/>
              </a:rPr>
              <a:t> </a:t>
            </a:r>
            <a:r>
              <a:rPr lang="en-GB" altLang="en-US" dirty="0" smtClean="0"/>
              <a:t>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altLang="en-US" dirty="0" smtClean="0">
                <a:cs typeface="Courier New" panose="02070309020205020404" pitchFamily="49" charset="0"/>
              </a:rPr>
              <a:t> </a:t>
            </a:r>
            <a:r>
              <a:rPr lang="en-GB" altLang="en-US" dirty="0" smtClean="0"/>
              <a:t>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GB" altLang="en-US" dirty="0" smtClean="0">
                <a:cs typeface="Courier New" panose="02070309020205020404" pitchFamily="49" charset="0"/>
              </a:rPr>
              <a:t> </a:t>
            </a:r>
            <a:r>
              <a:rPr lang="en-GB" altLang="en-US" dirty="0" smtClean="0"/>
              <a:t>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altLang="en-US" dirty="0">
                <a:cs typeface="Courier New" panose="02070309020205020404" pitchFamily="49" charset="0"/>
              </a:rPr>
              <a:t> </a:t>
            </a:r>
            <a:r>
              <a:rPr lang="en-GB" altLang="en-US" dirty="0" smtClean="0">
                <a:cs typeface="Courier New" panose="02070309020205020404" pitchFamily="49" charset="0"/>
              </a:rPr>
              <a:t>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81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94609"/>
              </p:ext>
            </p:extLst>
          </p:nvPr>
        </p:nvGraphicFramePr>
        <p:xfrm>
          <a:off x="4671056" y="4957231"/>
          <a:ext cx="9646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306"/>
                <a:gridCol w="4823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666745"/>
              </p:ext>
            </p:extLst>
          </p:nvPr>
        </p:nvGraphicFramePr>
        <p:xfrm>
          <a:off x="2356112" y="4957231"/>
          <a:ext cx="7619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88"/>
                <a:gridCol w="3749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403357"/>
              </p:ext>
            </p:extLst>
          </p:nvPr>
        </p:nvGraphicFramePr>
        <p:xfrm>
          <a:off x="3482886" y="4948762"/>
          <a:ext cx="9335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1"/>
                <a:gridCol w="466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1422"/>
              </p:ext>
            </p:extLst>
          </p:nvPr>
        </p:nvGraphicFramePr>
        <p:xfrm>
          <a:off x="5879400" y="4957231"/>
          <a:ext cx="442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0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831042"/>
              </p:ext>
            </p:extLst>
          </p:nvPr>
        </p:nvGraphicFramePr>
        <p:xfrm>
          <a:off x="6473868" y="4948764"/>
          <a:ext cx="1524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4668515" y="3898051"/>
            <a:ext cx="393378" cy="10591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1600200" y="3905671"/>
            <a:ext cx="1139867" cy="10515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5934845" y="3905672"/>
            <a:ext cx="539023" cy="10515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486024" y="3905672"/>
            <a:ext cx="393375" cy="10591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85139"/>
              </p:ext>
            </p:extLst>
          </p:nvPr>
        </p:nvGraphicFramePr>
        <p:xfrm>
          <a:off x="3806868" y="2607733"/>
          <a:ext cx="4823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3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3427440" y="3905671"/>
            <a:ext cx="55444" cy="104309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H="1">
            <a:off x="2740067" y="2978573"/>
            <a:ext cx="1066801" cy="54863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4289173" y="2978572"/>
            <a:ext cx="772719" cy="54863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34359"/>
              </p:ext>
            </p:extLst>
          </p:nvPr>
        </p:nvGraphicFramePr>
        <p:xfrm>
          <a:off x="1600201" y="4957231"/>
          <a:ext cx="37786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2356111" y="3898052"/>
            <a:ext cx="73296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812959"/>
              </p:ext>
            </p:extLst>
          </p:nvPr>
        </p:nvGraphicFramePr>
        <p:xfrm>
          <a:off x="5061893" y="3527212"/>
          <a:ext cx="8914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747"/>
                <a:gridCol w="4457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16448"/>
              </p:ext>
            </p:extLst>
          </p:nvPr>
        </p:nvGraphicFramePr>
        <p:xfrm>
          <a:off x="2740067" y="3522130"/>
          <a:ext cx="6887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88"/>
                <a:gridCol w="3016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6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1667" y="0"/>
            <a:ext cx="8534400" cy="1143000"/>
          </a:xfrm>
          <a:ln/>
        </p:spPr>
        <p:txBody>
          <a:bodyPr/>
          <a:lstStyle/>
          <a:p>
            <a:r>
              <a:rPr lang="en-GB" altLang="en-US" dirty="0" smtClean="0"/>
              <a:t>Example: B-Tree</a:t>
            </a:r>
            <a:endParaRPr lang="en-GB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667" y="1007533"/>
            <a:ext cx="8686800" cy="668867"/>
          </a:xfrm>
          <a:ln/>
        </p:spPr>
        <p:txBody>
          <a:bodyPr/>
          <a:lstStyle/>
          <a:p>
            <a:r>
              <a:rPr lang="en-GB" altLang="en-US" dirty="0" smtClean="0"/>
              <a:t>Delete </a:t>
            </a:r>
            <a:r>
              <a:rPr lang="en-GB" altLang="en-US" dirty="0"/>
              <a:t>these keys: 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altLang="en-US" dirty="0" smtClean="0">
                <a:cs typeface="Courier New" panose="02070309020205020404" pitchFamily="49" charset="0"/>
              </a:rPr>
              <a:t> </a:t>
            </a:r>
            <a:r>
              <a:rPr lang="en-GB" altLang="en-US" dirty="0" smtClean="0"/>
              <a:t>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altLang="en-US" dirty="0" smtClean="0">
                <a:cs typeface="Courier New" panose="02070309020205020404" pitchFamily="49" charset="0"/>
              </a:rPr>
              <a:t> </a:t>
            </a:r>
            <a:r>
              <a:rPr lang="en-GB" altLang="en-US" dirty="0" smtClean="0"/>
              <a:t>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GB" altLang="en-US" dirty="0" smtClean="0">
                <a:cs typeface="Courier New" panose="02070309020205020404" pitchFamily="49" charset="0"/>
              </a:rPr>
              <a:t> </a:t>
            </a:r>
            <a:r>
              <a:rPr lang="en-GB" altLang="en-US" dirty="0" smtClean="0"/>
              <a:t>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altLang="en-US" dirty="0">
                <a:cs typeface="Courier New" panose="02070309020205020404" pitchFamily="49" charset="0"/>
              </a:rPr>
              <a:t> </a:t>
            </a:r>
            <a:r>
              <a:rPr lang="en-GB" altLang="en-US" dirty="0" smtClean="0">
                <a:cs typeface="Courier New" panose="02070309020205020404" pitchFamily="49" charset="0"/>
              </a:rPr>
              <a:t>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82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671056" y="4957231"/>
          <a:ext cx="9646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306"/>
                <a:gridCol w="4823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569926"/>
              </p:ext>
            </p:extLst>
          </p:nvPr>
        </p:nvGraphicFramePr>
        <p:xfrm>
          <a:off x="1368175" y="4976698"/>
          <a:ext cx="7442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335"/>
                <a:gridCol w="3778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482886" y="4948762"/>
          <a:ext cx="9335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1"/>
                <a:gridCol w="466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879400" y="4957231"/>
          <a:ext cx="442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0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473868" y="4948764"/>
          <a:ext cx="1524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4668515" y="3898051"/>
            <a:ext cx="393378" cy="10591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1368173" y="3905671"/>
            <a:ext cx="1298827" cy="10710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5934845" y="3905672"/>
            <a:ext cx="539023" cy="10515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486024" y="3905672"/>
            <a:ext cx="393375" cy="10591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806868" y="2607733"/>
          <a:ext cx="4823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3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3427440" y="3905671"/>
            <a:ext cx="55444" cy="104309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H="1">
            <a:off x="2667000" y="2978574"/>
            <a:ext cx="1139868" cy="548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4289173" y="2978572"/>
            <a:ext cx="772719" cy="54863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604419"/>
              </p:ext>
            </p:extLst>
          </p:nvPr>
        </p:nvGraphicFramePr>
        <p:xfrm>
          <a:off x="2356110" y="4967173"/>
          <a:ext cx="37786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2356111" y="3892970"/>
            <a:ext cx="693284" cy="10718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5061893" y="3527212"/>
          <a:ext cx="8914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747"/>
                <a:gridCol w="4457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79909"/>
              </p:ext>
            </p:extLst>
          </p:nvPr>
        </p:nvGraphicFramePr>
        <p:xfrm>
          <a:off x="2667000" y="3522130"/>
          <a:ext cx="76182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3808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408017" y="1808901"/>
            <a:ext cx="1371600" cy="66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altLang="en-US" kern="0" dirty="0" smtClean="0"/>
              <a:t>OR</a:t>
            </a:r>
            <a:endParaRPr lang="en-GB" alt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9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Algorithm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924800" cy="47244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209"/>
              </a:spcBef>
              <a:buNone/>
            </a:pPr>
            <a:r>
              <a:rPr lang="en-US" sz="1400" b="1" spc="21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spc="21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B-Tree-Delete(</a:t>
            </a:r>
            <a:r>
              <a:rPr lang="en-US" sz="1400" i="1" spc="21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i="1" spc="214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i="1" spc="-11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spc="5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400" spc="5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4344" indent="0">
              <a:lnSpc>
                <a:spcPct val="107400"/>
              </a:lnSpc>
              <a:spcBef>
                <a:spcPts val="81"/>
              </a:spcBef>
              <a:buNone/>
            </a:pPr>
            <a:r>
              <a:rPr lang="en-US" sz="1400" spc="5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input: </a:t>
            </a:r>
            <a:r>
              <a:rPr lang="en-US" sz="1400" i="1" spc="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spc="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spc="-12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B-Tree </a:t>
            </a:r>
            <a:r>
              <a:rPr lang="en-US" sz="1400" spc="-1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that is root of subtree</a:t>
            </a:r>
          </a:p>
          <a:p>
            <a:pPr marL="0" marR="4344" indent="0">
              <a:lnSpc>
                <a:spcPct val="107400"/>
              </a:lnSpc>
              <a:spcBef>
                <a:spcPts val="81"/>
              </a:spcBef>
              <a:buNone/>
            </a:pPr>
            <a:r>
              <a:rPr lang="en-US" sz="1400" spc="-1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         </a:t>
            </a:r>
            <a:r>
              <a:rPr lang="en-US" sz="1400" i="1" spc="-2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400" spc="-2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spc="-34" dirty="0" smtClean="0">
                <a:solidFill>
                  <a:srgbClr val="7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</a:t>
            </a:r>
            <a:r>
              <a:rPr lang="en-US" sz="1400" spc="-3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1400" spc="-5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spc="-86" dirty="0" smtClean="0">
                <a:solidFill>
                  <a:srgbClr val="7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400" b="1" spc="-8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6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deleting from tree</a:t>
            </a:r>
            <a:r>
              <a:rPr lang="en-US" sz="1400" spc="5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33"/>
              </a:spcBef>
              <a:buNone/>
            </a:pPr>
            <a:r>
              <a:rPr lang="en-US" sz="1400" b="1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sz="1400" b="1" spc="4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spc="47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spc="47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spc="2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n-US" sz="1400" spc="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i="1" spc="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400" spc="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spc="43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2" marR="1182629" indent="0" algn="just">
              <a:lnSpc>
                <a:spcPct val="107400"/>
              </a:lnSpc>
              <a:buNone/>
            </a:pPr>
            <a:r>
              <a:rPr lang="en-US" sz="1400" i="1" spc="-1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spc="-11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spc="-1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spc="4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Remove-Key(</a:t>
            </a:r>
            <a:r>
              <a:rPr lang="en-US" sz="1400" i="1" spc="4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400" spc="4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i="1" spc="4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spc="4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spc="214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2" marR="1182629" indent="0" algn="just">
              <a:lnSpc>
                <a:spcPct val="107400"/>
              </a:lnSpc>
              <a:buNone/>
            </a:pPr>
            <a:r>
              <a:rPr lang="en-US" sz="1400" i="1" spc="21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spc="21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spc="-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not </a:t>
            </a:r>
            <a:r>
              <a:rPr lang="en-US" sz="1400" i="1" spc="-9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spc="-9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.leaf</a:t>
            </a:r>
            <a:r>
              <a:rPr lang="en-US" sz="1400" b="1" spc="-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spc="-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internal node</a:t>
            </a:r>
          </a:p>
          <a:p>
            <a:pPr marL="6242" marR="1182629" indent="0" algn="just">
              <a:lnSpc>
                <a:spcPct val="107400"/>
              </a:lnSpc>
              <a:buNone/>
            </a:pPr>
            <a:r>
              <a:rPr lang="en-US" sz="1400" b="1" spc="-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spc="-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i="1" spc="-1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4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1400" spc="-21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214" dirty="0">
                <a:latin typeface="Courier New" panose="02070309020205020404" pitchFamily="49" charset="0"/>
                <a:cs typeface="Courier New" panose="02070309020205020404" pitchFamily="49" charset="0"/>
              </a:rPr>
              <a:t>Predecessor(</a:t>
            </a:r>
            <a:r>
              <a:rPr lang="en-US" sz="1400" i="1" spc="214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spc="214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6242" marR="1182629" indent="0" algn="just">
              <a:lnSpc>
                <a:spcPct val="107400"/>
              </a:lnSpc>
              <a:buNone/>
            </a:pPr>
            <a:r>
              <a:rPr lang="en-US" sz="1400" i="1" spc="214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i="1" spc="21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i="1" spc="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sz="14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1400" spc="-33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205" dirty="0">
                <a:latin typeface="Courier New" panose="02070309020205020404" pitchFamily="49" charset="0"/>
                <a:cs typeface="Courier New" panose="02070309020205020404" pitchFamily="49" charset="0"/>
              </a:rPr>
              <a:t>Successor(</a:t>
            </a:r>
            <a:r>
              <a:rPr lang="en-US" sz="1400" i="1" spc="205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spc="205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6242" marR="1182629" indent="0" algn="just">
              <a:lnSpc>
                <a:spcPct val="107400"/>
              </a:lnSpc>
              <a:buNone/>
            </a:pPr>
            <a:r>
              <a:rPr lang="en-US" sz="1400" b="1" spc="205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spc="20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i="1" spc="9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</a:t>
            </a:r>
            <a:r>
              <a:rPr lang="en-US" sz="1400" spc="-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spc="-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spc="18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i="1" spc="9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spc="-13" dirty="0">
                <a:latin typeface="Courier New" panose="02070309020205020404" pitchFamily="49" charset="0"/>
                <a:cs typeface="Courier New" panose="02070309020205020404" pitchFamily="49" charset="0"/>
              </a:rPr>
              <a:t>− </a:t>
            </a:r>
            <a:r>
              <a:rPr lang="en-US" sz="1400" spc="-9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spc="9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spc="43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1537" marR="4344" indent="0">
              <a:lnSpc>
                <a:spcPct val="107400"/>
              </a:lnSpc>
              <a:buNone/>
            </a:pPr>
            <a:r>
              <a:rPr lang="en-US" sz="1400" i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i="1" spc="-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temp-key</a:t>
            </a:r>
            <a:r>
              <a:rPr lang="en-US" sz="1400" spc="-57" baseline="2777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1400" spc="-21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20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Max-Key(</a:t>
            </a:r>
            <a:r>
              <a:rPr lang="en-US" sz="1400" i="1" spc="20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spc="12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endParaRPr lang="en-US" sz="1400" spc="128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1537" marR="4344" indent="0">
              <a:lnSpc>
                <a:spcPct val="107400"/>
              </a:lnSpc>
              <a:buNone/>
            </a:pPr>
            <a:r>
              <a:rPr lang="en-US" sz="1400" spc="128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spc="12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spc="15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Move-Key(</a:t>
            </a:r>
            <a:r>
              <a:rPr lang="en-US" sz="1400" i="1" spc="15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temp-key</a:t>
            </a:r>
            <a:r>
              <a:rPr lang="en-US" sz="1400" i="1" spc="154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i="1" spc="-30" dirty="0">
                <a:latin typeface="Courier New" panose="02070309020205020404" pitchFamily="49" charset="0"/>
                <a:cs typeface="Courier New" panose="02070309020205020404" pitchFamily="49" charset="0"/>
              </a:rPr>
              <a:t>y, </a:t>
            </a:r>
            <a:r>
              <a:rPr lang="en-US" sz="1400" i="1" spc="133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spc="13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1537" marR="4344" indent="0">
              <a:lnSpc>
                <a:spcPct val="107400"/>
              </a:lnSpc>
              <a:buNone/>
            </a:pPr>
            <a:r>
              <a:rPr lang="en-US" sz="1400" b="1" spc="-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else </a:t>
            </a:r>
            <a:r>
              <a:rPr lang="en-US" sz="1400" b="1" spc="9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i="1" spc="9" dirty="0" err="1">
                <a:latin typeface="Courier New" panose="02070309020205020404" pitchFamily="49" charset="0"/>
                <a:cs typeface="Courier New" panose="02070309020205020404" pitchFamily="49" charset="0"/>
              </a:rPr>
              <a:t>z.</a:t>
            </a:r>
            <a:r>
              <a:rPr lang="en-US" sz="1400" spc="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spc="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spc="18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i="1" spc="9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spc="-13" dirty="0">
                <a:latin typeface="Courier New" panose="02070309020205020404" pitchFamily="49" charset="0"/>
                <a:cs typeface="Courier New" panose="02070309020205020404" pitchFamily="49" charset="0"/>
              </a:rPr>
              <a:t>− </a:t>
            </a:r>
            <a:r>
              <a:rPr lang="en-US" sz="1400" spc="-9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spc="29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spc="43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1537" marR="241087" indent="0">
              <a:lnSpc>
                <a:spcPct val="107400"/>
              </a:lnSpc>
              <a:buNone/>
            </a:pPr>
            <a:r>
              <a:rPr lang="en-US" sz="1400" i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i="1" spc="-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temp-key</a:t>
            </a:r>
            <a:r>
              <a:rPr lang="en-US" sz="1400" spc="-76" baseline="2777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1400" spc="-23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18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Min-Key(</a:t>
            </a:r>
            <a:r>
              <a:rPr lang="en-US" sz="1400" i="1" spc="17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400" spc="12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endParaRPr lang="en-US" sz="1400" spc="128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1537" marR="241087" indent="0">
              <a:lnSpc>
                <a:spcPct val="107400"/>
              </a:lnSpc>
              <a:buNone/>
            </a:pPr>
            <a:r>
              <a:rPr lang="en-US" sz="1400" spc="128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spc="12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spc="15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Move-Key(</a:t>
            </a:r>
            <a:r>
              <a:rPr lang="en-US" sz="1400" i="1" spc="15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temp-key</a:t>
            </a:r>
            <a:r>
              <a:rPr lang="en-US" sz="1400" i="1" spc="154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i="1" spc="43" dirty="0">
                <a:latin typeface="Courier New" panose="02070309020205020404" pitchFamily="49" charset="0"/>
                <a:cs typeface="Courier New" panose="02070309020205020404" pitchFamily="49" charset="0"/>
              </a:rPr>
              <a:t>z, </a:t>
            </a:r>
            <a:r>
              <a:rPr lang="en-US" sz="1400" i="1" spc="133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spc="133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1537" indent="0">
              <a:spcBef>
                <a:spcPts val="128"/>
              </a:spcBef>
              <a:buNone/>
            </a:pPr>
            <a:r>
              <a:rPr lang="en-US" sz="1400" b="1" spc="-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else </a:t>
            </a:r>
            <a:r>
              <a:rPr lang="en-US" sz="1400" spc="17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Merge-Nodes(</a:t>
            </a:r>
            <a:r>
              <a:rPr lang="en-US" sz="1400" i="1" spc="17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i="1" spc="174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i="1" spc="-16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spc="86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400" spc="86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1537" indent="0">
              <a:spcBef>
                <a:spcPts val="133"/>
              </a:spcBef>
              <a:buNone/>
            </a:pPr>
            <a:r>
              <a:rPr lang="en-US" sz="1400" spc="214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spc="21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Remove-Child(</a:t>
            </a:r>
            <a:r>
              <a:rPr lang="en-US" sz="1400" i="1" spc="17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i="1" spc="21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i="1" spc="56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400" spc="5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1537" indent="0">
              <a:spcBef>
                <a:spcPts val="133"/>
              </a:spcBef>
              <a:buNone/>
            </a:pPr>
            <a:r>
              <a:rPr lang="en-US" sz="1400" spc="5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400" b="1" spc="5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spc="5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Is-Root(</a:t>
            </a:r>
            <a:r>
              <a:rPr lang="en-US" sz="1400" i="1" spc="5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spc="5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and </a:t>
            </a:r>
            <a:r>
              <a:rPr lang="en-US" sz="1400" i="1" spc="56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spc="56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.n</a:t>
            </a:r>
            <a:r>
              <a:rPr lang="en-US" sz="1400" spc="5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 </a:t>
            </a:r>
            <a:r>
              <a:rPr lang="en-US" sz="1400" b="1" spc="5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	</a:t>
            </a:r>
          </a:p>
          <a:p>
            <a:pPr marL="401537" indent="0">
              <a:spcBef>
                <a:spcPts val="133"/>
              </a:spcBef>
              <a:buNone/>
            </a:pPr>
            <a:r>
              <a:rPr lang="en-US" sz="1400" b="1" spc="56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spc="5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400" spc="5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Make-Root(</a:t>
            </a:r>
            <a:r>
              <a:rPr lang="en-US" sz="1400" i="1" spc="5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spc="5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321 - Algorithms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83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59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Algorithm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0292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209"/>
              </a:spcBef>
              <a:buNone/>
            </a:pPr>
            <a:r>
              <a:rPr lang="en-US" sz="1400" b="1" spc="-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 </a:t>
            </a:r>
            <a:r>
              <a:rPr lang="en-US" sz="1400" spc="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key </a:t>
            </a:r>
            <a:r>
              <a:rPr lang="en-US" sz="1400" i="1" spc="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400" spc="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 found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1434033" indent="0" algn="just">
              <a:lnSpc>
                <a:spcPct val="107400"/>
              </a:lnSpc>
              <a:buNone/>
            </a:pPr>
            <a:r>
              <a:rPr lang="en-US" sz="1400" i="1" spc="-1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 </a:t>
            </a:r>
            <a:r>
              <a:rPr lang="en-US" sz="14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1400" spc="-21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21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Find-Child(</a:t>
            </a:r>
            <a:r>
              <a:rPr lang="en-US" sz="1400" i="1" spc="21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k</a:t>
            </a:r>
            <a:r>
              <a:rPr lang="en-US" sz="1400" spc="21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endParaRPr lang="en-US" sz="1400" spc="205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1434033" indent="0" algn="just">
              <a:lnSpc>
                <a:spcPct val="107400"/>
              </a:lnSpc>
              <a:buNone/>
            </a:pPr>
            <a:r>
              <a:rPr lang="en-US" sz="1400" b="1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sz="1400" i="1" spc="9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spc="9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spc="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spc="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spc="1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i="1" spc="9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spc="-13" dirty="0">
                <a:latin typeface="Courier New" panose="02070309020205020404" pitchFamily="49" charset="0"/>
                <a:cs typeface="Courier New" panose="02070309020205020404" pitchFamily="49" charset="0"/>
              </a:rPr>
              <a:t>− </a:t>
            </a:r>
            <a:r>
              <a:rPr lang="en-US" sz="1400" spc="-9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400" b="1" spc="4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endParaRPr lang="en-US" sz="1400" spc="43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2" indent="0">
              <a:spcBef>
                <a:spcPts val="128"/>
              </a:spcBef>
              <a:buNone/>
            </a:pPr>
            <a:r>
              <a:rPr lang="en-US" sz="1400" spc="-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b </a:t>
            </a:r>
            <a:r>
              <a:rPr lang="en-US" sz="1400" spc="9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1400" spc="-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Left-Sibling(c)</a:t>
            </a:r>
          </a:p>
          <a:p>
            <a:pPr marL="6242" indent="0">
              <a:spcBef>
                <a:spcPts val="128"/>
              </a:spcBef>
              <a:buNone/>
            </a:pPr>
            <a:r>
              <a:rPr lang="en-US" sz="1400" spc="-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d </a:t>
            </a:r>
            <a:r>
              <a:rPr lang="en-US" sz="14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1400" spc="9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Right-Sibling(c)</a:t>
            </a:r>
            <a:r>
              <a:rPr lang="en-US" sz="1400" spc="-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400" spc="-9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2" indent="0">
              <a:spcBef>
                <a:spcPts val="128"/>
              </a:spcBef>
              <a:buNone/>
            </a:pPr>
            <a:r>
              <a:rPr lang="en-US" sz="1400" b="1" spc="-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spc="-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b="1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i="1" spc="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spc="9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spc="-47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spc="-4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spc="18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i="1" spc="9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spc="-13" dirty="0">
                <a:latin typeface="Courier New" panose="02070309020205020404" pitchFamily="49" charset="0"/>
                <a:cs typeface="Courier New" panose="02070309020205020404" pitchFamily="49" charset="0"/>
              </a:rPr>
              <a:t>− </a:t>
            </a:r>
            <a:r>
              <a:rPr lang="en-US" sz="1400" spc="-9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spc="43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1537" marR="241087" indent="0">
              <a:lnSpc>
                <a:spcPct val="107400"/>
              </a:lnSpc>
              <a:spcBef>
                <a:spcPts val="4"/>
              </a:spcBef>
              <a:buNone/>
            </a:pPr>
            <a:r>
              <a:rPr lang="en-US" sz="1400" i="1" spc="-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	</a:t>
            </a:r>
            <a:r>
              <a:rPr lang="en-US" sz="1400" i="1" spc="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parent-key </a:t>
            </a:r>
            <a:r>
              <a:rPr lang="en-US" sz="14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1400" spc="-33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205" dirty="0">
                <a:latin typeface="Courier New" panose="02070309020205020404" pitchFamily="49" charset="0"/>
                <a:cs typeface="Courier New" panose="02070309020205020404" pitchFamily="49" charset="0"/>
              </a:rPr>
              <a:t>Child-Key(</a:t>
            </a:r>
            <a:r>
              <a:rPr lang="en-US" sz="1400" i="1" spc="205" dirty="0">
                <a:latin typeface="Courier New" panose="02070309020205020404" pitchFamily="49" charset="0"/>
                <a:cs typeface="Courier New" panose="02070309020205020404" pitchFamily="49" charset="0"/>
              </a:rPr>
              <a:t>x, b</a:t>
            </a:r>
            <a:r>
              <a:rPr lang="en-US" sz="1400" i="1" spc="20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en-US" sz="1400" spc="20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spc="68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1537" marR="241087" indent="0">
              <a:lnSpc>
                <a:spcPct val="107400"/>
              </a:lnSpc>
              <a:spcBef>
                <a:spcPts val="4"/>
              </a:spcBef>
              <a:buNone/>
            </a:pPr>
            <a:r>
              <a:rPr lang="en-US" sz="1400" spc="6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6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  <a:r>
              <a:rPr lang="en-US" sz="1400" spc="15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Move-Key(</a:t>
            </a:r>
            <a:r>
              <a:rPr lang="en-US" sz="1400" i="1" spc="15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parent-key,</a:t>
            </a:r>
            <a:r>
              <a:rPr lang="en-US" sz="1400" i="1" spc="-26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spc="4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US" sz="1400" i="1" spc="2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spc="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1537" marR="4344" indent="0">
              <a:lnSpc>
                <a:spcPct val="107400"/>
              </a:lnSpc>
              <a:buNone/>
            </a:pPr>
            <a:r>
              <a:rPr lang="en-US" sz="1400" i="1" spc="-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	temp-key</a:t>
            </a:r>
            <a:r>
              <a:rPr lang="en-US" sz="1400" spc="-89" baseline="2777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1400" spc="-23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19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Max-Key(</a:t>
            </a:r>
            <a:r>
              <a:rPr lang="en-US" sz="1400" i="1" spc="196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spc="6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401537" marR="4344" indent="0">
              <a:lnSpc>
                <a:spcPct val="107400"/>
              </a:lnSpc>
              <a:buNone/>
            </a:pPr>
            <a:r>
              <a:rPr lang="en-US" sz="1400" spc="6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6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  <a:r>
              <a:rPr lang="en-US" sz="1400" spc="15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Move-Key(</a:t>
            </a:r>
            <a:r>
              <a:rPr lang="en-US" sz="1400" i="1" spc="15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temp-key,</a:t>
            </a:r>
            <a:r>
              <a:rPr lang="en-US" sz="1400" i="1" spc="-15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spc="-6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b, </a:t>
            </a:r>
            <a:r>
              <a:rPr lang="en-US" sz="1400" i="1" spc="133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spc="133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1537" indent="0">
              <a:spcBef>
                <a:spcPts val="128"/>
              </a:spcBef>
              <a:buNone/>
            </a:pPr>
            <a:r>
              <a:rPr lang="en-US" sz="1400" b="1" spc="-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else </a:t>
            </a:r>
            <a:r>
              <a:rPr lang="en-US" sz="1400" b="1" spc="9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i="1" spc="9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</a:t>
            </a:r>
            <a:r>
              <a:rPr lang="en-US" sz="1400" spc="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spc="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spc="18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i="1" spc="9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spc="-13" dirty="0">
                <a:latin typeface="Courier New" panose="02070309020205020404" pitchFamily="49" charset="0"/>
                <a:cs typeface="Courier New" panose="02070309020205020404" pitchFamily="49" charset="0"/>
              </a:rPr>
              <a:t>− </a:t>
            </a:r>
            <a:r>
              <a:rPr lang="en-US" sz="1400" spc="-9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spc="29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spc="43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1537" marR="241087" indent="0">
              <a:lnSpc>
                <a:spcPct val="107400"/>
              </a:lnSpc>
              <a:buNone/>
            </a:pPr>
            <a:r>
              <a:rPr lang="en-US" sz="1400" i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i="1" spc="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parent-key </a:t>
            </a:r>
            <a:r>
              <a:rPr lang="en-US" sz="14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1400" spc="-33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205" dirty="0">
                <a:latin typeface="Courier New" panose="02070309020205020404" pitchFamily="49" charset="0"/>
                <a:cs typeface="Courier New" panose="02070309020205020404" pitchFamily="49" charset="0"/>
              </a:rPr>
              <a:t>Child-Key(</a:t>
            </a:r>
            <a:r>
              <a:rPr lang="en-US" sz="1400" i="1" spc="205" dirty="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US" sz="1400" i="1" spc="20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  <a:r>
              <a:rPr lang="en-US" sz="1400" spc="20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spc="128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1537" marR="241087" indent="0">
              <a:lnSpc>
                <a:spcPct val="107400"/>
              </a:lnSpc>
              <a:spcBef>
                <a:spcPts val="4"/>
              </a:spcBef>
              <a:buNone/>
            </a:pPr>
            <a:r>
              <a:rPr lang="en-US" sz="1400" spc="128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spc="154" dirty="0">
                <a:latin typeface="Courier New" panose="02070309020205020404" pitchFamily="49" charset="0"/>
                <a:cs typeface="Courier New" panose="02070309020205020404" pitchFamily="49" charset="0"/>
              </a:rPr>
              <a:t>Move-Key(</a:t>
            </a:r>
            <a:r>
              <a:rPr lang="en-US" sz="1400" i="1" spc="154" dirty="0">
                <a:latin typeface="Courier New" panose="02070309020205020404" pitchFamily="49" charset="0"/>
                <a:cs typeface="Courier New" panose="02070309020205020404" pitchFamily="49" charset="0"/>
              </a:rPr>
              <a:t>parent-key,</a:t>
            </a:r>
            <a:r>
              <a:rPr lang="en-US" sz="1400" i="1" spc="-26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spc="43" dirty="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US" sz="1400" i="1" spc="2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spc="2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1537" marR="4344" indent="0">
              <a:lnSpc>
                <a:spcPct val="107400"/>
              </a:lnSpc>
              <a:buNone/>
            </a:pPr>
            <a:r>
              <a:rPr lang="en-US" sz="1400" i="1" spc="-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temp-key</a:t>
            </a:r>
            <a:r>
              <a:rPr lang="en-US" sz="1400" spc="-89" baseline="2777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97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1400" spc="-23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19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Min-Key(</a:t>
            </a:r>
            <a:r>
              <a:rPr lang="en-US" sz="1400" i="1" spc="196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spc="6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endParaRPr lang="en-US" sz="1400" spc="68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1537" marR="4344" indent="0">
              <a:lnSpc>
                <a:spcPct val="107400"/>
              </a:lnSpc>
              <a:buNone/>
            </a:pPr>
            <a:r>
              <a:rPr lang="en-US" sz="1400" spc="68" dirty="0">
                <a:latin typeface="Courier New" panose="02070309020205020404" pitchFamily="49" charset="0"/>
                <a:cs typeface="Courier New" panose="02070309020205020404" pitchFamily="49" charset="0"/>
              </a:rPr>
              <a:t>       	</a:t>
            </a:r>
            <a:r>
              <a:rPr lang="en-US" sz="1400" spc="154" dirty="0">
                <a:latin typeface="Courier New" panose="02070309020205020404" pitchFamily="49" charset="0"/>
                <a:cs typeface="Courier New" panose="02070309020205020404" pitchFamily="49" charset="0"/>
              </a:rPr>
              <a:t>Move-Key(</a:t>
            </a:r>
            <a:r>
              <a:rPr lang="en-US" sz="1400" i="1" spc="154" dirty="0">
                <a:latin typeface="Courier New" panose="02070309020205020404" pitchFamily="49" charset="0"/>
                <a:cs typeface="Courier New" panose="02070309020205020404" pitchFamily="49" charset="0"/>
              </a:rPr>
              <a:t>temp-key,</a:t>
            </a:r>
            <a:r>
              <a:rPr lang="en-US" sz="1400" i="1" spc="-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spc="-6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d, </a:t>
            </a:r>
            <a:r>
              <a:rPr lang="en-US" sz="1400" i="1" spc="133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spc="13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1537" indent="0">
              <a:spcBef>
                <a:spcPts val="128"/>
              </a:spcBef>
              <a:buNone/>
            </a:pPr>
            <a:r>
              <a:rPr lang="en-US" sz="1400" b="1" spc="-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else </a:t>
            </a:r>
            <a:r>
              <a:rPr lang="en-US" sz="1400" spc="17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Merge-Nodes(</a:t>
            </a:r>
            <a:r>
              <a:rPr lang="en-US" sz="1400" i="1" spc="174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i="1" spc="17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i="1" spc="-16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spc="8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spc="8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1537" indent="0">
              <a:spcBef>
                <a:spcPts val="133"/>
              </a:spcBef>
              <a:buNone/>
            </a:pPr>
            <a:r>
              <a:rPr lang="en-US" sz="1400" spc="214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spc="21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Remove-Child(</a:t>
            </a:r>
            <a:r>
              <a:rPr lang="en-US" sz="1400" i="1" spc="17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i="1" spc="214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i="1" spc="5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spc="5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spc="5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1537" indent="0">
              <a:spcBef>
                <a:spcPts val="133"/>
              </a:spcBef>
              <a:buNone/>
            </a:pPr>
            <a:r>
              <a:rPr lang="en-US" sz="1400" spc="56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spc="5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spc="5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spc="56" dirty="0">
                <a:latin typeface="Courier New" panose="02070309020205020404" pitchFamily="49" charset="0"/>
                <a:cs typeface="Courier New" panose="02070309020205020404" pitchFamily="49" charset="0"/>
              </a:rPr>
              <a:t>Is-Root(</a:t>
            </a:r>
            <a:r>
              <a:rPr lang="en-US" sz="1400" i="1" spc="56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spc="56" dirty="0">
                <a:latin typeface="Courier New" panose="02070309020205020404" pitchFamily="49" charset="0"/>
                <a:cs typeface="Courier New" panose="02070309020205020404" pitchFamily="49" charset="0"/>
              </a:rPr>
              <a:t>) and </a:t>
            </a:r>
            <a:r>
              <a:rPr lang="en-US" sz="1400" i="1" spc="56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spc="56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</a:t>
            </a:r>
            <a:r>
              <a:rPr lang="en-US" sz="1400" spc="56" dirty="0">
                <a:latin typeface="Courier New" panose="02070309020205020404" pitchFamily="49" charset="0"/>
                <a:cs typeface="Courier New" panose="02070309020205020404" pitchFamily="49" charset="0"/>
              </a:rPr>
              <a:t> = 0 </a:t>
            </a:r>
            <a:r>
              <a:rPr lang="en-US" sz="1400" b="1" spc="56" dirty="0">
                <a:latin typeface="Courier New" panose="02070309020205020404" pitchFamily="49" charset="0"/>
                <a:cs typeface="Courier New" panose="02070309020205020404" pitchFamily="49" charset="0"/>
              </a:rPr>
              <a:t>then	</a:t>
            </a:r>
          </a:p>
          <a:p>
            <a:pPr marL="401537" indent="0">
              <a:spcBef>
                <a:spcPts val="133"/>
              </a:spcBef>
              <a:buNone/>
            </a:pPr>
            <a:r>
              <a:rPr lang="en-US" sz="1400" b="1" spc="56" dirty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US" sz="1400" spc="56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spc="5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Make-Root(</a:t>
            </a:r>
            <a:r>
              <a:rPr lang="en-US" sz="1400" i="1" spc="5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spc="5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1537" indent="0">
              <a:spcBef>
                <a:spcPts val="128"/>
              </a:spcBef>
              <a:buNone/>
            </a:pPr>
            <a:r>
              <a:rPr lang="en-US" sz="1400" b="1" spc="4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spc="4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spc="15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B-Tree-Delete(</a:t>
            </a:r>
            <a:r>
              <a:rPr lang="en-US" sz="1400" i="1" spc="15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400" i="1" spc="154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i="1" spc="-27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spc="86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spc="86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321 - Algorithms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8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Implementing B-Trees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495800"/>
          </a:xfrm>
        </p:spPr>
        <p:txBody>
          <a:bodyPr/>
          <a:lstStyle/>
          <a:p>
            <a:r>
              <a:rPr lang="en-US" dirty="0" smtClean="0"/>
              <a:t>The root of the B-Tree is stored in main memory.</a:t>
            </a:r>
          </a:p>
          <a:p>
            <a:r>
              <a:rPr lang="en-US" dirty="0"/>
              <a:t>A</a:t>
            </a:r>
            <a:r>
              <a:rPr lang="en-US" dirty="0" smtClean="0"/>
              <a:t>ll other nodes are stored on the disk.</a:t>
            </a:r>
          </a:p>
          <a:p>
            <a:r>
              <a:rPr lang="en-US" dirty="0"/>
              <a:t>T</a:t>
            </a:r>
            <a:r>
              <a:rPr lang="en-US" dirty="0" smtClean="0"/>
              <a:t>he size of a node is equal to the size of the disk page.</a:t>
            </a:r>
          </a:p>
          <a:p>
            <a:r>
              <a:rPr lang="en-US" dirty="0"/>
              <a:t>T</a:t>
            </a:r>
            <a:r>
              <a:rPr lang="en-US" dirty="0" smtClean="0"/>
              <a:t>o access nodes other than the root, we perform a disk-read operation.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 most we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O(h)</a:t>
            </a:r>
            <a:r>
              <a:rPr lang="en-US" dirty="0" smtClean="0"/>
              <a:t> disk-read operations.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85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40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 smtClean="0"/>
              <a:t>Why B-Trees?</a:t>
            </a:r>
            <a:endParaRPr lang="en-US" alt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3340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When searching tables </a:t>
            </a:r>
            <a:r>
              <a:rPr lang="en-US" altLang="en-US" dirty="0" smtClean="0"/>
              <a:t>on disk: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</a:t>
            </a:r>
            <a:r>
              <a:rPr lang="en-US" altLang="en-US" dirty="0" smtClean="0"/>
              <a:t>he </a:t>
            </a:r>
            <a:r>
              <a:rPr lang="en-US" altLang="en-US" dirty="0"/>
              <a:t>cost of each disc transfer is </a:t>
            </a:r>
            <a:r>
              <a:rPr lang="en-US" altLang="en-US" dirty="0" smtClean="0"/>
              <a:t>high.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</a:t>
            </a:r>
            <a:r>
              <a:rPr lang="en-US" altLang="en-US" dirty="0" smtClean="0"/>
              <a:t>ut </a:t>
            </a:r>
            <a:r>
              <a:rPr lang="en-US" altLang="en-US" dirty="0"/>
              <a:t>doesn't depend much on the amount of data transferred, especially if consecutive items are </a:t>
            </a:r>
            <a:r>
              <a:rPr lang="en-US" altLang="en-US" dirty="0" smtClean="0"/>
              <a:t>transferred.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If we use a </a:t>
            </a:r>
            <a:r>
              <a:rPr lang="en-US" altLang="en-US" dirty="0" smtClean="0"/>
              <a:t>B-Tree </a:t>
            </a:r>
            <a:r>
              <a:rPr lang="en-US" altLang="en-US" dirty="0"/>
              <a:t>of order </a:t>
            </a:r>
            <a:r>
              <a:rPr lang="en-US" altLang="en-US" dirty="0" smtClean="0"/>
              <a:t>101: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</a:t>
            </a:r>
            <a:r>
              <a:rPr lang="en-US" altLang="en-US" dirty="0" smtClean="0"/>
              <a:t>ransfer </a:t>
            </a:r>
            <a:r>
              <a:rPr lang="en-US" altLang="en-US" dirty="0"/>
              <a:t>each node in one </a:t>
            </a:r>
            <a:r>
              <a:rPr lang="en-US" altLang="en-US" dirty="0" smtClean="0"/>
              <a:t>disk </a:t>
            </a:r>
            <a:r>
              <a:rPr lang="en-US" altLang="en-US" dirty="0"/>
              <a:t>read </a:t>
            </a:r>
            <a:r>
              <a:rPr lang="en-US" altLang="en-US" dirty="0" smtClean="0"/>
              <a:t>operation.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W</a:t>
            </a:r>
            <a:r>
              <a:rPr lang="en-US" altLang="en-US" dirty="0" smtClean="0"/>
              <a:t>ith height </a:t>
            </a:r>
            <a:r>
              <a:rPr lang="en-US" altLang="en-US" dirty="0"/>
              <a:t>3 can hold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alt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  <a:r>
              <a:rPr lang="en-US" altLang="en-US" dirty="0"/>
              <a:t> items (approximately 100 </a:t>
            </a:r>
            <a:r>
              <a:rPr lang="en-US" altLang="en-US" dirty="0" smtClean="0"/>
              <a:t>million).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</a:t>
            </a:r>
            <a:r>
              <a:rPr lang="en-US" altLang="en-US" dirty="0" smtClean="0"/>
              <a:t>ny </a:t>
            </a:r>
            <a:r>
              <a:rPr lang="en-US" altLang="en-US" dirty="0"/>
              <a:t>item can be accessed with 3 </a:t>
            </a:r>
            <a:r>
              <a:rPr lang="en-US" altLang="en-US" dirty="0" smtClean="0"/>
              <a:t>disk </a:t>
            </a:r>
            <a:r>
              <a:rPr lang="en-US" altLang="en-US" dirty="0"/>
              <a:t>reads (assuming we hold the root in memory</a:t>
            </a:r>
            <a:r>
              <a:rPr lang="en-US" altLang="en-US" dirty="0" smtClean="0"/>
              <a:t>). 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86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7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87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50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GB" altLang="en-US"/>
              <a:t>Comparing Trees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GB" altLang="en-US" dirty="0"/>
              <a:t>Binary trees</a:t>
            </a:r>
          </a:p>
          <a:p>
            <a:pPr lvl="1"/>
            <a:r>
              <a:rPr lang="en-GB" altLang="en-US" dirty="0"/>
              <a:t>Can become </a:t>
            </a:r>
            <a:r>
              <a:rPr lang="en-GB" altLang="en-US" i="1" dirty="0"/>
              <a:t>unbalanced</a:t>
            </a:r>
            <a:r>
              <a:rPr lang="en-GB" altLang="en-US" dirty="0"/>
              <a:t> and </a:t>
            </a:r>
            <a:r>
              <a:rPr lang="en-GB" altLang="en-US" i="1" dirty="0"/>
              <a:t>lose</a:t>
            </a:r>
            <a:r>
              <a:rPr lang="en-GB" altLang="en-US" dirty="0"/>
              <a:t> their good time complexity (big O)</a:t>
            </a:r>
          </a:p>
          <a:p>
            <a:pPr lvl="1"/>
            <a:r>
              <a:rPr lang="en-GB" altLang="en-US" dirty="0"/>
              <a:t>AVL trees are strict binary trees that </a:t>
            </a:r>
            <a:r>
              <a:rPr lang="en-GB" altLang="en-US" i="1" dirty="0"/>
              <a:t>overcome the balance problem</a:t>
            </a:r>
            <a:endParaRPr lang="en-GB" altLang="en-US" dirty="0"/>
          </a:p>
          <a:p>
            <a:pPr lvl="1"/>
            <a:r>
              <a:rPr lang="en-GB" altLang="en-US" dirty="0"/>
              <a:t>Heaps remain balanced but only </a:t>
            </a:r>
            <a:r>
              <a:rPr lang="en-GB" altLang="en-US" i="1" dirty="0"/>
              <a:t>prioritise</a:t>
            </a:r>
            <a:r>
              <a:rPr lang="en-GB" altLang="en-US" dirty="0"/>
              <a:t> (not order) the keys</a:t>
            </a:r>
          </a:p>
          <a:p>
            <a:pPr lvl="1"/>
            <a:endParaRPr lang="en-GB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88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96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GB" altLang="en-US"/>
              <a:t>Comparing Trees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GB" altLang="en-US" dirty="0" smtClean="0"/>
              <a:t>Multi-way </a:t>
            </a:r>
            <a:r>
              <a:rPr lang="en-GB" altLang="en-US" dirty="0"/>
              <a:t>trees</a:t>
            </a:r>
          </a:p>
          <a:p>
            <a:pPr lvl="1"/>
            <a:r>
              <a:rPr lang="en-GB" altLang="en-US" dirty="0"/>
              <a:t>B-Trees can be </a:t>
            </a:r>
            <a:r>
              <a:rPr lang="en-GB" altLang="en-US" i="1" dirty="0"/>
              <a:t>m</a:t>
            </a:r>
            <a:r>
              <a:rPr lang="en-GB" altLang="en-US" dirty="0"/>
              <a:t>-way, they can have any (odd) number of children</a:t>
            </a:r>
          </a:p>
          <a:p>
            <a:pPr lvl="1"/>
            <a:r>
              <a:rPr lang="en-GB" altLang="en-US" dirty="0"/>
              <a:t>One B-Tree, the 2-3 (or 3-way) B-Tree, </a:t>
            </a:r>
            <a:r>
              <a:rPr lang="en-GB" altLang="en-US" i="1" dirty="0"/>
              <a:t>approximates</a:t>
            </a:r>
            <a:r>
              <a:rPr lang="en-GB" altLang="en-US" dirty="0"/>
              <a:t> a permanently balanced binary tree, exchanging the AVL tree’s balancing operations for insertion and (more complex) deletion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89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13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Definition of a </a:t>
            </a:r>
            <a:r>
              <a:rPr lang="en-US" altLang="en-US" dirty="0" smtClean="0"/>
              <a:t>B-Tree</a:t>
            </a:r>
            <a:endParaRPr lang="en-US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4572000"/>
          </a:xfrm>
          <a:ln/>
        </p:spPr>
        <p:txBody>
          <a:bodyPr/>
          <a:lstStyle/>
          <a:p>
            <a:r>
              <a:rPr lang="en-US" sz="2800" dirty="0" smtClean="0"/>
              <a:t>Each node </a:t>
            </a:r>
            <a:r>
              <a:rPr lang="en-US" sz="2800" dirty="0"/>
              <a:t>of a B-tree contains a number </a:t>
            </a:r>
            <a:r>
              <a:rPr lang="en-US" sz="2800" dirty="0" smtClean="0"/>
              <a:t>of key / data pairs = number of children – 1. </a:t>
            </a:r>
          </a:p>
          <a:p>
            <a:r>
              <a:rPr lang="en-US" sz="2800" dirty="0" smtClean="0"/>
              <a:t>The keys divide the node’s children into ranges. 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an internal node has 3 </a:t>
            </a:r>
            <a:r>
              <a:rPr lang="en-US" sz="2400" dirty="0" smtClean="0"/>
              <a:t>children or subtrees, it </a:t>
            </a:r>
            <a:r>
              <a:rPr lang="en-US" sz="2400" dirty="0"/>
              <a:t>must have 2 keys: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 and 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All keys </a:t>
            </a:r>
            <a:r>
              <a:rPr lang="en-US" sz="2400" dirty="0"/>
              <a:t>in </a:t>
            </a:r>
            <a:r>
              <a:rPr lang="en-US" sz="2400" dirty="0" smtClean="0"/>
              <a:t>the leftmost subtree </a:t>
            </a:r>
            <a:r>
              <a:rPr lang="en-US" sz="2400" dirty="0"/>
              <a:t>will be less than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endParaRPr lang="en-US" sz="2400" dirty="0" smtClean="0"/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ll keys </a:t>
            </a:r>
            <a:r>
              <a:rPr lang="en-US" sz="2400" dirty="0"/>
              <a:t>in the middle subtree will be between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 and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endParaRPr lang="en-US" sz="2400" dirty="0"/>
          </a:p>
          <a:p>
            <a:pPr lvl="1"/>
            <a:r>
              <a:rPr lang="en-US" sz="2400" dirty="0" smtClean="0"/>
              <a:t>All keys </a:t>
            </a:r>
            <a:r>
              <a:rPr lang="en-US" sz="2400" dirty="0"/>
              <a:t>in the rightmost subtree will be greater than 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.</a:t>
            </a:r>
            <a:endParaRPr lang="en-US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12D8-CB80-4703-B27D-699FBC53F67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3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8653</TotalTime>
  <Words>5581</Words>
  <Application>Microsoft Office PowerPoint</Application>
  <PresentationFormat>On-screen Show (4:3)</PresentationFormat>
  <Paragraphs>2090</Paragraphs>
  <Slides>89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102" baseType="lpstr">
      <vt:lpstr>PMingLiU</vt:lpstr>
      <vt:lpstr>Arial</vt:lpstr>
      <vt:lpstr>Book Antiqua</vt:lpstr>
      <vt:lpstr>Cambria Math</vt:lpstr>
      <vt:lpstr>Courier New</vt:lpstr>
      <vt:lpstr>Garamond</vt:lpstr>
      <vt:lpstr>Georgia</vt:lpstr>
      <vt:lpstr>Lucida Sans Unicode</vt:lpstr>
      <vt:lpstr>Marlett</vt:lpstr>
      <vt:lpstr>Symbol</vt:lpstr>
      <vt:lpstr>Tahoma</vt:lpstr>
      <vt:lpstr>Times New Roman</vt:lpstr>
      <vt:lpstr>Default Design</vt:lpstr>
      <vt:lpstr>B-Trees</vt:lpstr>
      <vt:lpstr>What are B-trees?</vt:lpstr>
      <vt:lpstr>Motivation</vt:lpstr>
      <vt:lpstr>Motivation</vt:lpstr>
      <vt:lpstr>Motivation</vt:lpstr>
      <vt:lpstr>Motivation</vt:lpstr>
      <vt:lpstr>B-Tree Approach</vt:lpstr>
      <vt:lpstr>What is a B-Tree?</vt:lpstr>
      <vt:lpstr>Definition of a B-Tree</vt:lpstr>
      <vt:lpstr>Example B-Tree</vt:lpstr>
      <vt:lpstr>Properties of B-Tree</vt:lpstr>
      <vt:lpstr>Maximum Number of Items</vt:lpstr>
      <vt:lpstr>Height of B-Tree</vt:lpstr>
      <vt:lpstr>Optimal Tree Order</vt:lpstr>
      <vt:lpstr>B-Tree Node</vt:lpstr>
      <vt:lpstr>B-Tree Node Example</vt:lpstr>
      <vt:lpstr>An Example</vt:lpstr>
      <vt:lpstr>Basic B-Trees Operations</vt:lpstr>
      <vt:lpstr>B-Tree Search</vt:lpstr>
      <vt:lpstr>B-Tree Search</vt:lpstr>
      <vt:lpstr>B-Tree Search</vt:lpstr>
      <vt:lpstr>B-Tree Search</vt:lpstr>
      <vt:lpstr>B-Tree Search Algorithm</vt:lpstr>
      <vt:lpstr>Analysis of Search Algorithm</vt:lpstr>
      <vt:lpstr>Creating Empty B-Tree</vt:lpstr>
      <vt:lpstr>Inserting into a B-Tree</vt:lpstr>
      <vt:lpstr>Case 1: Space in Leaf</vt:lpstr>
      <vt:lpstr>Case 1: Space in Leaf</vt:lpstr>
      <vt:lpstr>Case 1: Space in Leaf</vt:lpstr>
      <vt:lpstr>Case 1: Space in Leaf</vt:lpstr>
      <vt:lpstr>Case 1: Space in Leaf</vt:lpstr>
      <vt:lpstr>Case 2: No Space in Leaf</vt:lpstr>
      <vt:lpstr>Case 2: No Space in Leaf</vt:lpstr>
      <vt:lpstr>Case 2: No Space in Leaf</vt:lpstr>
      <vt:lpstr>Case 2: No Space in Leaf</vt:lpstr>
      <vt:lpstr>Case 2: No Space in Leaf</vt:lpstr>
      <vt:lpstr>Case 2: No Space in Leaf</vt:lpstr>
      <vt:lpstr>Case 3: No Space in Parent</vt:lpstr>
      <vt:lpstr>Case 3: No Space in Parent</vt:lpstr>
      <vt:lpstr>Case 3: No Space in Parent</vt:lpstr>
      <vt:lpstr>Case 3: No Space in Parent</vt:lpstr>
      <vt:lpstr>Case 3: No Space in Parent</vt:lpstr>
      <vt:lpstr>Case 3: No Space in Parent</vt:lpstr>
      <vt:lpstr>Case 3: No Space in Parent</vt:lpstr>
      <vt:lpstr>Insertion Algorithm</vt:lpstr>
      <vt:lpstr>Splitting Node Algorithm I</vt:lpstr>
      <vt:lpstr>Splitting Node Algorithm II</vt:lpstr>
      <vt:lpstr>Non-full Node Insertion Algorithm I</vt:lpstr>
      <vt:lpstr>Non-full Node Insertion Algorithm II</vt:lpstr>
      <vt:lpstr>Analysis of B-Tree Insertion</vt:lpstr>
      <vt:lpstr>Constructing a B-Tree</vt:lpstr>
      <vt:lpstr>Constructing a B-Tree</vt:lpstr>
      <vt:lpstr>Constructing a B-Tree</vt:lpstr>
      <vt:lpstr>Constructing a B-Tree</vt:lpstr>
      <vt:lpstr>Constructing a B-Tree</vt:lpstr>
      <vt:lpstr>Constructing a B-Tree</vt:lpstr>
      <vt:lpstr>Constructing a B-Tree</vt:lpstr>
      <vt:lpstr>Constructing a B-Tree</vt:lpstr>
      <vt:lpstr>Constructing a B-Tree</vt:lpstr>
      <vt:lpstr>Constructing a B-Tree</vt:lpstr>
      <vt:lpstr>Constructing a B-Tree</vt:lpstr>
      <vt:lpstr>Constructing a B-Tree</vt:lpstr>
      <vt:lpstr>Example: Constructing B-Tree </vt:lpstr>
      <vt:lpstr>Example: Constructing B-Tree </vt:lpstr>
      <vt:lpstr>B-Tree Deletion</vt:lpstr>
      <vt:lpstr>Steps of B-Tree Deletion</vt:lpstr>
      <vt:lpstr>B-Tree Deletion: Step 1</vt:lpstr>
      <vt:lpstr>B-Tree Deletion: Step 1</vt:lpstr>
      <vt:lpstr>B-Tree Deletion: Step 2</vt:lpstr>
      <vt:lpstr>B-Tree Deletion: Step 2</vt:lpstr>
      <vt:lpstr>Simple Leaf Deletion</vt:lpstr>
      <vt:lpstr>Internal Node Deletion I</vt:lpstr>
      <vt:lpstr>Internal Node Deletion II</vt:lpstr>
      <vt:lpstr>Complex Leaf Deletion I</vt:lpstr>
      <vt:lpstr>Complex Leaf Deletion I</vt:lpstr>
      <vt:lpstr>Complex Leaf Deletion II</vt:lpstr>
      <vt:lpstr>Example: B-Tree</vt:lpstr>
      <vt:lpstr>Example: B-Tree</vt:lpstr>
      <vt:lpstr>Example: B-Tree</vt:lpstr>
      <vt:lpstr>Example: B-Tree</vt:lpstr>
      <vt:lpstr>Example: B-Tree</vt:lpstr>
      <vt:lpstr>Example: B-Tree</vt:lpstr>
      <vt:lpstr>Deletion Algorithm I</vt:lpstr>
      <vt:lpstr>Deletion Algorithm II</vt:lpstr>
      <vt:lpstr>Implementing B-Trees</vt:lpstr>
      <vt:lpstr>Why B-Trees?</vt:lpstr>
      <vt:lpstr>PowerPoint Presentation</vt:lpstr>
      <vt:lpstr>Comparing Trees</vt:lpstr>
      <vt:lpstr>Comparing Trees</vt:lpstr>
    </vt:vector>
  </TitlesOfParts>
  <Company>U of 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Scott</dc:creator>
  <cp:lastModifiedBy>Matt T Laptop</cp:lastModifiedBy>
  <cp:revision>320</cp:revision>
  <cp:lastPrinted>2017-11-05T18:33:24Z</cp:lastPrinted>
  <dcterms:created xsi:type="dcterms:W3CDTF">2001-06-29T19:12:00Z</dcterms:created>
  <dcterms:modified xsi:type="dcterms:W3CDTF">2019-11-19T21:18:26Z</dcterms:modified>
</cp:coreProperties>
</file>