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3"/>
  </p:notesMasterIdLst>
  <p:sldIdLst>
    <p:sldId id="256" r:id="rId2"/>
    <p:sldId id="387" r:id="rId3"/>
    <p:sldId id="479" r:id="rId4"/>
    <p:sldId id="480" r:id="rId5"/>
    <p:sldId id="581" r:id="rId6"/>
    <p:sldId id="557" r:id="rId7"/>
    <p:sldId id="525" r:id="rId8"/>
    <p:sldId id="585" r:id="rId9"/>
    <p:sldId id="586" r:id="rId10"/>
    <p:sldId id="587" r:id="rId11"/>
    <p:sldId id="559" r:id="rId12"/>
    <p:sldId id="560" r:id="rId13"/>
    <p:sldId id="583" r:id="rId14"/>
    <p:sldId id="584" r:id="rId15"/>
    <p:sldId id="562" r:id="rId16"/>
    <p:sldId id="589" r:id="rId17"/>
    <p:sldId id="590" r:id="rId18"/>
    <p:sldId id="591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567" r:id="rId32"/>
    <p:sldId id="674" r:id="rId33"/>
    <p:sldId id="678" r:id="rId34"/>
    <p:sldId id="653" r:id="rId35"/>
    <p:sldId id="654" r:id="rId36"/>
    <p:sldId id="679" r:id="rId37"/>
    <p:sldId id="680" r:id="rId38"/>
    <p:sldId id="693" r:id="rId39"/>
    <p:sldId id="695" r:id="rId40"/>
    <p:sldId id="694" r:id="rId41"/>
    <p:sldId id="681" r:id="rId42"/>
    <p:sldId id="682" r:id="rId43"/>
    <p:sldId id="683" r:id="rId44"/>
    <p:sldId id="684" r:id="rId45"/>
    <p:sldId id="696" r:id="rId46"/>
    <p:sldId id="698" r:id="rId47"/>
    <p:sldId id="699" r:id="rId48"/>
    <p:sldId id="700" r:id="rId49"/>
    <p:sldId id="701" r:id="rId50"/>
    <p:sldId id="702" r:id="rId51"/>
    <p:sldId id="703" r:id="rId52"/>
    <p:sldId id="685" r:id="rId53"/>
    <p:sldId id="687" r:id="rId54"/>
    <p:sldId id="688" r:id="rId55"/>
    <p:sldId id="689" r:id="rId56"/>
    <p:sldId id="690" r:id="rId57"/>
    <p:sldId id="691" r:id="rId58"/>
    <p:sldId id="692" r:id="rId59"/>
    <p:sldId id="704" r:id="rId60"/>
    <p:sldId id="705" r:id="rId61"/>
    <p:sldId id="706" r:id="rId62"/>
    <p:sldId id="707" r:id="rId63"/>
    <p:sldId id="708" r:id="rId64"/>
    <p:sldId id="710" r:id="rId65"/>
    <p:sldId id="711" r:id="rId66"/>
    <p:sldId id="712" r:id="rId67"/>
    <p:sldId id="713" r:id="rId68"/>
    <p:sldId id="714" r:id="rId69"/>
    <p:sldId id="715" r:id="rId70"/>
    <p:sldId id="686" r:id="rId71"/>
    <p:sldId id="671" r:id="rId72"/>
    <p:sldId id="414" r:id="rId73"/>
    <p:sldId id="716" r:id="rId74"/>
    <p:sldId id="717" r:id="rId75"/>
    <p:sldId id="389" r:id="rId76"/>
    <p:sldId id="418" r:id="rId77"/>
    <p:sldId id="465" r:id="rId78"/>
    <p:sldId id="495" r:id="rId79"/>
    <p:sldId id="496" r:id="rId80"/>
    <p:sldId id="420" r:id="rId81"/>
    <p:sldId id="466" r:id="rId82"/>
    <p:sldId id="422" r:id="rId83"/>
    <p:sldId id="497" r:id="rId84"/>
    <p:sldId id="421" r:id="rId85"/>
    <p:sldId id="498" r:id="rId86"/>
    <p:sldId id="499" r:id="rId87"/>
    <p:sldId id="423" r:id="rId88"/>
    <p:sldId id="424" r:id="rId89"/>
    <p:sldId id="425" r:id="rId90"/>
    <p:sldId id="501" r:id="rId91"/>
    <p:sldId id="502" r:id="rId92"/>
    <p:sldId id="394" r:id="rId93"/>
    <p:sldId id="427" r:id="rId94"/>
    <p:sldId id="395" r:id="rId95"/>
    <p:sldId id="504" r:id="rId96"/>
    <p:sldId id="507" r:id="rId97"/>
    <p:sldId id="508" r:id="rId98"/>
    <p:sldId id="509" r:id="rId99"/>
    <p:sldId id="510" r:id="rId100"/>
    <p:sldId id="511" r:id="rId101"/>
    <p:sldId id="401" r:id="rId102"/>
    <p:sldId id="429" r:id="rId103"/>
    <p:sldId id="512" r:id="rId104"/>
    <p:sldId id="513" r:id="rId105"/>
    <p:sldId id="515" r:id="rId106"/>
    <p:sldId id="514" r:id="rId107"/>
    <p:sldId id="516" r:id="rId108"/>
    <p:sldId id="517" r:id="rId109"/>
    <p:sldId id="518" r:id="rId110"/>
    <p:sldId id="519" r:id="rId111"/>
    <p:sldId id="520" r:id="rId112"/>
    <p:sldId id="521" r:id="rId113"/>
    <p:sldId id="409" r:id="rId114"/>
    <p:sldId id="410" r:id="rId115"/>
    <p:sldId id="411" r:id="rId116"/>
    <p:sldId id="413" r:id="rId117"/>
    <p:sldId id="522" r:id="rId118"/>
    <p:sldId id="523" r:id="rId119"/>
    <p:sldId id="280" r:id="rId120"/>
    <p:sldId id="718" r:id="rId121"/>
    <p:sldId id="719" r:id="rId122"/>
    <p:sldId id="720" r:id="rId123"/>
    <p:sldId id="721" r:id="rId124"/>
    <p:sldId id="624" r:id="rId125"/>
    <p:sldId id="673" r:id="rId126"/>
    <p:sldId id="625" r:id="rId127"/>
    <p:sldId id="481" r:id="rId128"/>
    <p:sldId id="482" r:id="rId129"/>
    <p:sldId id="483" r:id="rId130"/>
    <p:sldId id="484" r:id="rId131"/>
    <p:sldId id="485" r:id="rId132"/>
    <p:sldId id="486" r:id="rId133"/>
    <p:sldId id="487" r:id="rId134"/>
    <p:sldId id="488" r:id="rId135"/>
    <p:sldId id="489" r:id="rId136"/>
    <p:sldId id="490" r:id="rId137"/>
    <p:sldId id="491" r:id="rId138"/>
    <p:sldId id="492" r:id="rId139"/>
    <p:sldId id="493" r:id="rId140"/>
    <p:sldId id="494" r:id="rId141"/>
    <p:sldId id="503" r:id="rId1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537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119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396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00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176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9055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399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197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28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983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6376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7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2178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410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5457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56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2201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9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B+ tree</a:t>
            </a:r>
            <a:r>
              <a:rPr lang="en-US" dirty="0" smtClean="0"/>
              <a:t> is an N-</a:t>
            </a:r>
            <a:r>
              <a:rPr lang="en-US" dirty="0" err="1" smtClean="0"/>
              <a:t>ary</a:t>
            </a:r>
            <a:r>
              <a:rPr lang="en-US" baseline="0" dirty="0" smtClean="0"/>
              <a:t> </a:t>
            </a:r>
            <a:r>
              <a:rPr lang="en-US" dirty="0" smtClean="0"/>
              <a:t>tree with a variable but often large number of children per node. A B+ tree consists of a root, internal nodes and leaves.</a:t>
            </a:r>
            <a:r>
              <a:rPr lang="en-US" baseline="30000" dirty="0" smtClean="0"/>
              <a:t> </a:t>
            </a:r>
            <a:r>
              <a:rPr lang="en-US" dirty="0" smtClean="0"/>
              <a:t>The root may be either a leaf or a node with two or more children.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A B+ tree can be viewed as a B-tree in which each node contains only keys (not key–value pairs), and to which an additional level is added at the bottom with linked leaves. </a:t>
            </a:r>
          </a:p>
          <a:p>
            <a:endParaRPr lang="en-US" dirty="0" smtClean="0"/>
          </a:p>
          <a:p>
            <a:r>
              <a:rPr lang="en-US" dirty="0" smtClean="0"/>
              <a:t>The B</a:t>
            </a:r>
            <a:r>
              <a:rPr lang="en-US" baseline="30000" dirty="0" smtClean="0"/>
              <a:t>*</a:t>
            </a:r>
            <a:r>
              <a:rPr lang="en-US" dirty="0" smtClean="0"/>
              <a:t> tree balances more neighboring internal nodes to keep the internal nodes more densely packed.</a:t>
            </a:r>
            <a:r>
              <a:rPr lang="en-US" baseline="30000" dirty="0" smtClean="0"/>
              <a:t> </a:t>
            </a:r>
            <a:r>
              <a:rPr lang="en-US" dirty="0" smtClean="0"/>
              <a:t>This variant ensures non-root nodes are at least 2/3 full instead of 1/2. As the most costly part of operation of inserting the node in B-tree is splitting the node, B</a:t>
            </a:r>
            <a:r>
              <a:rPr lang="en-US" baseline="30000" dirty="0" smtClean="0"/>
              <a:t>*</a:t>
            </a:r>
            <a:r>
              <a:rPr lang="en-US" dirty="0" smtClean="0"/>
              <a:t>-trees are created to postpone splitting operation as long as they can.</a:t>
            </a:r>
            <a:r>
              <a:rPr lang="en-US" baseline="30000" dirty="0" smtClean="0"/>
              <a:t> </a:t>
            </a:r>
            <a:r>
              <a:rPr lang="en-US" dirty="0" smtClean="0"/>
              <a:t>To maintain this, instead of immediately splitting up a node when it gets full, its keys are shared with a node next to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8695-C101-4708-8B4B-197EC4C0CDD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01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1569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323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492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00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63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8483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6353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5512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4873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16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0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394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2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7B871-A623-47D5-AC77-785D7E010F93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224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37CBF-6B0B-43A0-B816-1B7110858B61}" type="slidenum">
              <a:rPr lang="en-US" altLang="en-US"/>
              <a:pPr/>
              <a:t>121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20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B7AC5-2D91-43B7-92DB-6949EF31AE6C}" type="slidenum">
              <a:rPr lang="en-US" altLang="en-US"/>
              <a:pPr/>
              <a:t>122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0088"/>
            <a:ext cx="4635500" cy="3476625"/>
          </a:xfrm>
          <a:ln w="12700"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1275" cy="4178300"/>
          </a:xfrm>
          <a:ln/>
        </p:spPr>
        <p:txBody>
          <a:bodyPr wrap="none" lIns="93696" tIns="46053" rIns="93696" bIns="460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052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43437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967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21A4321-FCB2-4901-A3FE-41DA41FE69E3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127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395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45C4948-FD8F-429C-8A5F-2696A610CB11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128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0315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838868D-2877-4529-A3A5-EC4EACE5795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129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5105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96BC2C11-828C-4B05-BCD4-F63D5BBCF927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130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028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86B39-5AAF-424D-80F0-EF431CB57DC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06251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9F972FA-7688-481A-8384-1854B13F9B3B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131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632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C6A46C2-4F59-4EC0-92CD-B33F073B076A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132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854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A0A4C93-3B71-40A9-A19D-06AB60AD2E6E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133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7899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C80FADB-53A9-4680-BA4C-C51B04EECA35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134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6295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ADB186F-D4FF-4856-9E24-872526213C72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135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69705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ADEBF02-2FF9-4608-918B-1949838FE756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136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7754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AF3CF9F-750A-4786-8651-9F88C2A03A28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137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22867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0E54693-3C5D-482D-A017-988B7F9B6B17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138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87979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EBDB776-D66A-44AB-96E9-6671DFD40849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139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9919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9FE1C99-3393-4911-AF92-74544F4E7DB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140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387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2137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D6653A5-0D0F-436A-B283-6D794EFA36D4}" type="slidenum">
              <a:rPr lang="en-US" altLang="en-US" sz="1200">
                <a:solidFill>
                  <a:srgbClr val="000000"/>
                </a:solidFill>
                <a:ea typeface="Bitstream Vera Sans" charset="0"/>
                <a:cs typeface="Bitstream Vera Sans" charset="0"/>
              </a:rPr>
              <a:pPr>
                <a:buClrTx/>
                <a:buFontTx/>
                <a:buNone/>
              </a:pPr>
              <a:t>141</a:t>
            </a:fld>
            <a:endParaRPr lang="en-US" altLang="en-US" sz="1200">
              <a:solidFill>
                <a:srgbClr val="000000"/>
              </a:solidFill>
              <a:ea typeface="Bitstream Vera Sans" charset="0"/>
              <a:cs typeface="Bitstream Vera Sans" charset="0"/>
            </a:endParaRPr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9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145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562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23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005A27-1F4D-4127-B553-53C7A11215C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4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Balanced BSTs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371600"/>
            <a:ext cx="8991600" cy="192938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The voyage of discovery is not in seeking new landscapes but in having new </a:t>
            </a:r>
            <a:r>
              <a:rPr lang="en-US" dirty="0" smtClean="0"/>
              <a:t>eyes.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- </a:t>
            </a:r>
            <a:r>
              <a:rPr lang="en-US" sz="2800" i="1" dirty="0" smtClean="0"/>
              <a:t>Marcel </a:t>
            </a:r>
            <a:r>
              <a:rPr lang="en-US" sz="2800" i="1" dirty="0"/>
              <a:t>Proust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1" y="3505200"/>
            <a:ext cx="6176683" cy="2625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22935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pages 333, 337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L / 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215674" y="2948857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/>
              <a:t>L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605408" y="1674662"/>
            <a:ext cx="34417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parent.</a:t>
            </a:r>
            <a:endParaRPr lang="en-US" altLang="en-US" sz="24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615058" y="3399929"/>
            <a:ext cx="1016000" cy="1092200"/>
            <a:chOff x="914400" y="3605741"/>
            <a:chExt cx="1016000" cy="1092200"/>
          </a:xfrm>
        </p:grpSpPr>
        <p:cxnSp>
          <p:nvCxnSpPr>
            <p:cNvPr id="77846" name="AutoShape 22"/>
            <p:cNvCxnSpPr>
              <a:cxnSpLocks noChangeShapeType="1"/>
              <a:stCxn id="40" idx="0"/>
            </p:cNvCxnSpPr>
            <p:nvPr/>
          </p:nvCxnSpPr>
          <p:spPr bwMode="auto">
            <a:xfrm flipH="1">
              <a:off x="1118394" y="3948641"/>
              <a:ext cx="405606" cy="3400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/>
            <p:nvPr/>
          </p:nvGrpSpPr>
          <p:grpSpPr>
            <a:xfrm>
              <a:off x="914400" y="3605741"/>
              <a:ext cx="1016000" cy="1092200"/>
              <a:chOff x="588963" y="4318000"/>
              <a:chExt cx="1016000" cy="1092200"/>
            </a:xfrm>
          </p:grpSpPr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>
                <a:off x="995363" y="43180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+mn-lt"/>
                  </a:rPr>
                  <a:t>P</a:t>
                </a:r>
              </a:p>
            </p:txBody>
          </p:sp>
          <p:sp>
            <p:nvSpPr>
              <p:cNvPr id="36" name="Oval 5"/>
              <p:cNvSpPr>
                <a:spLocks noChangeArrowheads="1"/>
              </p:cNvSpPr>
              <p:nvPr/>
            </p:nvSpPr>
            <p:spPr bwMode="auto">
              <a:xfrm>
                <a:off x="588963" y="50038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82625" y="4953000"/>
                <a:ext cx="4048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X</a:t>
                </a: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792163" y="46609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329017" y="3637990"/>
            <a:ext cx="300819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parent.</a:t>
            </a:r>
            <a:endParaRPr lang="en-US" altLang="en-US" sz="24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681858" y="4034135"/>
            <a:ext cx="609600" cy="461665"/>
            <a:chOff x="-117124" y="4953000"/>
            <a:chExt cx="609600" cy="461665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-117124" y="500459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-16112" y="4953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latin typeface="+mn-lt"/>
                </a:rPr>
                <a:t>1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2452432" y="3724702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972766" y="3068766"/>
            <a:ext cx="642937" cy="457200"/>
            <a:chOff x="4557804" y="4762935"/>
            <a:chExt cx="642937" cy="457200"/>
          </a:xfrm>
        </p:grpSpPr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4557804" y="4813735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4660991" y="4762935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9</a:t>
              </a:r>
            </a:p>
          </p:txBody>
        </p:sp>
      </p:grpSp>
      <p:sp>
        <p:nvSpPr>
          <p:cNvPr id="75" name="Line 28"/>
          <p:cNvSpPr>
            <a:spLocks noChangeShapeType="1"/>
          </p:cNvSpPr>
          <p:nvPr/>
        </p:nvSpPr>
        <p:spPr bwMode="auto">
          <a:xfrm flipH="1">
            <a:off x="6268212" y="2715970"/>
            <a:ext cx="381411" cy="40450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632536" y="1828800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/>
              <a:t>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14366" y="2344719"/>
            <a:ext cx="1049337" cy="1133475"/>
            <a:chOff x="6054441" y="3670588"/>
            <a:chExt cx="1049337" cy="1133475"/>
          </a:xfrm>
        </p:grpSpPr>
        <p:grpSp>
          <p:nvGrpSpPr>
            <p:cNvPr id="41" name="Group 40"/>
            <p:cNvGrpSpPr/>
            <p:nvPr/>
          </p:nvGrpSpPr>
          <p:grpSpPr>
            <a:xfrm>
              <a:off x="6054441" y="3670588"/>
              <a:ext cx="1049337" cy="1133475"/>
              <a:chOff x="3027363" y="4340225"/>
              <a:chExt cx="1049337" cy="1133475"/>
            </a:xfrm>
          </p:grpSpPr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3433763" y="50673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3027363" y="43815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3151187" y="4340225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P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3536950" y="5016500"/>
                <a:ext cx="5397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X</a:t>
                </a: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3433763" y="47244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9" name="AutoShape 29"/>
            <p:cNvCxnSpPr>
              <a:cxnSpLocks noChangeShapeType="1"/>
            </p:cNvCxnSpPr>
            <p:nvPr/>
          </p:nvCxnSpPr>
          <p:spPr bwMode="auto">
            <a:xfrm>
              <a:off x="6442870" y="4051636"/>
              <a:ext cx="445736" cy="37271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9" name="Straight Arrow Connector 88"/>
          <p:cNvCxnSpPr/>
          <p:nvPr/>
        </p:nvCxnSpPr>
        <p:spPr bwMode="auto">
          <a:xfrm>
            <a:off x="1506501" y="3454468"/>
            <a:ext cx="370734" cy="3318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7277124" y="2316924"/>
            <a:ext cx="362733" cy="4088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95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 bwMode="auto">
          <a:xfrm>
            <a:off x="3903111" y="4577605"/>
            <a:ext cx="457200" cy="434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8</a:t>
                  </a:r>
                  <a:r>
                    <a:rPr lang="en-US" sz="2400" dirty="0" smtClean="0"/>
                    <a:t>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9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525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20973" y="3339364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3709" y="4141922"/>
              <a:ext cx="481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16718" y="5554070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LL-Rotation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 bwMode="auto">
          <a:xfrm flipV="1">
            <a:off x="3222686" y="4989734"/>
            <a:ext cx="621838" cy="5643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865011" y="456458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4279359" y="4199204"/>
            <a:ext cx="407609" cy="42514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706116" y="4329554"/>
            <a:ext cx="48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2031" y="1504083"/>
            <a:ext cx="26119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Note: Removes imbalance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 bwMode="auto">
          <a:xfrm flipH="1">
            <a:off x="5793436" y="2011915"/>
            <a:ext cx="628595" cy="124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AVL-</a:t>
            </a:r>
            <a:r>
              <a:rPr lang="en-US" dirty="0" smtClean="0">
                <a:solidFill>
                  <a:srgbClr val="FF0000"/>
                </a:solidFill>
              </a:rPr>
              <a:t>Trees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429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Delete node as in other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Fix tree balance via rotations, if necessary.</a:t>
            </a:r>
          </a:p>
          <a:p>
            <a:pPr marL="914400" lvl="1" indent="-514350"/>
            <a:r>
              <a:rPr lang="en-US" sz="2600" dirty="0" smtClean="0"/>
              <a:t>A rotation is performed in sub-trees having </a:t>
            </a:r>
            <a:r>
              <a:rPr lang="en-US" sz="2600" dirty="0"/>
              <a:t>a</a:t>
            </a:r>
            <a:r>
              <a:rPr lang="en-US" sz="2600" dirty="0" smtClean="0"/>
              <a:t> root that has a balance factor equal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600" dirty="0" smtClean="0"/>
              <a:t> or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600" dirty="0" smtClean="0"/>
              <a:t>.</a:t>
            </a:r>
          </a:p>
          <a:p>
            <a:pPr marL="914400" lvl="1" indent="-514350">
              <a:buFontTx/>
            </a:pPr>
            <a:r>
              <a:rPr lang="en-US" sz="2600" dirty="0"/>
              <a:t>If there is more than one imbalance, first rotate at the node closest to </a:t>
            </a:r>
            <a:r>
              <a:rPr lang="en-US" sz="2600" dirty="0" smtClean="0"/>
              <a:t>the deleted </a:t>
            </a:r>
            <a:r>
              <a:rPr lang="en-US" sz="2600" dirty="0"/>
              <a:t>node.</a:t>
            </a:r>
          </a:p>
          <a:p>
            <a:pPr marL="914400" lvl="1" indent="-514350"/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19893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72075"/>
            <a:chOff x="1893210" y="1793568"/>
            <a:chExt cx="4503292" cy="3072075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781436"/>
              <a:chOff x="2101696" y="2084207"/>
              <a:chExt cx="3994304" cy="27814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5895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89570" y="2866633"/>
            <a:ext cx="152578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 need to rotate!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04214" y="4896738"/>
            <a:ext cx="2611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deleting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 bwMode="auto">
          <a:xfrm flipV="1">
            <a:off x="4110182" y="4328406"/>
            <a:ext cx="530134" cy="568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81747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456758" cy="3090641"/>
            <a:chOff x="1893210" y="1793568"/>
            <a:chExt cx="4456758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04462" y="1219013"/>
            <a:ext cx="34278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deleting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, promote its successor,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 flipH="1">
            <a:off x="5483286" y="1926899"/>
            <a:ext cx="1835122" cy="4964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258909" y="5401157"/>
            <a:ext cx="34278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Could also promote its predecessor,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 flipV="1">
            <a:off x="5792309" y="4904699"/>
            <a:ext cx="1065691" cy="444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8507" y="1981200"/>
            <a:ext cx="4456758" cy="3090641"/>
            <a:chOff x="1893210" y="1793568"/>
            <a:chExt cx="4456758" cy="3090641"/>
          </a:xfrm>
        </p:grpSpPr>
        <p:grpSp>
          <p:nvGrpSpPr>
            <p:cNvPr id="10" name="Group 9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49381" y="1386808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Deletion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induces left, left imbalance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1855349" y="2094694"/>
            <a:ext cx="1305968" cy="660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642324" y="3925780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and a left, right imbalance!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 bwMode="auto">
          <a:xfrm flipH="1" flipV="1">
            <a:off x="5327161" y="3449675"/>
            <a:ext cx="1621131" cy="4761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Bent Arrow 59"/>
          <p:cNvSpPr/>
          <p:nvPr/>
        </p:nvSpPr>
        <p:spPr bwMode="auto">
          <a:xfrm rot="13707860" flipH="1">
            <a:off x="4681589" y="2888638"/>
            <a:ext cx="533400" cy="697958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 rot="19251162">
            <a:off x="3002318" y="2696071"/>
            <a:ext cx="1743292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97307" y="1603773"/>
            <a:ext cx="3066607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Choose to use RR-Rotation but could use a LR-Rotation too.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2400" y="1564818"/>
            <a:ext cx="4321070" cy="17964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4423715" cy="3111469"/>
            <a:chOff x="2604555" y="1793568"/>
            <a:chExt cx="4423715" cy="3111469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4024674" cy="2820830"/>
              <a:chOff x="2803522" y="2084207"/>
              <a:chExt cx="4024674" cy="282083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4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2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294796" y="3636578"/>
                <a:ext cx="533400" cy="461666"/>
                <a:chOff x="7221377" y="2882125"/>
                <a:chExt cx="533400" cy="461666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254896" y="2909072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221377" y="2882125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 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257378" y="4381817"/>
                <a:ext cx="533400" cy="523220"/>
                <a:chOff x="5565366" y="2872177"/>
                <a:chExt cx="533400" cy="523220"/>
              </a:xfrm>
            </p:grpSpPr>
            <p:sp>
              <p:nvSpPr>
                <p:cNvPr id="36" name="Oval 35"/>
                <p:cNvSpPr/>
                <p:nvPr/>
              </p:nvSpPr>
              <p:spPr bwMode="auto">
                <a:xfrm>
                  <a:off x="5627874" y="2920963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565366" y="2872177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5134167" y="4009559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endCxn id="38" idx="1"/>
              </p:cNvCxnSpPr>
              <p:nvPr/>
            </p:nvCxnSpPr>
            <p:spPr bwMode="auto">
              <a:xfrm>
                <a:off x="5993354" y="3216391"/>
                <a:ext cx="401916" cy="5107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6" y="1793568"/>
              <a:ext cx="485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9699" y="2536723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4212" y="3329785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414674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 bwMode="auto">
          <a:xfrm flipH="1">
            <a:off x="5509480" y="3399219"/>
            <a:ext cx="513826" cy="43373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5163829" y="3803993"/>
            <a:ext cx="457200" cy="434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29390" y="379051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46152" y="3512965"/>
            <a:ext cx="47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07525" y="1295341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RR-Rotation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 bwMode="auto">
          <a:xfrm flipH="1">
            <a:off x="6162383" y="2003227"/>
            <a:ext cx="1051110" cy="3780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3791947" cy="3090275"/>
            <a:chOff x="2604555" y="1793568"/>
            <a:chExt cx="3791947" cy="3090275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3292478" cy="2799636"/>
              <a:chOff x="2803522" y="2084207"/>
              <a:chExt cx="3292478" cy="27996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539814" y="4422178"/>
                <a:ext cx="533400" cy="461665"/>
                <a:chOff x="6585851" y="29003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6623951" y="2911627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5851" y="29003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6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954162" y="40568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4" y="2545872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1328" y="41601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1662053" y="1091616"/>
            <a:ext cx="5881747" cy="46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algn="ctr">
              <a:buFontTx/>
              <a:buNone/>
            </a:pPr>
            <a:r>
              <a:rPr lang="en-US" sz="2400" b="0" kern="0" dirty="0" smtClean="0"/>
              <a:t>Delete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kern="0" dirty="0" smtClean="0"/>
              <a:t> from the following AVL-Tree: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8963" y="3570288"/>
            <a:ext cx="1422400" cy="1839912"/>
            <a:chOff x="588963" y="3570288"/>
            <a:chExt cx="1422400" cy="1839912"/>
          </a:xfrm>
        </p:grpSpPr>
        <p:sp>
          <p:nvSpPr>
            <p:cNvPr id="50179" name="Oval 3"/>
            <p:cNvSpPr>
              <a:spLocks noChangeArrowheads="1"/>
            </p:cNvSpPr>
            <p:nvPr/>
          </p:nvSpPr>
          <p:spPr bwMode="auto">
            <a:xfrm>
              <a:off x="1401763" y="36322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995363" y="43180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P</a:t>
              </a:r>
            </a:p>
          </p:txBody>
        </p:sp>
        <p:sp>
          <p:nvSpPr>
            <p:cNvPr id="50181" name="Oval 5"/>
            <p:cNvSpPr>
              <a:spLocks noChangeArrowheads="1"/>
            </p:cNvSpPr>
            <p:nvPr/>
          </p:nvSpPr>
          <p:spPr bwMode="auto">
            <a:xfrm>
              <a:off x="588963" y="50038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1479550" y="3570288"/>
              <a:ext cx="425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682625" y="49530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1300163" y="39751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792163" y="46609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963" y="3581400"/>
            <a:ext cx="1455737" cy="1892300"/>
            <a:chOff x="2620963" y="3581400"/>
            <a:chExt cx="1455737" cy="1892300"/>
          </a:xfrm>
        </p:grpSpPr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26209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3433763" y="50673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027363" y="43815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2701925" y="3581400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151187" y="4340225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536950" y="50165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2925763" y="3981450"/>
              <a:ext cx="406400" cy="40005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433763" y="4724400"/>
              <a:ext cx="406400" cy="342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57763" y="3570288"/>
            <a:ext cx="1381125" cy="1811337"/>
            <a:chOff x="4957763" y="3570288"/>
            <a:chExt cx="1381125" cy="1811337"/>
          </a:xfrm>
        </p:grpSpPr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55673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4957763" y="426720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auto">
            <a:xfrm>
              <a:off x="5729288" y="4989513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648325" y="3570288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5089525" y="4192588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5830888" y="4924425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 flipH="1">
              <a:off x="5262563" y="3981450"/>
              <a:ext cx="609600" cy="2857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5424488" y="4589463"/>
              <a:ext cx="609600" cy="4000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89763" y="3619500"/>
            <a:ext cx="1320800" cy="1714500"/>
            <a:chOff x="6989763" y="3619500"/>
            <a:chExt cx="1320800" cy="1714500"/>
          </a:xfrm>
        </p:grpSpPr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6989763" y="36195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7700963" y="424815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7091363" y="49911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7853363" y="4197350"/>
              <a:ext cx="363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7294563" y="3962400"/>
              <a:ext cx="609600" cy="2857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 flipH="1">
              <a:off x="7396163" y="4591050"/>
              <a:ext cx="609600" cy="4000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381000" y="-37305"/>
            <a:ext cx="8305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Category II: </a:t>
            </a:r>
            <a:r>
              <a:rPr lang="en-US" altLang="en-US" b="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 has Grandparent</a:t>
            </a:r>
            <a:endParaRPr lang="en-US" altLang="en-US" b="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2291821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/>
              <a:t>Let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be a non-root node with </a:t>
            </a:r>
            <a:r>
              <a:rPr lang="en-US" altLang="en-US" b="0" dirty="0">
                <a:sym typeface="Symbol" panose="05050102010706020507" pitchFamily="18" charset="2"/>
              </a:rPr>
              <a:t> 2 </a:t>
            </a:r>
            <a:r>
              <a:rPr lang="en-US" altLang="en-US" b="0" dirty="0" smtClean="0">
                <a:sym typeface="Symbol" panose="05050102010706020507" pitchFamily="18" charset="2"/>
              </a:rPr>
              <a:t>ancestors.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</a:t>
            </a:r>
            <a:r>
              <a:rPr lang="en-US" altLang="en-US" b="0" dirty="0">
                <a:sym typeface="Symbol" panose="05050102010706020507" pitchFamily="18" charset="2"/>
              </a:rPr>
              <a:t>is its parent node</a:t>
            </a:r>
            <a:r>
              <a:rPr lang="en-US" altLang="en-US" b="0" kern="0" dirty="0" smtClean="0"/>
              <a:t>.</a:t>
            </a:r>
          </a:p>
          <a:p>
            <a:pPr lvl="1">
              <a:buFontTx/>
            </a:pP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altLang="en-US" b="0" dirty="0">
                <a:sym typeface="Symbol" panose="05050102010706020507" pitchFamily="18" charset="2"/>
              </a:rPr>
              <a:t> is its grandparent node</a:t>
            </a:r>
            <a:r>
              <a:rPr lang="en-US" altLang="en-US" b="0" kern="0" dirty="0" smtClean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34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14037" y="1981200"/>
            <a:ext cx="3067762" cy="3090275"/>
            <a:chOff x="3328740" y="1793568"/>
            <a:chExt cx="3067762" cy="3090275"/>
          </a:xfrm>
        </p:grpSpPr>
        <p:grpSp>
          <p:nvGrpSpPr>
            <p:cNvPr id="10" name="Group 9"/>
            <p:cNvGrpSpPr/>
            <p:nvPr/>
          </p:nvGrpSpPr>
          <p:grpSpPr>
            <a:xfrm>
              <a:off x="3539814" y="2084207"/>
              <a:ext cx="2556186" cy="2799636"/>
              <a:chOff x="3539814" y="2084207"/>
              <a:chExt cx="2556186" cy="27996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539814" y="4422178"/>
                <a:ext cx="533400" cy="461665"/>
                <a:chOff x="6585851" y="2900326"/>
                <a:chExt cx="533400" cy="461665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6623951" y="2911627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5851" y="29003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6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3954162" y="40568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28740" y="2576961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1328" y="41601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70627" y="1861539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Deletion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induces right, left imbalance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2476595" y="2569425"/>
            <a:ext cx="1305968" cy="660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Bent Arrow 52"/>
          <p:cNvSpPr/>
          <p:nvPr/>
        </p:nvSpPr>
        <p:spPr bwMode="auto">
          <a:xfrm rot="19163364" flipH="1" flipV="1">
            <a:off x="3855893" y="3740004"/>
            <a:ext cx="730624" cy="677796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331862" y="1556351"/>
            <a:ext cx="4507337" cy="18726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Deletion 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3331" y="3766308"/>
            <a:ext cx="591681" cy="793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89852" y="1981200"/>
            <a:ext cx="3791947" cy="2304676"/>
            <a:chOff x="2604555" y="1793568"/>
            <a:chExt cx="3791947" cy="2304676"/>
          </a:xfrm>
        </p:grpSpPr>
        <p:grpSp>
          <p:nvGrpSpPr>
            <p:cNvPr id="10" name="Group 9"/>
            <p:cNvGrpSpPr/>
            <p:nvPr/>
          </p:nvGrpSpPr>
          <p:grpSpPr>
            <a:xfrm>
              <a:off x="2803522" y="2084207"/>
              <a:ext cx="3292478" cy="2014037"/>
              <a:chOff x="2803522" y="2084207"/>
              <a:chExt cx="3292478" cy="20140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6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2754" y="2545872"/>
              <a:ext cx="511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2960" y="2215094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RL-Rotation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</p:cNvCxnSpPr>
          <p:nvPr/>
        </p:nvCxnSpPr>
        <p:spPr bwMode="auto">
          <a:xfrm>
            <a:off x="1718928" y="2922980"/>
            <a:ext cx="1968468" cy="2179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839200" cy="3048000"/>
              </a:xfrm>
            </p:spPr>
            <p:txBody>
              <a:bodyPr/>
              <a:lstStyle/>
              <a:p>
                <a:r>
                  <a:rPr lang="en-US" dirty="0" smtClean="0"/>
                  <a:t>Maximum number of nodes in a full AVL-tree: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839200" cy="3048000"/>
              </a:xfrm>
              <a:blipFill rotWithShape="0">
                <a:blip r:embed="rId2"/>
                <a:stretch>
                  <a:fillRect l="-1310" t="-2600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Minimum Number of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r>
              <a:rPr lang="en-US" dirty="0" smtClean="0"/>
              <a:t>Minimum number of nodes in the AVL-tree: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8" y="2336691"/>
            <a:ext cx="8671859" cy="250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39" y="4845711"/>
            <a:ext cx="4751294" cy="134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193" y="5248584"/>
            <a:ext cx="302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="0" dirty="0" smtClean="0"/>
              <a:t>: minimum number of nodes when the height is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Minimum Number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number of nodes in the AVL-tree: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Recall the Fibonacci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9" y="1704205"/>
            <a:ext cx="4751294" cy="134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0" y="4475437"/>
            <a:ext cx="4990352" cy="1483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4120" y="3869764"/>
            <a:ext cx="2256117" cy="5847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b="0" dirty="0" smtClean="0"/>
              <a:t> = </a:t>
            </a:r>
            <a:r>
              <a:rPr lang="en-US" sz="32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b="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b="0" dirty="0" smtClean="0"/>
              <a:t> + </a:t>
            </a:r>
            <a:r>
              <a:rPr lang="en-US" sz="3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Minimum number of nodes in the AVL-tree: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is the closest integer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=1.618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baseline="-25000" dirty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 smtClean="0"/>
                  <a:t>Since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 of 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Difficult to program and debug.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Asymptotically faster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than other self-adjusting trees but rebalancing takes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Most large searches are done in database systems on disk and use other structures (e.g. B-trees).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runtime for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single operation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may be justified, if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total run time for many consecutive operations is fast (e.g. Splay trees).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dvantages </a:t>
            </a:r>
            <a:r>
              <a:rPr lang="en-US" dirty="0">
                <a:solidFill>
                  <a:srgbClr val="FF0000"/>
                </a:solidFill>
              </a:rPr>
              <a:t>of AVL-Trees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3352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 AVL-Trees are </a:t>
                </a:r>
                <a:r>
                  <a:rPr lang="en-US" altLang="en-US" i="1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always close to balanced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search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Insertion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deletion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are also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 both insertion and deletion, height re-balancing adds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no more than a constant factor 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runtime.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3352800"/>
              </a:xfrm>
              <a:blipFill rotWithShape="0">
                <a:blip r:embed="rId2"/>
                <a:stretch>
                  <a:fillRect l="-1614" t="-236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LL / RR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671536" y="4091857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LL</a:t>
            </a:r>
            <a:endParaRPr lang="en-US" altLang="en-US" sz="2000" dirty="0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285521" y="1328356"/>
            <a:ext cx="458495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left sub-tree of its grandparent.</a:t>
            </a:r>
            <a:endParaRPr lang="en-US" altLang="en-US" sz="24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149467" y="3795217"/>
            <a:ext cx="1422400" cy="1839912"/>
            <a:chOff x="914400" y="2858029"/>
            <a:chExt cx="1422400" cy="1839912"/>
          </a:xfrm>
        </p:grpSpPr>
        <p:cxnSp>
          <p:nvCxnSpPr>
            <p:cNvPr id="77844" name="AutoShape 20"/>
            <p:cNvCxnSpPr>
              <a:cxnSpLocks noChangeShapeType="1"/>
              <a:stCxn id="39" idx="0"/>
            </p:cNvCxnSpPr>
            <p:nvPr/>
          </p:nvCxnSpPr>
          <p:spPr bwMode="auto">
            <a:xfrm flipH="1">
              <a:off x="1618457" y="3262841"/>
              <a:ext cx="413543" cy="34789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46" name="AutoShape 22"/>
            <p:cNvCxnSpPr>
              <a:cxnSpLocks noChangeShapeType="1"/>
              <a:stCxn id="40" idx="0"/>
            </p:cNvCxnSpPr>
            <p:nvPr/>
          </p:nvCxnSpPr>
          <p:spPr bwMode="auto">
            <a:xfrm flipH="1">
              <a:off x="1118394" y="3948641"/>
              <a:ext cx="405606" cy="3400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/>
            <p:nvPr/>
          </p:nvGrpSpPr>
          <p:grpSpPr>
            <a:xfrm>
              <a:off x="914400" y="2858029"/>
              <a:ext cx="1422400" cy="1839912"/>
              <a:chOff x="588963" y="3570288"/>
              <a:chExt cx="1422400" cy="1839912"/>
            </a:xfrm>
          </p:grpSpPr>
          <p:sp>
            <p:nvSpPr>
              <p:cNvPr id="34" name="Oval 3"/>
              <p:cNvSpPr>
                <a:spLocks noChangeArrowheads="1"/>
              </p:cNvSpPr>
              <p:nvPr/>
            </p:nvSpPr>
            <p:spPr bwMode="auto">
              <a:xfrm>
                <a:off x="1401763" y="36322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>
                <a:off x="995363" y="43180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latin typeface="+mn-lt"/>
                  </a:rPr>
                  <a:t>P</a:t>
                </a:r>
              </a:p>
            </p:txBody>
          </p:sp>
          <p:sp>
            <p:nvSpPr>
              <p:cNvPr id="36" name="Oval 5"/>
              <p:cNvSpPr>
                <a:spLocks noChangeArrowheads="1"/>
              </p:cNvSpPr>
              <p:nvPr/>
            </p:nvSpPr>
            <p:spPr bwMode="auto">
              <a:xfrm>
                <a:off x="588963" y="50038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479550" y="3570288"/>
                <a:ext cx="4254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G</a:t>
                </a: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82625" y="4953000"/>
                <a:ext cx="4048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X</a:t>
                </a: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H="1">
                <a:off x="1300163" y="39751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792163" y="46609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264747" y="4068812"/>
            <a:ext cx="459538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right sub-tree of its grandparent.</a:t>
            </a:r>
            <a:endParaRPr lang="en-US" altLang="en-US" sz="24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16267" y="3169047"/>
            <a:ext cx="1060333" cy="2469753"/>
            <a:chOff x="-117124" y="2944912"/>
            <a:chExt cx="1060333" cy="2469753"/>
          </a:xfrm>
        </p:grpSpPr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269432" y="300682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333609" y="4300667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2</a:t>
              </a: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-117124" y="5004594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416276" y="2944912"/>
              <a:ext cx="425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5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-16112" y="49530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latin typeface="+mn-lt"/>
                </a:rPr>
                <a:t>1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167832" y="3349724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Line 26"/>
          <p:cNvSpPr>
            <a:spLocks noChangeShapeType="1"/>
          </p:cNvSpPr>
          <p:nvPr/>
        </p:nvSpPr>
        <p:spPr bwMode="auto">
          <a:xfrm>
            <a:off x="2462740" y="4157363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1986841" y="4867702"/>
            <a:ext cx="475899" cy="367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633694" y="1219200"/>
            <a:ext cx="1131684" cy="2649758"/>
            <a:chOff x="4069057" y="2570377"/>
            <a:chExt cx="1131684" cy="2649758"/>
          </a:xfrm>
        </p:grpSpPr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4069057" y="2627527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4557804" y="4813735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6"/>
            <p:cNvSpPr>
              <a:spLocks noChangeArrowheads="1"/>
            </p:cNvSpPr>
            <p:nvPr/>
          </p:nvSpPr>
          <p:spPr bwMode="auto">
            <a:xfrm>
              <a:off x="4112743" y="4067356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183591" y="2570377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5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4236567" y="402608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7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4660991" y="4762935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9</a:t>
              </a: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4373857" y="2970427"/>
              <a:ext cx="406400" cy="40005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H="1">
              <a:off x="4464755" y="3657697"/>
              <a:ext cx="381411" cy="40450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Line 28"/>
          <p:cNvSpPr>
            <a:spLocks noChangeShapeType="1"/>
          </p:cNvSpPr>
          <p:nvPr/>
        </p:nvSpPr>
        <p:spPr bwMode="auto">
          <a:xfrm flipH="1">
            <a:off x="6417887" y="3058962"/>
            <a:ext cx="381411" cy="40450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689238" y="2171792"/>
            <a:ext cx="556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RR</a:t>
            </a:r>
            <a:endParaRPr lang="en-US" alt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57641" y="1928886"/>
            <a:ext cx="1455737" cy="1892300"/>
            <a:chOff x="5648041" y="2911763"/>
            <a:chExt cx="1455737" cy="18923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48041" y="2911763"/>
              <a:ext cx="1455737" cy="1892300"/>
              <a:chOff x="2620963" y="3581400"/>
              <a:chExt cx="1455737" cy="1892300"/>
            </a:xfrm>
          </p:grpSpPr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2620963" y="363855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3433763" y="50673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3027363" y="4381500"/>
                <a:ext cx="609600" cy="3429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19"/>
              <p:cNvSpPr txBox="1">
                <a:spLocks noChangeArrowheads="1"/>
              </p:cNvSpPr>
              <p:nvPr/>
            </p:nvSpPr>
            <p:spPr bwMode="auto">
              <a:xfrm>
                <a:off x="2701925" y="3581400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dirty="0">
                    <a:latin typeface="+mn-lt"/>
                  </a:rPr>
                  <a:t>G</a:t>
                </a: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3151187" y="4340225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P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3536950" y="5016500"/>
                <a:ext cx="5397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>
                    <a:latin typeface="+mn-lt"/>
                  </a:rPr>
                  <a:t>X</a:t>
                </a: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2925763" y="3981450"/>
                <a:ext cx="406400" cy="40005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3433763" y="4724400"/>
                <a:ext cx="406400" cy="3429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8" name="AutoShape 11"/>
            <p:cNvCxnSpPr>
              <a:cxnSpLocks noChangeShapeType="1"/>
              <a:endCxn id="48" idx="1"/>
            </p:cNvCxnSpPr>
            <p:nvPr/>
          </p:nvCxnSpPr>
          <p:spPr bwMode="auto">
            <a:xfrm>
              <a:off x="5961542" y="3328590"/>
              <a:ext cx="397699" cy="38327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29"/>
            <p:cNvCxnSpPr>
              <a:cxnSpLocks noChangeShapeType="1"/>
            </p:cNvCxnSpPr>
            <p:nvPr/>
          </p:nvCxnSpPr>
          <p:spPr bwMode="auto">
            <a:xfrm>
              <a:off x="6442870" y="4051636"/>
              <a:ext cx="445736" cy="37271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" name="Straight Arrow Connector 13"/>
          <p:cNvCxnSpPr/>
          <p:nvPr/>
        </p:nvCxnSpPr>
        <p:spPr bwMode="auto">
          <a:xfrm>
            <a:off x="1487605" y="4306018"/>
            <a:ext cx="421838" cy="4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1040910" y="4597468"/>
            <a:ext cx="370734" cy="3318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>
            <a:off x="7020954" y="2395611"/>
            <a:ext cx="446695" cy="2222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7426799" y="2659916"/>
            <a:ext cx="362733" cy="4088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97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FF3300"/>
                </a:solidFill>
              </a:rPr>
              <a:t>B-Tree </a:t>
            </a:r>
            <a:r>
              <a:rPr lang="en-US" altLang="en-US" dirty="0" smtClean="0">
                <a:solidFill>
                  <a:srgbClr val="FF3300"/>
                </a:solidFill>
              </a:rPr>
              <a:t>Properties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7333" y="994327"/>
                <a:ext cx="7780867" cy="5025736"/>
              </a:xfrm>
              <a:noFill/>
              <a:ln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dirty="0" smtClean="0"/>
                  <a:t>In B-Tree of order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: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/>
                  <a:t>T</a:t>
                </a:r>
                <a:r>
                  <a:rPr lang="en-US" altLang="en-US" dirty="0" smtClean="0"/>
                  <a:t>he root is a leaf (an empty tree) or between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children.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 smtClean="0"/>
                  <a:t>Each non-root node </a:t>
                </a:r>
                <a:r>
                  <a:rPr lang="en-US" altLang="en-US" dirty="0"/>
                  <a:t>has</a:t>
                </a:r>
                <a:r>
                  <a:rPr lang="en-US" altLang="en-US" dirty="0" smtClean="0"/>
                  <a:t>: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en-US" dirty="0" smtClean="0"/>
                  <a:t>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children.</a:t>
                </a:r>
                <a:endParaRPr lang="en-US" altLang="en-US" baseline="-25000" dirty="0"/>
              </a:p>
              <a:p>
                <a:pPr lvl="2"/>
                <a:r>
                  <a:rPr lang="en-US" altLang="en-US" dirty="0"/>
                  <a:t>Up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keys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Symbol" panose="05050102010706020507" pitchFamily="18" charset="2"/>
                  </a:rPr>
                  <a:t>&lt;</a:t>
                </a:r>
                <a:r>
                  <a:rPr lang="en-US" altLang="en-US" baseline="-25000" dirty="0"/>
                  <a:t> 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Symbol" panose="05050102010706020507" pitchFamily="18" charset="2"/>
                  </a:rPr>
                  <a:t>&lt; ... &lt;</a:t>
                </a:r>
                <a:r>
                  <a:rPr lang="en-US" altLang="en-US" baseline="-25000" dirty="0"/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m-1 </a:t>
                </a:r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endParaRPr lang="en-US" altLang="en-US" dirty="0"/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endParaRPr lang="en-US" altLang="en-US" dirty="0" smtClean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 smtClean="0"/>
                  <a:t>Each leaf is at the same level.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3" y="994327"/>
                <a:ext cx="7780867" cy="5025736"/>
              </a:xfrm>
              <a:blipFill rotWithShape="0">
                <a:blip r:embed="rId3"/>
                <a:stretch>
                  <a:fillRect l="-1488" t="-1576" b="-230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7909" y="4038600"/>
            <a:ext cx="5319713" cy="989013"/>
            <a:chOff x="1105" y="1921"/>
            <a:chExt cx="3351" cy="623"/>
          </a:xfrm>
        </p:grpSpPr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1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m-1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 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2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B-Tree Properties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3201978"/>
                <a:ext cx="8229600" cy="2826031"/>
              </a:xfrm>
              <a:noFill/>
              <a:ln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Keys of each child (sub-tree) </a:t>
                </a:r>
                <a:r>
                  <a:rPr lang="en-US" altLang="en-US" sz="2400" dirty="0"/>
                  <a:t>of </a:t>
                </a:r>
                <a:r>
                  <a:rPr lang="en-US" altLang="en-US" sz="2400" dirty="0" smtClean="0"/>
                  <a:t>a node </a:t>
                </a:r>
                <a:r>
                  <a:rPr lang="en-US" altLang="en-US" sz="2400" dirty="0"/>
                  <a:t>are </a:t>
                </a:r>
                <a:r>
                  <a:rPr lang="en-US" altLang="en-US" sz="2400" dirty="0" smtClean="0"/>
                  <a:t>between the keys </a:t>
                </a:r>
                <a:r>
                  <a:rPr lang="en-US" altLang="en-US" sz="2400" dirty="0"/>
                  <a:t>in that node.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For subtree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 smtClean="0"/>
                  <a:t>,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 err="1" smtClean="0"/>
                  <a:t>th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child of </a:t>
                </a:r>
                <a:r>
                  <a:rPr lang="en-US" altLang="en-US" sz="2400" dirty="0" smtClean="0"/>
                  <a:t>a given </a:t>
                </a:r>
                <a:r>
                  <a:rPr lang="en-US" altLang="en-US" sz="2400" dirty="0"/>
                  <a:t>node:</a:t>
                </a:r>
              </a:p>
              <a:p>
                <a:pPr lvl="1"/>
                <a:r>
                  <a:rPr lang="en-US" altLang="en-US" sz="2400" dirty="0"/>
                  <a:t>A</a:t>
                </a:r>
                <a:r>
                  <a:rPr lang="en-US" altLang="en-US" sz="2400" dirty="0" smtClean="0"/>
                  <a:t>ll </a:t>
                </a:r>
                <a:r>
                  <a:rPr lang="en-US" altLang="en-US" sz="2400" dirty="0"/>
                  <a:t>keys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 must </a:t>
                </a:r>
                <a:r>
                  <a:rPr lang="en-US" altLang="en-US" sz="2400" dirty="0"/>
                  <a:t>be between keys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baseline="-25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en-US" sz="2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  <a:p>
                <a:pPr lvl="1"/>
                <a:r>
                  <a:rPr lang="en-US" altLang="en-US" sz="2000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baseline="-25000" dirty="0"/>
                  <a:t>-</a:t>
                </a:r>
                <a14:m>
                  <m:oMath xmlns:m="http://schemas.openxmlformats.org/officeDocument/2006/math"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All </a:t>
                </a:r>
                <a:r>
                  <a:rPr lang="en-US" altLang="en-US" sz="2400" dirty="0"/>
                  <a:t>keys in first subtree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. </a:t>
                </a:r>
                <a:endParaRPr lang="en-US" altLang="en-US" sz="2400" dirty="0" smtClean="0"/>
              </a:p>
              <a:p>
                <a:pPr>
                  <a:spcBef>
                    <a:spcPct val="0"/>
                  </a:spcBef>
                </a:pPr>
                <a:r>
                  <a:rPr lang="en-US" altLang="en-US" sz="2400" dirty="0" smtClean="0"/>
                  <a:t>All </a:t>
                </a:r>
                <a:r>
                  <a:rPr lang="en-US" altLang="en-US" sz="2400" dirty="0"/>
                  <a:t>keys in last subtree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𝑇𝑚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3201978"/>
                <a:ext cx="8229600" cy="2826031"/>
              </a:xfrm>
              <a:blipFill rotWithShape="0">
                <a:blip r:embed="rId3"/>
                <a:stretch>
                  <a:fillRect l="-741" t="-1509" b="-409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768600" y="3917950"/>
            <a:ext cx="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3214687" y="1979613"/>
            <a:ext cx="1039813" cy="984250"/>
          </a:xfrm>
          <a:custGeom>
            <a:avLst/>
            <a:gdLst>
              <a:gd name="T0" fmla="*/ 334 w 655"/>
              <a:gd name="T1" fmla="*/ 9 h 724"/>
              <a:gd name="T2" fmla="*/ 0 w 655"/>
              <a:gd name="T3" fmla="*/ 723 h 724"/>
              <a:gd name="T4" fmla="*/ 654 w 655"/>
              <a:gd name="T5" fmla="*/ 723 h 724"/>
              <a:gd name="T6" fmla="*/ 334 w 655"/>
              <a:gd name="T7" fmla="*/ 0 h 724"/>
              <a:gd name="T8" fmla="*/ 334 w 655"/>
              <a:gd name="T9" fmla="*/ 9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724">
                <a:moveTo>
                  <a:pt x="334" y="9"/>
                </a:moveTo>
                <a:lnTo>
                  <a:pt x="0" y="723"/>
                </a:lnTo>
                <a:lnTo>
                  <a:pt x="654" y="723"/>
                </a:lnTo>
                <a:lnTo>
                  <a:pt x="334" y="0"/>
                </a:lnTo>
                <a:lnTo>
                  <a:pt x="334" y="9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698875" y="2635250"/>
            <a:ext cx="131762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3835400" y="2728913"/>
            <a:ext cx="14266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8" name="Freeform 16"/>
          <p:cNvSpPr>
            <a:spLocks/>
          </p:cNvSpPr>
          <p:nvPr/>
        </p:nvSpPr>
        <p:spPr bwMode="auto">
          <a:xfrm>
            <a:off x="6698456" y="1980937"/>
            <a:ext cx="939800" cy="977900"/>
          </a:xfrm>
          <a:custGeom>
            <a:avLst/>
            <a:gdLst>
              <a:gd name="T0" fmla="*/ 272 w 534"/>
              <a:gd name="T1" fmla="*/ 7 h 590"/>
              <a:gd name="T2" fmla="*/ 0 w 534"/>
              <a:gd name="T3" fmla="*/ 589 h 590"/>
              <a:gd name="T4" fmla="*/ 533 w 534"/>
              <a:gd name="T5" fmla="*/ 589 h 590"/>
              <a:gd name="T6" fmla="*/ 272 w 534"/>
              <a:gd name="T7" fmla="*/ 0 h 590"/>
              <a:gd name="T8" fmla="*/ 272 w 534"/>
              <a:gd name="T9" fmla="*/ 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90">
                <a:moveTo>
                  <a:pt x="272" y="7"/>
                </a:moveTo>
                <a:lnTo>
                  <a:pt x="0" y="589"/>
                </a:lnTo>
                <a:lnTo>
                  <a:pt x="533" y="589"/>
                </a:lnTo>
                <a:lnTo>
                  <a:pt x="272" y="0"/>
                </a:lnTo>
                <a:lnTo>
                  <a:pt x="272" y="7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Freeform 17"/>
          <p:cNvSpPr>
            <a:spLocks/>
          </p:cNvSpPr>
          <p:nvPr/>
        </p:nvSpPr>
        <p:spPr bwMode="auto">
          <a:xfrm>
            <a:off x="1604168" y="1985170"/>
            <a:ext cx="920750" cy="1008062"/>
          </a:xfrm>
          <a:custGeom>
            <a:avLst/>
            <a:gdLst>
              <a:gd name="T0" fmla="*/ 269 w 535"/>
              <a:gd name="T1" fmla="*/ 10 h 590"/>
              <a:gd name="T2" fmla="*/ 0 w 535"/>
              <a:gd name="T3" fmla="*/ 589 h 590"/>
              <a:gd name="T4" fmla="*/ 534 w 535"/>
              <a:gd name="T5" fmla="*/ 589 h 590"/>
              <a:gd name="T6" fmla="*/ 269 w 535"/>
              <a:gd name="T7" fmla="*/ 0 h 590"/>
              <a:gd name="T8" fmla="*/ 269 w 535"/>
              <a:gd name="T9" fmla="*/ 1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7031831" y="2636575"/>
            <a:ext cx="13176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7160419" y="2761987"/>
            <a:ext cx="10740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1926430" y="2624932"/>
            <a:ext cx="1317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2062955" y="2718595"/>
            <a:ext cx="63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6000750" y="2624039"/>
            <a:ext cx="32385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. . . 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2703512" y="2651822"/>
            <a:ext cx="32385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. . . </a:t>
            </a:r>
          </a:p>
        </p:txBody>
      </p:sp>
      <p:grpSp>
        <p:nvGrpSpPr>
          <p:cNvPr id="39" name="Group 5"/>
          <p:cNvGrpSpPr>
            <a:grpSpLocks/>
          </p:cNvGrpSpPr>
          <p:nvPr/>
        </p:nvGrpSpPr>
        <p:grpSpPr bwMode="auto">
          <a:xfrm>
            <a:off x="1912143" y="990600"/>
            <a:ext cx="5319713" cy="989013"/>
            <a:chOff x="1105" y="1921"/>
            <a:chExt cx="3351" cy="623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1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m-1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/>
                <a:t>. . . 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2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alt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US" altLang="en-US" sz="2200" baseline="-25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Freeform 17"/>
          <p:cNvSpPr>
            <a:spLocks/>
          </p:cNvSpPr>
          <p:nvPr/>
        </p:nvSpPr>
        <p:spPr bwMode="auto">
          <a:xfrm>
            <a:off x="4278313" y="1962150"/>
            <a:ext cx="920750" cy="1008062"/>
          </a:xfrm>
          <a:custGeom>
            <a:avLst/>
            <a:gdLst>
              <a:gd name="T0" fmla="*/ 269 w 535"/>
              <a:gd name="T1" fmla="*/ 10 h 590"/>
              <a:gd name="T2" fmla="*/ 0 w 535"/>
              <a:gd name="T3" fmla="*/ 589 h 590"/>
              <a:gd name="T4" fmla="*/ 534 w 535"/>
              <a:gd name="T5" fmla="*/ 589 h 590"/>
              <a:gd name="T6" fmla="*/ 269 w 535"/>
              <a:gd name="T7" fmla="*/ 0 h 590"/>
              <a:gd name="T8" fmla="*/ 269 w 535"/>
              <a:gd name="T9" fmla="*/ 1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600575" y="2601912"/>
            <a:ext cx="1317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4737100" y="2695575"/>
            <a:ext cx="3526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1" y="918965"/>
            <a:ext cx="7772399" cy="9544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B-tree </a:t>
            </a:r>
            <a:r>
              <a:rPr lang="en-US" altLang="en-US" sz="2800" dirty="0"/>
              <a:t>of order 3 has 2 or 3 children per </a:t>
            </a:r>
            <a:r>
              <a:rPr lang="en-US" altLang="en-US" sz="2800" dirty="0" smtClean="0"/>
              <a:t>node.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Also, known as a 2-3 tree. 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64344" y="-80273"/>
            <a:ext cx="8204200" cy="8016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B-Tree Example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680244" y="4753360"/>
            <a:ext cx="7772399" cy="141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0" kern="0" dirty="0"/>
              <a:t>Note: If leaf nodes are connected as a linked list, </a:t>
            </a:r>
            <a:r>
              <a:rPr lang="en-US" altLang="en-US" sz="2800" b="0" kern="0" dirty="0" smtClean="0"/>
              <a:t>a B-tree </a:t>
            </a:r>
            <a:r>
              <a:rPr lang="en-US" altLang="en-US" sz="2800" b="0" kern="0" dirty="0"/>
              <a:t>is called a B+ tree</a:t>
            </a:r>
            <a:r>
              <a:rPr lang="en-US" altLang="en-US" sz="2800" b="0" kern="0" dirty="0" smtClean="0"/>
              <a:t>.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sz="2400" b="0" kern="0" dirty="0"/>
              <a:t>Allows sorted list to be accessed </a:t>
            </a:r>
            <a:r>
              <a:rPr lang="en-US" altLang="en-US" sz="2400" b="0" kern="0" dirty="0" smtClean="0"/>
              <a:t>easily. </a:t>
            </a:r>
          </a:p>
          <a:p>
            <a:pPr marL="0" indent="0">
              <a:lnSpc>
                <a:spcPct val="90000"/>
              </a:lnSpc>
              <a:buFont typeface="Marlett" pitchFamily="2" charset="2"/>
              <a:buNone/>
            </a:pPr>
            <a:endParaRPr lang="en-US" altLang="en-US" b="0" kern="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35062" y="2079435"/>
            <a:ext cx="6569075" cy="2189162"/>
            <a:chOff x="965200" y="2497138"/>
            <a:chExt cx="6569075" cy="2189162"/>
          </a:xfrm>
        </p:grpSpPr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3756025" y="2497138"/>
              <a:ext cx="903288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481638" y="3163888"/>
              <a:ext cx="903287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112963" y="4257675"/>
              <a:ext cx="1535112" cy="4159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965200" y="4271963"/>
              <a:ext cx="903288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921250" y="4271963"/>
              <a:ext cx="1536700" cy="4143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397125" y="3186113"/>
              <a:ext cx="903288" cy="3492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3875088" y="4286250"/>
              <a:ext cx="901700" cy="3746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6630988" y="4298950"/>
              <a:ext cx="903287" cy="38735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2849563" y="2873375"/>
              <a:ext cx="1360487" cy="312738"/>
            </a:xfrm>
            <a:custGeom>
              <a:avLst/>
              <a:gdLst>
                <a:gd name="T0" fmla="*/ 856 w 857"/>
                <a:gd name="T1" fmla="*/ 0 h 197"/>
                <a:gd name="T2" fmla="*/ 0 w 857"/>
                <a:gd name="T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4208463" y="2873375"/>
              <a:ext cx="1689100" cy="285750"/>
            </a:xfrm>
            <a:custGeom>
              <a:avLst/>
              <a:gdLst>
                <a:gd name="T0" fmla="*/ 0 w 1064"/>
                <a:gd name="T1" fmla="*/ 0 h 180"/>
                <a:gd name="T2" fmla="*/ 1063 w 1064"/>
                <a:gd name="T3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417638" y="3536950"/>
              <a:ext cx="1433512" cy="735013"/>
            </a:xfrm>
            <a:custGeom>
              <a:avLst/>
              <a:gdLst>
                <a:gd name="T0" fmla="*/ 902 w 903"/>
                <a:gd name="T1" fmla="*/ 0 h 463"/>
                <a:gd name="T2" fmla="*/ 0 w 903"/>
                <a:gd name="T3" fmla="*/ 4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2849563" y="3536950"/>
              <a:ext cx="33337" cy="720725"/>
            </a:xfrm>
            <a:custGeom>
              <a:avLst/>
              <a:gdLst>
                <a:gd name="T0" fmla="*/ 0 w 21"/>
                <a:gd name="T1" fmla="*/ 0 h 454"/>
                <a:gd name="T2" fmla="*/ 20 w 21"/>
                <a:gd name="T3" fmla="*/ 4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849563" y="3536950"/>
              <a:ext cx="1479550" cy="749300"/>
            </a:xfrm>
            <a:custGeom>
              <a:avLst/>
              <a:gdLst>
                <a:gd name="T0" fmla="*/ 0 w 932"/>
                <a:gd name="T1" fmla="*/ 0 h 472"/>
                <a:gd name="T2" fmla="*/ 931 w 932"/>
                <a:gd name="T3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5934075" y="3540125"/>
              <a:ext cx="1150938" cy="758825"/>
            </a:xfrm>
            <a:custGeom>
              <a:avLst/>
              <a:gdLst>
                <a:gd name="T0" fmla="*/ 0 w 725"/>
                <a:gd name="T1" fmla="*/ 0 h 478"/>
                <a:gd name="T2" fmla="*/ 724 w 725"/>
                <a:gd name="T3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5691188" y="3540125"/>
              <a:ext cx="244475" cy="731838"/>
            </a:xfrm>
            <a:custGeom>
              <a:avLst/>
              <a:gdLst>
                <a:gd name="T0" fmla="*/ 153 w 154"/>
                <a:gd name="T1" fmla="*/ 0 h 461"/>
                <a:gd name="T2" fmla="*/ 0 w 154"/>
                <a:gd name="T3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935413" y="2528888"/>
              <a:ext cx="515937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12:-</a:t>
              </a:r>
              <a:endParaRPr lang="en-US" altLang="en-US" sz="2200" dirty="0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522538" y="3241675"/>
              <a:ext cx="65405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/>
                <a:t>5</a:t>
              </a:r>
              <a:r>
                <a:rPr lang="en-US" altLang="en-US" sz="2200" dirty="0" smtClean="0"/>
                <a:t>: 9</a:t>
              </a:r>
              <a:endParaRPr lang="en-US" altLang="en-US" sz="2200" dirty="0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1066801" y="4324350"/>
              <a:ext cx="5540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3:  </a:t>
              </a:r>
              <a:r>
                <a:rPr lang="en-US" altLang="en-US" sz="2200" dirty="0"/>
                <a:t>4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2362200" y="4310063"/>
              <a:ext cx="989012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6:  7:  </a:t>
              </a:r>
              <a:r>
                <a:rPr lang="en-US" altLang="en-US" sz="2200" dirty="0"/>
                <a:t>8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905250" y="4321175"/>
              <a:ext cx="833438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10: 11</a:t>
              </a:r>
              <a:endParaRPr lang="en-US" altLang="en-US" sz="2200" dirty="0"/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5257800" y="4338638"/>
              <a:ext cx="8223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13:  </a:t>
              </a:r>
              <a:r>
                <a:rPr lang="en-US" altLang="en-US" sz="2200" dirty="0"/>
                <a:t>14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6692900" y="4364038"/>
              <a:ext cx="77470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17: </a:t>
              </a:r>
              <a:r>
                <a:rPr lang="en-US" altLang="en-US" sz="2200" dirty="0"/>
                <a:t>18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5705475" y="3209925"/>
              <a:ext cx="54927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200" dirty="0" smtClean="0"/>
                <a:t>16:-</a:t>
              </a:r>
              <a:endParaRPr lang="en-US" altLang="en-US" sz="2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28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Runtime </a:t>
            </a:r>
            <a:r>
              <a:rPr lang="en-US" altLang="en-US" dirty="0">
                <a:solidFill>
                  <a:srgbClr val="FF3300"/>
                </a:solidFill>
              </a:rPr>
              <a:t>Analysis of </a:t>
            </a:r>
            <a:r>
              <a:rPr lang="en-US" altLang="en-US" dirty="0" smtClean="0">
                <a:solidFill>
                  <a:srgbClr val="FF3300"/>
                </a:solidFill>
              </a:rPr>
              <a:t>B-Trees</a:t>
            </a:r>
            <a:endParaRPr lang="en-US" altLang="en-US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4494" y="1219200"/>
                <a:ext cx="8355012" cy="5029200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For a B-Tree of order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800" dirty="0" smtClean="0"/>
                  <a:t>:</a:t>
                </a:r>
                <a:endParaRPr lang="en-US" altLang="en-US" sz="2800" dirty="0"/>
              </a:p>
              <a:p>
                <a:pPr lvl="1"/>
                <a:r>
                  <a:rPr lang="en-US" altLang="en-US" sz="2400" dirty="0">
                    <a:sym typeface="Symbol" panose="05050102010706020507" pitchFamily="18" charset="2"/>
                  </a:rPr>
                  <a:t>Each internal node has up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keys to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search.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/>
                  <a:t>Each internal node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children.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2400" dirty="0">
                    <a:sym typeface="Symbol" panose="05050102010706020507" pitchFamily="18" charset="2"/>
                  </a:rPr>
                  <a:t>Depth of B-Tree storing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items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.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r>
                  <a:rPr lang="en-US" altLang="en-US" sz="2800" dirty="0" smtClean="0"/>
                  <a:t>Each operation uses search:</a:t>
                </a:r>
                <a:endParaRPr lang="en-US" altLang="en-US" sz="2800" dirty="0"/>
              </a:p>
              <a:p>
                <a:pPr lvl="1"/>
                <a:r>
                  <a:rPr lang="en-US" altLang="en-US" sz="2400" b="0" i="0" dirty="0" smtClean="0">
                    <a:latin typeface="+mj-lt"/>
                  </a:rPr>
                  <a:t>If use </a:t>
                </a:r>
                <a:r>
                  <a:rPr lang="en-US" altLang="en-US" sz="2400" i="0" dirty="0" smtClean="0">
                    <a:latin typeface="+mj-lt"/>
                  </a:rPr>
                  <a:t>binary search to determine which branch to take at each nod</a:t>
                </a:r>
                <a:r>
                  <a:rPr lang="en-US" altLang="en-US" sz="2400" b="0" i="0" dirty="0" smtClean="0">
                    <a:latin typeface="+mj-lt"/>
                  </a:rPr>
                  <a:t>e, the runtime at each node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 smtClean="0"/>
                  <a:t>. 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 smtClean="0"/>
                  <a:t>Therefore, total </a:t>
                </a:r>
                <a:r>
                  <a:rPr lang="en-US" altLang="en-US" sz="2400" dirty="0"/>
                  <a:t>time to find an item </a:t>
                </a:r>
                <a:r>
                  <a:rPr lang="en-US" altLang="en-US" sz="2400" dirty="0" smtClean="0"/>
                  <a:t>is</a:t>
                </a:r>
              </a:p>
              <a:p>
                <a:pPr lvl="2"/>
                <a:r>
                  <a:rPr lang="en-US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func>
                      <m:func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en-US" sz="2000" dirty="0" smtClean="0"/>
                  <a:t>)</a:t>
                </a:r>
                <a:endParaRPr lang="en-US" altLang="en-US" sz="1600" dirty="0" smtClean="0"/>
              </a:p>
              <a:p>
                <a:pPr lvl="2"/>
                <a:r>
                  <a:rPr lang="en-US" altLang="en-US" sz="2000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/>
                  <a:t> is small </a:t>
                </a:r>
                <a:r>
                  <a:rPr lang="en-US" altLang="en-US" sz="2000" dirty="0" smtClean="0">
                    <a:solidFill>
                      <a:schemeClr val="tx1"/>
                    </a:solidFill>
                  </a:rPr>
                  <a:t>compared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, so runtime is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unc>
                      <m:func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sz="2000" dirty="0" smtClean="0"/>
                  <a:t>).</a:t>
                </a:r>
                <a:r>
                  <a:rPr lang="en-US" altLang="en-US" sz="2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9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4494" y="1219200"/>
                <a:ext cx="8355012" cy="5029200"/>
              </a:xfrm>
              <a:blipFill rotWithShape="0">
                <a:blip r:embed="rId2"/>
                <a:stretch>
                  <a:fillRect l="-1095" t="-1212" r="-876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413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Balanced Trees</a:t>
            </a:r>
            <a:br>
              <a:rPr lang="en-US" altLang="en-US" smtClean="0"/>
            </a:br>
            <a:r>
              <a:rPr lang="en-US" altLang="en-US" sz="2400" smtClean="0"/>
              <a:t>Abs(depth(</a:t>
            </a:r>
            <a:r>
              <a:rPr lang="en-US" altLang="en-US" sz="2400" i="1" smtClean="0"/>
              <a:t>leftChild</a:t>
            </a:r>
            <a:r>
              <a:rPr lang="en-US" altLang="en-US" sz="2400" smtClean="0"/>
              <a:t>) – depth(</a:t>
            </a:r>
            <a:r>
              <a:rPr lang="en-US" altLang="en-US" sz="2400" i="1" smtClean="0"/>
              <a:t>rightChild</a:t>
            </a:r>
            <a:r>
              <a:rPr lang="en-US" altLang="en-US" sz="2400" smtClean="0"/>
              <a:t>)) &lt;= 1</a:t>
            </a:r>
            <a:br>
              <a:rPr lang="en-US" altLang="en-US" sz="2400" smtClean="0"/>
            </a:br>
            <a:r>
              <a:rPr lang="en-US" altLang="en-US" sz="2400" smtClean="0"/>
              <a:t>Depth of a tree is it’s longest path length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Red-black trees – </a:t>
            </a:r>
            <a:r>
              <a:rPr lang="en-US" altLang="en-US" sz="2400" smtClean="0"/>
              <a:t>Restructure the tree when rules among nodes of the tree are violated as we follow the path from root to the insertion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AVL Trees – </a:t>
            </a:r>
            <a:r>
              <a:rPr lang="en-US" altLang="en-US" sz="2400" smtClean="0"/>
              <a:t>Maintain a three way flag at each node (-1,0,1) determining whether the left sub-tree is longer, shorter or the same length.  Restructure the tree when the flag would go to –2 or +2.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Splay Trees – </a:t>
            </a:r>
            <a:r>
              <a:rPr lang="en-US" altLang="en-US" sz="2400" smtClean="0"/>
              <a:t>Don’t require complete balance.  However, N inserts and deletes can be done in NlgN time.  Rotates are done to move accessed nodes to the top of the tree.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Conclusion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600200"/>
            <a:ext cx="7772400" cy="4495800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A balanced binary search tree.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Doesn’t need any extra information to be stored in the node, ie color, level, etc.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Balanced in an amortized sense.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Running time is O(mlog n) for m operations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/>
              <a:t>Can be adapted to the ways in which items are being accessed in a dictionary to achieve faster running times for the frequently accessed items.(O(1), AVL is about O(log n), etc.)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algorithm is best?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Advantages </a:t>
            </a:r>
          </a:p>
          <a:p>
            <a:pPr lvl="1" eaLnBrk="1" hangingPunct="1"/>
            <a:r>
              <a:rPr lang="en-US" altLang="en-US" sz="2000" smtClean="0"/>
              <a:t>AVL: relatively easy to program.  Insert requires only one rotation.</a:t>
            </a:r>
          </a:p>
          <a:p>
            <a:pPr lvl="1" eaLnBrk="1" hangingPunct="1"/>
            <a:r>
              <a:rPr lang="en-US" altLang="en-US" sz="2000" smtClean="0"/>
              <a:t>Splay: No extra storage, high frequency nodes near the top</a:t>
            </a:r>
          </a:p>
          <a:p>
            <a:pPr lvl="1" eaLnBrk="1" hangingPunct="1"/>
            <a:r>
              <a:rPr lang="en-US" altLang="en-US" sz="2000" smtClean="0"/>
              <a:t>RedBlack: Fastest in practice, no traversal back up the tree on insert</a:t>
            </a:r>
          </a:p>
          <a:p>
            <a:pPr eaLnBrk="1" hangingPunct="1"/>
            <a:r>
              <a:rPr lang="en-US" altLang="en-US" sz="2400" b="1" smtClean="0"/>
              <a:t>Disadvantages</a:t>
            </a:r>
          </a:p>
          <a:p>
            <a:pPr lvl="1" eaLnBrk="1" hangingPunct="1"/>
            <a:r>
              <a:rPr lang="en-US" altLang="en-US" sz="2000" smtClean="0"/>
              <a:t>AVL: Repeated rotations are needed on deletion, must traverse back up the tree.</a:t>
            </a:r>
          </a:p>
          <a:p>
            <a:pPr lvl="1" eaLnBrk="1" hangingPunct="1"/>
            <a:r>
              <a:rPr lang="en-US" altLang="en-US" sz="2000" smtClean="0"/>
              <a:t>SPLAY: Can occasionally have O(N) finds, multiple rotates on every search</a:t>
            </a:r>
          </a:p>
          <a:p>
            <a:pPr lvl="1" eaLnBrk="1" hangingPunct="1"/>
            <a:r>
              <a:rPr lang="en-US" altLang="en-US" sz="2000" smtClean="0"/>
              <a:t>RedBlack: Multiple rotates on insertion, delete algorithm difficult to understand and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Oval 1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6" name="Text Box 2"/>
          <p:cNvSpPr txBox="1">
            <a:spLocks noChangeArrowheads="1"/>
          </p:cNvSpPr>
          <p:nvPr/>
        </p:nvSpPr>
        <p:spPr bwMode="auto">
          <a:xfrm>
            <a:off x="4135438" y="1539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5847" name="Oval 3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8" name="Text Box 4"/>
          <p:cNvSpPr txBox="1">
            <a:spLocks noChangeArrowheads="1"/>
          </p:cNvSpPr>
          <p:nvPr/>
        </p:nvSpPr>
        <p:spPr bwMode="auto">
          <a:xfrm>
            <a:off x="2459038" y="2987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5849" name="AutoShape 5"/>
          <p:cNvCxnSpPr>
            <a:cxnSpLocks noChangeShapeType="1"/>
            <a:stCxn id="35845" idx="3"/>
            <a:endCxn id="35847" idx="7"/>
          </p:cNvCxnSpPr>
          <p:nvPr/>
        </p:nvCxnSpPr>
        <p:spPr bwMode="auto">
          <a:xfrm flipH="1">
            <a:off x="2946400" y="2408238"/>
            <a:ext cx="1082675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0" name="AutoShape 6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5851" name="AutoShape 7"/>
          <p:cNvCxnSpPr>
            <a:cxnSpLocks noChangeShapeType="1"/>
            <a:stCxn id="35847" idx="3"/>
            <a:endCxn id="35850" idx="0"/>
          </p:cNvCxnSpPr>
          <p:nvPr/>
        </p:nvCxnSpPr>
        <p:spPr bwMode="auto">
          <a:xfrm flipH="1">
            <a:off x="1354138" y="3779838"/>
            <a:ext cx="998537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2" name="Text Box 8"/>
          <p:cNvSpPr txBox="1">
            <a:spLocks noChangeArrowheads="1"/>
          </p:cNvSpPr>
          <p:nvPr/>
        </p:nvSpPr>
        <p:spPr bwMode="auto">
          <a:xfrm>
            <a:off x="1087438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5853" name="AutoShape 9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54" name="Text Box 10"/>
          <p:cNvSpPr txBox="1">
            <a:spLocks noChangeArrowheads="1"/>
          </p:cNvSpPr>
          <p:nvPr/>
        </p:nvSpPr>
        <p:spPr bwMode="auto">
          <a:xfrm>
            <a:off x="3678238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5855" name="AutoShape 11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56" name="Text Box 12"/>
          <p:cNvSpPr txBox="1">
            <a:spLocks noChangeArrowheads="1"/>
          </p:cNvSpPr>
          <p:nvPr/>
        </p:nvSpPr>
        <p:spPr bwMode="auto">
          <a:xfrm>
            <a:off x="5735638" y="3825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5857" name="AutoShape 13"/>
          <p:cNvCxnSpPr>
            <a:cxnSpLocks noChangeShapeType="1"/>
            <a:stCxn id="35847" idx="5"/>
            <a:endCxn id="35853" idx="0"/>
          </p:cNvCxnSpPr>
          <p:nvPr/>
        </p:nvCxnSpPr>
        <p:spPr bwMode="auto">
          <a:xfrm>
            <a:off x="2946400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8" name="AutoShape 14"/>
          <p:cNvCxnSpPr>
            <a:cxnSpLocks noChangeShapeType="1"/>
            <a:stCxn id="35845" idx="5"/>
            <a:endCxn id="35855" idx="0"/>
          </p:cNvCxnSpPr>
          <p:nvPr/>
        </p:nvCxnSpPr>
        <p:spPr bwMode="auto">
          <a:xfrm>
            <a:off x="4622800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9" name="Line 15"/>
          <p:cNvSpPr>
            <a:spLocks noChangeShapeType="1"/>
          </p:cNvSpPr>
          <p:nvPr/>
        </p:nvSpPr>
        <p:spPr bwMode="auto">
          <a:xfrm>
            <a:off x="7183438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6"/>
          <p:cNvSpPr>
            <a:spLocks noChangeShapeType="1"/>
          </p:cNvSpPr>
          <p:nvPr/>
        </p:nvSpPr>
        <p:spPr bwMode="auto">
          <a:xfrm>
            <a:off x="7183438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Text Box 17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a valid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subtree</a:t>
            </a:r>
          </a:p>
        </p:txBody>
      </p:sp>
      <p:sp>
        <p:nvSpPr>
          <p:cNvPr id="35862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863" name="Text Box 19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5864" name="Text Box 20"/>
          <p:cNvSpPr txBox="1">
            <a:spLocks noChangeArrowheads="1"/>
          </p:cNvSpPr>
          <p:nvPr/>
        </p:nvSpPr>
        <p:spPr bwMode="auto">
          <a:xfrm>
            <a:off x="1754188" y="41910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5865" name="Text Box 21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9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7895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896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7897" name="AutoShape 5"/>
          <p:cNvCxnSpPr>
            <a:cxnSpLocks noChangeShapeType="1"/>
            <a:stCxn id="37893" idx="3"/>
            <a:endCxn id="37895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8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7899" name="AutoShape 7"/>
          <p:cNvCxnSpPr>
            <a:cxnSpLocks noChangeShapeType="1"/>
            <a:stCxn id="37895" idx="3"/>
            <a:endCxn id="37898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0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7901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2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7903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7904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7905" name="AutoShape 13"/>
          <p:cNvCxnSpPr>
            <a:cxnSpLocks noChangeShapeType="1"/>
            <a:stCxn id="37895" idx="5"/>
            <a:endCxn id="37901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6" name="AutoShape 14"/>
          <p:cNvCxnSpPr>
            <a:cxnSpLocks noChangeShapeType="1"/>
            <a:stCxn id="37893" idx="5"/>
            <a:endCxn id="37903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18"/>
          <p:cNvSpPr txBox="1">
            <a:spLocks noChangeArrowheads="1"/>
          </p:cNvSpPr>
          <p:nvPr/>
        </p:nvSpPr>
        <p:spPr bwMode="auto">
          <a:xfrm>
            <a:off x="6097588" y="1878013"/>
            <a:ext cx="2587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Inserting into X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destroys the AVL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property at node j</a:t>
            </a:r>
          </a:p>
        </p:txBody>
      </p:sp>
      <p:sp>
        <p:nvSpPr>
          <p:cNvPr id="37911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912" name="Text Box 20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7913" name="Text Box 21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37914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2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42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9943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44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39945" name="AutoShape 5"/>
          <p:cNvCxnSpPr>
            <a:cxnSpLocks noChangeShapeType="1"/>
            <a:stCxn id="39941" idx="3"/>
            <a:endCxn id="39943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9947" name="AutoShape 7"/>
          <p:cNvCxnSpPr>
            <a:cxnSpLocks noChangeShapeType="1"/>
            <a:stCxn id="39943" idx="3"/>
            <a:endCxn id="39946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8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9949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50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9951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52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39953" name="AutoShape 13"/>
          <p:cNvCxnSpPr>
            <a:cxnSpLocks noChangeShapeType="1"/>
            <a:stCxn id="39943" idx="5"/>
            <a:endCxn id="39949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4" name="AutoShape 14"/>
          <p:cNvCxnSpPr>
            <a:cxnSpLocks noChangeShapeType="1"/>
            <a:stCxn id="39941" idx="5"/>
            <a:endCxn id="39951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5" name="Line 15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6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17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Text Box 18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 a 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“right rotation”</a:t>
            </a:r>
          </a:p>
        </p:txBody>
      </p:sp>
      <p:sp>
        <p:nvSpPr>
          <p:cNvPr id="3995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Outside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60" name="Freeform 20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1014413 h 579"/>
              <a:gd name="T2" fmla="*/ 317411 w 639"/>
              <a:gd name="T3" fmla="*/ 154177 h 579"/>
              <a:gd name="T4" fmla="*/ 1200150 w 639"/>
              <a:gd name="T5" fmla="*/ 91104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21"/>
          <p:cNvSpPr>
            <a:spLocks noChangeArrowheads="1"/>
          </p:cNvSpPr>
          <p:nvPr/>
        </p:nvSpPr>
        <p:spPr bwMode="auto">
          <a:xfrm rot="-2100000">
            <a:off x="1828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962" name="Text Box 22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63" name="Text Box 23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39964" name="Text Box 24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8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95262"/>
            <a:ext cx="8077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RL / LR Orientations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5139690" y="4367509"/>
            <a:ext cx="527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LR</a:t>
            </a:r>
            <a:endParaRPr lang="en-US" altLang="en-US" sz="2000" dirty="0"/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171695" y="3913270"/>
            <a:ext cx="4349242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RL-Orientation: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left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right sub-tree of its grandparent.</a:t>
            </a:r>
            <a:endParaRPr lang="en-US" altLang="en-US" sz="2400" b="0" dirty="0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427131" y="1433699"/>
            <a:ext cx="43890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 smtClean="0">
                <a:latin typeface="+mn-lt"/>
                <a:cs typeface="Courier New" panose="02070309020205020404" pitchFamily="49" charset="0"/>
              </a:rPr>
              <a:t>LR-Orientation:</a:t>
            </a:r>
          </a:p>
          <a:p>
            <a:pPr algn="ctr"/>
            <a:r>
              <a:rPr lang="en-US" alt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b="0" dirty="0" smtClean="0"/>
              <a:t> is in the right sub-tree of its </a:t>
            </a:r>
            <a:r>
              <a:rPr lang="en-US" altLang="en-US" sz="2400" b="0" dirty="0"/>
              <a:t>p</a:t>
            </a:r>
            <a:r>
              <a:rPr lang="en-US" altLang="en-US" sz="2400" b="0" dirty="0" smtClean="0"/>
              <a:t>arent </a:t>
            </a:r>
            <a:r>
              <a:rPr lang="en-US" altLang="en-US" sz="2400" b="0" dirty="0"/>
              <a:t>and </a:t>
            </a:r>
            <a:r>
              <a:rPr lang="en-US" altLang="en-US" sz="2400" b="0" dirty="0" smtClean="0"/>
              <a:t>its parent is in the left sub-tree of its grandparent.</a:t>
            </a:r>
            <a:endParaRPr lang="en-US" altLang="en-US" sz="2400" b="0" dirty="0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363147" y="2360798"/>
            <a:ext cx="52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dirty="0" smtClean="0"/>
              <a:t>RL</a:t>
            </a:r>
            <a:endParaRPr lang="en-US" altLang="en-US" sz="2000" dirty="0"/>
          </a:p>
        </p:txBody>
      </p:sp>
      <p:cxnSp>
        <p:nvCxnSpPr>
          <p:cNvPr id="78" name="AutoShape 11"/>
          <p:cNvCxnSpPr>
            <a:cxnSpLocks noChangeShapeType="1"/>
            <a:endCxn id="87" idx="1"/>
          </p:cNvCxnSpPr>
          <p:nvPr/>
        </p:nvCxnSpPr>
        <p:spPr bwMode="auto">
          <a:xfrm>
            <a:off x="7084020" y="4905793"/>
            <a:ext cx="613980" cy="4112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872884" y="4392872"/>
            <a:ext cx="1157905" cy="13390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930294" y="4749030"/>
            <a:ext cx="1226807" cy="45001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 flipV="1">
            <a:off x="2041516" y="2513345"/>
            <a:ext cx="1085619" cy="7127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2346316" y="2788072"/>
            <a:ext cx="910046" cy="5470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AutoShape 29"/>
          <p:cNvCxnSpPr>
            <a:cxnSpLocks noChangeShapeType="1"/>
            <a:stCxn id="86" idx="0"/>
          </p:cNvCxnSpPr>
          <p:nvPr/>
        </p:nvCxnSpPr>
        <p:spPr bwMode="auto">
          <a:xfrm flipH="1">
            <a:off x="6948363" y="4309001"/>
            <a:ext cx="587712" cy="28453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76"/>
          <p:cNvGrpSpPr/>
          <p:nvPr/>
        </p:nvGrpSpPr>
        <p:grpSpPr>
          <a:xfrm>
            <a:off x="6621675" y="3897839"/>
            <a:ext cx="1381125" cy="1811337"/>
            <a:chOff x="4957763" y="3570288"/>
            <a:chExt cx="1381125" cy="1811337"/>
          </a:xfrm>
        </p:grpSpPr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5567363" y="363855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4957763" y="4267200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5729288" y="4989513"/>
              <a:ext cx="609600" cy="342900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5648325" y="3570288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89525" y="4192588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5830888" y="4924425"/>
              <a:ext cx="404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H="1">
              <a:off x="5262563" y="3981450"/>
              <a:ext cx="609600" cy="2857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424488" y="4589463"/>
              <a:ext cx="609600" cy="40005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30316" y="2110250"/>
            <a:ext cx="1320800" cy="1714500"/>
            <a:chOff x="6989763" y="3619500"/>
            <a:chExt cx="1320800" cy="1714500"/>
          </a:xfrm>
        </p:grpSpPr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989763" y="36195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G</a:t>
              </a: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7700963" y="424815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"/>
            <p:cNvSpPr>
              <a:spLocks noChangeArrowheads="1"/>
            </p:cNvSpPr>
            <p:nvPr/>
          </p:nvSpPr>
          <p:spPr bwMode="auto">
            <a:xfrm>
              <a:off x="7091363" y="4991100"/>
              <a:ext cx="609600" cy="342900"/>
            </a:xfrm>
            <a:prstGeom prst="ellips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>
              <a:off x="7853363" y="4197350"/>
              <a:ext cx="363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>
              <a:off x="7294563" y="3962400"/>
              <a:ext cx="609600" cy="2857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H="1">
              <a:off x="7396163" y="4591050"/>
              <a:ext cx="609600" cy="40005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AutoShape 29"/>
          <p:cNvCxnSpPr>
            <a:cxnSpLocks noChangeShapeType="1"/>
          </p:cNvCxnSpPr>
          <p:nvPr/>
        </p:nvCxnSpPr>
        <p:spPr bwMode="auto">
          <a:xfrm>
            <a:off x="1651112" y="2449249"/>
            <a:ext cx="611587" cy="29751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29"/>
          <p:cNvCxnSpPr>
            <a:cxnSpLocks noChangeShapeType="1"/>
            <a:endCxn id="97" idx="0"/>
          </p:cNvCxnSpPr>
          <p:nvPr/>
        </p:nvCxnSpPr>
        <p:spPr bwMode="auto">
          <a:xfrm flipV="1">
            <a:off x="1736716" y="3081800"/>
            <a:ext cx="609600" cy="39159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2079010" y="1371600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latin typeface="+mn-lt"/>
              </a:rPr>
              <a:t>4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2880728" y="3355677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535017" y="2827420"/>
            <a:ext cx="609600" cy="342900"/>
          </a:xfrm>
          <a:prstGeom prst="ellips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latin typeface="+mn-lt"/>
              </a:rPr>
              <a:t>1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3033128" y="3304877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+mn-lt"/>
              </a:rPr>
              <a:t>6</a:t>
            </a:r>
          </a:p>
        </p:txBody>
      </p:sp>
      <p:sp>
        <p:nvSpPr>
          <p:cNvPr id="106" name="Line 31"/>
          <p:cNvSpPr>
            <a:spLocks noChangeShapeType="1"/>
          </p:cNvSpPr>
          <p:nvPr/>
        </p:nvSpPr>
        <p:spPr bwMode="auto">
          <a:xfrm>
            <a:off x="2474328" y="3069927"/>
            <a:ext cx="609600" cy="2857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32"/>
          <p:cNvSpPr>
            <a:spLocks noChangeShapeType="1"/>
          </p:cNvSpPr>
          <p:nvPr/>
        </p:nvSpPr>
        <p:spPr bwMode="auto">
          <a:xfrm flipH="1">
            <a:off x="1690593" y="1701740"/>
            <a:ext cx="609600" cy="4000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7996210" y="4661016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294988" y="3275012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5828694" y="5203433"/>
            <a:ext cx="609600" cy="3429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22"/>
          <p:cNvSpPr txBox="1">
            <a:spLocks noChangeArrowheads="1"/>
          </p:cNvSpPr>
          <p:nvPr/>
        </p:nvSpPr>
        <p:spPr bwMode="auto">
          <a:xfrm>
            <a:off x="8077172" y="459275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9</a:t>
            </a: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6426750" y="32004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4</a:t>
            </a:r>
          </a:p>
        </p:txBody>
      </p:sp>
      <p:sp>
        <p:nvSpPr>
          <p:cNvPr id="114" name="Text Box 24"/>
          <p:cNvSpPr txBox="1">
            <a:spLocks noChangeArrowheads="1"/>
          </p:cNvSpPr>
          <p:nvPr/>
        </p:nvSpPr>
        <p:spPr bwMode="auto">
          <a:xfrm>
            <a:off x="5930294" y="513834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6</a:t>
            </a:r>
          </a:p>
        </p:txBody>
      </p:sp>
      <p:sp>
        <p:nvSpPr>
          <p:cNvPr id="115" name="Line 29"/>
          <p:cNvSpPr>
            <a:spLocks noChangeShapeType="1"/>
          </p:cNvSpPr>
          <p:nvPr/>
        </p:nvSpPr>
        <p:spPr bwMode="auto">
          <a:xfrm flipH="1">
            <a:off x="6158027" y="4915411"/>
            <a:ext cx="609600" cy="2857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30"/>
          <p:cNvSpPr>
            <a:spLocks noChangeShapeType="1"/>
          </p:cNvSpPr>
          <p:nvPr/>
        </p:nvSpPr>
        <p:spPr bwMode="auto">
          <a:xfrm>
            <a:off x="6761713" y="3597275"/>
            <a:ext cx="609600" cy="4000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 flipH="1">
            <a:off x="882632" y="2436939"/>
            <a:ext cx="609600" cy="40005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0"/>
          <p:cNvSpPr>
            <a:spLocks noChangeShapeType="1"/>
          </p:cNvSpPr>
          <p:nvPr/>
        </p:nvSpPr>
        <p:spPr bwMode="auto">
          <a:xfrm>
            <a:off x="7698000" y="4277103"/>
            <a:ext cx="609600" cy="4000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Oval 1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4249738" y="1504950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1991" name="Oval 3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2525713" y="2833688"/>
            <a:ext cx="48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1994" name="AutoShape 6"/>
          <p:cNvCxnSpPr>
            <a:cxnSpLocks noChangeShapeType="1"/>
            <a:stCxn id="41991" idx="3"/>
            <a:endCxn id="41993" idx="0"/>
          </p:cNvCxnSpPr>
          <p:nvPr/>
        </p:nvCxnSpPr>
        <p:spPr bwMode="auto">
          <a:xfrm flipH="1">
            <a:off x="1574800" y="3568700"/>
            <a:ext cx="939800" cy="5810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5" name="Text Box 7"/>
          <p:cNvSpPr txBox="1">
            <a:spLocks noChangeArrowheads="1"/>
          </p:cNvSpPr>
          <p:nvPr/>
        </p:nvSpPr>
        <p:spPr bwMode="auto">
          <a:xfrm>
            <a:off x="1322388" y="516096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1996" name="AutoShape 8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7" name="Text Box 9"/>
          <p:cNvSpPr txBox="1">
            <a:spLocks noChangeArrowheads="1"/>
          </p:cNvSpPr>
          <p:nvPr/>
        </p:nvSpPr>
        <p:spPr bwMode="auto">
          <a:xfrm>
            <a:off x="3740150" y="4473575"/>
            <a:ext cx="48418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1998" name="AutoShape 10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9" name="Text Box 11"/>
          <p:cNvSpPr txBox="1">
            <a:spLocks noChangeArrowheads="1"/>
          </p:cNvSpPr>
          <p:nvPr/>
        </p:nvSpPr>
        <p:spPr bwMode="auto">
          <a:xfrm>
            <a:off x="5656263" y="3554413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2000" name="AutoShape 12"/>
          <p:cNvCxnSpPr>
            <a:cxnSpLocks noChangeShapeType="1"/>
            <a:stCxn id="41989" idx="5"/>
            <a:endCxn id="41998" idx="0"/>
          </p:cNvCxnSpPr>
          <p:nvPr/>
        </p:nvCxnSpPr>
        <p:spPr bwMode="auto">
          <a:xfrm>
            <a:off x="4651375" y="2352675"/>
            <a:ext cx="1300163" cy="9858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1" name="Line 13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4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5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Text Box 16"/>
          <p:cNvSpPr txBox="1">
            <a:spLocks noChangeArrowheads="1"/>
          </p:cNvSpPr>
          <p:nvPr/>
        </p:nvSpPr>
        <p:spPr bwMode="auto">
          <a:xfrm>
            <a:off x="5297488" y="1887538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 a “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right rotation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42005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Single right rotation</a:t>
            </a:r>
          </a:p>
        </p:txBody>
      </p:sp>
      <p:cxnSp>
        <p:nvCxnSpPr>
          <p:cNvPr id="42006" name="AutoShape 18"/>
          <p:cNvCxnSpPr>
            <a:cxnSpLocks noChangeShapeType="1"/>
            <a:stCxn id="41989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7" name="AutoShape 19"/>
          <p:cNvCxnSpPr>
            <a:cxnSpLocks noChangeShapeType="1"/>
            <a:stCxn id="41991" idx="7"/>
            <a:endCxn id="41989" idx="3"/>
          </p:cNvCxnSpPr>
          <p:nvPr/>
        </p:nvCxnSpPr>
        <p:spPr bwMode="auto">
          <a:xfrm flipV="1">
            <a:off x="3073400" y="2352675"/>
            <a:ext cx="1020763" cy="688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8" name="Line 20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1"/>
          <p:cNvSpPr>
            <a:spLocks noChangeShapeType="1"/>
          </p:cNvSpPr>
          <p:nvPr/>
        </p:nvSpPr>
        <p:spPr bwMode="auto">
          <a:xfrm flipH="1">
            <a:off x="3427413" y="25146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010" name="AutoShape 22"/>
          <p:cNvCxnSpPr>
            <a:cxnSpLocks noChangeShapeType="1"/>
            <a:stCxn id="41991" idx="5"/>
            <a:endCxn id="41996" idx="0"/>
          </p:cNvCxnSpPr>
          <p:nvPr/>
        </p:nvCxnSpPr>
        <p:spPr bwMode="auto">
          <a:xfrm>
            <a:off x="3073400" y="3568700"/>
            <a:ext cx="976313" cy="649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11" name="Line 23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4"/>
          <p:cNvSpPr>
            <a:spLocks noChangeShapeType="1"/>
          </p:cNvSpPr>
          <p:nvPr/>
        </p:nvSpPr>
        <p:spPr bwMode="auto">
          <a:xfrm flipH="1">
            <a:off x="3351213" y="3733800"/>
            <a:ext cx="307975" cy="38100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25"/>
          <p:cNvSpPr txBox="1">
            <a:spLocks noChangeArrowheads="1"/>
          </p:cNvSpPr>
          <p:nvPr/>
        </p:nvSpPr>
        <p:spPr bwMode="auto">
          <a:xfrm>
            <a:off x="5183188" y="3200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2014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2015" name="Text Box 27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0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1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4038" name="Oval 2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2882900" y="1774825"/>
            <a:ext cx="48101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44040" name="AutoShape 4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1" name="Text Box 5"/>
          <p:cNvSpPr txBox="1">
            <a:spLocks noChangeArrowheads="1"/>
          </p:cNvSpPr>
          <p:nvPr/>
        </p:nvSpPr>
        <p:spPr bwMode="auto">
          <a:xfrm>
            <a:off x="1077913" y="4503738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4042" name="AutoShape 6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3" name="Text Box 7"/>
          <p:cNvSpPr txBox="1">
            <a:spLocks noChangeArrowheads="1"/>
          </p:cNvSpPr>
          <p:nvPr/>
        </p:nvSpPr>
        <p:spPr bwMode="auto">
          <a:xfrm>
            <a:off x="3729038" y="4619625"/>
            <a:ext cx="4841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4044" name="AutoShape 8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45" name="Text Box 9"/>
          <p:cNvSpPr txBox="1">
            <a:spLocks noChangeArrowheads="1"/>
          </p:cNvSpPr>
          <p:nvPr/>
        </p:nvSpPr>
        <p:spPr bwMode="auto">
          <a:xfrm>
            <a:off x="5667375" y="4503738"/>
            <a:ext cx="482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44046" name="Line 10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1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12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“Right rotation” done!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(“Left rotation” is mirror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 symmetric)</a:t>
            </a:r>
          </a:p>
        </p:txBody>
      </p:sp>
      <p:sp>
        <p:nvSpPr>
          <p:cNvPr id="44049" name="Rectangle 1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Outside Case Completed</a:t>
            </a:r>
          </a:p>
        </p:txBody>
      </p:sp>
      <p:sp>
        <p:nvSpPr>
          <p:cNvPr id="44050" name="Line 14"/>
          <p:cNvSpPr>
            <a:spLocks noChangeShapeType="1"/>
          </p:cNvSpPr>
          <p:nvPr/>
        </p:nvSpPr>
        <p:spPr bwMode="auto">
          <a:xfrm flipV="1">
            <a:off x="1327150" y="2486025"/>
            <a:ext cx="1527175" cy="1017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5"/>
          <p:cNvSpPr>
            <a:spLocks noChangeShapeType="1"/>
          </p:cNvSpPr>
          <p:nvPr/>
        </p:nvSpPr>
        <p:spPr bwMode="auto">
          <a:xfrm flipH="1">
            <a:off x="4035425" y="3546475"/>
            <a:ext cx="660400" cy="8255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6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Text Box 17"/>
          <p:cNvSpPr txBox="1">
            <a:spLocks noChangeArrowheads="1"/>
          </p:cNvSpPr>
          <p:nvPr/>
        </p:nvSpPr>
        <p:spPr bwMode="auto">
          <a:xfrm>
            <a:off x="3008313" y="5684838"/>
            <a:ext cx="53292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AVL property has been restored!</a:t>
            </a:r>
          </a:p>
        </p:txBody>
      </p:sp>
      <p:cxnSp>
        <p:nvCxnSpPr>
          <p:cNvPr id="44054" name="AutoShape 18"/>
          <p:cNvCxnSpPr>
            <a:cxnSpLocks noChangeShapeType="1"/>
            <a:stCxn id="44038" idx="5"/>
            <a:endCxn id="44037" idx="0"/>
          </p:cNvCxnSpPr>
          <p:nvPr/>
        </p:nvCxnSpPr>
        <p:spPr bwMode="auto">
          <a:xfrm>
            <a:off x="3430588" y="2509838"/>
            <a:ext cx="1536700" cy="387350"/>
          </a:xfrm>
          <a:prstGeom prst="straightConnector1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5" name="Oval 19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56" name="Text Box 20"/>
          <p:cNvSpPr txBox="1">
            <a:spLocks noChangeArrowheads="1"/>
          </p:cNvSpPr>
          <p:nvPr/>
        </p:nvSpPr>
        <p:spPr bwMode="auto">
          <a:xfrm>
            <a:off x="61737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4057" name="Text Box 21"/>
          <p:cNvSpPr txBox="1">
            <a:spLocks noChangeArrowheads="1"/>
          </p:cNvSpPr>
          <p:nvPr/>
        </p:nvSpPr>
        <p:spPr bwMode="auto">
          <a:xfrm>
            <a:off x="1600200" y="34290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4058" name="Text Box 22"/>
          <p:cNvSpPr txBox="1">
            <a:spLocks noChangeArrowheads="1"/>
          </p:cNvSpPr>
          <p:nvPr/>
        </p:nvSpPr>
        <p:spPr bwMode="auto">
          <a:xfrm>
            <a:off x="4192588" y="40386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4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1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6" name="Text Box 2"/>
          <p:cNvSpPr txBox="1">
            <a:spLocks noChangeArrowheads="1"/>
          </p:cNvSpPr>
          <p:nvPr/>
        </p:nvSpPr>
        <p:spPr bwMode="auto">
          <a:xfrm>
            <a:off x="4191000" y="1539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6087" name="Oval 3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2514600" y="2987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46089" name="AutoShape 5"/>
          <p:cNvCxnSpPr>
            <a:cxnSpLocks noChangeShapeType="1"/>
            <a:stCxn id="46085" idx="3"/>
            <a:endCxn id="46087" idx="7"/>
          </p:cNvCxnSpPr>
          <p:nvPr/>
        </p:nvCxnSpPr>
        <p:spPr bwMode="auto">
          <a:xfrm flipH="1">
            <a:off x="3001963" y="2408238"/>
            <a:ext cx="1084262" cy="7794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0" name="AutoShape 6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6091" name="AutoShape 7"/>
          <p:cNvCxnSpPr>
            <a:cxnSpLocks noChangeShapeType="1"/>
            <a:stCxn id="46087" idx="3"/>
            <a:endCxn id="46090" idx="0"/>
          </p:cNvCxnSpPr>
          <p:nvPr/>
        </p:nvCxnSpPr>
        <p:spPr bwMode="auto">
          <a:xfrm flipH="1">
            <a:off x="1409700" y="3779838"/>
            <a:ext cx="998538" cy="6572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2" name="Text Box 8"/>
          <p:cNvSpPr txBox="1">
            <a:spLocks noChangeArrowheads="1"/>
          </p:cNvSpPr>
          <p:nvPr/>
        </p:nvSpPr>
        <p:spPr bwMode="auto">
          <a:xfrm>
            <a:off x="1143000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6093" name="AutoShape 9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3733800" y="48926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6095" name="AutoShape 11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96" name="Text Box 12"/>
          <p:cNvSpPr txBox="1">
            <a:spLocks noChangeArrowheads="1"/>
          </p:cNvSpPr>
          <p:nvPr/>
        </p:nvSpPr>
        <p:spPr bwMode="auto">
          <a:xfrm>
            <a:off x="5791200" y="3825875"/>
            <a:ext cx="5111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6097" name="AutoShape 13"/>
          <p:cNvCxnSpPr>
            <a:cxnSpLocks noChangeShapeType="1"/>
            <a:stCxn id="46087" idx="5"/>
            <a:endCxn id="46093" idx="0"/>
          </p:cNvCxnSpPr>
          <p:nvPr/>
        </p:nvCxnSpPr>
        <p:spPr bwMode="auto">
          <a:xfrm>
            <a:off x="3001963" y="3779838"/>
            <a:ext cx="1038225" cy="7318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8" name="AutoShape 14"/>
          <p:cNvCxnSpPr>
            <a:cxnSpLocks noChangeShapeType="1"/>
            <a:stCxn id="46085" idx="5"/>
            <a:endCxn id="46095" idx="0"/>
          </p:cNvCxnSpPr>
          <p:nvPr/>
        </p:nvCxnSpPr>
        <p:spPr bwMode="auto">
          <a:xfrm>
            <a:off x="4678363" y="2408238"/>
            <a:ext cx="1381125" cy="11144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9" name="Line 15"/>
          <p:cNvSpPr>
            <a:spLocks noChangeShapeType="1"/>
          </p:cNvSpPr>
          <p:nvPr/>
        </p:nvSpPr>
        <p:spPr bwMode="auto">
          <a:xfrm>
            <a:off x="7239000" y="48164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16"/>
          <p:cNvSpPr>
            <a:spLocks noChangeShapeType="1"/>
          </p:cNvSpPr>
          <p:nvPr/>
        </p:nvSpPr>
        <p:spPr bwMode="auto">
          <a:xfrm>
            <a:off x="7239000" y="5730875"/>
            <a:ext cx="1600200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Rectangle 17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6102" name="Text Box 18"/>
          <p:cNvSpPr txBox="1">
            <a:spLocks noChangeArrowheads="1"/>
          </p:cNvSpPr>
          <p:nvPr/>
        </p:nvSpPr>
        <p:spPr bwMode="auto">
          <a:xfrm>
            <a:off x="646113" y="1754188"/>
            <a:ext cx="23637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a valid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subtree</a:t>
            </a:r>
          </a:p>
        </p:txBody>
      </p:sp>
      <p:sp>
        <p:nvSpPr>
          <p:cNvPr id="46103" name="Text Box 19"/>
          <p:cNvSpPr txBox="1">
            <a:spLocks noChangeArrowheads="1"/>
          </p:cNvSpPr>
          <p:nvPr/>
        </p:nvSpPr>
        <p:spPr bwMode="auto">
          <a:xfrm>
            <a:off x="6249988" y="33528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4" name="Text Box 20"/>
          <p:cNvSpPr txBox="1">
            <a:spLocks noChangeArrowheads="1"/>
          </p:cNvSpPr>
          <p:nvPr/>
        </p:nvSpPr>
        <p:spPr bwMode="auto">
          <a:xfrm>
            <a:off x="4192588" y="41910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5" name="Text Box 21"/>
          <p:cNvSpPr txBox="1">
            <a:spLocks noChangeArrowheads="1"/>
          </p:cNvSpPr>
          <p:nvPr/>
        </p:nvSpPr>
        <p:spPr bwMode="auto">
          <a:xfrm>
            <a:off x="1677988" y="42672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6106" name="Text Box 2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5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22987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Inserting into Y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destroys the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AVL property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at node j </a:t>
            </a:r>
          </a:p>
        </p:txBody>
      </p:sp>
      <p:sp>
        <p:nvSpPr>
          <p:cNvPr id="48134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8136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7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48138" name="AutoShape 6"/>
          <p:cNvCxnSpPr>
            <a:cxnSpLocks noChangeShapeType="1"/>
            <a:stCxn id="48134" idx="3"/>
            <a:endCxn id="48136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9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8140" name="AutoShape 8"/>
          <p:cNvCxnSpPr>
            <a:cxnSpLocks noChangeShapeType="1"/>
            <a:stCxn id="48136" idx="3"/>
            <a:endCxn id="48139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1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8142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43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8144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45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48146" name="AutoShape 14"/>
          <p:cNvCxnSpPr>
            <a:cxnSpLocks noChangeShapeType="1"/>
            <a:stCxn id="48136" idx="5"/>
            <a:endCxn id="48142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7" name="AutoShape 15"/>
          <p:cNvCxnSpPr>
            <a:cxnSpLocks noChangeShapeType="1"/>
            <a:stCxn id="48134" idx="5"/>
            <a:endCxn id="48144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48152" name="Text Box 20"/>
          <p:cNvSpPr txBox="1">
            <a:spLocks noChangeArrowheads="1"/>
          </p:cNvSpPr>
          <p:nvPr/>
        </p:nvSpPr>
        <p:spPr bwMode="auto">
          <a:xfrm>
            <a:off x="5719763" y="1819275"/>
            <a:ext cx="2874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Does “right rotation”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restore balance?</a:t>
            </a:r>
          </a:p>
        </p:txBody>
      </p:sp>
      <p:sp>
        <p:nvSpPr>
          <p:cNvPr id="48153" name="Oval 21"/>
          <p:cNvSpPr>
            <a:spLocks noChangeArrowheads="1"/>
          </p:cNvSpPr>
          <p:nvPr/>
        </p:nvSpPr>
        <p:spPr bwMode="auto">
          <a:xfrm rot="-2100000">
            <a:off x="23622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4" name="Text Box 22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8155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48156" name="Text Box 24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1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Oval 1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4856163" y="2482850"/>
            <a:ext cx="4730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0183" name="Oval 3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4" name="Text Box 4"/>
          <p:cNvSpPr txBox="1">
            <a:spLocks noChangeArrowheads="1"/>
          </p:cNvSpPr>
          <p:nvPr/>
        </p:nvSpPr>
        <p:spPr bwMode="auto">
          <a:xfrm>
            <a:off x="3114675" y="1665288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0185" name="AutoShape 5"/>
          <p:cNvCxnSpPr>
            <a:cxnSpLocks noChangeShapeType="1"/>
            <a:stCxn id="50181" idx="3"/>
            <a:endCxn id="50189" idx="0"/>
          </p:cNvCxnSpPr>
          <p:nvPr/>
        </p:nvCxnSpPr>
        <p:spPr bwMode="auto">
          <a:xfrm flipH="1">
            <a:off x="4006850" y="3321050"/>
            <a:ext cx="750888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6" name="AutoShape 6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0187" name="AutoShape 7"/>
          <p:cNvCxnSpPr>
            <a:cxnSpLocks noChangeShapeType="1"/>
            <a:stCxn id="50183" idx="3"/>
            <a:endCxn id="50186" idx="0"/>
          </p:cNvCxnSpPr>
          <p:nvPr/>
        </p:nvCxnSpPr>
        <p:spPr bwMode="auto">
          <a:xfrm flipH="1">
            <a:off x="2149475" y="2400300"/>
            <a:ext cx="944563" cy="59213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8" name="Text Box 8"/>
          <p:cNvSpPr txBox="1">
            <a:spLocks noChangeArrowheads="1"/>
          </p:cNvSpPr>
          <p:nvPr/>
        </p:nvSpPr>
        <p:spPr bwMode="auto">
          <a:xfrm>
            <a:off x="1851025" y="3214688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189" name="AutoShape 9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90" name="Text Box 10"/>
          <p:cNvSpPr txBox="1">
            <a:spLocks noChangeArrowheads="1"/>
          </p:cNvSpPr>
          <p:nvPr/>
        </p:nvSpPr>
        <p:spPr bwMode="auto">
          <a:xfrm>
            <a:off x="3722688" y="4875213"/>
            <a:ext cx="4746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0191" name="AutoShape 11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92" name="Text Box 12"/>
          <p:cNvSpPr txBox="1">
            <a:spLocks noChangeArrowheads="1"/>
          </p:cNvSpPr>
          <p:nvPr/>
        </p:nvSpPr>
        <p:spPr bwMode="auto">
          <a:xfrm>
            <a:off x="5730875" y="4119563"/>
            <a:ext cx="4746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0193" name="AutoShape 13"/>
          <p:cNvCxnSpPr>
            <a:cxnSpLocks noChangeShapeType="1"/>
            <a:stCxn id="50181" idx="5"/>
            <a:endCxn id="50191" idx="0"/>
          </p:cNvCxnSpPr>
          <p:nvPr/>
        </p:nvCxnSpPr>
        <p:spPr bwMode="auto">
          <a:xfrm>
            <a:off x="5307013" y="3321050"/>
            <a:ext cx="715962" cy="5238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14"/>
          <p:cNvCxnSpPr>
            <a:cxnSpLocks noChangeShapeType="1"/>
            <a:stCxn id="50183" idx="5"/>
            <a:endCxn id="50181" idx="1"/>
          </p:cNvCxnSpPr>
          <p:nvPr/>
        </p:nvCxnSpPr>
        <p:spPr bwMode="auto">
          <a:xfrm>
            <a:off x="3644900" y="2400300"/>
            <a:ext cx="1112838" cy="387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Line 15"/>
          <p:cNvSpPr>
            <a:spLocks noChangeShapeType="1"/>
          </p:cNvSpPr>
          <p:nvPr/>
        </p:nvSpPr>
        <p:spPr bwMode="auto">
          <a:xfrm>
            <a:off x="6978650" y="5011738"/>
            <a:ext cx="148431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16"/>
          <p:cNvSpPr>
            <a:spLocks noChangeShapeType="1"/>
          </p:cNvSpPr>
          <p:nvPr/>
        </p:nvSpPr>
        <p:spPr bwMode="auto">
          <a:xfrm>
            <a:off x="6978650" y="4187825"/>
            <a:ext cx="1484313" cy="15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17"/>
          <p:cNvSpPr>
            <a:spLocks noChangeShapeType="1"/>
          </p:cNvSpPr>
          <p:nvPr/>
        </p:nvSpPr>
        <p:spPr bwMode="auto">
          <a:xfrm flipV="1">
            <a:off x="7048500" y="5892800"/>
            <a:ext cx="1485900" cy="14288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18"/>
          <p:cNvSpPr txBox="1">
            <a:spLocks noChangeArrowheads="1"/>
          </p:cNvSpPr>
          <p:nvPr/>
        </p:nvSpPr>
        <p:spPr bwMode="auto">
          <a:xfrm>
            <a:off x="6024563" y="1768475"/>
            <a:ext cx="27368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“Right rotation”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does not restore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balance… now k is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out of balance</a:t>
            </a:r>
          </a:p>
        </p:txBody>
      </p:sp>
      <p:sp>
        <p:nvSpPr>
          <p:cNvPr id="50199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0200" name="Oval 20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201" name="Text Box 21"/>
          <p:cNvSpPr txBox="1">
            <a:spLocks noChangeArrowheads="1"/>
          </p:cNvSpPr>
          <p:nvPr/>
        </p:nvSpPr>
        <p:spPr bwMode="auto">
          <a:xfrm>
            <a:off x="6248400" y="35814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0202" name="Text Box 22"/>
          <p:cNvSpPr txBox="1">
            <a:spLocks noChangeArrowheads="1"/>
          </p:cNvSpPr>
          <p:nvPr/>
        </p:nvSpPr>
        <p:spPr bwMode="auto">
          <a:xfrm>
            <a:off x="4191000" y="37338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0203" name="Text Box 23"/>
          <p:cNvSpPr txBox="1">
            <a:spLocks noChangeArrowheads="1"/>
          </p:cNvSpPr>
          <p:nvPr/>
        </p:nvSpPr>
        <p:spPr bwMode="auto">
          <a:xfrm>
            <a:off x="2439988" y="2819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0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649288" y="1744663"/>
            <a:ext cx="3179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Consider the structure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of subtree Y…</a:t>
            </a:r>
          </a:p>
        </p:txBody>
      </p:sp>
      <p:sp>
        <p:nvSpPr>
          <p:cNvPr id="52230" name="Oval 2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1" name="Text Box 3"/>
          <p:cNvSpPr txBox="1">
            <a:spLocks noChangeArrowheads="1"/>
          </p:cNvSpPr>
          <p:nvPr/>
        </p:nvSpPr>
        <p:spPr bwMode="auto">
          <a:xfrm>
            <a:off x="4678363" y="1608138"/>
            <a:ext cx="4254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3" name="Text Box 5"/>
          <p:cNvSpPr txBox="1">
            <a:spLocks noChangeArrowheads="1"/>
          </p:cNvSpPr>
          <p:nvPr/>
        </p:nvSpPr>
        <p:spPr bwMode="auto">
          <a:xfrm>
            <a:off x="3213100" y="2811463"/>
            <a:ext cx="4222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2234" name="AutoShape 6"/>
          <p:cNvCxnSpPr>
            <a:cxnSpLocks noChangeShapeType="1"/>
            <a:stCxn id="52230" idx="3"/>
            <a:endCxn id="52232" idx="7"/>
          </p:cNvCxnSpPr>
          <p:nvPr/>
        </p:nvCxnSpPr>
        <p:spPr bwMode="auto">
          <a:xfrm flipH="1">
            <a:off x="3683000" y="2401888"/>
            <a:ext cx="896938" cy="6238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5" name="AutoShape 7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2236" name="AutoShape 8"/>
          <p:cNvCxnSpPr>
            <a:cxnSpLocks noChangeShapeType="1"/>
            <a:stCxn id="52232" idx="3"/>
            <a:endCxn id="52235" idx="0"/>
          </p:cNvCxnSpPr>
          <p:nvPr/>
        </p:nvCxnSpPr>
        <p:spPr bwMode="auto">
          <a:xfrm flipH="1">
            <a:off x="2363788" y="3498850"/>
            <a:ext cx="827087" cy="52546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7" name="Text Box 9"/>
          <p:cNvSpPr txBox="1">
            <a:spLocks noChangeArrowheads="1"/>
          </p:cNvSpPr>
          <p:nvPr/>
        </p:nvSpPr>
        <p:spPr bwMode="auto">
          <a:xfrm>
            <a:off x="2054225" y="4244975"/>
            <a:ext cx="42386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2238" name="AutoShape 10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39" name="Text Box 11"/>
          <p:cNvSpPr txBox="1">
            <a:spLocks noChangeArrowheads="1"/>
          </p:cNvSpPr>
          <p:nvPr/>
        </p:nvSpPr>
        <p:spPr bwMode="auto">
          <a:xfrm>
            <a:off x="4256088" y="4800600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2240" name="AutoShape 12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2241" name="Text Box 13"/>
          <p:cNvSpPr txBox="1">
            <a:spLocks noChangeArrowheads="1"/>
          </p:cNvSpPr>
          <p:nvPr/>
        </p:nvSpPr>
        <p:spPr bwMode="auto">
          <a:xfrm>
            <a:off x="5903913" y="3471863"/>
            <a:ext cx="4238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2242" name="AutoShape 14"/>
          <p:cNvCxnSpPr>
            <a:cxnSpLocks noChangeShapeType="1"/>
            <a:stCxn id="52232" idx="5"/>
            <a:endCxn id="52238" idx="0"/>
          </p:cNvCxnSpPr>
          <p:nvPr/>
        </p:nvCxnSpPr>
        <p:spPr bwMode="auto">
          <a:xfrm>
            <a:off x="3683000" y="3498850"/>
            <a:ext cx="858838" cy="5857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3" name="AutoShape 15"/>
          <p:cNvCxnSpPr>
            <a:cxnSpLocks noChangeShapeType="1"/>
            <a:stCxn id="52230" idx="5"/>
            <a:endCxn id="52240" idx="0"/>
          </p:cNvCxnSpPr>
          <p:nvPr/>
        </p:nvCxnSpPr>
        <p:spPr bwMode="auto">
          <a:xfrm>
            <a:off x="5070475" y="2401888"/>
            <a:ext cx="1144588" cy="890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44" name="Line 16"/>
          <p:cNvSpPr>
            <a:spLocks noChangeShapeType="1"/>
          </p:cNvSpPr>
          <p:nvPr/>
        </p:nvSpPr>
        <p:spPr bwMode="auto">
          <a:xfrm>
            <a:off x="7191375" y="4329113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17"/>
          <p:cNvSpPr>
            <a:spLocks noChangeShapeType="1"/>
          </p:cNvSpPr>
          <p:nvPr/>
        </p:nvSpPr>
        <p:spPr bwMode="auto">
          <a:xfrm>
            <a:off x="7213600" y="5094288"/>
            <a:ext cx="1325563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18"/>
          <p:cNvSpPr>
            <a:spLocks noChangeShapeType="1"/>
          </p:cNvSpPr>
          <p:nvPr/>
        </p:nvSpPr>
        <p:spPr bwMode="auto">
          <a:xfrm>
            <a:off x="7221538" y="5853113"/>
            <a:ext cx="1325562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2248" name="Text Box 20"/>
          <p:cNvSpPr txBox="1">
            <a:spLocks noChangeArrowheads="1"/>
          </p:cNvSpPr>
          <p:nvPr/>
        </p:nvSpPr>
        <p:spPr bwMode="auto">
          <a:xfrm>
            <a:off x="63246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2249" name="Text Box 21"/>
          <p:cNvSpPr txBox="1">
            <a:spLocks noChangeArrowheads="1"/>
          </p:cNvSpPr>
          <p:nvPr/>
        </p:nvSpPr>
        <p:spPr bwMode="auto">
          <a:xfrm>
            <a:off x="48006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2250" name="Text Box 22"/>
          <p:cNvSpPr txBox="1">
            <a:spLocks noChangeArrowheads="1"/>
          </p:cNvSpPr>
          <p:nvPr/>
        </p:nvSpPr>
        <p:spPr bwMode="auto">
          <a:xfrm>
            <a:off x="25161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4279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0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4281" name="AutoShape 5"/>
          <p:cNvCxnSpPr>
            <a:cxnSpLocks noChangeShapeType="1"/>
            <a:stCxn id="54277" idx="3"/>
            <a:endCxn id="54279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82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4283" name="AutoShape 7"/>
          <p:cNvCxnSpPr>
            <a:cxnSpLocks noChangeShapeType="1"/>
            <a:stCxn id="54279" idx="3"/>
            <a:endCxn id="54282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84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4285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6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4287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8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4289" name="AutoShape 13"/>
          <p:cNvCxnSpPr>
            <a:cxnSpLocks noChangeShapeType="1"/>
            <a:stCxn id="54279" idx="5"/>
            <a:endCxn id="54296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0" name="AutoShape 14"/>
          <p:cNvCxnSpPr>
            <a:cxnSpLocks noChangeShapeType="1"/>
            <a:stCxn id="54277" idx="5"/>
            <a:endCxn id="54287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91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95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4296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97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4298" name="AutoShape 22"/>
          <p:cNvCxnSpPr>
            <a:cxnSpLocks noChangeShapeType="1"/>
            <a:stCxn id="54296" idx="3"/>
            <a:endCxn id="54285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9" name="AutoShape 23"/>
          <p:cNvCxnSpPr>
            <a:cxnSpLocks noChangeShapeType="1"/>
            <a:stCxn id="54296" idx="5"/>
            <a:endCxn id="54294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00" name="Text Box 24"/>
          <p:cNvSpPr txBox="1">
            <a:spLocks noChangeArrowheads="1"/>
          </p:cNvSpPr>
          <p:nvPr/>
        </p:nvSpPr>
        <p:spPr bwMode="auto">
          <a:xfrm>
            <a:off x="649288" y="1744663"/>
            <a:ext cx="2603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Y = node i and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subtrees V and W</a:t>
            </a:r>
          </a:p>
        </p:txBody>
      </p:sp>
      <p:sp>
        <p:nvSpPr>
          <p:cNvPr id="54301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4302" name="Text Box 26"/>
          <p:cNvSpPr txBox="1">
            <a:spLocks noChangeArrowheads="1"/>
          </p:cNvSpPr>
          <p:nvPr/>
        </p:nvSpPr>
        <p:spPr bwMode="auto">
          <a:xfrm>
            <a:off x="6019800" y="3048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4303" name="Text Box 27"/>
          <p:cNvSpPr txBox="1">
            <a:spLocks noChangeArrowheads="1"/>
          </p:cNvSpPr>
          <p:nvPr/>
        </p:nvSpPr>
        <p:spPr bwMode="auto">
          <a:xfrm>
            <a:off x="4495800" y="3962400"/>
            <a:ext cx="612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h+1</a:t>
            </a:r>
          </a:p>
        </p:txBody>
      </p:sp>
      <p:sp>
        <p:nvSpPr>
          <p:cNvPr id="54304" name="Text Box 28"/>
          <p:cNvSpPr txBox="1">
            <a:spLocks noChangeArrowheads="1"/>
          </p:cNvSpPr>
          <p:nvPr/>
        </p:nvSpPr>
        <p:spPr bwMode="auto">
          <a:xfrm>
            <a:off x="1982788" y="39624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4305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10588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 or h-1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7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6327" name="Oval 3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28" name="Text Box 4"/>
          <p:cNvSpPr txBox="1">
            <a:spLocks noChangeArrowheads="1"/>
          </p:cNvSpPr>
          <p:nvPr/>
        </p:nvSpPr>
        <p:spPr bwMode="auto">
          <a:xfrm>
            <a:off x="2678113" y="27559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6329" name="AutoShape 5"/>
          <p:cNvCxnSpPr>
            <a:cxnSpLocks noChangeShapeType="1"/>
            <a:stCxn id="56325" idx="3"/>
            <a:endCxn id="56327" idx="7"/>
          </p:cNvCxnSpPr>
          <p:nvPr/>
        </p:nvCxnSpPr>
        <p:spPr bwMode="auto">
          <a:xfrm flipH="1">
            <a:off x="3176588" y="2312988"/>
            <a:ext cx="985837" cy="67151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0" name="AutoShape 6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6331" name="AutoShape 7"/>
          <p:cNvCxnSpPr>
            <a:cxnSpLocks noChangeShapeType="1"/>
            <a:stCxn id="56327" idx="3"/>
            <a:endCxn id="56330" idx="0"/>
          </p:cNvCxnSpPr>
          <p:nvPr/>
        </p:nvCxnSpPr>
        <p:spPr bwMode="auto">
          <a:xfrm flipH="1">
            <a:off x="1728788" y="3494088"/>
            <a:ext cx="909637" cy="5667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2" name="Text Box 8"/>
          <p:cNvSpPr txBox="1">
            <a:spLocks noChangeArrowheads="1"/>
          </p:cNvSpPr>
          <p:nvPr/>
        </p:nvSpPr>
        <p:spPr bwMode="auto">
          <a:xfrm>
            <a:off x="1462088" y="429895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6333" name="AutoShape 9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34" name="Text Box 10"/>
          <p:cNvSpPr txBox="1">
            <a:spLocks noChangeArrowheads="1"/>
          </p:cNvSpPr>
          <p:nvPr/>
        </p:nvSpPr>
        <p:spPr bwMode="auto">
          <a:xfrm>
            <a:off x="2978150" y="5275263"/>
            <a:ext cx="4651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6335" name="AutoShape 11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36" name="Text Box 12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6337" name="AutoShape 13"/>
          <p:cNvCxnSpPr>
            <a:cxnSpLocks noChangeShapeType="1"/>
            <a:stCxn id="56327" idx="5"/>
            <a:endCxn id="56344" idx="1"/>
          </p:cNvCxnSpPr>
          <p:nvPr/>
        </p:nvCxnSpPr>
        <p:spPr bwMode="auto">
          <a:xfrm>
            <a:off x="3176588" y="3494088"/>
            <a:ext cx="639762" cy="4746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8" name="AutoShape 14"/>
          <p:cNvCxnSpPr>
            <a:cxnSpLocks noChangeShapeType="1"/>
            <a:stCxn id="56325" idx="5"/>
            <a:endCxn id="56335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9" name="Line 15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16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17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AutoShape 18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43" name="Text Box 19"/>
          <p:cNvSpPr txBox="1">
            <a:spLocks noChangeArrowheads="1"/>
          </p:cNvSpPr>
          <p:nvPr/>
        </p:nvSpPr>
        <p:spPr bwMode="auto">
          <a:xfrm>
            <a:off x="4572000" y="52625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6344" name="Oval 20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45" name="Text Box 21"/>
          <p:cNvSpPr txBox="1">
            <a:spLocks noChangeArrowheads="1"/>
          </p:cNvSpPr>
          <p:nvPr/>
        </p:nvSpPr>
        <p:spPr bwMode="auto">
          <a:xfrm>
            <a:off x="3890963" y="3763963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6346" name="AutoShape 22"/>
          <p:cNvCxnSpPr>
            <a:cxnSpLocks noChangeShapeType="1"/>
            <a:stCxn id="56344" idx="3"/>
            <a:endCxn id="56333" idx="0"/>
          </p:cNvCxnSpPr>
          <p:nvPr/>
        </p:nvCxnSpPr>
        <p:spPr bwMode="auto">
          <a:xfrm flipH="1">
            <a:off x="3254375" y="4479925"/>
            <a:ext cx="560388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7" name="AutoShape 23"/>
          <p:cNvCxnSpPr>
            <a:cxnSpLocks noChangeShapeType="1"/>
            <a:stCxn id="56344" idx="5"/>
            <a:endCxn id="56342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48" name="Rectangle 2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AVL Insertion: Inside Case</a:t>
            </a:r>
          </a:p>
        </p:txBody>
      </p:sp>
      <p:sp>
        <p:nvSpPr>
          <p:cNvPr id="56349" name="Text Box 25"/>
          <p:cNvSpPr txBox="1">
            <a:spLocks noChangeArrowheads="1"/>
          </p:cNvSpPr>
          <p:nvPr/>
        </p:nvSpPr>
        <p:spPr bwMode="auto">
          <a:xfrm>
            <a:off x="5359400" y="1768475"/>
            <a:ext cx="30940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We will do a 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left-right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“double rotation” .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. .</a:t>
            </a:r>
          </a:p>
        </p:txBody>
      </p:sp>
      <p:sp>
        <p:nvSpPr>
          <p:cNvPr id="56350" name="Freeform 26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735012 w 463"/>
              <a:gd name="T1" fmla="*/ 839788 h 529"/>
              <a:gd name="T2" fmla="*/ 579437 w 463"/>
              <a:gd name="T3" fmla="*/ 138113 h 529"/>
              <a:gd name="T4" fmla="*/ 0 w 463"/>
              <a:gd name="T5" fmla="*/ 15875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Freeform 27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327025 w 515"/>
              <a:gd name="T1" fmla="*/ 825500 h 520"/>
              <a:gd name="T2" fmla="*/ 82550 w 515"/>
              <a:gd name="T3" fmla="*/ 144463 h 520"/>
              <a:gd name="T4" fmla="*/ 817562 w 515"/>
              <a:gd name="T5" fmla="*/ 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28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6353" name="Oval 29"/>
          <p:cNvSpPr>
            <a:spLocks noChangeArrowheads="1"/>
          </p:cNvSpPr>
          <p:nvPr/>
        </p:nvSpPr>
        <p:spPr bwMode="auto">
          <a:xfrm rot="-2100000">
            <a:off x="1979613" y="1828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8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74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8375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58376" name="AutoShape 4"/>
          <p:cNvCxnSpPr>
            <a:cxnSpLocks noChangeShapeType="1"/>
            <a:stCxn id="58373" idx="3"/>
            <a:endCxn id="58390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77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8378" name="AutoShape 6"/>
          <p:cNvCxnSpPr>
            <a:cxnSpLocks noChangeShapeType="1"/>
            <a:stCxn id="58375" idx="3"/>
            <a:endCxn id="58377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79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8380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58381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82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58383" name="AutoShape 11"/>
          <p:cNvCxnSpPr>
            <a:cxnSpLocks noChangeShapeType="1"/>
            <a:stCxn id="58375" idx="5"/>
            <a:endCxn id="58380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4" name="AutoShape 12"/>
          <p:cNvCxnSpPr>
            <a:cxnSpLocks noChangeShapeType="1"/>
            <a:stCxn id="58373" idx="5"/>
            <a:endCxn id="58381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85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89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8390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58391" name="AutoShape 19"/>
          <p:cNvCxnSpPr>
            <a:cxnSpLocks noChangeShapeType="1"/>
            <a:stCxn id="58390" idx="5"/>
            <a:endCxn id="58388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first rotation</a:t>
            </a:r>
          </a:p>
        </p:txBody>
      </p:sp>
      <p:sp>
        <p:nvSpPr>
          <p:cNvPr id="58393" name="Text Box 21"/>
          <p:cNvSpPr txBox="1">
            <a:spLocks noChangeArrowheads="1"/>
          </p:cNvSpPr>
          <p:nvPr/>
        </p:nvSpPr>
        <p:spPr bwMode="auto">
          <a:xfrm>
            <a:off x="5359400" y="1768475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left rotation complete</a:t>
            </a:r>
          </a:p>
        </p:txBody>
      </p:sp>
      <p:cxnSp>
        <p:nvCxnSpPr>
          <p:cNvPr id="58394" name="AutoShape 22"/>
          <p:cNvCxnSpPr>
            <a:cxnSpLocks noChangeShapeType="1"/>
            <a:stCxn id="58390" idx="3"/>
            <a:endCxn id="58375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5" name="Oval 23"/>
          <p:cNvSpPr>
            <a:spLocks noChangeArrowheads="1"/>
          </p:cNvSpPr>
          <p:nvPr/>
        </p:nvSpPr>
        <p:spPr bwMode="auto">
          <a:xfrm rot="-2100000">
            <a:off x="685800" y="2971800"/>
            <a:ext cx="3429000" cy="1487488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5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Oval 1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22" name="Text Box 2"/>
          <p:cNvSpPr txBox="1">
            <a:spLocks noChangeArrowheads="1"/>
          </p:cNvSpPr>
          <p:nvPr/>
        </p:nvSpPr>
        <p:spPr bwMode="auto">
          <a:xfrm>
            <a:off x="4259263" y="1497013"/>
            <a:ext cx="4667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0423" name="Oval 3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cxnSp>
        <p:nvCxnSpPr>
          <p:cNvPr id="60424" name="AutoShape 4"/>
          <p:cNvCxnSpPr>
            <a:cxnSpLocks noChangeShapeType="1"/>
            <a:stCxn id="60421" idx="3"/>
            <a:endCxn id="60438" idx="0"/>
          </p:cNvCxnSpPr>
          <p:nvPr/>
        </p:nvCxnSpPr>
        <p:spPr bwMode="auto">
          <a:xfrm flipH="1">
            <a:off x="2897188" y="2312988"/>
            <a:ext cx="1266825" cy="584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25" name="AutoShape 5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0426" name="AutoShape 6"/>
          <p:cNvCxnSpPr>
            <a:cxnSpLocks noChangeShapeType="1"/>
            <a:stCxn id="60423" idx="3"/>
            <a:endCxn id="60425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27" name="Text Box 7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0428" name="AutoShape 8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60429" name="AutoShape 9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30" name="Text Box 10"/>
          <p:cNvSpPr txBox="1">
            <a:spLocks noChangeArrowheads="1"/>
          </p:cNvSpPr>
          <p:nvPr/>
        </p:nvSpPr>
        <p:spPr bwMode="auto">
          <a:xfrm>
            <a:off x="5646738" y="3546475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60431" name="AutoShape 11"/>
          <p:cNvCxnSpPr>
            <a:cxnSpLocks noChangeShapeType="1"/>
            <a:stCxn id="60423" idx="5"/>
            <a:endCxn id="60428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2" name="AutoShape 12"/>
          <p:cNvCxnSpPr>
            <a:cxnSpLocks noChangeShapeType="1"/>
            <a:stCxn id="60421" idx="5"/>
            <a:endCxn id="60429" idx="0"/>
          </p:cNvCxnSpPr>
          <p:nvPr/>
        </p:nvCxnSpPr>
        <p:spPr bwMode="auto">
          <a:xfrm>
            <a:off x="4702175" y="2312988"/>
            <a:ext cx="1257300" cy="960437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33" name="Line 13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4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5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AutoShape 16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37" name="Text Box 17"/>
          <p:cNvSpPr txBox="1">
            <a:spLocks noChangeArrowheads="1"/>
          </p:cNvSpPr>
          <p:nvPr/>
        </p:nvSpPr>
        <p:spPr bwMode="auto">
          <a:xfrm>
            <a:off x="4052888" y="43862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60438" name="Oval 18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60439" name="AutoShape 19"/>
          <p:cNvCxnSpPr>
            <a:cxnSpLocks noChangeShapeType="1"/>
            <a:stCxn id="60438" idx="5"/>
            <a:endCxn id="60436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40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second rotation</a:t>
            </a:r>
          </a:p>
        </p:txBody>
      </p:sp>
      <p:cxnSp>
        <p:nvCxnSpPr>
          <p:cNvPr id="60441" name="AutoShape 21"/>
          <p:cNvCxnSpPr>
            <a:cxnSpLocks noChangeShapeType="1"/>
            <a:stCxn id="60438" idx="3"/>
            <a:endCxn id="60423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42" name="Oval 22"/>
          <p:cNvSpPr>
            <a:spLocks noChangeArrowheads="1"/>
          </p:cNvSpPr>
          <p:nvPr/>
        </p:nvSpPr>
        <p:spPr bwMode="auto">
          <a:xfrm rot="-2100000">
            <a:off x="1905000" y="19415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43" name="Text Box 23"/>
          <p:cNvSpPr txBox="1">
            <a:spLocks noChangeArrowheads="1"/>
          </p:cNvSpPr>
          <p:nvPr/>
        </p:nvSpPr>
        <p:spPr bwMode="auto">
          <a:xfrm>
            <a:off x="5321300" y="1954213"/>
            <a:ext cx="3246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Now do a right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610600" cy="1143000"/>
          </a:xfrm>
          <a:noFill/>
          <a:ln/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Splaying Operations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48267"/>
            <a:ext cx="8801100" cy="530013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</a:t>
            </a:r>
            <a:r>
              <a:rPr lang="en-US" altLang="en-US" dirty="0" smtClean="0"/>
              <a:t>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is accessed, apply one of </a:t>
            </a:r>
            <a:r>
              <a:rPr lang="en-US" altLang="en-US" dirty="0">
                <a:solidFill>
                  <a:schemeClr val="accent2"/>
                </a:solidFill>
              </a:rPr>
              <a:t>six</a:t>
            </a:r>
            <a:r>
              <a:rPr lang="en-US" altLang="en-US" dirty="0"/>
              <a:t> rotation </a:t>
            </a:r>
            <a:r>
              <a:rPr lang="en-US" altLang="en-US" dirty="0" smtClean="0"/>
              <a:t>operations, depending on orientation:</a:t>
            </a:r>
            <a:endParaRPr lang="en-US" altLang="en-US" dirty="0"/>
          </a:p>
          <a:p>
            <a:pPr lvl="1"/>
            <a:r>
              <a:rPr lang="en-US" altLang="en-US" dirty="0" smtClean="0"/>
              <a:t>Single Rotations (Parent is root, no grandparent)</a:t>
            </a:r>
          </a:p>
          <a:p>
            <a:pPr lvl="2"/>
            <a:r>
              <a:rPr lang="en-US" altLang="en-US" dirty="0" smtClean="0"/>
              <a:t>Zig from Left (L-Orientation).</a:t>
            </a:r>
          </a:p>
          <a:p>
            <a:pPr lvl="2"/>
            <a:r>
              <a:rPr lang="en-US" altLang="en-US" dirty="0"/>
              <a:t>Z</a:t>
            </a:r>
            <a:r>
              <a:rPr lang="en-US" altLang="en-US" dirty="0" smtClean="0"/>
              <a:t>ig from Right (R-Orientation).</a:t>
            </a:r>
          </a:p>
          <a:p>
            <a:pPr lvl="1"/>
            <a:r>
              <a:rPr lang="en-US" altLang="en-US" dirty="0" smtClean="0"/>
              <a:t>Double </a:t>
            </a:r>
            <a:r>
              <a:rPr lang="en-US" altLang="en-US" dirty="0"/>
              <a:t>Rotations </a:t>
            </a:r>
            <a:r>
              <a:rPr lang="en-US" altLang="en-US" dirty="0" smtClean="0"/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has parent and grandparent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2"/>
            <a:r>
              <a:rPr lang="en-US" altLang="en-US" dirty="0" smtClean="0"/>
              <a:t>Zig-Zig from Left (LL-Orientation). </a:t>
            </a:r>
          </a:p>
          <a:p>
            <a:pPr lvl="2"/>
            <a:r>
              <a:rPr lang="en-US" altLang="en-US" dirty="0"/>
              <a:t>Z</a:t>
            </a:r>
            <a:r>
              <a:rPr lang="en-US" altLang="en-US" dirty="0" smtClean="0"/>
              <a:t>ig-Zig from Right (RR-Orientation).</a:t>
            </a:r>
          </a:p>
          <a:p>
            <a:pPr lvl="2"/>
            <a:r>
              <a:rPr lang="en-US" altLang="en-US" dirty="0" smtClean="0"/>
              <a:t>Zig-Zag from Left (LR-Orientation).</a:t>
            </a:r>
          </a:p>
          <a:p>
            <a:pPr lvl="2"/>
            <a:r>
              <a:rPr lang="en-US" altLang="en-US" dirty="0" smtClean="0"/>
              <a:t>Zig-Zag from Right (RL-Orientation).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Oval 1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2470" name="Oval 2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62471" name="AutoShape 3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2472" name="AutoShape 4"/>
          <p:cNvCxnSpPr>
            <a:cxnSpLocks noChangeShapeType="1"/>
            <a:stCxn id="62470" idx="3"/>
            <a:endCxn id="62471" idx="0"/>
          </p:cNvCxnSpPr>
          <p:nvPr/>
        </p:nvCxnSpPr>
        <p:spPr bwMode="auto">
          <a:xfrm flipH="1">
            <a:off x="1336675" y="4397375"/>
            <a:ext cx="603250" cy="5572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3" name="Text Box 5"/>
          <p:cNvSpPr txBox="1">
            <a:spLocks noChangeArrowheads="1"/>
          </p:cNvSpPr>
          <p:nvPr/>
        </p:nvSpPr>
        <p:spPr bwMode="auto">
          <a:xfrm>
            <a:off x="1071563" y="52578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2474" name="AutoShape 6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62475" name="AutoShape 7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76" name="Text Box 8"/>
          <p:cNvSpPr txBox="1">
            <a:spLocks noChangeArrowheads="1"/>
          </p:cNvSpPr>
          <p:nvPr/>
        </p:nvSpPr>
        <p:spPr bwMode="auto">
          <a:xfrm>
            <a:off x="5646738" y="5181600"/>
            <a:ext cx="4651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cxnSp>
        <p:nvCxnSpPr>
          <p:cNvPr id="62477" name="AutoShape 9"/>
          <p:cNvCxnSpPr>
            <a:cxnSpLocks noChangeShapeType="1"/>
            <a:stCxn id="62470" idx="5"/>
            <a:endCxn id="62474" idx="0"/>
          </p:cNvCxnSpPr>
          <p:nvPr/>
        </p:nvCxnSpPr>
        <p:spPr bwMode="auto">
          <a:xfrm>
            <a:off x="2479675" y="4397375"/>
            <a:ext cx="538163" cy="481013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8" name="AutoShape 10"/>
          <p:cNvCxnSpPr>
            <a:cxnSpLocks noChangeShapeType="1"/>
            <a:stCxn id="62469" idx="5"/>
            <a:endCxn id="62475" idx="0"/>
          </p:cNvCxnSpPr>
          <p:nvPr/>
        </p:nvCxnSpPr>
        <p:spPr bwMode="auto">
          <a:xfrm>
            <a:off x="5461000" y="4389438"/>
            <a:ext cx="498475" cy="517525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79" name="Line 11"/>
          <p:cNvSpPr>
            <a:spLocks noChangeShapeType="1"/>
          </p:cNvSpPr>
          <p:nvPr/>
        </p:nvSpPr>
        <p:spPr bwMode="auto">
          <a:xfrm>
            <a:off x="7032625" y="43894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2"/>
          <p:cNvSpPr>
            <a:spLocks noChangeShapeType="1"/>
          </p:cNvSpPr>
          <p:nvPr/>
        </p:nvSpPr>
        <p:spPr bwMode="auto">
          <a:xfrm>
            <a:off x="7032625" y="5176838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3"/>
          <p:cNvSpPr>
            <a:spLocks noChangeShapeType="1"/>
          </p:cNvSpPr>
          <p:nvPr/>
        </p:nvSpPr>
        <p:spPr bwMode="auto">
          <a:xfrm>
            <a:off x="7102475" y="6030913"/>
            <a:ext cx="1455738" cy="1587"/>
          </a:xfrm>
          <a:prstGeom prst="line">
            <a:avLst/>
          </a:prstGeom>
          <a:noFill/>
          <a:ln w="1908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AutoShape 14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83" name="Text Box 15"/>
          <p:cNvSpPr txBox="1">
            <a:spLocks noChangeArrowheads="1"/>
          </p:cNvSpPr>
          <p:nvPr/>
        </p:nvSpPr>
        <p:spPr bwMode="auto">
          <a:xfrm>
            <a:off x="4052888" y="5224463"/>
            <a:ext cx="4635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3375"/>
              </a:spcBef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62484" name="Oval 16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54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cxnSp>
        <p:nvCxnSpPr>
          <p:cNvPr id="62485" name="AutoShape 17"/>
          <p:cNvCxnSpPr>
            <a:cxnSpLocks noChangeShapeType="1"/>
            <a:stCxn id="62469" idx="3"/>
            <a:endCxn id="62482" idx="0"/>
          </p:cNvCxnSpPr>
          <p:nvPr/>
        </p:nvCxnSpPr>
        <p:spPr bwMode="auto">
          <a:xfrm flipH="1">
            <a:off x="4467225" y="4389438"/>
            <a:ext cx="454025" cy="487362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6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Double rotation : second rotation</a:t>
            </a:r>
          </a:p>
        </p:txBody>
      </p:sp>
      <p:cxnSp>
        <p:nvCxnSpPr>
          <p:cNvPr id="62487" name="AutoShape 19"/>
          <p:cNvCxnSpPr>
            <a:cxnSpLocks noChangeShapeType="1"/>
            <a:stCxn id="62484" idx="3"/>
            <a:endCxn id="62470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8" name="AutoShape 20"/>
          <p:cNvCxnSpPr>
            <a:cxnSpLocks noChangeShapeType="1"/>
            <a:stCxn id="62469" idx="0"/>
            <a:endCxn id="62484" idx="5"/>
          </p:cNvCxnSpPr>
          <p:nvPr/>
        </p:nvCxnSpPr>
        <p:spPr bwMode="auto">
          <a:xfrm flipH="1" flipV="1">
            <a:off x="3852863" y="3511550"/>
            <a:ext cx="1338262" cy="260350"/>
          </a:xfrm>
          <a:prstGeom prst="straightConnector1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9" name="Oval 21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90" name="Text Box 22"/>
          <p:cNvSpPr txBox="1">
            <a:spLocks noChangeArrowheads="1"/>
          </p:cNvSpPr>
          <p:nvPr/>
        </p:nvSpPr>
        <p:spPr bwMode="auto">
          <a:xfrm>
            <a:off x="5184775" y="1954213"/>
            <a:ext cx="3197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right rotation complete</a:t>
            </a:r>
          </a:p>
        </p:txBody>
      </p:sp>
      <p:sp>
        <p:nvSpPr>
          <p:cNvPr id="62491" name="Text Box 23"/>
          <p:cNvSpPr txBox="1">
            <a:spLocks noChangeArrowheads="1"/>
          </p:cNvSpPr>
          <p:nvPr/>
        </p:nvSpPr>
        <p:spPr bwMode="auto">
          <a:xfrm>
            <a:off x="5567363" y="2665413"/>
            <a:ext cx="2703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Balance has been 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restored</a:t>
            </a:r>
          </a:p>
        </p:txBody>
      </p:sp>
      <p:sp>
        <p:nvSpPr>
          <p:cNvPr id="62492" name="Text Box 24"/>
          <p:cNvSpPr txBox="1">
            <a:spLocks noChangeArrowheads="1"/>
          </p:cNvSpPr>
          <p:nvPr/>
        </p:nvSpPr>
        <p:spPr bwMode="auto">
          <a:xfrm>
            <a:off x="6172200" y="4572000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2493" name="Text Box 25"/>
          <p:cNvSpPr txBox="1">
            <a:spLocks noChangeArrowheads="1"/>
          </p:cNvSpPr>
          <p:nvPr/>
        </p:nvSpPr>
        <p:spPr bwMode="auto">
          <a:xfrm>
            <a:off x="915988" y="464820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2494" name="Text Box 26"/>
          <p:cNvSpPr txBox="1">
            <a:spLocks noChangeArrowheads="1"/>
          </p:cNvSpPr>
          <p:nvPr/>
        </p:nvSpPr>
        <p:spPr bwMode="auto">
          <a:xfrm>
            <a:off x="3276600" y="4724400"/>
            <a:ext cx="10588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 or h-1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9" name="Rectangle 3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1" name="Line 5"/>
          <p:cNvSpPr>
            <a:spLocks noChangeShapeType="1"/>
          </p:cNvSpPr>
          <p:nvPr/>
        </p:nvSpPr>
        <p:spPr bwMode="auto">
          <a:xfrm flipH="1">
            <a:off x="3579813" y="3429000"/>
            <a:ext cx="4603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6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7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24" name="Text Box 8"/>
          <p:cNvSpPr txBox="1">
            <a:spLocks noChangeArrowheads="1"/>
          </p:cNvSpPr>
          <p:nvPr/>
        </p:nvSpPr>
        <p:spPr bwMode="auto">
          <a:xfrm>
            <a:off x="4630738" y="2373313"/>
            <a:ext cx="1965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balance (1,0,-1)</a:t>
            </a:r>
          </a:p>
        </p:txBody>
      </p:sp>
      <p:sp>
        <p:nvSpPr>
          <p:cNvPr id="64525" name="Text Box 9"/>
          <p:cNvSpPr txBox="1">
            <a:spLocks noChangeArrowheads="1"/>
          </p:cNvSpPr>
          <p:nvPr/>
        </p:nvSpPr>
        <p:spPr bwMode="auto">
          <a:xfrm>
            <a:off x="4632325" y="2754313"/>
            <a:ext cx="5778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64526" name="Text Box 10"/>
          <p:cNvSpPr txBox="1">
            <a:spLocks noChangeArrowheads="1"/>
          </p:cNvSpPr>
          <p:nvPr/>
        </p:nvSpPr>
        <p:spPr bwMode="auto">
          <a:xfrm>
            <a:off x="4708525" y="3211513"/>
            <a:ext cx="6762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right</a:t>
            </a:r>
          </a:p>
        </p:txBody>
      </p:sp>
      <p:sp>
        <p:nvSpPr>
          <p:cNvPr id="64527" name="Text Box 11"/>
          <p:cNvSpPr txBox="1">
            <a:spLocks noChangeArrowheads="1"/>
          </p:cNvSpPr>
          <p:nvPr/>
        </p:nvSpPr>
        <p:spPr bwMode="auto">
          <a:xfrm>
            <a:off x="3125788" y="3200400"/>
            <a:ext cx="5191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left</a:t>
            </a:r>
          </a:p>
        </p:txBody>
      </p:sp>
      <p:sp>
        <p:nvSpPr>
          <p:cNvPr id="64528" name="Text Box 12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No need to keep the height; just the difference in height,            i.e. the </a:t>
            </a:r>
            <a:r>
              <a:rPr lang="en-US" altLang="en-US" sz="2000">
                <a:solidFill>
                  <a:srgbClr val="3333CC"/>
                </a:solidFill>
                <a:latin typeface="Arial" panose="020B0604020202020204" pitchFamily="34" charset="0"/>
              </a:rPr>
              <a:t>balance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factor; this has to be modified on the path of insertion even if you don’t perform rotations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Once you have performed a rotation (single or double) you won’t need to go back up the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4661E-959B-41F6-A2B4-2D9284F0878A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which is root.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9" y="2667000"/>
            <a:ext cx="3152505" cy="3041404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934188" y="3809382"/>
            <a:ext cx="762000" cy="756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V="1">
            <a:off x="4419600" y="3429000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21013"/>
              </p:ext>
            </p:extLst>
          </p:nvPr>
        </p:nvGraphicFramePr>
        <p:xfrm>
          <a:off x="914399" y="3500437"/>
          <a:ext cx="7070725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Photo Editor Photo" r:id="rId3" imgW="11819048" imgH="6295238" progId="MSPhotoEd.3">
                  <p:embed/>
                </p:oleObj>
              </mc:Choice>
              <mc:Fallback>
                <p:oleObj name="Photo Editor Photo" r:id="rId3" imgW="11819048" imgH="62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051"/>
                      <a:stretch>
                        <a:fillRect/>
                      </a:stretch>
                    </p:blipFill>
                    <p:spPr bwMode="auto">
                      <a:xfrm>
                        <a:off x="914399" y="3500437"/>
                        <a:ext cx="7070725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2177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FF"/>
                </a:solidFill>
              </a:rPr>
              <a:t>single </a:t>
            </a:r>
            <a:r>
              <a:rPr lang="en-US" altLang="en-US" dirty="0" smtClean="0">
                <a:solidFill>
                  <a:srgbClr val="0000FF"/>
                </a:solidFill>
              </a:rPr>
              <a:t>rotation</a:t>
            </a:r>
            <a:r>
              <a:rPr lang="en-US" altLang="en-US" dirty="0" smtClean="0"/>
              <a:t> from the left.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root,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right child.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left child.</a:t>
            </a:r>
            <a:endParaRPr lang="en-US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500000">
            <a:off x="1907359" y="3571545"/>
            <a:ext cx="762000" cy="1600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170004">
            <a:off x="994925" y="3472649"/>
            <a:ext cx="1371600" cy="69056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20117900">
            <a:off x="6622233" y="3531981"/>
            <a:ext cx="804715" cy="16419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647203"/>
            <a:ext cx="2819400" cy="340192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, which is root.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467587" y="3969844"/>
            <a:ext cx="762000" cy="756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466695" y="3402684"/>
            <a:ext cx="257705" cy="55971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98781"/>
            <a:ext cx="2353003" cy="2676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64" y="3398781"/>
            <a:ext cx="2896004" cy="2676899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382000" cy="2177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FF"/>
                </a:solidFill>
              </a:rPr>
              <a:t>single </a:t>
            </a:r>
            <a:r>
              <a:rPr lang="en-US" altLang="en-US" dirty="0" smtClean="0">
                <a:solidFill>
                  <a:srgbClr val="0000FF"/>
                </a:solidFill>
              </a:rPr>
              <a:t>rotation</a:t>
            </a:r>
            <a:r>
              <a:rPr lang="en-US" altLang="en-US" dirty="0"/>
              <a:t> </a:t>
            </a:r>
            <a:r>
              <a:rPr lang="en-US" altLang="en-US" dirty="0" smtClean="0"/>
              <a:t>from the right.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the root,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its left child.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has a left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right child.</a:t>
            </a:r>
            <a:endParaRPr lang="en-US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 rot="20100000">
            <a:off x="1952052" y="3409963"/>
            <a:ext cx="762000" cy="1600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urved Down Arrow 12"/>
          <p:cNvSpPr/>
          <p:nvPr/>
        </p:nvSpPr>
        <p:spPr bwMode="auto">
          <a:xfrm rot="3552011" flipH="1">
            <a:off x="2316980" y="3386335"/>
            <a:ext cx="1411729" cy="69056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271887">
            <a:off x="6276199" y="3471170"/>
            <a:ext cx="705245" cy="162911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Zig-Zig from Left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580438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51" y="2590800"/>
            <a:ext cx="2143222" cy="3214833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522183" y="4312703"/>
            <a:ext cx="692153" cy="678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V="1">
            <a:off x="3962400" y="3987484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4325224" y="3101919"/>
            <a:ext cx="1524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Search 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1676400"/>
              </a:xfrm>
            </p:spPr>
            <p:txBody>
              <a:bodyPr/>
              <a:lstStyle/>
              <a:p>
                <a:r>
                  <a:rPr lang="en-US" dirty="0" smtClean="0"/>
                  <a:t>All the operations on a binary search tree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the height of the tree.</a:t>
                </a:r>
              </a:p>
              <a:p>
                <a:pPr lvl="1"/>
                <a:r>
                  <a:rPr lang="en-US" dirty="0" smtClean="0"/>
                  <a:t>These operations are efficient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1676400"/>
              </a:xfrm>
              <a:blipFill rotWithShape="0">
                <a:blip r:embed="rId2"/>
                <a:stretch>
                  <a:fillRect l="-1288" t="-4727" r="-128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974167" y="5034776"/>
            <a:ext cx="37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Solution: </a:t>
            </a:r>
            <a:r>
              <a:rPr lang="en-US" sz="2000" dirty="0"/>
              <a:t> </a:t>
            </a:r>
            <a:r>
              <a:rPr lang="en-US" sz="2000" dirty="0" smtClean="0"/>
              <a:t>Keep </a:t>
            </a:r>
            <a:r>
              <a:rPr lang="en-US" sz="2000" dirty="0"/>
              <a:t>the tree </a:t>
            </a:r>
            <a:r>
              <a:rPr lang="en-US" sz="2000" dirty="0" smtClean="0"/>
              <a:t>balance to ensure operations always cost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O(log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!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618549"/>
            <a:ext cx="2043113" cy="2267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76200" y="2362200"/>
                <a:ext cx="4580467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buFontTx/>
                </a:pPr>
                <a:r>
                  <a:rPr lang="en-US" b="0" kern="0" dirty="0" smtClean="0"/>
                  <a:t>However, it may happen that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dirty="0" smtClean="0">
                    <a:cs typeface="Courier New" panose="02070309020205020404" pitchFamily="49" charset="0"/>
                  </a:rPr>
                  <a:t>.</a:t>
                </a:r>
                <a:endParaRPr lang="en-US" b="0" kern="0" dirty="0" smtClean="0"/>
              </a:p>
              <a:p>
                <a:pPr lvl="2">
                  <a:buFontTx/>
                </a:pPr>
                <a:r>
                  <a:rPr lang="en-US" b="0" kern="0" dirty="0" smtClean="0"/>
                  <a:t>When the tree is entirely unbalanced.</a:t>
                </a:r>
              </a:p>
              <a:p>
                <a:pPr lvl="2">
                  <a:buFontTx/>
                </a:pPr>
                <a:r>
                  <a:rPr lang="en-US" b="0" kern="0" dirty="0" smtClean="0">
                    <a:solidFill>
                      <a:srgbClr val="FF0000"/>
                    </a:solidFill>
                  </a:rPr>
                  <a:t>The cost of any operation is linear in the number of nodes and not logarithmic.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2362200"/>
                <a:ext cx="4580467" cy="3429000"/>
              </a:xfrm>
              <a:prstGeom prst="rect">
                <a:avLst/>
              </a:prstGeom>
              <a:blipFill rotWithShape="0">
                <a:blip r:embed="rId4"/>
                <a:stretch>
                  <a:fillRect t="-1957" r="-3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7601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Both “Zig from Left” operations.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Left”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left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44" y="3886200"/>
            <a:ext cx="5738311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4030661" y="4312042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500000">
            <a:off x="2161527" y="3809999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170004">
            <a:off x="1385121" y="3856257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500000">
            <a:off x="6262962" y="3822983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another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</a:t>
            </a:r>
            <a:r>
              <a:rPr lang="en-US" altLang="en-US" dirty="0"/>
              <a:t>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</a:t>
            </a:r>
            <a:r>
              <a:rPr lang="en-US" altLang="en-US" dirty="0"/>
              <a:t>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right 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left child.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09" y="3427463"/>
            <a:ext cx="6149034" cy="25123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4030661" y="4038600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192222">
            <a:off x="1734852" y="3283221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8358889">
            <a:off x="983156" y="3270853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20149181">
            <a:off x="6175434" y="3367237"/>
            <a:ext cx="646137" cy="1210714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Zig-Zig </a:t>
            </a:r>
            <a:r>
              <a:rPr lang="en-US" altLang="en-US" dirty="0" smtClean="0">
                <a:solidFill>
                  <a:srgbClr val="FF3300"/>
                </a:solidFill>
              </a:rPr>
              <a:t>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7"/>
            <a:ext cx="8656638" cy="1474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’s the right child of its parent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3"/>
          <a:stretch/>
        </p:blipFill>
        <p:spPr>
          <a:xfrm>
            <a:off x="3582229" y="2792568"/>
            <a:ext cx="1979542" cy="3111190"/>
          </a:xfrm>
          <a:prstGeom prst="rect">
            <a:avLst/>
          </a:prstGeom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682888" y="4381686"/>
            <a:ext cx="692153" cy="6782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800600" y="4038600"/>
            <a:ext cx="211431" cy="45729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9"/>
          <p:cNvCxnSpPr>
            <a:cxnSpLocks noChangeShapeType="1"/>
          </p:cNvCxnSpPr>
          <p:nvPr/>
        </p:nvCxnSpPr>
        <p:spPr bwMode="auto">
          <a:xfrm flipH="1" flipV="1">
            <a:off x="4466284" y="3170532"/>
            <a:ext cx="211431" cy="45729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2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43" y="4161582"/>
            <a:ext cx="5107464" cy="2086818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7601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Both “Zig from Right” operations.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Right”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its left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has a left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right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962400" y="4871477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0372736">
            <a:off x="2463658" y="4116097"/>
            <a:ext cx="501594" cy="15107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101962" flipV="1">
            <a:off x="2569203" y="3983862"/>
            <a:ext cx="1142308" cy="568025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2952418">
            <a:off x="5614176" y="4223926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3352470"/>
            <a:ext cx="5734850" cy="2362530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Zig-Zig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another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</a:t>
            </a:r>
            <a:r>
              <a:rPr lang="en-US" altLang="en-US" dirty="0"/>
              <a:t>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</a:t>
            </a:r>
            <a:r>
              <a:rPr lang="en-US" altLang="en-US" dirty="0"/>
              <a:t>to its </a:t>
            </a:r>
            <a:r>
              <a:rPr lang="en-US" altLang="en-US" dirty="0" smtClean="0"/>
              <a:t>left </a:t>
            </a:r>
            <a:r>
              <a:rPr lang="en-US" altLang="en-US" dirty="0"/>
              <a:t>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has a </a:t>
            </a:r>
            <a:r>
              <a:rPr lang="en-US" altLang="en-US" dirty="0" smtClean="0"/>
              <a:t>left </a:t>
            </a:r>
            <a:r>
              <a:rPr lang="en-US" altLang="en-US" dirty="0"/>
              <a:t>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right </a:t>
            </a:r>
            <a:r>
              <a:rPr lang="en-US" altLang="en-US" dirty="0"/>
              <a:t>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162121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 rot="19293965">
            <a:off x="2749511" y="3360798"/>
            <a:ext cx="501594" cy="136213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Curved Down Arrow 11"/>
          <p:cNvSpPr/>
          <p:nvPr/>
        </p:nvSpPr>
        <p:spPr bwMode="auto">
          <a:xfrm rot="14101962" flipV="1">
            <a:off x="2899431" y="3385908"/>
            <a:ext cx="1142308" cy="568025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rot="12006227">
            <a:off x="6275023" y="3323250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50" y="2810205"/>
            <a:ext cx="2009823" cy="3057195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</a:t>
            </a:r>
            <a:r>
              <a:rPr lang="en-US" altLang="en-US" dirty="0">
                <a:solidFill>
                  <a:srgbClr val="FF3300"/>
                </a:solidFill>
              </a:rPr>
              <a:t>from Left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80438" cy="1769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LR-Orientation.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3977320" y="4532787"/>
            <a:ext cx="535189" cy="54986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017961" y="4175027"/>
            <a:ext cx="173039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3962400" y="3325582"/>
            <a:ext cx="304800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3" y="4114513"/>
            <a:ext cx="4629796" cy="2057687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5"/>
            <a:ext cx="8504238" cy="30646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“Zig-Zag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Begins with “Zig from Right” operation.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Ends with </a:t>
            </a:r>
            <a:r>
              <a:rPr lang="en-US" altLang="en-US" dirty="0"/>
              <a:t>“Zig from </a:t>
            </a:r>
            <a:r>
              <a:rPr lang="en-US" altLang="en-US" dirty="0" smtClean="0"/>
              <a:t>Left</a:t>
            </a:r>
            <a:r>
              <a:rPr lang="en-US" altLang="en-US" dirty="0"/>
              <a:t>” operation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Right” 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left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left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right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886043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20330142">
            <a:off x="2362509" y="4508985"/>
            <a:ext cx="501594" cy="126874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800738" flipV="1">
            <a:off x="2586183" y="4740424"/>
            <a:ext cx="937819" cy="443296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2182866">
            <a:off x="5564061" y="460876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35" y="3611968"/>
            <a:ext cx="5134692" cy="2057687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Left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Now apply “Zig from Left”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also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right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left 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276586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670719">
            <a:off x="2437649" y="3372784"/>
            <a:ext cx="501594" cy="135392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7915910">
            <a:off x="1529581" y="3449893"/>
            <a:ext cx="1191710" cy="58905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500000">
            <a:off x="6185269" y="343631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4" y="2803631"/>
            <a:ext cx="3088680" cy="322297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</a:t>
            </a:r>
            <a:r>
              <a:rPr lang="en-US" altLang="en-US" dirty="0">
                <a:solidFill>
                  <a:srgbClr val="FF3300"/>
                </a:solidFill>
              </a:rPr>
              <a:t>from </a:t>
            </a:r>
            <a:r>
              <a:rPr lang="en-US" altLang="en-US" dirty="0" smtClean="0">
                <a:solidFill>
                  <a:srgbClr val="FF3300"/>
                </a:solidFill>
              </a:rPr>
              <a:t>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732838" cy="1769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Assume node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800" dirty="0" smtClean="0"/>
              <a:t> is accessed, and it’s the left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, and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800" dirty="0" smtClean="0"/>
              <a:t>’s the right child of its parent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is an RL-Orientation.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1500000">
            <a:off x="4344534" y="4626775"/>
            <a:ext cx="535189" cy="54986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9"/>
          <p:cNvCxnSpPr>
            <a:cxnSpLocks noChangeShapeType="1"/>
          </p:cNvCxnSpPr>
          <p:nvPr/>
        </p:nvCxnSpPr>
        <p:spPr bwMode="auto">
          <a:xfrm flipH="1" flipV="1">
            <a:off x="4439090" y="3355352"/>
            <a:ext cx="301686" cy="4214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9"/>
          <p:cNvCxnSpPr>
            <a:cxnSpLocks noChangeShapeType="1"/>
          </p:cNvCxnSpPr>
          <p:nvPr/>
        </p:nvCxnSpPr>
        <p:spPr bwMode="auto">
          <a:xfrm flipV="1">
            <a:off x="4588376" y="4218232"/>
            <a:ext cx="152400" cy="4706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80" y="4123466"/>
            <a:ext cx="1486501" cy="2124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5" y="4152194"/>
            <a:ext cx="1972472" cy="2058232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5"/>
            <a:ext cx="8504238" cy="30646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Apply “Zig-Zag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 smtClean="0">
                <a:solidFill>
                  <a:srgbClr val="0000FF"/>
                </a:solidFill>
              </a:rPr>
              <a:t>rotations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Begins with “Zig from Left” operation.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Ends with </a:t>
            </a:r>
            <a:r>
              <a:rPr lang="en-US" altLang="en-US" dirty="0"/>
              <a:t>“Zig from </a:t>
            </a:r>
            <a:r>
              <a:rPr lang="en-US" altLang="en-US" dirty="0" smtClean="0"/>
              <a:t>Right</a:t>
            </a:r>
            <a:r>
              <a:rPr lang="en-US" altLang="en-US" dirty="0"/>
              <a:t>” operation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First “Zig from Left” 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Elevate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 to its right 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has a right child, move it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 smtClean="0"/>
              <a:t>’s left child.</a:t>
            </a:r>
            <a:endParaRPr lang="en-US" alt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954838" y="552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886043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848223">
            <a:off x="2495224" y="4623285"/>
            <a:ext cx="501594" cy="126874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7638568">
            <a:off x="1757254" y="4753489"/>
            <a:ext cx="879151" cy="482313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9328672">
            <a:off x="6080411" y="4608761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Tree Balancing Choices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r>
              <a:rPr lang="en-US" dirty="0" smtClean="0"/>
              <a:t>Don’t balance.</a:t>
            </a:r>
          </a:p>
          <a:p>
            <a:pPr lvl="1"/>
            <a:r>
              <a:rPr lang="en-US" altLang="en-US" dirty="0"/>
              <a:t>May end up with some </a:t>
            </a:r>
            <a:r>
              <a:rPr lang="en-US" altLang="en-US" dirty="0" smtClean="0"/>
              <a:t>very deep nodes.</a:t>
            </a:r>
            <a:endParaRPr lang="en-US" dirty="0" smtClean="0"/>
          </a:p>
          <a:p>
            <a:r>
              <a:rPr lang="en-US" dirty="0" smtClean="0"/>
              <a:t>Strict balance.</a:t>
            </a:r>
          </a:p>
          <a:p>
            <a:pPr lvl="1"/>
            <a:r>
              <a:rPr lang="en-US" altLang="en-US" dirty="0"/>
              <a:t>The tree must always be balanced </a:t>
            </a:r>
            <a:r>
              <a:rPr lang="en-US" altLang="en-US" dirty="0" smtClean="0"/>
              <a:t>perfectly.</a:t>
            </a:r>
          </a:p>
          <a:p>
            <a:pPr lvl="1"/>
            <a:r>
              <a:rPr lang="en-US" dirty="0" smtClean="0"/>
              <a:t>Expensive.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ust ensure tree complete after every modification.</a:t>
            </a:r>
          </a:p>
          <a:p>
            <a:r>
              <a:rPr lang="en-US" dirty="0" smtClean="0"/>
              <a:t>Good balance.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llow some imbalance.</a:t>
            </a:r>
            <a:endParaRPr lang="en-US" dirty="0" smtClean="0"/>
          </a:p>
          <a:p>
            <a:r>
              <a:rPr lang="en-US" dirty="0" smtClean="0"/>
              <a:t>Adjust on access.</a:t>
            </a:r>
          </a:p>
          <a:p>
            <a:pPr lvl="1"/>
            <a:r>
              <a:rPr lang="en-US" altLang="en-US" dirty="0" smtClean="0"/>
              <a:t>Self-adjusting.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62" y="3617870"/>
            <a:ext cx="1800476" cy="158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923"/>
            <a:ext cx="1486501" cy="2124934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2" y="-169333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Zig-Zag from Right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2" y="973666"/>
            <a:ext cx="8504238" cy="20595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Now apply “Zig from Right”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Next rotation also 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’s </a:t>
            </a:r>
            <a:r>
              <a:rPr lang="en-US" altLang="en-US" dirty="0"/>
              <a:t>position.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Elevate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</a:t>
            </a:r>
            <a:r>
              <a:rPr lang="en-US" altLang="en-US" dirty="0"/>
              <a:t>position, 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to its </a:t>
            </a:r>
            <a:r>
              <a:rPr lang="en-US" altLang="en-US" dirty="0" smtClean="0"/>
              <a:t>left </a:t>
            </a:r>
            <a:r>
              <a:rPr lang="en-US" altLang="en-US" dirty="0"/>
              <a:t>child.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/>
              <a:t> </a:t>
            </a:r>
            <a:r>
              <a:rPr lang="en-US" altLang="en-US" dirty="0"/>
              <a:t>has a </a:t>
            </a:r>
            <a:r>
              <a:rPr lang="en-US" altLang="en-US" dirty="0" smtClean="0"/>
              <a:t>left </a:t>
            </a:r>
            <a:r>
              <a:rPr lang="en-US" altLang="en-US" dirty="0"/>
              <a:t>child, move it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/>
              <a:t>’s right </a:t>
            </a:r>
            <a:r>
              <a:rPr lang="en-US" altLang="en-US" dirty="0"/>
              <a:t>child.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30661" y="4276586"/>
            <a:ext cx="838200" cy="3716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 rot="19227359">
            <a:off x="2178631" y="3249804"/>
            <a:ext cx="501594" cy="135392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 bwMode="auto">
          <a:xfrm rot="14031303" flipV="1">
            <a:off x="2323096" y="3357455"/>
            <a:ext cx="1191710" cy="5949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2328518">
            <a:off x="5803956" y="3561728"/>
            <a:ext cx="583449" cy="1145098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Splay Tree </a:t>
            </a:r>
            <a:r>
              <a:rPr lang="en-US" altLang="en-US" dirty="0" smtClean="0">
                <a:solidFill>
                  <a:srgbClr val="FF3300"/>
                </a:solidFill>
              </a:rPr>
              <a:t>Operations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2132"/>
            <a:ext cx="8686800" cy="51900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Search for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Splay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containing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to root.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Insert 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Insert new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like other BSTs, </a:t>
            </a:r>
            <a:r>
              <a:rPr lang="en-US" altLang="en-US" dirty="0"/>
              <a:t>then 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to root.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Delete 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cs typeface="Courier New" panose="02070309020205020404" pitchFamily="49" charset="0"/>
              </a:rPr>
              <a:t>containing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to root and remove it.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</a:t>
            </a:r>
            <a:r>
              <a:rPr lang="en-US" altLang="en-US" dirty="0"/>
              <a:t>trees remain, </a:t>
            </a:r>
            <a:r>
              <a:rPr lang="en-US" altLang="en-US" dirty="0" smtClean="0"/>
              <a:t>its left and right subtrees.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Splay the </a:t>
            </a:r>
            <a:r>
              <a:rPr lang="en-US" altLang="en-US" dirty="0" smtClean="0"/>
              <a:t>node containing maximum key </a:t>
            </a:r>
            <a:r>
              <a:rPr lang="en-US" altLang="en-US" dirty="0"/>
              <a:t>in the left subtree </a:t>
            </a:r>
            <a:r>
              <a:rPr lang="en-US" altLang="en-US" dirty="0" smtClean="0"/>
              <a:t>to a new root (i.e.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’s predecessor).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Attach the right subtree to </a:t>
            </a:r>
            <a:r>
              <a:rPr lang="en-US" altLang="en-US" dirty="0" smtClean="0"/>
              <a:t>that new root.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153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search for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, </a:t>
            </a:r>
            <a:r>
              <a:rPr lang="en-US" altLang="en-US" dirty="0"/>
              <a:t>if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is found at node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, we splay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to root. </a:t>
            </a:r>
            <a:r>
              <a:rPr lang="en-US" alt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not </a:t>
            </a:r>
            <a:r>
              <a:rPr lang="en-US" altLang="en-US" dirty="0" smtClean="0"/>
              <a:t>successful, </a:t>
            </a:r>
            <a:r>
              <a:rPr lang="en-US" dirty="0" smtClean="0"/>
              <a:t>the </a:t>
            </a:r>
            <a:r>
              <a:rPr lang="en-US" dirty="0"/>
              <a:t>last node accessed prior to reaching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is splayed </a:t>
            </a:r>
            <a:r>
              <a:rPr lang="en-US" dirty="0" smtClean="0"/>
              <a:t>to the root.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0" y="1143000"/>
            <a:ext cx="2514600" cy="4953000"/>
            <a:chOff x="1066800" y="1676400"/>
            <a:chExt cx="2514600" cy="4953000"/>
          </a:xfrm>
        </p:grpSpPr>
        <p:sp>
          <p:nvSpPr>
            <p:cNvPr id="8" name="Oval 3"/>
            <p:cNvSpPr>
              <a:spLocks noChangeAspect="1" noChangeArrowheads="1"/>
            </p:cNvSpPr>
            <p:nvPr/>
          </p:nvSpPr>
          <p:spPr bwMode="auto">
            <a:xfrm>
              <a:off x="15382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9" name="AutoShape 4"/>
            <p:cNvCxnSpPr>
              <a:cxnSpLocks noChangeShapeType="1"/>
              <a:stCxn id="10" idx="5"/>
              <a:endCxn id="8" idx="0"/>
            </p:cNvCxnSpPr>
            <p:nvPr/>
          </p:nvCxnSpPr>
          <p:spPr bwMode="auto">
            <a:xfrm>
              <a:off x="13922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"/>
            <p:cNvSpPr>
              <a:spLocks noChangeAspect="1" noChangeArrowheads="1"/>
            </p:cNvSpPr>
            <p:nvPr/>
          </p:nvSpPr>
          <p:spPr bwMode="auto">
            <a:xfrm>
              <a:off x="10668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Oval 6"/>
            <p:cNvSpPr>
              <a:spLocks noChangeAspect="1" noChangeArrowheads="1"/>
            </p:cNvSpPr>
            <p:nvPr/>
          </p:nvSpPr>
          <p:spPr bwMode="auto">
            <a:xfrm>
              <a:off x="19812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2" name="AutoShape 7"/>
            <p:cNvCxnSpPr>
              <a:cxnSpLocks noChangeShapeType="1"/>
              <a:stCxn id="8" idx="5"/>
              <a:endCxn id="11" idx="0"/>
            </p:cNvCxnSpPr>
            <p:nvPr/>
          </p:nvCxnSpPr>
          <p:spPr bwMode="auto">
            <a:xfrm>
              <a:off x="18637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8"/>
            <p:cNvSpPr>
              <a:spLocks noChangeAspect="1" noChangeArrowheads="1"/>
            </p:cNvSpPr>
            <p:nvPr/>
          </p:nvSpPr>
          <p:spPr bwMode="auto">
            <a:xfrm>
              <a:off x="2403475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4" name="AutoShape 9"/>
            <p:cNvCxnSpPr>
              <a:cxnSpLocks noChangeShapeType="1"/>
              <a:stCxn id="11" idx="5"/>
              <a:endCxn id="13" idx="0"/>
            </p:cNvCxnSpPr>
            <p:nvPr/>
          </p:nvCxnSpPr>
          <p:spPr bwMode="auto">
            <a:xfrm>
              <a:off x="2306638" y="3849688"/>
              <a:ext cx="28733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0"/>
            <p:cNvSpPr>
              <a:spLocks noChangeAspect="1" noChangeArrowheads="1"/>
            </p:cNvSpPr>
            <p:nvPr/>
          </p:nvSpPr>
          <p:spPr bwMode="auto">
            <a:xfrm>
              <a:off x="28194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3" idx="5"/>
              <a:endCxn id="15" idx="0"/>
            </p:cNvCxnSpPr>
            <p:nvPr/>
          </p:nvCxnSpPr>
          <p:spPr bwMode="auto">
            <a:xfrm>
              <a:off x="2728913" y="47640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2"/>
            <p:cNvSpPr>
              <a:spLocks noChangeAspect="1" noChangeArrowheads="1"/>
            </p:cNvSpPr>
            <p:nvPr/>
          </p:nvSpPr>
          <p:spPr bwMode="auto">
            <a:xfrm>
              <a:off x="3200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8" name="AutoShape 13"/>
            <p:cNvCxnSpPr>
              <a:cxnSpLocks noChangeShapeType="1"/>
              <a:stCxn id="15" idx="5"/>
              <a:endCxn id="17" idx="0"/>
            </p:cNvCxnSpPr>
            <p:nvPr/>
          </p:nvCxnSpPr>
          <p:spPr bwMode="auto">
            <a:xfrm>
              <a:off x="3144838" y="5678488"/>
              <a:ext cx="2460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5832475" y="1134533"/>
            <a:ext cx="1711325" cy="4953000"/>
            <a:chOff x="5867400" y="1676400"/>
            <a:chExt cx="1711325" cy="4953000"/>
          </a:xfrm>
        </p:grpSpPr>
        <p:sp>
          <p:nvSpPr>
            <p:cNvPr id="20" name="Oval 16"/>
            <p:cNvSpPr>
              <a:spLocks noChangeAspect="1" noChangeArrowheads="1"/>
            </p:cNvSpPr>
            <p:nvPr/>
          </p:nvSpPr>
          <p:spPr bwMode="auto">
            <a:xfrm>
              <a:off x="63388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1" name="AutoShape 17"/>
            <p:cNvCxnSpPr>
              <a:cxnSpLocks noChangeShapeType="1"/>
              <a:stCxn id="22" idx="5"/>
              <a:endCxn id="20" idx="0"/>
            </p:cNvCxnSpPr>
            <p:nvPr/>
          </p:nvCxnSpPr>
          <p:spPr bwMode="auto">
            <a:xfrm>
              <a:off x="61928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18"/>
            <p:cNvSpPr>
              <a:spLocks noChangeAspect="1" noChangeArrowheads="1"/>
            </p:cNvSpPr>
            <p:nvPr/>
          </p:nvSpPr>
          <p:spPr bwMode="auto">
            <a:xfrm>
              <a:off x="5867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Oval 19"/>
            <p:cNvSpPr>
              <a:spLocks noChangeAspect="1" noChangeArrowheads="1"/>
            </p:cNvSpPr>
            <p:nvPr/>
          </p:nvSpPr>
          <p:spPr bwMode="auto">
            <a:xfrm>
              <a:off x="67818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4" name="AutoShape 20"/>
            <p:cNvCxnSpPr>
              <a:cxnSpLocks noChangeShapeType="1"/>
              <a:stCxn id="20" idx="5"/>
              <a:endCxn id="23" idx="0"/>
            </p:cNvCxnSpPr>
            <p:nvPr/>
          </p:nvCxnSpPr>
          <p:spPr bwMode="auto">
            <a:xfrm>
              <a:off x="66643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1"/>
            <p:cNvCxnSpPr>
              <a:cxnSpLocks noChangeShapeType="1"/>
              <a:stCxn id="23" idx="5"/>
              <a:endCxn id="27" idx="0"/>
            </p:cNvCxnSpPr>
            <p:nvPr/>
          </p:nvCxnSpPr>
          <p:spPr bwMode="auto">
            <a:xfrm>
              <a:off x="7107238" y="38496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 flipH="1">
              <a:off x="6400800" y="4419600"/>
              <a:ext cx="1177925" cy="2209800"/>
              <a:chOff x="4538" y="2784"/>
              <a:chExt cx="742" cy="1392"/>
            </a:xfrm>
          </p:grpSpPr>
          <p:sp>
            <p:nvSpPr>
              <p:cNvPr id="27" name="Oval 23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8" name="Oval 24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29" name="AutoShape 25"/>
              <p:cNvCxnSpPr>
                <a:cxnSpLocks noChangeShapeType="1"/>
                <a:stCxn id="27" idx="5"/>
                <a:endCxn id="28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Oval 26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31" name="AutoShape 27"/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12725" y="3851275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 rot="19227359">
            <a:off x="3448116" y="56340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 rot="19227359">
            <a:off x="7117283" y="38052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8400" y="1140355"/>
            <a:ext cx="1239838" cy="4038600"/>
            <a:chOff x="5943600" y="1676400"/>
            <a:chExt cx="1239838" cy="4038600"/>
          </a:xfrm>
        </p:grpSpPr>
        <p:cxnSp>
          <p:nvCxnSpPr>
            <p:cNvPr id="22540" name="AutoShape 17"/>
            <p:cNvCxnSpPr>
              <a:cxnSpLocks noChangeShapeType="1"/>
              <a:stCxn id="22541" idx="5"/>
              <a:endCxn id="22542" idx="0"/>
            </p:cNvCxnSpPr>
            <p:nvPr/>
          </p:nvCxnSpPr>
          <p:spPr bwMode="auto">
            <a:xfrm>
              <a:off x="6615113" y="2020888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Oval 18"/>
            <p:cNvSpPr>
              <a:spLocks noChangeAspect="1" noChangeArrowheads="1"/>
            </p:cNvSpPr>
            <p:nvPr/>
          </p:nvSpPr>
          <p:spPr bwMode="auto">
            <a:xfrm>
              <a:off x="628967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42" name="Oval 19"/>
            <p:cNvSpPr>
              <a:spLocks noChangeAspect="1" noChangeArrowheads="1"/>
            </p:cNvSpPr>
            <p:nvPr/>
          </p:nvSpPr>
          <p:spPr bwMode="auto">
            <a:xfrm flipH="1">
              <a:off x="680243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43" name="Oval 20"/>
            <p:cNvSpPr>
              <a:spLocks noChangeAspect="1" noChangeArrowheads="1"/>
            </p:cNvSpPr>
            <p:nvPr/>
          </p:nvSpPr>
          <p:spPr bwMode="auto">
            <a:xfrm flipH="1">
              <a:off x="6359525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2544" name="AutoShape 21"/>
            <p:cNvCxnSpPr>
              <a:cxnSpLocks noChangeShapeType="1"/>
              <a:stCxn id="22542" idx="5"/>
              <a:endCxn id="22543" idx="0"/>
            </p:cNvCxnSpPr>
            <p:nvPr/>
          </p:nvCxnSpPr>
          <p:spPr bwMode="auto">
            <a:xfrm flipH="1">
              <a:off x="6550025" y="2913063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22"/>
            <p:cNvCxnSpPr>
              <a:cxnSpLocks noChangeShapeType="1"/>
              <a:stCxn id="22543" idx="5"/>
              <a:endCxn id="22546" idx="0"/>
            </p:cNvCxnSpPr>
            <p:nvPr/>
          </p:nvCxnSpPr>
          <p:spPr bwMode="auto">
            <a:xfrm flipH="1">
              <a:off x="6134100" y="3848100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6" name="Oval 23"/>
            <p:cNvSpPr>
              <a:spLocks noChangeAspect="1" noChangeArrowheads="1"/>
            </p:cNvSpPr>
            <p:nvPr/>
          </p:nvSpPr>
          <p:spPr bwMode="auto">
            <a:xfrm>
              <a:off x="59436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47" name="Oval 24"/>
            <p:cNvSpPr>
              <a:spLocks noChangeAspect="1" noChangeArrowheads="1"/>
            </p:cNvSpPr>
            <p:nvPr/>
          </p:nvSpPr>
          <p:spPr bwMode="auto">
            <a:xfrm flipH="1">
              <a:off x="67818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48" name="Oval 25"/>
            <p:cNvSpPr>
              <a:spLocks noChangeAspect="1" noChangeArrowheads="1"/>
            </p:cNvSpPr>
            <p:nvPr/>
          </p:nvSpPr>
          <p:spPr bwMode="auto">
            <a:xfrm flipH="1">
              <a:off x="64008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2549" name="AutoShape 26"/>
            <p:cNvCxnSpPr>
              <a:cxnSpLocks noChangeShapeType="1"/>
              <a:stCxn id="22547" idx="5"/>
              <a:endCxn id="22548" idx="0"/>
            </p:cNvCxnSpPr>
            <p:nvPr/>
          </p:nvCxnSpPr>
          <p:spPr bwMode="auto">
            <a:xfrm flipH="1">
              <a:off x="6591300" y="4762500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7"/>
            <p:cNvCxnSpPr>
              <a:cxnSpLocks noChangeShapeType="1"/>
              <a:stCxn id="22543" idx="3"/>
              <a:endCxn id="22547" idx="0"/>
            </p:cNvCxnSpPr>
            <p:nvPr/>
          </p:nvCxnSpPr>
          <p:spPr bwMode="auto">
            <a:xfrm>
              <a:off x="6683375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433512" y="1143000"/>
            <a:ext cx="1711325" cy="4953000"/>
            <a:chOff x="5867400" y="1676400"/>
            <a:chExt cx="1711325" cy="4953000"/>
          </a:xfrm>
        </p:grpSpPr>
        <p:sp>
          <p:nvSpPr>
            <p:cNvPr id="32" name="Oval 16"/>
            <p:cNvSpPr>
              <a:spLocks noChangeAspect="1" noChangeArrowheads="1"/>
            </p:cNvSpPr>
            <p:nvPr/>
          </p:nvSpPr>
          <p:spPr bwMode="auto">
            <a:xfrm>
              <a:off x="633888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3" name="AutoShape 17"/>
            <p:cNvCxnSpPr>
              <a:cxnSpLocks noChangeShapeType="1"/>
              <a:stCxn id="34" idx="5"/>
              <a:endCxn id="32" idx="0"/>
            </p:cNvCxnSpPr>
            <p:nvPr/>
          </p:nvCxnSpPr>
          <p:spPr bwMode="auto">
            <a:xfrm>
              <a:off x="6192838" y="2020888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>
              <a:off x="5867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>
              <a:off x="6781800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6" name="AutoShape 20"/>
            <p:cNvCxnSpPr>
              <a:cxnSpLocks noChangeShapeType="1"/>
              <a:stCxn id="32" idx="5"/>
              <a:endCxn id="35" idx="0"/>
            </p:cNvCxnSpPr>
            <p:nvPr/>
          </p:nvCxnSpPr>
          <p:spPr bwMode="auto">
            <a:xfrm>
              <a:off x="6664325" y="2914650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1"/>
            <p:cNvCxnSpPr>
              <a:cxnSpLocks noChangeShapeType="1"/>
              <a:stCxn id="35" idx="5"/>
              <a:endCxn id="39" idx="0"/>
            </p:cNvCxnSpPr>
            <p:nvPr/>
          </p:nvCxnSpPr>
          <p:spPr bwMode="auto">
            <a:xfrm>
              <a:off x="7107238" y="3849688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" name="Group 22"/>
            <p:cNvGrpSpPr>
              <a:grpSpLocks/>
            </p:cNvGrpSpPr>
            <p:nvPr/>
          </p:nvGrpSpPr>
          <p:grpSpPr bwMode="auto">
            <a:xfrm flipH="1">
              <a:off x="6400800" y="4419600"/>
              <a:ext cx="1177925" cy="2209800"/>
              <a:chOff x="4538" y="2784"/>
              <a:chExt cx="742" cy="1392"/>
            </a:xfrm>
          </p:grpSpPr>
          <p:sp>
            <p:nvSpPr>
              <p:cNvPr id="39" name="Oval 23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0" name="Oval 24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41" name="AutoShape 25"/>
              <p:cNvCxnSpPr>
                <a:cxnSpLocks noChangeShapeType="1"/>
                <a:stCxn id="39" idx="5"/>
                <a:endCxn id="40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26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3" name="AutoShape 27"/>
              <p:cNvCxnSpPr>
                <a:cxnSpLocks noChangeShapeType="1"/>
                <a:stCxn id="40" idx="5"/>
                <a:endCxn id="42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4" name="Oval 8"/>
          <p:cNvSpPr>
            <a:spLocks noChangeArrowheads="1"/>
          </p:cNvSpPr>
          <p:nvPr/>
        </p:nvSpPr>
        <p:spPr bwMode="auto">
          <a:xfrm rot="19227359">
            <a:off x="7046941" y="195175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 rot="19227359">
            <a:off x="2707698" y="381388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8400" y="1676400"/>
            <a:ext cx="1274763" cy="4038600"/>
            <a:chOff x="6248400" y="1676400"/>
            <a:chExt cx="1274763" cy="4038600"/>
          </a:xfrm>
        </p:grpSpPr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 flipH="1">
              <a:off x="6248400" y="1676400"/>
              <a:ext cx="893763" cy="1274763"/>
              <a:chOff x="4189" y="1056"/>
              <a:chExt cx="563" cy="803"/>
            </a:xfrm>
          </p:grpSpPr>
          <p:cxnSp>
            <p:nvCxnSpPr>
              <p:cNvPr id="24602" name="AutoShape 17"/>
              <p:cNvCxnSpPr>
                <a:cxnSpLocks noChangeShapeType="1"/>
                <a:stCxn id="24603" idx="5"/>
                <a:endCxn id="24604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3" name="Oval 1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4604" name="Oval 1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4593" name="Oval 20"/>
            <p:cNvSpPr>
              <a:spLocks noChangeAspect="1" noChangeArrowheads="1"/>
            </p:cNvSpPr>
            <p:nvPr/>
          </p:nvSpPr>
          <p:spPr bwMode="auto">
            <a:xfrm flipH="1">
              <a:off x="6719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4594" name="AutoShape 21"/>
            <p:cNvCxnSpPr>
              <a:cxnSpLocks noChangeShapeType="1"/>
              <a:stCxn id="24604" idx="5"/>
              <a:endCxn id="24593" idx="0"/>
            </p:cNvCxnSpPr>
            <p:nvPr/>
          </p:nvCxnSpPr>
          <p:spPr bwMode="auto">
            <a:xfrm>
              <a:off x="6573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5" name="AutoShape 22"/>
            <p:cNvCxnSpPr>
              <a:cxnSpLocks noChangeShapeType="1"/>
              <a:stCxn id="24593" idx="5"/>
              <a:endCxn id="24596" idx="0"/>
            </p:cNvCxnSpPr>
            <p:nvPr/>
          </p:nvCxnSpPr>
          <p:spPr bwMode="auto">
            <a:xfrm flipH="1">
              <a:off x="6494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6" name="Oval 23"/>
            <p:cNvSpPr>
              <a:spLocks noChangeAspect="1" noChangeArrowheads="1"/>
            </p:cNvSpPr>
            <p:nvPr/>
          </p:nvSpPr>
          <p:spPr bwMode="auto">
            <a:xfrm>
              <a:off x="6303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597" name="Oval 24"/>
            <p:cNvSpPr>
              <a:spLocks noChangeAspect="1" noChangeArrowheads="1"/>
            </p:cNvSpPr>
            <p:nvPr/>
          </p:nvSpPr>
          <p:spPr bwMode="auto">
            <a:xfrm flipH="1">
              <a:off x="7142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598" name="Oval 25"/>
            <p:cNvSpPr>
              <a:spLocks noChangeAspect="1" noChangeArrowheads="1"/>
            </p:cNvSpPr>
            <p:nvPr/>
          </p:nvSpPr>
          <p:spPr bwMode="auto">
            <a:xfrm flipH="1">
              <a:off x="67611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4599" name="AutoShape 26"/>
            <p:cNvCxnSpPr>
              <a:cxnSpLocks noChangeShapeType="1"/>
              <a:stCxn id="24597" idx="5"/>
              <a:endCxn id="24598" idx="0"/>
            </p:cNvCxnSpPr>
            <p:nvPr/>
          </p:nvCxnSpPr>
          <p:spPr bwMode="auto">
            <a:xfrm flipH="1">
              <a:off x="69516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0" name="AutoShape 27"/>
            <p:cNvCxnSpPr>
              <a:cxnSpLocks noChangeShapeType="1"/>
              <a:stCxn id="24593" idx="3"/>
              <a:endCxn id="24597" idx="0"/>
            </p:cNvCxnSpPr>
            <p:nvPr/>
          </p:nvCxnSpPr>
          <p:spPr bwMode="auto">
            <a:xfrm>
              <a:off x="7043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727993" y="1676400"/>
            <a:ext cx="1239838" cy="4038600"/>
            <a:chOff x="5943600" y="1676400"/>
            <a:chExt cx="1239838" cy="4038600"/>
          </a:xfrm>
        </p:grpSpPr>
        <p:cxnSp>
          <p:nvCxnSpPr>
            <p:cNvPr id="32" name="AutoShape 17"/>
            <p:cNvCxnSpPr>
              <a:cxnSpLocks noChangeShapeType="1"/>
              <a:stCxn id="33" idx="5"/>
              <a:endCxn id="34" idx="0"/>
            </p:cNvCxnSpPr>
            <p:nvPr/>
          </p:nvCxnSpPr>
          <p:spPr bwMode="auto">
            <a:xfrm>
              <a:off x="6615113" y="2020888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18"/>
            <p:cNvSpPr>
              <a:spLocks noChangeAspect="1" noChangeArrowheads="1"/>
            </p:cNvSpPr>
            <p:nvPr/>
          </p:nvSpPr>
          <p:spPr bwMode="auto">
            <a:xfrm>
              <a:off x="628967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Oval 19"/>
            <p:cNvSpPr>
              <a:spLocks noChangeAspect="1" noChangeArrowheads="1"/>
            </p:cNvSpPr>
            <p:nvPr/>
          </p:nvSpPr>
          <p:spPr bwMode="auto">
            <a:xfrm flipH="1">
              <a:off x="680243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5" name="Oval 20"/>
            <p:cNvSpPr>
              <a:spLocks noChangeAspect="1" noChangeArrowheads="1"/>
            </p:cNvSpPr>
            <p:nvPr/>
          </p:nvSpPr>
          <p:spPr bwMode="auto">
            <a:xfrm flipH="1">
              <a:off x="6359525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6" name="AutoShape 21"/>
            <p:cNvCxnSpPr>
              <a:cxnSpLocks noChangeShapeType="1"/>
              <a:stCxn id="34" idx="5"/>
              <a:endCxn id="35" idx="0"/>
            </p:cNvCxnSpPr>
            <p:nvPr/>
          </p:nvCxnSpPr>
          <p:spPr bwMode="auto">
            <a:xfrm flipH="1">
              <a:off x="6550025" y="2913063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2"/>
            <p:cNvCxnSpPr>
              <a:cxnSpLocks noChangeShapeType="1"/>
              <a:stCxn id="35" idx="5"/>
              <a:endCxn id="38" idx="0"/>
            </p:cNvCxnSpPr>
            <p:nvPr/>
          </p:nvCxnSpPr>
          <p:spPr bwMode="auto">
            <a:xfrm flipH="1">
              <a:off x="6134100" y="3848100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3"/>
            <p:cNvSpPr>
              <a:spLocks noChangeAspect="1" noChangeArrowheads="1"/>
            </p:cNvSpPr>
            <p:nvPr/>
          </p:nvSpPr>
          <p:spPr bwMode="auto">
            <a:xfrm>
              <a:off x="59436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Oval 24"/>
            <p:cNvSpPr>
              <a:spLocks noChangeAspect="1" noChangeArrowheads="1"/>
            </p:cNvSpPr>
            <p:nvPr/>
          </p:nvSpPr>
          <p:spPr bwMode="auto">
            <a:xfrm flipH="1">
              <a:off x="67818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" name="Oval 25"/>
            <p:cNvSpPr>
              <a:spLocks noChangeAspect="1" noChangeArrowheads="1"/>
            </p:cNvSpPr>
            <p:nvPr/>
          </p:nvSpPr>
          <p:spPr bwMode="auto">
            <a:xfrm flipH="1">
              <a:off x="64008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6"/>
            <p:cNvCxnSpPr>
              <a:cxnSpLocks noChangeShapeType="1"/>
              <a:stCxn id="39" idx="5"/>
              <a:endCxn id="40" idx="0"/>
            </p:cNvCxnSpPr>
            <p:nvPr/>
          </p:nvCxnSpPr>
          <p:spPr bwMode="auto">
            <a:xfrm flipH="1">
              <a:off x="6591300" y="4762500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7"/>
            <p:cNvCxnSpPr>
              <a:cxnSpLocks noChangeShapeType="1"/>
              <a:stCxn id="35" idx="3"/>
              <a:endCxn id="39" idx="0"/>
            </p:cNvCxnSpPr>
            <p:nvPr/>
          </p:nvCxnSpPr>
          <p:spPr bwMode="auto">
            <a:xfrm>
              <a:off x="6683375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2526534" y="248779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11209" y="2535664"/>
            <a:ext cx="17187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15646" y="160031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1233" y="17239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7349596" y="1876395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04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2372244" y="529569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34996" y="347764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05000" y="1711993"/>
            <a:ext cx="1274763" cy="4038600"/>
            <a:chOff x="2209800" y="1676400"/>
            <a:chExt cx="1274763" cy="4038600"/>
          </a:xfrm>
        </p:grpSpPr>
        <p:grpSp>
          <p:nvGrpSpPr>
            <p:cNvPr id="49" name="Group 6"/>
            <p:cNvGrpSpPr>
              <a:grpSpLocks/>
            </p:cNvGrpSpPr>
            <p:nvPr/>
          </p:nvGrpSpPr>
          <p:grpSpPr bwMode="auto">
            <a:xfrm flipH="1">
              <a:off x="2209800" y="1676400"/>
              <a:ext cx="893763" cy="1274763"/>
              <a:chOff x="4189" y="1056"/>
              <a:chExt cx="563" cy="803"/>
            </a:xfrm>
          </p:grpSpPr>
          <p:cxnSp>
            <p:nvCxnSpPr>
              <p:cNvPr id="58" name="AutoShape 7"/>
              <p:cNvCxnSpPr>
                <a:cxnSpLocks noChangeShapeType="1"/>
                <a:stCxn id="59" idx="5"/>
                <a:endCxn id="60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Oval 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0" name="Oval 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50" name="Oval 10"/>
            <p:cNvSpPr>
              <a:spLocks noChangeAspect="1" noChangeArrowheads="1"/>
            </p:cNvSpPr>
            <p:nvPr/>
          </p:nvSpPr>
          <p:spPr bwMode="auto">
            <a:xfrm flipH="1">
              <a:off x="26812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1" name="AutoShape 11"/>
            <p:cNvCxnSpPr>
              <a:cxnSpLocks noChangeShapeType="1"/>
              <a:stCxn id="60" idx="5"/>
              <a:endCxn id="50" idx="0"/>
            </p:cNvCxnSpPr>
            <p:nvPr/>
          </p:nvCxnSpPr>
          <p:spPr bwMode="auto">
            <a:xfrm>
              <a:off x="25352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"/>
            <p:cNvCxnSpPr>
              <a:cxnSpLocks noChangeShapeType="1"/>
              <a:stCxn id="50" idx="5"/>
              <a:endCxn id="53" idx="0"/>
            </p:cNvCxnSpPr>
            <p:nvPr/>
          </p:nvCxnSpPr>
          <p:spPr bwMode="auto">
            <a:xfrm flipH="1">
              <a:off x="24558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3"/>
            <p:cNvSpPr>
              <a:spLocks noChangeAspect="1" noChangeArrowheads="1"/>
            </p:cNvSpPr>
            <p:nvPr/>
          </p:nvSpPr>
          <p:spPr bwMode="auto">
            <a:xfrm>
              <a:off x="22653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Oval 14"/>
            <p:cNvSpPr>
              <a:spLocks noChangeAspect="1" noChangeArrowheads="1"/>
            </p:cNvSpPr>
            <p:nvPr/>
          </p:nvSpPr>
          <p:spPr bwMode="auto">
            <a:xfrm flipH="1">
              <a:off x="31035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5" name="Oval 15"/>
            <p:cNvSpPr>
              <a:spLocks noChangeAspect="1" noChangeArrowheads="1"/>
            </p:cNvSpPr>
            <p:nvPr/>
          </p:nvSpPr>
          <p:spPr bwMode="auto">
            <a:xfrm flipH="1">
              <a:off x="27225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6" name="AutoShape 16"/>
            <p:cNvCxnSpPr>
              <a:cxnSpLocks noChangeShapeType="1"/>
              <a:stCxn id="54" idx="5"/>
              <a:endCxn id="55" idx="0"/>
            </p:cNvCxnSpPr>
            <p:nvPr/>
          </p:nvCxnSpPr>
          <p:spPr bwMode="auto">
            <a:xfrm flipH="1">
              <a:off x="29130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7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>
              <a:off x="30051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6019800" y="1711993"/>
            <a:ext cx="1579563" cy="4038600"/>
            <a:chOff x="6324600" y="1676400"/>
            <a:chExt cx="1579563" cy="4038600"/>
          </a:xfrm>
        </p:grpSpPr>
        <p:grpSp>
          <p:nvGrpSpPr>
            <p:cNvPr id="62" name="Group 18"/>
            <p:cNvGrpSpPr>
              <a:grpSpLocks/>
            </p:cNvGrpSpPr>
            <p:nvPr/>
          </p:nvGrpSpPr>
          <p:grpSpPr bwMode="auto">
            <a:xfrm flipH="1">
              <a:off x="6629400" y="1676400"/>
              <a:ext cx="893763" cy="1274763"/>
              <a:chOff x="4189" y="1056"/>
              <a:chExt cx="563" cy="803"/>
            </a:xfrm>
          </p:grpSpPr>
          <p:cxnSp>
            <p:nvCxnSpPr>
              <p:cNvPr id="71" name="AutoShape 19"/>
              <p:cNvCxnSpPr>
                <a:cxnSpLocks noChangeShapeType="1"/>
                <a:stCxn id="72" idx="5"/>
                <a:endCxn id="7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0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3" name="Oval 21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3" name="Oval 22"/>
            <p:cNvSpPr>
              <a:spLocks noChangeAspect="1" noChangeArrowheads="1"/>
            </p:cNvSpPr>
            <p:nvPr/>
          </p:nvSpPr>
          <p:spPr bwMode="auto">
            <a:xfrm flipH="1">
              <a:off x="7100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4" name="AutoShape 23"/>
            <p:cNvCxnSpPr>
              <a:cxnSpLocks noChangeShapeType="1"/>
              <a:stCxn id="73" idx="5"/>
              <a:endCxn id="63" idx="0"/>
            </p:cNvCxnSpPr>
            <p:nvPr/>
          </p:nvCxnSpPr>
          <p:spPr bwMode="auto">
            <a:xfrm>
              <a:off x="6954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4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 flipH="1">
              <a:off x="6875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25"/>
            <p:cNvSpPr>
              <a:spLocks noChangeAspect="1" noChangeArrowheads="1"/>
            </p:cNvSpPr>
            <p:nvPr/>
          </p:nvSpPr>
          <p:spPr bwMode="auto">
            <a:xfrm>
              <a:off x="6684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" name="Oval 26"/>
            <p:cNvSpPr>
              <a:spLocks noChangeAspect="1" noChangeArrowheads="1"/>
            </p:cNvSpPr>
            <p:nvPr/>
          </p:nvSpPr>
          <p:spPr bwMode="auto">
            <a:xfrm flipH="1">
              <a:off x="7523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68" name="AutoShape 27"/>
            <p:cNvCxnSpPr>
              <a:cxnSpLocks noChangeShapeType="1"/>
              <a:stCxn id="63" idx="3"/>
              <a:endCxn id="67" idx="0"/>
            </p:cNvCxnSpPr>
            <p:nvPr/>
          </p:nvCxnSpPr>
          <p:spPr bwMode="auto">
            <a:xfrm>
              <a:off x="7424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8"/>
            <p:cNvSpPr>
              <a:spLocks noChangeAspect="1" noChangeArrowheads="1"/>
            </p:cNvSpPr>
            <p:nvPr/>
          </p:nvSpPr>
          <p:spPr bwMode="auto">
            <a:xfrm flipH="1">
              <a:off x="6324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0" name="AutoShape 29"/>
            <p:cNvCxnSpPr>
              <a:cxnSpLocks noChangeShapeType="1"/>
              <a:stCxn id="66" idx="3"/>
              <a:endCxn id="69" idx="0"/>
            </p:cNvCxnSpPr>
            <p:nvPr/>
          </p:nvCxnSpPr>
          <p:spPr bwMode="auto">
            <a:xfrm flipH="1">
              <a:off x="65151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194577" y="3441068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7015150" y="152630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2183633" y="336584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468437" y="1600200"/>
            <a:ext cx="1579563" cy="4038600"/>
            <a:chOff x="6324600" y="1676400"/>
            <a:chExt cx="1579563" cy="4038600"/>
          </a:xfrm>
        </p:grpSpPr>
        <p:grpSp>
          <p:nvGrpSpPr>
            <p:cNvPr id="62" name="Group 18"/>
            <p:cNvGrpSpPr>
              <a:grpSpLocks/>
            </p:cNvGrpSpPr>
            <p:nvPr/>
          </p:nvGrpSpPr>
          <p:grpSpPr bwMode="auto">
            <a:xfrm flipH="1">
              <a:off x="6629400" y="1676400"/>
              <a:ext cx="893763" cy="1274763"/>
              <a:chOff x="4189" y="1056"/>
              <a:chExt cx="563" cy="803"/>
            </a:xfrm>
          </p:grpSpPr>
          <p:cxnSp>
            <p:nvCxnSpPr>
              <p:cNvPr id="71" name="AutoShape 19"/>
              <p:cNvCxnSpPr>
                <a:cxnSpLocks noChangeShapeType="1"/>
                <a:stCxn id="72" idx="5"/>
                <a:endCxn id="7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20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3" name="Oval 21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3" name="Oval 22"/>
            <p:cNvSpPr>
              <a:spLocks noChangeAspect="1" noChangeArrowheads="1"/>
            </p:cNvSpPr>
            <p:nvPr/>
          </p:nvSpPr>
          <p:spPr bwMode="auto">
            <a:xfrm flipH="1">
              <a:off x="7100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4" name="AutoShape 23"/>
            <p:cNvCxnSpPr>
              <a:cxnSpLocks noChangeShapeType="1"/>
              <a:stCxn id="73" idx="5"/>
              <a:endCxn id="63" idx="0"/>
            </p:cNvCxnSpPr>
            <p:nvPr/>
          </p:nvCxnSpPr>
          <p:spPr bwMode="auto">
            <a:xfrm>
              <a:off x="6954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4"/>
            <p:cNvCxnSpPr>
              <a:cxnSpLocks noChangeShapeType="1"/>
              <a:stCxn id="63" idx="5"/>
              <a:endCxn id="66" idx="0"/>
            </p:cNvCxnSpPr>
            <p:nvPr/>
          </p:nvCxnSpPr>
          <p:spPr bwMode="auto">
            <a:xfrm flipH="1">
              <a:off x="6875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25"/>
            <p:cNvSpPr>
              <a:spLocks noChangeAspect="1" noChangeArrowheads="1"/>
            </p:cNvSpPr>
            <p:nvPr/>
          </p:nvSpPr>
          <p:spPr bwMode="auto">
            <a:xfrm>
              <a:off x="6684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" name="Oval 26"/>
            <p:cNvSpPr>
              <a:spLocks noChangeAspect="1" noChangeArrowheads="1"/>
            </p:cNvSpPr>
            <p:nvPr/>
          </p:nvSpPr>
          <p:spPr bwMode="auto">
            <a:xfrm flipH="1">
              <a:off x="7523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68" name="AutoShape 27"/>
            <p:cNvCxnSpPr>
              <a:cxnSpLocks noChangeShapeType="1"/>
              <a:stCxn id="63" idx="3"/>
              <a:endCxn id="67" idx="0"/>
            </p:cNvCxnSpPr>
            <p:nvPr/>
          </p:nvCxnSpPr>
          <p:spPr bwMode="auto">
            <a:xfrm>
              <a:off x="7424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8"/>
            <p:cNvSpPr>
              <a:spLocks noChangeAspect="1" noChangeArrowheads="1"/>
            </p:cNvSpPr>
            <p:nvPr/>
          </p:nvSpPr>
          <p:spPr bwMode="auto">
            <a:xfrm flipH="1">
              <a:off x="6324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0" name="AutoShape 29"/>
            <p:cNvCxnSpPr>
              <a:cxnSpLocks noChangeShapeType="1"/>
              <a:stCxn id="66" idx="3"/>
              <a:endCxn id="69" idx="0"/>
            </p:cNvCxnSpPr>
            <p:nvPr/>
          </p:nvCxnSpPr>
          <p:spPr bwMode="auto">
            <a:xfrm flipH="1">
              <a:off x="65151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/>
          <p:cNvGrpSpPr/>
          <p:nvPr/>
        </p:nvGrpSpPr>
        <p:grpSpPr>
          <a:xfrm>
            <a:off x="6406242" y="16002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0" name="TextBox 79"/>
          <p:cNvSpPr txBox="1"/>
          <p:nvPr/>
        </p:nvSpPr>
        <p:spPr>
          <a:xfrm>
            <a:off x="8001000" y="16954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 bwMode="auto">
          <a:xfrm flipH="1" flipV="1">
            <a:off x="7599363" y="1847820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64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8"/>
          <p:cNvSpPr>
            <a:spLocks noChangeArrowheads="1"/>
          </p:cNvSpPr>
          <p:nvPr/>
        </p:nvSpPr>
        <p:spPr bwMode="auto">
          <a:xfrm rot="19227359">
            <a:off x="4713807" y="358370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19050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314292" y="2721802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4000" y="16764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Oval 8"/>
          <p:cNvSpPr>
            <a:spLocks noChangeArrowheads="1"/>
          </p:cNvSpPr>
          <p:nvPr/>
        </p:nvSpPr>
        <p:spPr bwMode="auto">
          <a:xfrm rot="19227359">
            <a:off x="2378141" y="334540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Balancing Binary Search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r>
              <a:rPr lang="en-US" dirty="0" smtClean="0"/>
              <a:t>Ignoring balance leads to poor performance. </a:t>
            </a:r>
          </a:p>
          <a:p>
            <a:r>
              <a:rPr lang="en-US" dirty="0" smtClean="0"/>
              <a:t>Maintaining perfect balance is too costly.</a:t>
            </a:r>
          </a:p>
          <a:p>
            <a:r>
              <a:rPr lang="en-US" dirty="0" smtClean="0"/>
              <a:t>Many algorithms exist for keeping </a:t>
            </a:r>
            <a:r>
              <a:rPr lang="en-US" i="1" dirty="0" smtClean="0">
                <a:solidFill>
                  <a:srgbClr val="FF0000"/>
                </a:solidFill>
              </a:rPr>
              <a:t>good balance</a:t>
            </a:r>
            <a:r>
              <a:rPr lang="en-US" i="1" dirty="0" smtClean="0"/>
              <a:t>.</a:t>
            </a:r>
          </a:p>
          <a:p>
            <a:pPr lvl="1"/>
            <a:r>
              <a:rPr lang="en-US" altLang="en-US" dirty="0" smtClean="0"/>
              <a:t>Multi-Way Search </a:t>
            </a:r>
            <a:r>
              <a:rPr lang="en-US" altLang="en-US" dirty="0"/>
              <a:t>trees.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3333CC"/>
                </a:solidFill>
              </a:rPr>
              <a:t>B-Trees</a:t>
            </a:r>
            <a:endParaRPr lang="en-US" altLang="en-US" dirty="0"/>
          </a:p>
          <a:p>
            <a:pPr lvl="1"/>
            <a:r>
              <a:rPr lang="en-US" altLang="en-US" dirty="0" smtClean="0"/>
              <a:t>Self-Adjusting </a:t>
            </a:r>
            <a:r>
              <a:rPr lang="en-US" altLang="en-US" dirty="0"/>
              <a:t>trees.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3333CC"/>
                </a:solidFill>
              </a:rPr>
              <a:t>Splay </a:t>
            </a:r>
            <a:r>
              <a:rPr lang="en-US" altLang="en-US" dirty="0" smtClean="0">
                <a:solidFill>
                  <a:srgbClr val="3333CC"/>
                </a:solidFill>
              </a:rPr>
              <a:t>Trees</a:t>
            </a:r>
            <a:endParaRPr lang="en-US" altLang="en-US" dirty="0"/>
          </a:p>
          <a:p>
            <a:pPr lvl="1"/>
            <a:r>
              <a:rPr lang="en-US" altLang="en-US" dirty="0" smtClean="0"/>
              <a:t>Height-Balanced trees. </a:t>
            </a:r>
          </a:p>
          <a:p>
            <a:pPr lvl="2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3333CC"/>
                </a:solidFill>
              </a:rPr>
              <a:t>AVL Trees </a:t>
            </a:r>
            <a:r>
              <a:rPr lang="en-US" altLang="en-US" dirty="0" smtClean="0"/>
              <a:t>(Adelson-</a:t>
            </a:r>
            <a:r>
              <a:rPr lang="en-US" altLang="en-US" dirty="0" err="1" smtClean="0"/>
              <a:t>Velskii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/>
              <a:t>Landis)</a:t>
            </a:r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2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Search Example III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809017" y="2207399"/>
            <a:ext cx="17187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24000" y="1676400"/>
            <a:ext cx="1635125" cy="3048000"/>
            <a:chOff x="6269038" y="1676400"/>
            <a:chExt cx="1635125" cy="3048000"/>
          </a:xfrm>
        </p:grpSpPr>
        <p:cxnSp>
          <p:nvCxnSpPr>
            <p:cNvPr id="37" name="AutoShape 17"/>
            <p:cNvCxnSpPr>
              <a:cxnSpLocks noChangeShapeType="1"/>
              <a:stCxn id="38" idx="5"/>
              <a:endCxn id="76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2"/>
            <p:cNvCxnSpPr>
              <a:cxnSpLocks noChangeShapeType="1"/>
              <a:stCxn id="39" idx="5"/>
              <a:endCxn id="75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77" name="AutoShape 25"/>
            <p:cNvCxnSpPr>
              <a:cxnSpLocks noChangeShapeType="1"/>
              <a:stCxn id="40" idx="3"/>
              <a:endCxn id="3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9" name="AutoShape 27"/>
            <p:cNvCxnSpPr>
              <a:cxnSpLocks noChangeShapeType="1"/>
              <a:stCxn id="75" idx="3"/>
              <a:endCxn id="78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Oval 8"/>
          <p:cNvSpPr>
            <a:spLocks noChangeArrowheads="1"/>
          </p:cNvSpPr>
          <p:nvPr/>
        </p:nvSpPr>
        <p:spPr bwMode="auto">
          <a:xfrm rot="19227359">
            <a:off x="2378141" y="334540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19800" y="1727200"/>
            <a:ext cx="1929338" cy="3683000"/>
            <a:chOff x="6158064" y="1676400"/>
            <a:chExt cx="1929338" cy="3683000"/>
          </a:xfrm>
        </p:grpSpPr>
        <p:cxnSp>
          <p:nvCxnSpPr>
            <p:cNvPr id="22" name="AutoShape 17"/>
            <p:cNvCxnSpPr>
              <a:cxnSpLocks noChangeShapeType="1"/>
              <a:stCxn id="29" idx="3"/>
              <a:endCxn id="23" idx="0"/>
            </p:cNvCxnSpPr>
            <p:nvPr/>
          </p:nvCxnSpPr>
          <p:spPr bwMode="auto">
            <a:xfrm>
              <a:off x="7515669" y="2001604"/>
              <a:ext cx="381233" cy="491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 flipH="1">
              <a:off x="7706402" y="249290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9"/>
            <p:cNvSpPr>
              <a:spLocks noChangeAspect="1" noChangeArrowheads="1"/>
            </p:cNvSpPr>
            <p:nvPr/>
          </p:nvSpPr>
          <p:spPr bwMode="auto">
            <a:xfrm>
              <a:off x="6213626" y="314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0"/>
            <p:cNvSpPr>
              <a:spLocks noChangeAspect="1" noChangeArrowheads="1"/>
            </p:cNvSpPr>
            <p:nvPr/>
          </p:nvSpPr>
          <p:spPr bwMode="auto">
            <a:xfrm flipH="1">
              <a:off x="6670826" y="247438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25" idx="5"/>
              <a:endCxn id="24" idx="0"/>
            </p:cNvCxnSpPr>
            <p:nvPr/>
          </p:nvCxnSpPr>
          <p:spPr bwMode="auto">
            <a:xfrm flipH="1">
              <a:off x="6404126" y="2799588"/>
              <a:ext cx="322496" cy="3500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2"/>
            <p:cNvCxnSpPr>
              <a:cxnSpLocks noChangeShapeType="1"/>
              <a:stCxn id="24" idx="5"/>
              <a:endCxn id="28" idx="0"/>
            </p:cNvCxnSpPr>
            <p:nvPr/>
          </p:nvCxnSpPr>
          <p:spPr bwMode="auto">
            <a:xfrm>
              <a:off x="6538830" y="3474804"/>
              <a:ext cx="1700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23"/>
            <p:cNvSpPr>
              <a:spLocks noChangeAspect="1" noChangeArrowheads="1"/>
            </p:cNvSpPr>
            <p:nvPr/>
          </p:nvSpPr>
          <p:spPr bwMode="auto">
            <a:xfrm>
              <a:off x="6518426" y="406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Oval 24"/>
            <p:cNvSpPr>
              <a:spLocks noChangeAspect="1" noChangeArrowheads="1"/>
            </p:cNvSpPr>
            <p:nvPr/>
          </p:nvSpPr>
          <p:spPr bwMode="auto">
            <a:xfrm flipH="1">
              <a:off x="719046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30" name="AutoShape 25"/>
            <p:cNvCxnSpPr>
              <a:cxnSpLocks noChangeShapeType="1"/>
              <a:stCxn id="29" idx="5"/>
              <a:endCxn id="25" idx="0"/>
            </p:cNvCxnSpPr>
            <p:nvPr/>
          </p:nvCxnSpPr>
          <p:spPr bwMode="auto">
            <a:xfrm flipH="1">
              <a:off x="6861326" y="2001604"/>
              <a:ext cx="384935" cy="472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26"/>
            <p:cNvSpPr>
              <a:spLocks noChangeAspect="1" noChangeArrowheads="1"/>
            </p:cNvSpPr>
            <p:nvPr/>
          </p:nvSpPr>
          <p:spPr bwMode="auto">
            <a:xfrm flipH="1">
              <a:off x="6158064" y="497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2" name="AutoShape 27"/>
            <p:cNvCxnSpPr>
              <a:cxnSpLocks noChangeShapeType="1"/>
              <a:stCxn id="28" idx="3"/>
              <a:endCxn id="31" idx="0"/>
            </p:cNvCxnSpPr>
            <p:nvPr/>
          </p:nvCxnSpPr>
          <p:spPr bwMode="auto">
            <a:xfrm flipH="1">
              <a:off x="6348564" y="4389204"/>
              <a:ext cx="225658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Oval 8"/>
          <p:cNvSpPr>
            <a:spLocks noChangeArrowheads="1"/>
          </p:cNvSpPr>
          <p:nvPr/>
        </p:nvSpPr>
        <p:spPr bwMode="auto">
          <a:xfrm rot="19227359">
            <a:off x="6991904" y="165761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Insert new 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</a:t>
            </a:r>
            <a:r>
              <a:rPr lang="en-US" altLang="en-US" dirty="0" smtClean="0"/>
              <a:t>as leaf in tree, like inserting into other BSTs. 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Then splay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to the root of the tree.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7" name="AutoShape 14"/>
          <p:cNvSpPr>
            <a:spLocks noChangeArrowheads="1"/>
          </p:cNvSpPr>
          <p:nvPr/>
        </p:nvSpPr>
        <p:spPr bwMode="auto">
          <a:xfrm>
            <a:off x="4038600" y="3132666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861171" y="419471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650113" y="2624434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066" y="1608667"/>
            <a:ext cx="1635125" cy="3048000"/>
            <a:chOff x="685800" y="1600200"/>
            <a:chExt cx="1635125" cy="3048000"/>
          </a:xfrm>
        </p:grpSpPr>
        <p:cxnSp>
          <p:nvCxnSpPr>
            <p:cNvPr id="50" name="AutoShape 3"/>
            <p:cNvCxnSpPr>
              <a:cxnSpLocks noChangeShapeType="1"/>
              <a:stCxn id="51" idx="5"/>
              <a:endCxn id="57" idx="0"/>
            </p:cNvCxnSpPr>
            <p:nvPr/>
          </p:nvCxnSpPr>
          <p:spPr bwMode="auto">
            <a:xfrm flipH="1">
              <a:off x="1770062" y="27813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4"/>
            <p:cNvSpPr>
              <a:spLocks noChangeAspect="1" noChangeArrowheads="1"/>
            </p:cNvSpPr>
            <p:nvPr/>
          </p:nvSpPr>
          <p:spPr bwMode="auto">
            <a:xfrm flipH="1">
              <a:off x="1939925" y="243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2" name="Oval 5"/>
            <p:cNvSpPr>
              <a:spLocks noChangeAspect="1" noChangeArrowheads="1"/>
            </p:cNvSpPr>
            <p:nvPr/>
          </p:nvSpPr>
          <p:spPr bwMode="auto">
            <a:xfrm>
              <a:off x="741362" y="243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Oval 6"/>
            <p:cNvSpPr>
              <a:spLocks noChangeAspect="1" noChangeArrowheads="1"/>
            </p:cNvSpPr>
            <p:nvPr/>
          </p:nvSpPr>
          <p:spPr bwMode="auto">
            <a:xfrm flipH="1">
              <a:off x="1350962" y="1600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54" name="AutoShape 7"/>
            <p:cNvCxnSpPr>
              <a:cxnSpLocks noChangeShapeType="1"/>
              <a:stCxn id="53" idx="5"/>
              <a:endCxn id="52" idx="0"/>
            </p:cNvCxnSpPr>
            <p:nvPr/>
          </p:nvCxnSpPr>
          <p:spPr bwMode="auto">
            <a:xfrm flipH="1">
              <a:off x="931862" y="19431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1066800" y="27828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Oval 9"/>
            <p:cNvSpPr>
              <a:spLocks noChangeAspect="1" noChangeArrowheads="1"/>
            </p:cNvSpPr>
            <p:nvPr/>
          </p:nvSpPr>
          <p:spPr bwMode="auto">
            <a:xfrm>
              <a:off x="1046162" y="3352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spect="1" noChangeArrowheads="1"/>
            </p:cNvSpPr>
            <p:nvPr/>
          </p:nvSpPr>
          <p:spPr bwMode="auto">
            <a:xfrm flipH="1">
              <a:off x="1579562" y="3352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11"/>
            <p:cNvCxnSpPr>
              <a:cxnSpLocks noChangeShapeType="1"/>
              <a:stCxn id="53" idx="3"/>
              <a:endCxn id="51" idx="0"/>
            </p:cNvCxnSpPr>
            <p:nvPr/>
          </p:nvCxnSpPr>
          <p:spPr bwMode="auto">
            <a:xfrm>
              <a:off x="1674812" y="19431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12"/>
            <p:cNvSpPr>
              <a:spLocks noChangeAspect="1" noChangeArrowheads="1"/>
            </p:cNvSpPr>
            <p:nvPr/>
          </p:nvSpPr>
          <p:spPr bwMode="auto">
            <a:xfrm flipH="1">
              <a:off x="6858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60" name="AutoShape 13"/>
            <p:cNvCxnSpPr>
              <a:cxnSpLocks noChangeShapeType="1"/>
              <a:stCxn id="56" idx="3"/>
              <a:endCxn id="59" idx="0"/>
            </p:cNvCxnSpPr>
            <p:nvPr/>
          </p:nvCxnSpPr>
          <p:spPr bwMode="auto">
            <a:xfrm flipH="1">
              <a:off x="876300" y="36972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6243260" y="1608667"/>
            <a:ext cx="1635125" cy="3048000"/>
            <a:chOff x="6243260" y="1608667"/>
            <a:chExt cx="1635125" cy="30480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3260" y="1608667"/>
              <a:ext cx="1635125" cy="3048000"/>
              <a:chOff x="685800" y="1600200"/>
              <a:chExt cx="1635125" cy="3048000"/>
            </a:xfrm>
          </p:grpSpPr>
          <p:cxnSp>
            <p:nvCxnSpPr>
              <p:cNvPr id="82" name="AutoShape 3"/>
              <p:cNvCxnSpPr>
                <a:cxnSpLocks noChangeShapeType="1"/>
                <a:stCxn id="83" idx="5"/>
                <a:endCxn id="89" idx="0"/>
              </p:cNvCxnSpPr>
              <p:nvPr/>
            </p:nvCxnSpPr>
            <p:spPr bwMode="auto">
              <a:xfrm flipH="1">
                <a:off x="1770062" y="2781300"/>
                <a:ext cx="225425" cy="552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Oval 4"/>
              <p:cNvSpPr>
                <a:spLocks noChangeAspect="1" noChangeArrowheads="1"/>
              </p:cNvSpPr>
              <p:nvPr/>
            </p:nvSpPr>
            <p:spPr bwMode="auto">
              <a:xfrm flipH="1">
                <a:off x="1939925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84" name="Oval 5"/>
              <p:cNvSpPr>
                <a:spLocks noChangeAspect="1" noChangeArrowheads="1"/>
              </p:cNvSpPr>
              <p:nvPr/>
            </p:nvSpPr>
            <p:spPr bwMode="auto">
              <a:xfrm>
                <a:off x="741362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5" name="Oval 6"/>
              <p:cNvSpPr>
                <a:spLocks noChangeAspect="1" noChangeArrowheads="1"/>
              </p:cNvSpPr>
              <p:nvPr/>
            </p:nvSpPr>
            <p:spPr bwMode="auto">
              <a:xfrm flipH="1">
                <a:off x="1350962" y="1600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86" name="AutoShape 7"/>
              <p:cNvCxnSpPr>
                <a:cxnSpLocks noChangeShapeType="1"/>
                <a:stCxn id="85" idx="5"/>
                <a:endCxn id="84" idx="0"/>
              </p:cNvCxnSpPr>
              <p:nvPr/>
            </p:nvCxnSpPr>
            <p:spPr bwMode="auto">
              <a:xfrm flipH="1">
                <a:off x="931862" y="1943100"/>
                <a:ext cx="47466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AutoShape 8"/>
              <p:cNvCxnSpPr>
                <a:cxnSpLocks noChangeShapeType="1"/>
                <a:stCxn id="84" idx="5"/>
                <a:endCxn id="88" idx="0"/>
              </p:cNvCxnSpPr>
              <p:nvPr/>
            </p:nvCxnSpPr>
            <p:spPr bwMode="auto">
              <a:xfrm>
                <a:off x="1066800" y="2782888"/>
                <a:ext cx="169862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Oval 9"/>
              <p:cNvSpPr>
                <a:spLocks noChangeAspect="1" noChangeArrowheads="1"/>
              </p:cNvSpPr>
              <p:nvPr/>
            </p:nvSpPr>
            <p:spPr bwMode="auto">
              <a:xfrm>
                <a:off x="10461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9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15795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90" name="AutoShape 11"/>
              <p:cNvCxnSpPr>
                <a:cxnSpLocks noChangeShapeType="1"/>
                <a:stCxn id="85" idx="3"/>
                <a:endCxn id="83" idx="0"/>
              </p:cNvCxnSpPr>
              <p:nvPr/>
            </p:nvCxnSpPr>
            <p:spPr bwMode="auto">
              <a:xfrm>
                <a:off x="1674812" y="1943100"/>
                <a:ext cx="45561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Oval 12"/>
              <p:cNvSpPr>
                <a:spLocks noChangeAspect="1" noChangeArrowheads="1"/>
              </p:cNvSpPr>
              <p:nvPr/>
            </p:nvSpPr>
            <p:spPr bwMode="auto">
              <a:xfrm flipH="1">
                <a:off x="685800" y="4267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92" name="AutoShape 13"/>
              <p:cNvCxnSpPr>
                <a:cxnSpLocks noChangeShapeType="1"/>
                <a:stCxn id="88" idx="3"/>
                <a:endCxn id="91" idx="0"/>
              </p:cNvCxnSpPr>
              <p:nvPr/>
            </p:nvCxnSpPr>
            <p:spPr bwMode="auto">
              <a:xfrm flipH="1">
                <a:off x="876300" y="3697288"/>
                <a:ext cx="225425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AutoShape 8"/>
            <p:cNvCxnSpPr>
              <a:cxnSpLocks noChangeShapeType="1"/>
              <a:endCxn id="94" idx="0"/>
            </p:cNvCxnSpPr>
            <p:nvPr/>
          </p:nvCxnSpPr>
          <p:spPr bwMode="auto">
            <a:xfrm>
              <a:off x="6942106" y="3705755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Oval 9"/>
            <p:cNvSpPr>
              <a:spLocks noChangeAspect="1" noChangeArrowheads="1"/>
            </p:cNvSpPr>
            <p:nvPr/>
          </p:nvSpPr>
          <p:spPr bwMode="auto">
            <a:xfrm>
              <a:off x="6921468" y="427566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5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915062" y="240148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 rot="19227359">
            <a:off x="2141911" y="4194719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24000" y="1608667"/>
            <a:ext cx="1635125" cy="3048000"/>
            <a:chOff x="6243260" y="1608667"/>
            <a:chExt cx="1635125" cy="3048000"/>
          </a:xfrm>
        </p:grpSpPr>
        <p:grpSp>
          <p:nvGrpSpPr>
            <p:cNvPr id="65" name="Group 64"/>
            <p:cNvGrpSpPr/>
            <p:nvPr/>
          </p:nvGrpSpPr>
          <p:grpSpPr>
            <a:xfrm>
              <a:off x="6243260" y="1608667"/>
              <a:ext cx="1635125" cy="3048000"/>
              <a:chOff x="685800" y="1600200"/>
              <a:chExt cx="1635125" cy="3048000"/>
            </a:xfrm>
          </p:grpSpPr>
          <p:cxnSp>
            <p:nvCxnSpPr>
              <p:cNvPr id="68" name="AutoShape 3"/>
              <p:cNvCxnSpPr>
                <a:cxnSpLocks noChangeShapeType="1"/>
                <a:stCxn id="69" idx="5"/>
                <a:endCxn id="76" idx="0"/>
              </p:cNvCxnSpPr>
              <p:nvPr/>
            </p:nvCxnSpPr>
            <p:spPr bwMode="auto">
              <a:xfrm flipH="1">
                <a:off x="1770062" y="2781300"/>
                <a:ext cx="225425" cy="5524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Oval 4"/>
              <p:cNvSpPr>
                <a:spLocks noChangeAspect="1" noChangeArrowheads="1"/>
              </p:cNvSpPr>
              <p:nvPr/>
            </p:nvSpPr>
            <p:spPr bwMode="auto">
              <a:xfrm flipH="1">
                <a:off x="1939925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70" name="Oval 5"/>
              <p:cNvSpPr>
                <a:spLocks noChangeAspect="1" noChangeArrowheads="1"/>
              </p:cNvSpPr>
              <p:nvPr/>
            </p:nvSpPr>
            <p:spPr bwMode="auto">
              <a:xfrm>
                <a:off x="741362" y="243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1" name="Oval 6"/>
              <p:cNvSpPr>
                <a:spLocks noChangeAspect="1" noChangeArrowheads="1"/>
              </p:cNvSpPr>
              <p:nvPr/>
            </p:nvSpPr>
            <p:spPr bwMode="auto">
              <a:xfrm flipH="1">
                <a:off x="1350962" y="1600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cxnSp>
            <p:nvCxnSpPr>
              <p:cNvPr id="72" name="AutoShape 7"/>
              <p:cNvCxnSpPr>
                <a:cxnSpLocks noChangeShapeType="1"/>
                <a:stCxn id="71" idx="5"/>
                <a:endCxn id="70" idx="0"/>
              </p:cNvCxnSpPr>
              <p:nvPr/>
            </p:nvCxnSpPr>
            <p:spPr bwMode="auto">
              <a:xfrm flipH="1">
                <a:off x="931862" y="1943100"/>
                <a:ext cx="47466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AutoShape 8"/>
              <p:cNvCxnSpPr>
                <a:cxnSpLocks noChangeShapeType="1"/>
                <a:stCxn id="70" idx="5"/>
                <a:endCxn id="75" idx="0"/>
              </p:cNvCxnSpPr>
              <p:nvPr/>
            </p:nvCxnSpPr>
            <p:spPr bwMode="auto">
              <a:xfrm>
                <a:off x="1066800" y="2782888"/>
                <a:ext cx="169862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 9"/>
              <p:cNvSpPr>
                <a:spLocks noChangeAspect="1" noChangeArrowheads="1"/>
              </p:cNvSpPr>
              <p:nvPr/>
            </p:nvSpPr>
            <p:spPr bwMode="auto">
              <a:xfrm>
                <a:off x="10461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6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1579562" y="33528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77" name="AutoShape 11"/>
              <p:cNvCxnSpPr>
                <a:cxnSpLocks noChangeShapeType="1"/>
                <a:stCxn id="71" idx="3"/>
                <a:endCxn id="69" idx="0"/>
              </p:cNvCxnSpPr>
              <p:nvPr/>
            </p:nvCxnSpPr>
            <p:spPr bwMode="auto">
              <a:xfrm>
                <a:off x="1674812" y="1943100"/>
                <a:ext cx="455613" cy="4762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8" name="Oval 12"/>
              <p:cNvSpPr>
                <a:spLocks noChangeAspect="1" noChangeArrowheads="1"/>
              </p:cNvSpPr>
              <p:nvPr/>
            </p:nvSpPr>
            <p:spPr bwMode="auto">
              <a:xfrm flipH="1">
                <a:off x="685800" y="42672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79" name="AutoShape 13"/>
              <p:cNvCxnSpPr>
                <a:cxnSpLocks noChangeShapeType="1"/>
                <a:stCxn id="75" idx="3"/>
                <a:endCxn id="78" idx="0"/>
              </p:cNvCxnSpPr>
              <p:nvPr/>
            </p:nvCxnSpPr>
            <p:spPr bwMode="auto">
              <a:xfrm flipH="1">
                <a:off x="876300" y="3697288"/>
                <a:ext cx="225425" cy="550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6" name="AutoShape 8"/>
            <p:cNvCxnSpPr>
              <a:cxnSpLocks noChangeShapeType="1"/>
              <a:endCxn id="67" idx="0"/>
            </p:cNvCxnSpPr>
            <p:nvPr/>
          </p:nvCxnSpPr>
          <p:spPr bwMode="auto">
            <a:xfrm>
              <a:off x="6942106" y="3705755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9"/>
            <p:cNvSpPr>
              <a:spLocks noChangeAspect="1" noChangeArrowheads="1"/>
            </p:cNvSpPr>
            <p:nvPr/>
          </p:nvSpPr>
          <p:spPr bwMode="auto">
            <a:xfrm>
              <a:off x="6921468" y="427566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5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890433" y="2363168"/>
            <a:ext cx="1562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180138" y="1852523"/>
            <a:ext cx="2125662" cy="3066274"/>
            <a:chOff x="6220809" y="4253521"/>
            <a:chExt cx="2125662" cy="3066274"/>
          </a:xfrm>
        </p:grpSpPr>
        <p:sp>
          <p:nvSpPr>
            <p:cNvPr id="98" name="Oval 40"/>
            <p:cNvSpPr>
              <a:spLocks noChangeAspect="1" noChangeArrowheads="1"/>
            </p:cNvSpPr>
            <p:nvPr/>
          </p:nvSpPr>
          <p:spPr bwMode="auto">
            <a:xfrm>
              <a:off x="6220809" y="6176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Oval 41"/>
            <p:cNvSpPr>
              <a:spLocks noChangeAspect="1" noChangeArrowheads="1"/>
            </p:cNvSpPr>
            <p:nvPr/>
          </p:nvSpPr>
          <p:spPr bwMode="auto">
            <a:xfrm flipH="1">
              <a:off x="6551009" y="54909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00" name="AutoShape 42"/>
            <p:cNvCxnSpPr>
              <a:cxnSpLocks noChangeShapeType="1"/>
              <a:stCxn id="99" idx="5"/>
              <a:endCxn id="98" idx="0"/>
            </p:cNvCxnSpPr>
            <p:nvPr/>
          </p:nvCxnSpPr>
          <p:spPr bwMode="auto">
            <a:xfrm flipH="1">
              <a:off x="6411309" y="5833895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43"/>
            <p:cNvCxnSpPr>
              <a:cxnSpLocks noChangeShapeType="1"/>
              <a:stCxn id="98" idx="5"/>
              <a:endCxn id="102" idx="0"/>
            </p:cNvCxnSpPr>
            <p:nvPr/>
          </p:nvCxnSpPr>
          <p:spPr bwMode="auto">
            <a:xfrm>
              <a:off x="6546247" y="6521283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44"/>
            <p:cNvSpPr>
              <a:spLocks noChangeAspect="1" noChangeArrowheads="1"/>
            </p:cNvSpPr>
            <p:nvPr/>
          </p:nvSpPr>
          <p:spPr bwMode="auto">
            <a:xfrm>
              <a:off x="6551009" y="6938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03" name="AutoShape 45"/>
            <p:cNvCxnSpPr>
              <a:cxnSpLocks noChangeShapeType="1"/>
              <a:stCxn id="104" idx="5"/>
              <a:endCxn id="106" idx="0"/>
            </p:cNvCxnSpPr>
            <p:nvPr/>
          </p:nvCxnSpPr>
          <p:spPr bwMode="auto">
            <a:xfrm flipH="1">
              <a:off x="7851171" y="5282221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46"/>
            <p:cNvSpPr>
              <a:spLocks noChangeAspect="1" noChangeArrowheads="1"/>
            </p:cNvSpPr>
            <p:nvPr/>
          </p:nvSpPr>
          <p:spPr bwMode="auto">
            <a:xfrm flipH="1">
              <a:off x="7965471" y="4939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5" name="Oval 47"/>
            <p:cNvSpPr>
              <a:spLocks noChangeAspect="1" noChangeArrowheads="1"/>
            </p:cNvSpPr>
            <p:nvPr/>
          </p:nvSpPr>
          <p:spPr bwMode="auto">
            <a:xfrm flipH="1">
              <a:off x="7655909" y="42535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6" name="Oval 48"/>
            <p:cNvSpPr>
              <a:spLocks noChangeAspect="1" noChangeArrowheads="1"/>
            </p:cNvSpPr>
            <p:nvPr/>
          </p:nvSpPr>
          <p:spPr bwMode="auto">
            <a:xfrm flipH="1">
              <a:off x="7660671" y="5701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07" name="AutoShape 49"/>
            <p:cNvCxnSpPr>
              <a:cxnSpLocks noChangeShapeType="1"/>
              <a:stCxn id="105" idx="3"/>
              <a:endCxn id="104" idx="0"/>
            </p:cNvCxnSpPr>
            <p:nvPr/>
          </p:nvCxnSpPr>
          <p:spPr bwMode="auto">
            <a:xfrm>
              <a:off x="7979759" y="4596421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50"/>
            <p:cNvSpPr>
              <a:spLocks noChangeAspect="1" noChangeArrowheads="1"/>
            </p:cNvSpPr>
            <p:nvPr/>
          </p:nvSpPr>
          <p:spPr bwMode="auto">
            <a:xfrm flipH="1">
              <a:off x="7008209" y="48813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9" name="AutoShape 51"/>
            <p:cNvCxnSpPr>
              <a:cxnSpLocks noChangeShapeType="1"/>
              <a:stCxn id="108" idx="5"/>
              <a:endCxn id="99" idx="1"/>
            </p:cNvCxnSpPr>
            <p:nvPr/>
          </p:nvCxnSpPr>
          <p:spPr bwMode="auto">
            <a:xfrm flipH="1">
              <a:off x="6876213" y="5206599"/>
              <a:ext cx="187792" cy="340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" name="AutoShape 45"/>
          <p:cNvCxnSpPr>
            <a:cxnSpLocks noChangeShapeType="1"/>
            <a:stCxn id="105" idx="5"/>
            <a:endCxn id="108" idx="1"/>
          </p:cNvCxnSpPr>
          <p:nvPr/>
        </p:nvCxnSpPr>
        <p:spPr bwMode="auto">
          <a:xfrm flipH="1">
            <a:off x="7292742" y="2177727"/>
            <a:ext cx="378292" cy="358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0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46903" y="176242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6928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90600" y="1839675"/>
            <a:ext cx="2125662" cy="3066274"/>
            <a:chOff x="6220809" y="4253521"/>
            <a:chExt cx="2125662" cy="3066274"/>
          </a:xfrm>
        </p:grpSpPr>
        <p:sp>
          <p:nvSpPr>
            <p:cNvPr id="98" name="Oval 40"/>
            <p:cNvSpPr>
              <a:spLocks noChangeAspect="1" noChangeArrowheads="1"/>
            </p:cNvSpPr>
            <p:nvPr/>
          </p:nvSpPr>
          <p:spPr bwMode="auto">
            <a:xfrm>
              <a:off x="6220809" y="6176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Oval 41"/>
            <p:cNvSpPr>
              <a:spLocks noChangeAspect="1" noChangeArrowheads="1"/>
            </p:cNvSpPr>
            <p:nvPr/>
          </p:nvSpPr>
          <p:spPr bwMode="auto">
            <a:xfrm flipH="1">
              <a:off x="6551009" y="54909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00" name="AutoShape 42"/>
            <p:cNvCxnSpPr>
              <a:cxnSpLocks noChangeShapeType="1"/>
              <a:stCxn id="99" idx="5"/>
              <a:endCxn id="98" idx="0"/>
            </p:cNvCxnSpPr>
            <p:nvPr/>
          </p:nvCxnSpPr>
          <p:spPr bwMode="auto">
            <a:xfrm flipH="1">
              <a:off x="6411309" y="5833895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43"/>
            <p:cNvCxnSpPr>
              <a:cxnSpLocks noChangeShapeType="1"/>
              <a:stCxn id="98" idx="5"/>
              <a:endCxn id="102" idx="0"/>
            </p:cNvCxnSpPr>
            <p:nvPr/>
          </p:nvCxnSpPr>
          <p:spPr bwMode="auto">
            <a:xfrm>
              <a:off x="6546247" y="6521283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44"/>
            <p:cNvSpPr>
              <a:spLocks noChangeAspect="1" noChangeArrowheads="1"/>
            </p:cNvSpPr>
            <p:nvPr/>
          </p:nvSpPr>
          <p:spPr bwMode="auto">
            <a:xfrm>
              <a:off x="6551009" y="69387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03" name="AutoShape 45"/>
            <p:cNvCxnSpPr>
              <a:cxnSpLocks noChangeShapeType="1"/>
              <a:stCxn id="104" idx="5"/>
              <a:endCxn id="106" idx="0"/>
            </p:cNvCxnSpPr>
            <p:nvPr/>
          </p:nvCxnSpPr>
          <p:spPr bwMode="auto">
            <a:xfrm flipH="1">
              <a:off x="7851171" y="5282221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46"/>
            <p:cNvSpPr>
              <a:spLocks noChangeAspect="1" noChangeArrowheads="1"/>
            </p:cNvSpPr>
            <p:nvPr/>
          </p:nvSpPr>
          <p:spPr bwMode="auto">
            <a:xfrm flipH="1">
              <a:off x="7965471" y="4939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5" name="Oval 47"/>
            <p:cNvSpPr>
              <a:spLocks noChangeAspect="1" noChangeArrowheads="1"/>
            </p:cNvSpPr>
            <p:nvPr/>
          </p:nvSpPr>
          <p:spPr bwMode="auto">
            <a:xfrm flipH="1">
              <a:off x="7655909" y="42535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6" name="Oval 48"/>
            <p:cNvSpPr>
              <a:spLocks noChangeAspect="1" noChangeArrowheads="1"/>
            </p:cNvSpPr>
            <p:nvPr/>
          </p:nvSpPr>
          <p:spPr bwMode="auto">
            <a:xfrm flipH="1">
              <a:off x="7660671" y="570132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07" name="AutoShape 49"/>
            <p:cNvCxnSpPr>
              <a:cxnSpLocks noChangeShapeType="1"/>
              <a:stCxn id="105" idx="3"/>
              <a:endCxn id="104" idx="0"/>
            </p:cNvCxnSpPr>
            <p:nvPr/>
          </p:nvCxnSpPr>
          <p:spPr bwMode="auto">
            <a:xfrm>
              <a:off x="7979759" y="4596421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50"/>
            <p:cNvSpPr>
              <a:spLocks noChangeAspect="1" noChangeArrowheads="1"/>
            </p:cNvSpPr>
            <p:nvPr/>
          </p:nvSpPr>
          <p:spPr bwMode="auto">
            <a:xfrm flipH="1">
              <a:off x="7008209" y="488139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9" name="AutoShape 51"/>
            <p:cNvCxnSpPr>
              <a:cxnSpLocks noChangeShapeType="1"/>
              <a:stCxn id="108" idx="5"/>
              <a:endCxn id="99" idx="1"/>
            </p:cNvCxnSpPr>
            <p:nvPr/>
          </p:nvCxnSpPr>
          <p:spPr bwMode="auto">
            <a:xfrm flipH="1">
              <a:off x="6876213" y="5206599"/>
              <a:ext cx="187792" cy="340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" name="AutoShape 45"/>
          <p:cNvCxnSpPr>
            <a:cxnSpLocks noChangeShapeType="1"/>
            <a:stCxn id="105" idx="5"/>
            <a:endCxn id="108" idx="1"/>
          </p:cNvCxnSpPr>
          <p:nvPr/>
        </p:nvCxnSpPr>
        <p:spPr bwMode="auto">
          <a:xfrm flipH="1">
            <a:off x="2103204" y="2164879"/>
            <a:ext cx="378292" cy="358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6019800" y="1839675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1725524" y="2395485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748625" y="189264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Done.</a:t>
            </a:r>
            <a:endParaRPr lang="en-US" sz="2000" dirty="0"/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 bwMode="auto">
          <a:xfrm flipH="1" flipV="1">
            <a:off x="7346988" y="2045048"/>
            <a:ext cx="401637" cy="47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39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606800" y="2057400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869714" y="3102917"/>
            <a:ext cx="1843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1881376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7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6734203" y="449562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6800" y="1881376"/>
            <a:ext cx="1930400" cy="2438400"/>
            <a:chOff x="6629400" y="4191000"/>
            <a:chExt cx="1930400" cy="2438400"/>
          </a:xfrm>
        </p:grpSpPr>
        <p:sp>
          <p:nvSpPr>
            <p:cNvPr id="39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1" name="AutoShape 42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39" idx="5"/>
              <a:endCxn id="43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4" name="AutoShape 45"/>
            <p:cNvCxnSpPr>
              <a:cxnSpLocks noChangeShapeType="1"/>
              <a:stCxn id="46" idx="5"/>
              <a:endCxn id="49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0" name="AutoShape 49"/>
            <p:cNvCxnSpPr>
              <a:cxnSpLocks noChangeShapeType="1"/>
              <a:stCxn id="47" idx="3"/>
              <a:endCxn id="46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52" name="AutoShape 51"/>
            <p:cNvCxnSpPr>
              <a:cxnSpLocks noChangeShapeType="1"/>
              <a:stCxn id="51" idx="5"/>
              <a:endCxn id="40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51" idx="3"/>
              <a:endCxn id="47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6142037" y="1881376"/>
            <a:ext cx="1930400" cy="2438400"/>
            <a:chOff x="6629400" y="4191000"/>
            <a:chExt cx="1930400" cy="2438400"/>
          </a:xfrm>
        </p:grpSpPr>
        <p:sp>
          <p:nvSpPr>
            <p:cNvPr id="23" name="Oval 40"/>
            <p:cNvSpPr>
              <a:spLocks noChangeAspect="1" noChangeArrowheads="1"/>
            </p:cNvSpPr>
            <p:nvPr/>
          </p:nvSpPr>
          <p:spPr bwMode="auto">
            <a:xfrm>
              <a:off x="66294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Oval 41"/>
            <p:cNvSpPr>
              <a:spLocks noChangeAspect="1" noChangeArrowheads="1"/>
            </p:cNvSpPr>
            <p:nvPr/>
          </p:nvSpPr>
          <p:spPr bwMode="auto">
            <a:xfrm flipH="1">
              <a:off x="6959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5" name="AutoShape 42"/>
            <p:cNvCxnSpPr>
              <a:cxnSpLocks noChangeShapeType="1"/>
              <a:stCxn id="24" idx="5"/>
              <a:endCxn id="23" idx="0"/>
            </p:cNvCxnSpPr>
            <p:nvPr/>
          </p:nvCxnSpPr>
          <p:spPr bwMode="auto">
            <a:xfrm flipH="1">
              <a:off x="6819900" y="5143500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43"/>
            <p:cNvCxnSpPr>
              <a:cxnSpLocks noChangeShapeType="1"/>
              <a:stCxn id="23" idx="5"/>
              <a:endCxn id="27" idx="0"/>
            </p:cNvCxnSpPr>
            <p:nvPr/>
          </p:nvCxnSpPr>
          <p:spPr bwMode="auto">
            <a:xfrm>
              <a:off x="6954838" y="5830888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4"/>
            <p:cNvSpPr>
              <a:spLocks noChangeAspect="1" noChangeArrowheads="1"/>
            </p:cNvSpPr>
            <p:nvPr/>
          </p:nvSpPr>
          <p:spPr bwMode="auto">
            <a:xfrm>
              <a:off x="69596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8" name="AutoShape 45"/>
            <p:cNvCxnSpPr>
              <a:cxnSpLocks noChangeShapeType="1"/>
              <a:stCxn id="29" idx="5"/>
              <a:endCxn id="31" idx="0"/>
            </p:cNvCxnSpPr>
            <p:nvPr/>
          </p:nvCxnSpPr>
          <p:spPr bwMode="auto">
            <a:xfrm flipH="1">
              <a:off x="8064500" y="5829300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46"/>
            <p:cNvSpPr>
              <a:spLocks noChangeAspect="1" noChangeArrowheads="1"/>
            </p:cNvSpPr>
            <p:nvPr/>
          </p:nvSpPr>
          <p:spPr bwMode="auto">
            <a:xfrm flipH="1">
              <a:off x="8178800" y="548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" name="Oval 47"/>
            <p:cNvSpPr>
              <a:spLocks noChangeAspect="1" noChangeArrowheads="1"/>
            </p:cNvSpPr>
            <p:nvPr/>
          </p:nvSpPr>
          <p:spPr bwMode="auto">
            <a:xfrm flipH="1">
              <a:off x="7869238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 flipH="1">
              <a:off x="78740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2" name="AutoShape 49"/>
            <p:cNvCxnSpPr>
              <a:cxnSpLocks noChangeShapeType="1"/>
              <a:stCxn id="30" idx="3"/>
              <a:endCxn id="29" idx="0"/>
            </p:cNvCxnSpPr>
            <p:nvPr/>
          </p:nvCxnSpPr>
          <p:spPr bwMode="auto">
            <a:xfrm>
              <a:off x="8193088" y="5143500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 flipH="1">
              <a:off x="7416800" y="4191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34" name="AutoShape 51"/>
            <p:cNvCxnSpPr>
              <a:cxnSpLocks noChangeShapeType="1"/>
              <a:stCxn id="33" idx="5"/>
              <a:endCxn id="24" idx="0"/>
            </p:cNvCxnSpPr>
            <p:nvPr/>
          </p:nvCxnSpPr>
          <p:spPr bwMode="auto">
            <a:xfrm flipH="1">
              <a:off x="7150100" y="4533900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2"/>
            <p:cNvCxnSpPr>
              <a:cxnSpLocks noChangeShapeType="1"/>
              <a:stCxn id="33" idx="3"/>
              <a:endCxn id="30" idx="0"/>
            </p:cNvCxnSpPr>
            <p:nvPr/>
          </p:nvCxnSpPr>
          <p:spPr bwMode="auto">
            <a:xfrm>
              <a:off x="7740650" y="4533900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AutoShape 43"/>
          <p:cNvCxnSpPr>
            <a:cxnSpLocks noChangeShapeType="1"/>
            <a:stCxn id="27" idx="5"/>
            <a:endCxn id="37" idx="0"/>
          </p:cNvCxnSpPr>
          <p:nvPr/>
        </p:nvCxnSpPr>
        <p:spPr bwMode="auto">
          <a:xfrm>
            <a:off x="6797441" y="4263980"/>
            <a:ext cx="188352" cy="312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44"/>
          <p:cNvSpPr>
            <a:spLocks noChangeAspect="1" noChangeArrowheads="1"/>
          </p:cNvSpPr>
          <p:nvPr/>
        </p:nvSpPr>
        <p:spPr bwMode="auto">
          <a:xfrm>
            <a:off x="6795293" y="4576574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34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1901286" y="46035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57600" y="2685078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1967101"/>
            <a:ext cx="1930400" cy="3076198"/>
            <a:chOff x="6142037" y="1881376"/>
            <a:chExt cx="1930400" cy="3076198"/>
          </a:xfrm>
        </p:grpSpPr>
        <p:grpSp>
          <p:nvGrpSpPr>
            <p:cNvPr id="22" name="Group 21"/>
            <p:cNvGrpSpPr/>
            <p:nvPr/>
          </p:nvGrpSpPr>
          <p:grpSpPr>
            <a:xfrm>
              <a:off x="6142037" y="1881376"/>
              <a:ext cx="1930400" cy="2438400"/>
              <a:chOff x="6629400" y="4191000"/>
              <a:chExt cx="1930400" cy="2438400"/>
            </a:xfrm>
          </p:grpSpPr>
          <p:sp>
            <p:nvSpPr>
              <p:cNvPr id="23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5" name="AutoShape 42"/>
              <p:cNvCxnSpPr>
                <a:cxnSpLocks noChangeShapeType="1"/>
                <a:stCxn id="24" idx="5"/>
                <a:endCxn id="23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43"/>
              <p:cNvCxnSpPr>
                <a:cxnSpLocks noChangeShapeType="1"/>
                <a:stCxn id="23" idx="5"/>
                <a:endCxn id="27" idx="0"/>
              </p:cNvCxnSpPr>
              <p:nvPr/>
            </p:nvCxnSpPr>
            <p:spPr bwMode="auto">
              <a:xfrm>
                <a:off x="6954838" y="5830888"/>
                <a:ext cx="195262" cy="398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44"/>
              <p:cNvSpPr>
                <a:spLocks noChangeAspect="1" noChangeArrowheads="1"/>
              </p:cNvSpPr>
              <p:nvPr/>
            </p:nvSpPr>
            <p:spPr bwMode="auto">
              <a:xfrm>
                <a:off x="69596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8" name="AutoShape 45"/>
              <p:cNvCxnSpPr>
                <a:cxnSpLocks noChangeShapeType="1"/>
                <a:stCxn id="29" idx="5"/>
                <a:endCxn id="31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1" name="Oval 30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32" name="AutoShape 49"/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2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34" name="AutoShape 51"/>
              <p:cNvCxnSpPr>
                <a:cxnSpLocks noChangeShapeType="1"/>
                <a:stCxn id="33" idx="5"/>
                <a:endCxn id="24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52"/>
              <p:cNvCxnSpPr>
                <a:cxnSpLocks noChangeShapeType="1"/>
                <a:stCxn id="33" idx="3"/>
                <a:endCxn id="30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AutoShape 43"/>
            <p:cNvCxnSpPr>
              <a:cxnSpLocks noChangeShapeType="1"/>
              <a:stCxn id="27" idx="5"/>
              <a:endCxn id="37" idx="0"/>
            </p:cNvCxnSpPr>
            <p:nvPr/>
          </p:nvCxnSpPr>
          <p:spPr bwMode="auto">
            <a:xfrm>
              <a:off x="6797441" y="4263980"/>
              <a:ext cx="188352" cy="312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44"/>
            <p:cNvSpPr>
              <a:spLocks noChangeAspect="1" noChangeArrowheads="1"/>
            </p:cNvSpPr>
            <p:nvPr/>
          </p:nvSpPr>
          <p:spPr bwMode="auto">
            <a:xfrm>
              <a:off x="6795293" y="457657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 rot="19227359">
            <a:off x="1901286" y="460355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1967101"/>
            <a:ext cx="1930400" cy="3076198"/>
            <a:chOff x="6142037" y="1881376"/>
            <a:chExt cx="1930400" cy="3076198"/>
          </a:xfrm>
        </p:grpSpPr>
        <p:grpSp>
          <p:nvGrpSpPr>
            <p:cNvPr id="22" name="Group 21"/>
            <p:cNvGrpSpPr/>
            <p:nvPr/>
          </p:nvGrpSpPr>
          <p:grpSpPr>
            <a:xfrm>
              <a:off x="6142037" y="1881376"/>
              <a:ext cx="1930400" cy="2438400"/>
              <a:chOff x="6629400" y="4191000"/>
              <a:chExt cx="1930400" cy="2438400"/>
            </a:xfrm>
          </p:grpSpPr>
          <p:sp>
            <p:nvSpPr>
              <p:cNvPr id="23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25" name="AutoShape 42"/>
              <p:cNvCxnSpPr>
                <a:cxnSpLocks noChangeShapeType="1"/>
                <a:stCxn id="24" idx="5"/>
                <a:endCxn id="23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43"/>
              <p:cNvCxnSpPr>
                <a:cxnSpLocks noChangeShapeType="1"/>
                <a:stCxn id="23" idx="5"/>
                <a:endCxn id="27" idx="0"/>
              </p:cNvCxnSpPr>
              <p:nvPr/>
            </p:nvCxnSpPr>
            <p:spPr bwMode="auto">
              <a:xfrm>
                <a:off x="6954838" y="5830888"/>
                <a:ext cx="195262" cy="398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44"/>
              <p:cNvSpPr>
                <a:spLocks noChangeAspect="1" noChangeArrowheads="1"/>
              </p:cNvSpPr>
              <p:nvPr/>
            </p:nvSpPr>
            <p:spPr bwMode="auto">
              <a:xfrm>
                <a:off x="69596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8" name="AutoShape 45"/>
              <p:cNvCxnSpPr>
                <a:cxnSpLocks noChangeShapeType="1"/>
                <a:stCxn id="29" idx="5"/>
                <a:endCxn id="31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1" name="Oval 30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32" name="AutoShape 49"/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32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34" name="AutoShape 51"/>
              <p:cNvCxnSpPr>
                <a:cxnSpLocks noChangeShapeType="1"/>
                <a:stCxn id="33" idx="5"/>
                <a:endCxn id="24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52"/>
              <p:cNvCxnSpPr>
                <a:cxnSpLocks noChangeShapeType="1"/>
                <a:stCxn id="33" idx="3"/>
                <a:endCxn id="30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AutoShape 43"/>
            <p:cNvCxnSpPr>
              <a:cxnSpLocks noChangeShapeType="1"/>
              <a:stCxn id="27" idx="5"/>
              <a:endCxn id="37" idx="0"/>
            </p:cNvCxnSpPr>
            <p:nvPr/>
          </p:nvCxnSpPr>
          <p:spPr bwMode="auto">
            <a:xfrm>
              <a:off x="6797441" y="4263980"/>
              <a:ext cx="188352" cy="312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44"/>
            <p:cNvSpPr>
              <a:spLocks noChangeAspect="1" noChangeArrowheads="1"/>
            </p:cNvSpPr>
            <p:nvPr/>
          </p:nvSpPr>
          <p:spPr bwMode="auto">
            <a:xfrm>
              <a:off x="6795293" y="457657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85882" y="1967101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6176498" y="315718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791"/>
              </a:spcBef>
              <a:tabLst>
                <a:tab pos="177557" algn="l"/>
              </a:tabLst>
            </a:pPr>
            <a:r>
              <a:rPr lang="en-US" altLang="en-US" dirty="0"/>
              <a:t>B-Trees are </a:t>
            </a:r>
            <a:r>
              <a:rPr lang="en-US" altLang="en-US" dirty="0">
                <a:solidFill>
                  <a:schemeClr val="accent2"/>
                </a:solidFill>
              </a:rPr>
              <a:t>multi-way search </a:t>
            </a:r>
            <a:r>
              <a:rPr lang="en-US" altLang="en-US" dirty="0" smtClean="0">
                <a:solidFill>
                  <a:schemeClr val="accent2"/>
                </a:solidFill>
              </a:rPr>
              <a:t>trees</a:t>
            </a:r>
            <a:r>
              <a:rPr lang="en-US" altLang="en-US" dirty="0" smtClean="0"/>
              <a:t>.</a:t>
            </a:r>
          </a:p>
          <a:p>
            <a:pPr marL="347472" indent="-347472">
              <a:spcBef>
                <a:spcPts val="791"/>
              </a:spcBef>
              <a:tabLst>
                <a:tab pos="177557" algn="l"/>
              </a:tabLst>
            </a:pPr>
            <a:r>
              <a:rPr lang="en-US" spc="-81" dirty="0" smtClean="0">
                <a:cs typeface="Tahoma"/>
              </a:rPr>
              <a:t>D</a:t>
            </a:r>
            <a:r>
              <a:rPr lang="en-US" spc="-128" dirty="0" smtClean="0">
                <a:cs typeface="Tahoma"/>
              </a:rPr>
              <a:t>esigned </a:t>
            </a:r>
            <a:r>
              <a:rPr lang="en-US" spc="-60" dirty="0">
                <a:cs typeface="Tahoma"/>
              </a:rPr>
              <a:t>to </a:t>
            </a:r>
            <a:r>
              <a:rPr lang="en-US" spc="-133" dirty="0">
                <a:cs typeface="Tahoma"/>
              </a:rPr>
              <a:t>work </a:t>
            </a:r>
            <a:r>
              <a:rPr lang="en-US" spc="-107" dirty="0">
                <a:cs typeface="Tahoma"/>
              </a:rPr>
              <a:t>well </a:t>
            </a:r>
            <a:r>
              <a:rPr lang="en-US" spc="-124" dirty="0">
                <a:cs typeface="Tahoma"/>
              </a:rPr>
              <a:t>on </a:t>
            </a:r>
            <a:r>
              <a:rPr lang="en-US" dirty="0">
                <a:cs typeface="Arial"/>
              </a:rPr>
              <a:t>Direct </a:t>
            </a:r>
            <a:r>
              <a:rPr lang="en-US" spc="-124" dirty="0">
                <a:cs typeface="Arial"/>
              </a:rPr>
              <a:t>Access </a:t>
            </a:r>
            <a:r>
              <a:rPr lang="en-US" spc="-103" dirty="0">
                <a:cs typeface="Arial"/>
              </a:rPr>
              <a:t>secondary </a:t>
            </a:r>
            <a:r>
              <a:rPr lang="en-US" spc="-73" dirty="0">
                <a:cs typeface="Arial"/>
              </a:rPr>
              <a:t>storage</a:t>
            </a:r>
            <a:r>
              <a:rPr lang="en-US" spc="154" dirty="0">
                <a:cs typeface="Arial"/>
              </a:rPr>
              <a:t> </a:t>
            </a:r>
            <a:r>
              <a:rPr lang="en-US" spc="-103" dirty="0" smtClean="0">
                <a:cs typeface="Arial"/>
              </a:rPr>
              <a:t>devices</a:t>
            </a:r>
            <a:r>
              <a:rPr lang="en-US" dirty="0" smtClean="0">
                <a:cs typeface="Arial"/>
              </a:rPr>
              <a:t> </a:t>
            </a:r>
            <a:r>
              <a:rPr lang="en-US" spc="-94" dirty="0" smtClean="0">
                <a:cs typeface="Tahoma"/>
              </a:rPr>
              <a:t>(magnetic</a:t>
            </a:r>
            <a:r>
              <a:rPr lang="en-US" dirty="0" smtClean="0">
                <a:cs typeface="Tahoma"/>
              </a:rPr>
              <a:t> </a:t>
            </a:r>
            <a:r>
              <a:rPr lang="en-US" spc="-86" dirty="0">
                <a:cs typeface="Tahoma"/>
              </a:rPr>
              <a:t>disks).</a:t>
            </a:r>
            <a:endParaRPr lang="en-US" dirty="0">
              <a:cs typeface="Tahoma"/>
            </a:endParaRPr>
          </a:p>
          <a:p>
            <a:pPr marL="347472" indent="-347472">
              <a:spcBef>
                <a:spcPts val="791"/>
              </a:spcBef>
            </a:pPr>
            <a:r>
              <a:rPr lang="en-US" spc="4" dirty="0" smtClean="0">
                <a:cs typeface="Arial"/>
              </a:rPr>
              <a:t>Better </a:t>
            </a:r>
            <a:r>
              <a:rPr lang="en-US" spc="-60" dirty="0">
                <a:cs typeface="Arial"/>
              </a:rPr>
              <a:t>performance </a:t>
            </a:r>
            <a:r>
              <a:rPr lang="en-US" spc="-90" dirty="0">
                <a:cs typeface="Arial"/>
              </a:rPr>
              <a:t>on </a:t>
            </a:r>
            <a:r>
              <a:rPr lang="en-US" spc="-97" dirty="0">
                <a:cs typeface="Arial"/>
              </a:rPr>
              <a:t>disk </a:t>
            </a:r>
            <a:r>
              <a:rPr lang="en-US" spc="201" dirty="0">
                <a:cs typeface="Arial"/>
              </a:rPr>
              <a:t>I/O</a:t>
            </a:r>
            <a:r>
              <a:rPr lang="en-US" spc="86" dirty="0">
                <a:cs typeface="Arial"/>
              </a:rPr>
              <a:t> </a:t>
            </a:r>
            <a:r>
              <a:rPr lang="en-US" spc="-38" dirty="0" smtClean="0">
                <a:cs typeface="Arial"/>
              </a:rPr>
              <a:t>opera</a:t>
            </a:r>
            <a:r>
              <a:rPr lang="en-US" spc="-68" dirty="0" smtClean="0">
                <a:cs typeface="Arial"/>
              </a:rPr>
              <a:t>tions</a:t>
            </a:r>
            <a:r>
              <a:rPr lang="en-US" spc="-68" dirty="0" smtClean="0">
                <a:cs typeface="Tahoma"/>
              </a:rPr>
              <a:t> than other specialized BSTs, like</a:t>
            </a:r>
            <a:r>
              <a:rPr lang="en-US" spc="-56" dirty="0" smtClean="0">
                <a:cs typeface="Tahoma"/>
              </a:rPr>
              <a:t> </a:t>
            </a:r>
            <a:r>
              <a:rPr lang="en-US" spc="-47" dirty="0" smtClean="0">
                <a:cs typeface="Arial"/>
              </a:rPr>
              <a:t>AVL and red-black </a:t>
            </a:r>
            <a:r>
              <a:rPr lang="en-US" spc="-107" dirty="0" smtClean="0">
                <a:cs typeface="Tahoma"/>
              </a:rPr>
              <a:t>trees</a:t>
            </a:r>
            <a:r>
              <a:rPr lang="en-US" spc="-68" dirty="0" smtClean="0">
                <a:cs typeface="Tahoma"/>
              </a:rPr>
              <a:t>.</a:t>
            </a:r>
            <a:endParaRPr lang="en-US" dirty="0">
              <a:cs typeface="Tahoma"/>
            </a:endParaRPr>
          </a:p>
          <a:p>
            <a:pPr marL="347472" indent="-347472">
              <a:spcBef>
                <a:spcPts val="705"/>
              </a:spcBef>
              <a:tabLst>
                <a:tab pos="177557" algn="l"/>
              </a:tabLst>
            </a:pPr>
            <a:r>
              <a:rPr lang="en-US" spc="-86" dirty="0">
                <a:cs typeface="Tahoma"/>
              </a:rPr>
              <a:t>B-trees</a:t>
            </a:r>
            <a:r>
              <a:rPr lang="en-US" spc="-124" dirty="0">
                <a:cs typeface="Tahoma"/>
              </a:rPr>
              <a:t> </a:t>
            </a:r>
            <a:r>
              <a:rPr lang="en-US" spc="-97" dirty="0">
                <a:cs typeface="Tahoma"/>
              </a:rPr>
              <a:t>(and</a:t>
            </a:r>
            <a:r>
              <a:rPr lang="en-US" spc="-124" dirty="0">
                <a:cs typeface="Tahoma"/>
              </a:rPr>
              <a:t> </a:t>
            </a:r>
            <a:r>
              <a:rPr lang="en-US" spc="-94" dirty="0">
                <a:cs typeface="Tahoma"/>
              </a:rPr>
              <a:t>variants</a:t>
            </a:r>
            <a:r>
              <a:rPr lang="en-US" spc="-120" dirty="0">
                <a:cs typeface="Tahoma"/>
              </a:rPr>
              <a:t> </a:t>
            </a:r>
            <a:r>
              <a:rPr lang="en-US" spc="-81" dirty="0">
                <a:cs typeface="Tahoma"/>
              </a:rPr>
              <a:t>like</a:t>
            </a:r>
            <a:r>
              <a:rPr lang="en-US" spc="-124" dirty="0">
                <a:cs typeface="Tahoma"/>
              </a:rPr>
              <a:t> </a:t>
            </a:r>
            <a:r>
              <a:rPr lang="en-US" spc="257" dirty="0">
                <a:cs typeface="Arial"/>
              </a:rPr>
              <a:t>B+</a:t>
            </a:r>
            <a:r>
              <a:rPr lang="en-US" spc="-64" dirty="0">
                <a:solidFill>
                  <a:srgbClr val="7F0000"/>
                </a:solidFill>
                <a:cs typeface="Arial"/>
              </a:rPr>
              <a:t> </a:t>
            </a:r>
            <a:r>
              <a:rPr lang="en-US" spc="-124" dirty="0">
                <a:cs typeface="Tahoma"/>
              </a:rPr>
              <a:t>and </a:t>
            </a:r>
            <a:r>
              <a:rPr lang="en-US" spc="154" dirty="0">
                <a:cs typeface="Arial"/>
              </a:rPr>
              <a:t>B*</a:t>
            </a:r>
            <a:r>
              <a:rPr lang="en-US" spc="-64" dirty="0">
                <a:solidFill>
                  <a:srgbClr val="7F0000"/>
                </a:solidFill>
                <a:cs typeface="Arial"/>
              </a:rPr>
              <a:t> </a:t>
            </a:r>
            <a:r>
              <a:rPr lang="en-US" spc="-115" dirty="0">
                <a:cs typeface="Tahoma"/>
              </a:rPr>
              <a:t>trees</a:t>
            </a:r>
            <a:r>
              <a:rPr lang="en-US" spc="-124" dirty="0">
                <a:cs typeface="Tahoma"/>
              </a:rPr>
              <a:t> </a:t>
            </a:r>
            <a:r>
              <a:rPr lang="en-US" spc="-26" dirty="0">
                <a:cs typeface="Tahoma"/>
              </a:rPr>
              <a:t>)</a:t>
            </a:r>
            <a:r>
              <a:rPr lang="en-US" spc="-124" dirty="0">
                <a:cs typeface="Tahoma"/>
              </a:rPr>
              <a:t> </a:t>
            </a:r>
            <a:r>
              <a:rPr lang="en-US" spc="-141" dirty="0">
                <a:cs typeface="Tahoma"/>
              </a:rPr>
              <a:t>are</a:t>
            </a:r>
            <a:r>
              <a:rPr lang="en-US" spc="-124" dirty="0">
                <a:cs typeface="Tahoma"/>
              </a:rPr>
              <a:t> </a:t>
            </a:r>
            <a:r>
              <a:rPr lang="en-US" spc="-103" dirty="0">
                <a:cs typeface="Tahoma"/>
              </a:rPr>
              <a:t>widely</a:t>
            </a:r>
            <a:r>
              <a:rPr lang="en-US" spc="-124" dirty="0">
                <a:cs typeface="Tahoma"/>
              </a:rPr>
              <a:t> </a:t>
            </a:r>
            <a:r>
              <a:rPr lang="en-US" spc="-145" dirty="0">
                <a:cs typeface="Tahoma"/>
              </a:rPr>
              <a:t>used</a:t>
            </a:r>
            <a:r>
              <a:rPr lang="en-US" spc="-124" dirty="0">
                <a:cs typeface="Tahoma"/>
              </a:rPr>
              <a:t> </a:t>
            </a:r>
            <a:r>
              <a:rPr lang="en-US" spc="-68" dirty="0">
                <a:cs typeface="Tahoma"/>
              </a:rPr>
              <a:t>in</a:t>
            </a:r>
            <a:r>
              <a:rPr lang="en-US" spc="-124" dirty="0">
                <a:cs typeface="Tahoma"/>
              </a:rPr>
              <a:t> </a:t>
            </a:r>
            <a:r>
              <a:rPr lang="en-US" spc="-60" dirty="0">
                <a:cs typeface="Arial"/>
              </a:rPr>
              <a:t>database</a:t>
            </a:r>
            <a:r>
              <a:rPr lang="en-US" spc="4" dirty="0">
                <a:cs typeface="Arial"/>
              </a:rPr>
              <a:t> </a:t>
            </a:r>
            <a:r>
              <a:rPr lang="en-US" spc="-107" dirty="0">
                <a:cs typeface="Arial"/>
              </a:rPr>
              <a:t>systems</a:t>
            </a:r>
            <a:r>
              <a:rPr lang="en-US" spc="-107" dirty="0">
                <a:cs typeface="Tahoma"/>
              </a:rPr>
              <a:t>.</a:t>
            </a:r>
            <a:endParaRPr lang="en-US" dirty="0">
              <a:cs typeface="Tahoma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37936" y="2183700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1428552" y="337378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Insert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549650" y="2674203"/>
            <a:ext cx="21939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Zig-Zig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9321" y="2006784"/>
            <a:ext cx="2557727" cy="3100199"/>
            <a:chOff x="5514710" y="1881376"/>
            <a:chExt cx="2557727" cy="3100199"/>
          </a:xfrm>
        </p:grpSpPr>
        <p:grpSp>
          <p:nvGrpSpPr>
            <p:cNvPr id="39" name="Group 38"/>
            <p:cNvGrpSpPr/>
            <p:nvPr/>
          </p:nvGrpSpPr>
          <p:grpSpPr>
            <a:xfrm>
              <a:off x="5845969" y="1881376"/>
              <a:ext cx="2226468" cy="2438400"/>
              <a:chOff x="6333332" y="4191000"/>
              <a:chExt cx="2226468" cy="2438400"/>
            </a:xfrm>
          </p:grpSpPr>
          <p:sp>
            <p:nvSpPr>
              <p:cNvPr id="42" name="Oval 40"/>
              <p:cNvSpPr>
                <a:spLocks noChangeAspect="1" noChangeArrowheads="1"/>
              </p:cNvSpPr>
              <p:nvPr/>
            </p:nvSpPr>
            <p:spPr bwMode="auto">
              <a:xfrm>
                <a:off x="66294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3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6959600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44" name="AutoShape 42"/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 flipH="1">
                <a:off x="6819900" y="5143500"/>
                <a:ext cx="195263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3"/>
              <p:cNvCxnSpPr>
                <a:cxnSpLocks noChangeShapeType="1"/>
                <a:stCxn id="42" idx="3"/>
                <a:endCxn id="47" idx="0"/>
              </p:cNvCxnSpPr>
              <p:nvPr/>
            </p:nvCxnSpPr>
            <p:spPr bwMode="auto">
              <a:xfrm flipH="1">
                <a:off x="6523832" y="5811604"/>
                <a:ext cx="161364" cy="4007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4"/>
              <p:cNvSpPr>
                <a:spLocks noChangeAspect="1" noChangeArrowheads="1"/>
              </p:cNvSpPr>
              <p:nvPr/>
            </p:nvSpPr>
            <p:spPr bwMode="auto">
              <a:xfrm>
                <a:off x="6333332" y="6212399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49" name="AutoShape 45"/>
              <p:cNvCxnSpPr>
                <a:cxnSpLocks noChangeShapeType="1"/>
                <a:stCxn id="50" idx="5"/>
                <a:endCxn id="52" idx="0"/>
              </p:cNvCxnSpPr>
              <p:nvPr/>
            </p:nvCxnSpPr>
            <p:spPr bwMode="auto">
              <a:xfrm flipH="1">
                <a:off x="8064500" y="5829300"/>
                <a:ext cx="169863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178800" y="5486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51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7869238" y="4800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 flipH="1">
                <a:off x="7874000" y="62484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53" name="AutoShape 49"/>
              <p:cNvCxnSpPr>
                <a:cxnSpLocks noChangeShapeType="1"/>
                <a:stCxn id="51" idx="3"/>
                <a:endCxn id="50" idx="0"/>
              </p:cNvCxnSpPr>
              <p:nvPr/>
            </p:nvCxnSpPr>
            <p:spPr bwMode="auto">
              <a:xfrm>
                <a:off x="8193088" y="5143500"/>
                <a:ext cx="176212" cy="3238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53"/>
              <p:cNvSpPr>
                <a:spLocks noChangeAspect="1" noChangeArrowheads="1"/>
              </p:cNvSpPr>
              <p:nvPr/>
            </p:nvSpPr>
            <p:spPr bwMode="auto">
              <a:xfrm flipH="1">
                <a:off x="7416800" y="41910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5" name="AutoShape 51"/>
              <p:cNvCxnSpPr>
                <a:cxnSpLocks noChangeShapeType="1"/>
                <a:stCxn id="54" idx="5"/>
                <a:endCxn id="43" idx="0"/>
              </p:cNvCxnSpPr>
              <p:nvPr/>
            </p:nvCxnSpPr>
            <p:spPr bwMode="auto">
              <a:xfrm flipH="1">
                <a:off x="7150100" y="4533900"/>
                <a:ext cx="322263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  <a:stCxn id="54" idx="3"/>
                <a:endCxn id="51" idx="0"/>
              </p:cNvCxnSpPr>
              <p:nvPr/>
            </p:nvCxnSpPr>
            <p:spPr bwMode="auto">
              <a:xfrm>
                <a:off x="7740650" y="4533900"/>
                <a:ext cx="319088" cy="247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0" name="AutoShape 43"/>
            <p:cNvCxnSpPr>
              <a:cxnSpLocks noChangeShapeType="1"/>
              <a:stCxn id="47" idx="3"/>
              <a:endCxn id="41" idx="0"/>
            </p:cNvCxnSpPr>
            <p:nvPr/>
          </p:nvCxnSpPr>
          <p:spPr bwMode="auto">
            <a:xfrm flipH="1">
              <a:off x="5705210" y="4227979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4"/>
            <p:cNvSpPr>
              <a:spLocks noChangeAspect="1" noChangeArrowheads="1"/>
            </p:cNvSpPr>
            <p:nvPr/>
          </p:nvSpPr>
          <p:spPr bwMode="auto">
            <a:xfrm>
              <a:off x="5514710" y="460057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7" name="Oval 8"/>
          <p:cNvSpPr>
            <a:spLocks noChangeArrowheads="1"/>
          </p:cNvSpPr>
          <p:nvPr/>
        </p:nvSpPr>
        <p:spPr bwMode="auto">
          <a:xfrm rot="19227359">
            <a:off x="1419152" y="322532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808134" y="2006784"/>
            <a:ext cx="2912533" cy="3758832"/>
            <a:chOff x="5701474" y="1872909"/>
            <a:chExt cx="2912533" cy="3758832"/>
          </a:xfrm>
        </p:grpSpPr>
        <p:grpSp>
          <p:nvGrpSpPr>
            <p:cNvPr id="26" name="Group 25"/>
            <p:cNvGrpSpPr/>
            <p:nvPr/>
          </p:nvGrpSpPr>
          <p:grpSpPr>
            <a:xfrm>
              <a:off x="6032733" y="1872909"/>
              <a:ext cx="2581274" cy="3758832"/>
              <a:chOff x="6520096" y="4182533"/>
              <a:chExt cx="2581274" cy="3758832"/>
            </a:xfrm>
          </p:grpSpPr>
          <p:sp>
            <p:nvSpPr>
              <p:cNvPr id="29" name="Oval 40"/>
              <p:cNvSpPr>
                <a:spLocks noChangeAspect="1" noChangeArrowheads="1"/>
              </p:cNvSpPr>
              <p:nvPr/>
            </p:nvSpPr>
            <p:spPr bwMode="auto">
              <a:xfrm>
                <a:off x="7031832" y="4182533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0" name="Oval 41"/>
              <p:cNvSpPr>
                <a:spLocks noChangeAspect="1" noChangeArrowheads="1"/>
              </p:cNvSpPr>
              <p:nvPr/>
            </p:nvSpPr>
            <p:spPr bwMode="auto">
              <a:xfrm flipH="1">
                <a:off x="7516930" y="485565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31" name="AutoShape 42"/>
              <p:cNvCxnSpPr>
                <a:cxnSpLocks noChangeShapeType="1"/>
                <a:stCxn id="29" idx="5"/>
                <a:endCxn id="30" idx="0"/>
              </p:cNvCxnSpPr>
              <p:nvPr/>
            </p:nvCxnSpPr>
            <p:spPr bwMode="auto">
              <a:xfrm>
                <a:off x="7357036" y="4507737"/>
                <a:ext cx="350394" cy="347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3"/>
              <p:cNvCxnSpPr>
                <a:cxnSpLocks noChangeShapeType="1"/>
                <a:stCxn id="29" idx="3"/>
                <a:endCxn id="33" idx="0"/>
              </p:cNvCxnSpPr>
              <p:nvPr/>
            </p:nvCxnSpPr>
            <p:spPr bwMode="auto">
              <a:xfrm flipH="1">
                <a:off x="6710596" y="4507737"/>
                <a:ext cx="377032" cy="4044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44"/>
              <p:cNvSpPr>
                <a:spLocks noChangeAspect="1" noChangeArrowheads="1"/>
              </p:cNvSpPr>
              <p:nvPr/>
            </p:nvSpPr>
            <p:spPr bwMode="auto">
              <a:xfrm>
                <a:off x="6520096" y="491215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34" name="AutoShape 45"/>
              <p:cNvCxnSpPr>
                <a:cxnSpLocks noChangeShapeType="1"/>
                <a:stCxn id="35" idx="5"/>
                <a:endCxn id="37" idx="0"/>
              </p:cNvCxnSpPr>
              <p:nvPr/>
            </p:nvCxnSpPr>
            <p:spPr bwMode="auto">
              <a:xfrm flipH="1">
                <a:off x="8606070" y="7123569"/>
                <a:ext cx="170096" cy="4367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46"/>
              <p:cNvSpPr>
                <a:spLocks noChangeAspect="1" noChangeArrowheads="1"/>
              </p:cNvSpPr>
              <p:nvPr/>
            </p:nvSpPr>
            <p:spPr bwMode="auto">
              <a:xfrm flipH="1">
                <a:off x="8720370" y="67983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6" name="Oval 47"/>
              <p:cNvSpPr>
                <a:spLocks noChangeAspect="1" noChangeArrowheads="1"/>
              </p:cNvSpPr>
              <p:nvPr/>
            </p:nvSpPr>
            <p:spPr bwMode="auto">
              <a:xfrm flipH="1">
                <a:off x="8410808" y="61125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7" name="Oval 36"/>
              <p:cNvSpPr>
                <a:spLocks noChangeAspect="1" noChangeArrowheads="1"/>
              </p:cNvSpPr>
              <p:nvPr/>
            </p:nvSpPr>
            <p:spPr bwMode="auto">
              <a:xfrm flipH="1">
                <a:off x="8415570" y="75603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</p:txBody>
          </p:sp>
          <p:cxnSp>
            <p:nvCxnSpPr>
              <p:cNvPr id="48" name="AutoShape 49"/>
              <p:cNvCxnSpPr>
                <a:cxnSpLocks noChangeShapeType="1"/>
                <a:stCxn id="36" idx="3"/>
                <a:endCxn id="35" idx="0"/>
              </p:cNvCxnSpPr>
              <p:nvPr/>
            </p:nvCxnSpPr>
            <p:spPr bwMode="auto">
              <a:xfrm>
                <a:off x="8736012" y="6437769"/>
                <a:ext cx="174858" cy="3605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Oval 57"/>
              <p:cNvSpPr>
                <a:spLocks noChangeAspect="1" noChangeArrowheads="1"/>
              </p:cNvSpPr>
              <p:nvPr/>
            </p:nvSpPr>
            <p:spPr bwMode="auto">
              <a:xfrm flipH="1">
                <a:off x="7958370" y="5502965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59" name="AutoShape 51"/>
              <p:cNvCxnSpPr>
                <a:cxnSpLocks noChangeShapeType="1"/>
                <a:stCxn id="30" idx="3"/>
                <a:endCxn id="58" idx="0"/>
              </p:cNvCxnSpPr>
              <p:nvPr/>
            </p:nvCxnSpPr>
            <p:spPr bwMode="auto">
              <a:xfrm>
                <a:off x="7842134" y="5180859"/>
                <a:ext cx="306736" cy="32210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AutoShape 52"/>
              <p:cNvCxnSpPr>
                <a:cxnSpLocks noChangeShapeType="1"/>
                <a:stCxn id="58" idx="3"/>
                <a:endCxn id="36" idx="0"/>
              </p:cNvCxnSpPr>
              <p:nvPr/>
            </p:nvCxnSpPr>
            <p:spPr bwMode="auto">
              <a:xfrm>
                <a:off x="8283574" y="5828169"/>
                <a:ext cx="317734" cy="2843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43"/>
            <p:cNvCxnSpPr>
              <a:cxnSpLocks noChangeShapeType="1"/>
              <a:stCxn id="33" idx="3"/>
              <a:endCxn id="28" idx="0"/>
            </p:cNvCxnSpPr>
            <p:nvPr/>
          </p:nvCxnSpPr>
          <p:spPr bwMode="auto">
            <a:xfrm flipH="1">
              <a:off x="5891974" y="2927731"/>
              <a:ext cx="196555" cy="372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44"/>
            <p:cNvSpPr>
              <a:spLocks noChangeAspect="1" noChangeArrowheads="1"/>
            </p:cNvSpPr>
            <p:nvPr/>
          </p:nvSpPr>
          <p:spPr bwMode="auto">
            <a:xfrm>
              <a:off x="5701474" y="330032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1" name="Oval 8"/>
          <p:cNvSpPr>
            <a:spLocks noChangeArrowheads="1"/>
          </p:cNvSpPr>
          <p:nvPr/>
        </p:nvSpPr>
        <p:spPr bwMode="auto">
          <a:xfrm rot="19227359">
            <a:off x="6603530" y="1934303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Operation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</a:t>
            </a:r>
            <a:r>
              <a:rPr lang="en-US" altLang="en-US" dirty="0" smtClean="0"/>
              <a:t>earch </a:t>
            </a:r>
            <a:r>
              <a:rPr lang="en-US" altLang="en-US" dirty="0"/>
              <a:t>for </a:t>
            </a:r>
            <a:r>
              <a:rPr lang="en-US" altLang="en-US" dirty="0" smtClean="0"/>
              <a:t>node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with key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is </a:t>
            </a:r>
            <a:r>
              <a:rPr lang="en-US" altLang="en-US" dirty="0" smtClean="0"/>
              <a:t>found, </a:t>
            </a:r>
            <a:r>
              <a:rPr lang="en-US" altLang="en-US" dirty="0"/>
              <a:t>we splay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to </a:t>
            </a:r>
            <a:r>
              <a:rPr lang="en-US" altLang="en-US" dirty="0" smtClean="0"/>
              <a:t>root and </a:t>
            </a:r>
            <a:r>
              <a:rPr lang="en-US" altLang="en-US" dirty="0"/>
              <a:t>remove it.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Splay </a:t>
            </a:r>
            <a:r>
              <a:rPr lang="en-US" altLang="en-US" dirty="0"/>
              <a:t>the node containing maximum key in the left </a:t>
            </a:r>
            <a:r>
              <a:rPr lang="en-US" altLang="en-US" dirty="0" smtClean="0"/>
              <a:t>subtree (i.e.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’s predecessor</a:t>
            </a:r>
            <a:r>
              <a:rPr lang="en-US" altLang="en-US" dirty="0" smtClean="0"/>
              <a:t>), or minimum key in right subtree (i.e.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’s successor).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Attach the right subtree to that new root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Becomes right sub-tree of new root.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not </a:t>
            </a:r>
            <a:r>
              <a:rPr lang="en-US" altLang="en-US" dirty="0" smtClean="0"/>
              <a:t>found, </a:t>
            </a:r>
            <a:r>
              <a:rPr lang="en-US" dirty="0"/>
              <a:t>the last node accessed prior to reaching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splayed to the root.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33296" y="2817167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6435260" y="352314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265842" y="1828800"/>
            <a:ext cx="1635125" cy="3048000"/>
            <a:chOff x="630238" y="1676400"/>
            <a:chExt cx="1635125" cy="3048000"/>
          </a:xfrm>
        </p:grpSpPr>
        <p:cxnSp>
          <p:nvCxnSpPr>
            <p:cNvPr id="58" name="AutoShape 3"/>
            <p:cNvCxnSpPr>
              <a:cxnSpLocks noChangeShapeType="1"/>
              <a:stCxn id="59" idx="5"/>
              <a:endCxn id="65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0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62" name="AutoShape 7"/>
            <p:cNvCxnSpPr>
              <a:cxnSpLocks noChangeShapeType="1"/>
              <a:stCxn id="61" idx="5"/>
              <a:endCxn id="60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8"/>
            <p:cNvCxnSpPr>
              <a:cxnSpLocks noChangeShapeType="1"/>
              <a:stCxn id="60" idx="5"/>
              <a:endCxn id="64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66" name="AutoShape 11"/>
            <p:cNvCxnSpPr>
              <a:cxnSpLocks noChangeShapeType="1"/>
              <a:stCxn id="61" idx="3"/>
              <a:endCxn id="59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68" name="AutoShape 13"/>
            <p:cNvCxnSpPr>
              <a:cxnSpLocks noChangeShapeType="1"/>
              <a:stCxn id="64" idx="3"/>
              <a:endCxn id="67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6129337" y="1828800"/>
            <a:ext cx="1635125" cy="3048000"/>
            <a:chOff x="630238" y="1676400"/>
            <a:chExt cx="1635125" cy="3048000"/>
          </a:xfrm>
        </p:grpSpPr>
        <p:cxnSp>
          <p:nvCxnSpPr>
            <p:cNvPr id="70" name="AutoShape 3"/>
            <p:cNvCxnSpPr>
              <a:cxnSpLocks noChangeShapeType="1"/>
              <a:stCxn id="71" idx="5"/>
              <a:endCxn id="77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2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74" name="AutoShape 7"/>
            <p:cNvCxnSpPr>
              <a:cxnSpLocks noChangeShapeType="1"/>
              <a:stCxn id="73" idx="5"/>
              <a:endCxn id="72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8"/>
            <p:cNvCxnSpPr>
              <a:cxnSpLocks noChangeShapeType="1"/>
              <a:stCxn id="72" idx="5"/>
              <a:endCxn id="76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3" idx="3"/>
              <a:endCxn id="71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2" name="AutoShape 13"/>
            <p:cNvCxnSpPr>
              <a:cxnSpLocks noChangeShapeType="1"/>
              <a:stCxn id="76" idx="3"/>
              <a:endCxn id="79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068500" y="5253335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21882" y="2618169"/>
            <a:ext cx="1877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Zig-Zag from Left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 rot="19227359">
            <a:off x="1490198" y="340996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184275" y="1715616"/>
            <a:ext cx="1635125" cy="3048000"/>
            <a:chOff x="630238" y="1676400"/>
            <a:chExt cx="1635125" cy="3048000"/>
          </a:xfrm>
        </p:grpSpPr>
        <p:cxnSp>
          <p:nvCxnSpPr>
            <p:cNvPr id="70" name="AutoShape 3"/>
            <p:cNvCxnSpPr>
              <a:cxnSpLocks noChangeShapeType="1"/>
              <a:stCxn id="71" idx="5"/>
              <a:endCxn id="77" idx="0"/>
            </p:cNvCxnSpPr>
            <p:nvPr/>
          </p:nvCxnSpPr>
          <p:spPr bwMode="auto">
            <a:xfrm flipH="1">
              <a:off x="17145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4"/>
            <p:cNvSpPr>
              <a:spLocks noChangeAspect="1" noChangeArrowheads="1"/>
            </p:cNvSpPr>
            <p:nvPr/>
          </p:nvSpPr>
          <p:spPr bwMode="auto">
            <a:xfrm flipH="1">
              <a:off x="18843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2" name="Oval 5"/>
            <p:cNvSpPr>
              <a:spLocks noChangeAspect="1" noChangeArrowheads="1"/>
            </p:cNvSpPr>
            <p:nvPr/>
          </p:nvSpPr>
          <p:spPr bwMode="auto">
            <a:xfrm>
              <a:off x="6858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Oval 6"/>
            <p:cNvSpPr>
              <a:spLocks noChangeAspect="1" noChangeArrowheads="1"/>
            </p:cNvSpPr>
            <p:nvPr/>
          </p:nvSpPr>
          <p:spPr bwMode="auto">
            <a:xfrm flipH="1">
              <a:off x="12954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74" name="AutoShape 7"/>
            <p:cNvCxnSpPr>
              <a:cxnSpLocks noChangeShapeType="1"/>
              <a:stCxn id="73" idx="5"/>
              <a:endCxn id="72" idx="0"/>
            </p:cNvCxnSpPr>
            <p:nvPr/>
          </p:nvCxnSpPr>
          <p:spPr bwMode="auto">
            <a:xfrm flipH="1">
              <a:off x="8763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8"/>
            <p:cNvCxnSpPr>
              <a:cxnSpLocks noChangeShapeType="1"/>
              <a:stCxn id="72" idx="5"/>
              <a:endCxn id="76" idx="0"/>
            </p:cNvCxnSpPr>
            <p:nvPr/>
          </p:nvCxnSpPr>
          <p:spPr bwMode="auto">
            <a:xfrm>
              <a:off x="10112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9"/>
            <p:cNvSpPr>
              <a:spLocks noChangeAspect="1"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Oval 10"/>
            <p:cNvSpPr>
              <a:spLocks noChangeAspect="1" noChangeArrowheads="1"/>
            </p:cNvSpPr>
            <p:nvPr/>
          </p:nvSpPr>
          <p:spPr bwMode="auto">
            <a:xfrm flipH="1">
              <a:off x="15240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3" idx="3"/>
              <a:endCxn id="71" idx="0"/>
            </p:cNvCxnSpPr>
            <p:nvPr/>
          </p:nvCxnSpPr>
          <p:spPr bwMode="auto">
            <a:xfrm>
              <a:off x="16192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12"/>
            <p:cNvSpPr>
              <a:spLocks noChangeAspect="1" noChangeArrowheads="1"/>
            </p:cNvSpPr>
            <p:nvPr/>
          </p:nvSpPr>
          <p:spPr bwMode="auto">
            <a:xfrm flipH="1">
              <a:off x="6302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2" name="AutoShape 13"/>
            <p:cNvCxnSpPr>
              <a:cxnSpLocks noChangeShapeType="1"/>
              <a:stCxn id="76" idx="3"/>
              <a:endCxn id="79" idx="0"/>
            </p:cNvCxnSpPr>
            <p:nvPr/>
          </p:nvCxnSpPr>
          <p:spPr bwMode="auto">
            <a:xfrm flipH="1">
              <a:off x="8207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/>
          <p:cNvGrpSpPr/>
          <p:nvPr/>
        </p:nvGrpSpPr>
        <p:grpSpPr>
          <a:xfrm>
            <a:off x="6163922" y="1715616"/>
            <a:ext cx="1833563" cy="2971800"/>
            <a:chOff x="3810000" y="1066800"/>
            <a:chExt cx="1833563" cy="2971800"/>
          </a:xfrm>
        </p:grpSpPr>
        <p:cxnSp>
          <p:nvCxnSpPr>
            <p:cNvPr id="33" name="AutoShape 17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21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0" name="AutoShape 24"/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5"/>
            <p:cNvCxnSpPr>
              <a:cxnSpLocks noChangeShapeType="1"/>
              <a:stCxn id="38" idx="5"/>
              <a:endCxn id="42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27"/>
            <p:cNvCxnSpPr>
              <a:cxnSpLocks noChangeShapeType="1"/>
              <a:stCxn id="39" idx="3"/>
              <a:endCxn id="35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Oval 8"/>
          <p:cNvSpPr>
            <a:spLocks noChangeArrowheads="1"/>
          </p:cNvSpPr>
          <p:nvPr/>
        </p:nvSpPr>
        <p:spPr bwMode="auto">
          <a:xfrm rot="19227359">
            <a:off x="6713225" y="164667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21882" y="2618169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4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19200" y="1793735"/>
            <a:ext cx="1833563" cy="2971800"/>
            <a:chOff x="3810000" y="1066800"/>
            <a:chExt cx="1833563" cy="2971800"/>
          </a:xfrm>
        </p:grpSpPr>
        <p:cxnSp>
          <p:nvCxnSpPr>
            <p:cNvPr id="33" name="AutoShape 17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21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0" name="AutoShape 24"/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5"/>
            <p:cNvCxnSpPr>
              <a:cxnSpLocks noChangeShapeType="1"/>
              <a:stCxn id="38" idx="5"/>
              <a:endCxn id="42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27"/>
            <p:cNvCxnSpPr>
              <a:cxnSpLocks noChangeShapeType="1"/>
              <a:stCxn id="39" idx="3"/>
              <a:endCxn id="35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1770582" y="1713288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258908" y="1793735"/>
            <a:ext cx="1833563" cy="2971800"/>
            <a:chOff x="3810000" y="1066800"/>
            <a:chExt cx="1833563" cy="2971800"/>
          </a:xfrm>
        </p:grpSpPr>
        <p:cxnSp>
          <p:nvCxnSpPr>
            <p:cNvPr id="48" name="AutoShape 1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 flipH="1">
              <a:off x="5092700" y="30861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743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657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2" name="AutoShape 21"/>
            <p:cNvCxnSpPr>
              <a:cxnSpLocks noChangeShapeType="1"/>
              <a:stCxn id="50" idx="3"/>
              <a:endCxn id="49" idx="0"/>
            </p:cNvCxnSpPr>
            <p:nvPr/>
          </p:nvCxnSpPr>
          <p:spPr bwMode="auto">
            <a:xfrm>
              <a:off x="5276850" y="2247900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3810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6" name="AutoShape 24"/>
            <p:cNvCxnSpPr>
              <a:cxnSpLocks noChangeShapeType="1"/>
              <a:stCxn id="55" idx="5"/>
              <a:endCxn id="53" idx="0"/>
            </p:cNvCxnSpPr>
            <p:nvPr/>
          </p:nvCxnSpPr>
          <p:spPr bwMode="auto">
            <a:xfrm flipH="1">
              <a:off x="4000500" y="1409700"/>
              <a:ext cx="474663" cy="4762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5"/>
            <p:cNvCxnSpPr>
              <a:cxnSpLocks noChangeShapeType="1"/>
              <a:stCxn id="53" idx="5"/>
              <a:endCxn id="58" idx="0"/>
            </p:cNvCxnSpPr>
            <p:nvPr/>
          </p:nvCxnSpPr>
          <p:spPr bwMode="auto">
            <a:xfrm>
              <a:off x="41354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Oval 26"/>
            <p:cNvSpPr>
              <a:spLocks noChangeAspect="1" noChangeArrowheads="1"/>
            </p:cNvSpPr>
            <p:nvPr/>
          </p:nvSpPr>
          <p:spPr bwMode="auto">
            <a:xfrm>
              <a:off x="41148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9" name="AutoShape 27"/>
            <p:cNvCxnSpPr>
              <a:cxnSpLocks noChangeShapeType="1"/>
              <a:stCxn id="55" idx="3"/>
              <a:endCxn id="50" idx="0"/>
            </p:cNvCxnSpPr>
            <p:nvPr/>
          </p:nvCxnSpPr>
          <p:spPr bwMode="auto">
            <a:xfrm>
              <a:off x="4743450" y="1409700"/>
              <a:ext cx="400050" cy="4762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Multiply 1"/>
          <p:cNvSpPr/>
          <p:nvPr/>
        </p:nvSpPr>
        <p:spPr bwMode="auto">
          <a:xfrm>
            <a:off x="6715050" y="1696560"/>
            <a:ext cx="696308" cy="594063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(4.left)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6517035" y="293488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13582" y="2092465"/>
            <a:ext cx="685800" cy="1295400"/>
            <a:chOff x="6553200" y="1905000"/>
            <a:chExt cx="685800" cy="1295400"/>
          </a:xfrm>
        </p:grpSpPr>
        <p:sp>
          <p:nvSpPr>
            <p:cNvPr id="54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60" name="AutoShape 30"/>
            <p:cNvCxnSpPr>
              <a:cxnSpLocks noChangeShapeType="1"/>
              <a:stCxn id="54" idx="5"/>
              <a:endCxn id="6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8532" y="2092465"/>
            <a:ext cx="741362" cy="2133600"/>
            <a:chOff x="8021638" y="1066800"/>
            <a:chExt cx="741362" cy="2133600"/>
          </a:xfrm>
        </p:grpSpPr>
        <p:cxnSp>
          <p:nvCxnSpPr>
            <p:cNvPr id="63" name="AutoShape 32"/>
            <p:cNvCxnSpPr>
              <a:cxnSpLocks noChangeShapeType="1"/>
              <a:stCxn id="64" idx="5"/>
              <a:endCxn id="6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67" name="AutoShape 36"/>
            <p:cNvCxnSpPr>
              <a:cxnSpLocks noChangeShapeType="1"/>
              <a:stCxn id="65" idx="3"/>
              <a:endCxn id="6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6244297" y="2092465"/>
            <a:ext cx="685800" cy="1295400"/>
            <a:chOff x="6553200" y="1905000"/>
            <a:chExt cx="685800" cy="1295400"/>
          </a:xfrm>
        </p:grpSpPr>
        <p:sp>
          <p:nvSpPr>
            <p:cNvPr id="69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0" name="AutoShape 30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564399" y="2092465"/>
            <a:ext cx="741362" cy="2133600"/>
            <a:chOff x="8021638" y="1066800"/>
            <a:chExt cx="741362" cy="2133600"/>
          </a:xfrm>
        </p:grpSpPr>
        <p:cxnSp>
          <p:nvCxnSpPr>
            <p:cNvPr id="73" name="AutoShape 32"/>
            <p:cNvCxnSpPr>
              <a:cxnSpLocks noChangeShapeType="1"/>
              <a:stCxn id="74" idx="5"/>
              <a:endCxn id="7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58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429000" y="2708070"/>
            <a:ext cx="2076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 rot="19227359">
            <a:off x="946386" y="3068602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01884" y="2245564"/>
            <a:ext cx="685800" cy="1295400"/>
            <a:chOff x="6553200" y="1905000"/>
            <a:chExt cx="685800" cy="1295400"/>
          </a:xfrm>
        </p:grpSpPr>
        <p:sp>
          <p:nvSpPr>
            <p:cNvPr id="69" name="Oval 29"/>
            <p:cNvSpPr>
              <a:spLocks noChangeAspect="1" noChangeArrowheads="1"/>
            </p:cNvSpPr>
            <p:nvPr/>
          </p:nvSpPr>
          <p:spPr bwMode="auto">
            <a:xfrm>
              <a:off x="65532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0" name="AutoShape 30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6878638" y="22494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Oval 31"/>
            <p:cNvSpPr>
              <a:spLocks noChangeAspect="1" noChangeArrowheads="1"/>
            </p:cNvSpPr>
            <p:nvPr/>
          </p:nvSpPr>
          <p:spPr bwMode="auto">
            <a:xfrm>
              <a:off x="6858000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54238" y="2245564"/>
            <a:ext cx="741362" cy="2133600"/>
            <a:chOff x="8021638" y="1066800"/>
            <a:chExt cx="741362" cy="2133600"/>
          </a:xfrm>
        </p:grpSpPr>
        <p:cxnSp>
          <p:nvCxnSpPr>
            <p:cNvPr id="73" name="AutoShape 32"/>
            <p:cNvCxnSpPr>
              <a:cxnSpLocks noChangeShapeType="1"/>
              <a:stCxn id="74" idx="5"/>
              <a:endCxn id="76" idx="0"/>
            </p:cNvCxnSpPr>
            <p:nvPr/>
          </p:nvCxnSpPr>
          <p:spPr bwMode="auto">
            <a:xfrm flipH="1">
              <a:off x="8212138" y="22479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Oval 33"/>
            <p:cNvSpPr>
              <a:spLocks noChangeAspect="1" noChangeArrowheads="1"/>
            </p:cNvSpPr>
            <p:nvPr/>
          </p:nvSpPr>
          <p:spPr bwMode="auto">
            <a:xfrm flipH="1">
              <a:off x="8382000" y="1905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" name="Oval 34"/>
            <p:cNvSpPr>
              <a:spLocks noChangeAspect="1" noChangeArrowheads="1"/>
            </p:cNvSpPr>
            <p:nvPr/>
          </p:nvSpPr>
          <p:spPr bwMode="auto">
            <a:xfrm flipH="1">
              <a:off x="8072438" y="1066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6" name="Oval 35"/>
            <p:cNvSpPr>
              <a:spLocks noChangeAspect="1" noChangeArrowheads="1"/>
            </p:cNvSpPr>
            <p:nvPr/>
          </p:nvSpPr>
          <p:spPr bwMode="auto">
            <a:xfrm flipH="1">
              <a:off x="8021638" y="2819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7" name="AutoShape 36"/>
            <p:cNvCxnSpPr>
              <a:cxnSpLocks noChangeShapeType="1"/>
              <a:stCxn id="75" idx="3"/>
              <a:endCxn id="74" idx="0"/>
            </p:cNvCxnSpPr>
            <p:nvPr/>
          </p:nvCxnSpPr>
          <p:spPr bwMode="auto">
            <a:xfrm>
              <a:off x="8396288" y="1409700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6021500" y="2245564"/>
            <a:ext cx="1908439" cy="1676400"/>
            <a:chOff x="6605324" y="4953000"/>
            <a:chExt cx="1908439" cy="1676400"/>
          </a:xfrm>
        </p:grpSpPr>
        <p:sp>
          <p:nvSpPr>
            <p:cNvPr id="29" name="Oval 39"/>
            <p:cNvSpPr>
              <a:spLocks noChangeAspect="1" noChangeArrowheads="1"/>
            </p:cNvSpPr>
            <p:nvPr/>
          </p:nvSpPr>
          <p:spPr bwMode="auto">
            <a:xfrm flipH="1">
              <a:off x="6910124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" name="AutoShape 40"/>
            <p:cNvCxnSpPr>
              <a:cxnSpLocks noChangeShapeType="1"/>
              <a:stCxn id="29" idx="5"/>
              <a:endCxn id="31" idx="0"/>
            </p:cNvCxnSpPr>
            <p:nvPr/>
          </p:nvCxnSpPr>
          <p:spPr bwMode="auto">
            <a:xfrm flipH="1">
              <a:off x="6795824" y="5295900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41"/>
            <p:cNvSpPr>
              <a:spLocks noChangeAspect="1" noChangeArrowheads="1"/>
            </p:cNvSpPr>
            <p:nvPr/>
          </p:nvSpPr>
          <p:spPr bwMode="auto">
            <a:xfrm flipH="1">
              <a:off x="6605324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2" name="AutoShape 42"/>
            <p:cNvCxnSpPr>
              <a:cxnSpLocks noChangeShapeType="1"/>
              <a:stCxn id="33" idx="5"/>
              <a:endCxn id="35" idx="0"/>
            </p:cNvCxnSpPr>
            <p:nvPr/>
          </p:nvCxnSpPr>
          <p:spPr bwMode="auto">
            <a:xfrm flipH="1">
              <a:off x="7962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Oval 43"/>
            <p:cNvSpPr>
              <a:spLocks noChangeAspect="1" noChangeArrowheads="1"/>
            </p:cNvSpPr>
            <p:nvPr/>
          </p:nvSpPr>
          <p:spPr bwMode="auto">
            <a:xfrm flipH="1">
              <a:off x="8132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4" name="Oval 44"/>
            <p:cNvSpPr>
              <a:spLocks noChangeAspect="1" noChangeArrowheads="1"/>
            </p:cNvSpPr>
            <p:nvPr/>
          </p:nvSpPr>
          <p:spPr bwMode="auto">
            <a:xfrm flipH="1">
              <a:off x="7823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5" name="Oval 45"/>
            <p:cNvSpPr>
              <a:spLocks noChangeAspect="1" noChangeArrowheads="1"/>
            </p:cNvSpPr>
            <p:nvPr/>
          </p:nvSpPr>
          <p:spPr bwMode="auto">
            <a:xfrm flipH="1">
              <a:off x="7772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6" name="AutoShape 46"/>
            <p:cNvCxnSpPr>
              <a:cxnSpLocks noChangeShapeType="1"/>
              <a:stCxn id="34" idx="3"/>
              <a:endCxn id="33" idx="0"/>
            </p:cNvCxnSpPr>
            <p:nvPr/>
          </p:nvCxnSpPr>
          <p:spPr bwMode="auto">
            <a:xfrm>
              <a:off x="8147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Oval 8"/>
          <p:cNvSpPr>
            <a:spLocks noChangeArrowheads="1"/>
          </p:cNvSpPr>
          <p:nvPr/>
        </p:nvSpPr>
        <p:spPr bwMode="auto">
          <a:xfrm rot="19227359">
            <a:off x="6276388" y="216461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33800" y="2622331"/>
            <a:ext cx="170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2 to 6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47676" y="2324100"/>
            <a:ext cx="1579563" cy="2362200"/>
            <a:chOff x="6934200" y="4267200"/>
            <a:chExt cx="1579563" cy="2362200"/>
          </a:xfrm>
        </p:grpSpPr>
        <p:sp>
          <p:nvSpPr>
            <p:cNvPr id="39" name="Oval 39"/>
            <p:cNvSpPr>
              <a:spLocks noChangeAspect="1" noChangeArrowheads="1"/>
            </p:cNvSpPr>
            <p:nvPr/>
          </p:nvSpPr>
          <p:spPr bwMode="auto">
            <a:xfrm flipH="1">
              <a:off x="72390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0" name="AutoShape 40"/>
            <p:cNvCxnSpPr>
              <a:cxnSpLocks noChangeShapeType="1"/>
              <a:stCxn id="39" idx="5"/>
              <a:endCxn id="41" idx="0"/>
            </p:cNvCxnSpPr>
            <p:nvPr/>
          </p:nvCxnSpPr>
          <p:spPr bwMode="auto">
            <a:xfrm flipH="1">
              <a:off x="7124700" y="4610100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Oval 41"/>
            <p:cNvSpPr>
              <a:spLocks noChangeAspect="1" noChangeArrowheads="1"/>
            </p:cNvSpPr>
            <p:nvPr/>
          </p:nvSpPr>
          <p:spPr bwMode="auto">
            <a:xfrm flipH="1">
              <a:off x="6934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2" name="AutoShape 42"/>
            <p:cNvCxnSpPr>
              <a:cxnSpLocks noChangeShapeType="1"/>
              <a:stCxn id="43" idx="5"/>
              <a:endCxn id="47" idx="0"/>
            </p:cNvCxnSpPr>
            <p:nvPr/>
          </p:nvCxnSpPr>
          <p:spPr bwMode="auto">
            <a:xfrm flipH="1">
              <a:off x="7962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3"/>
            <p:cNvSpPr>
              <a:spLocks noChangeAspect="1" noChangeArrowheads="1"/>
            </p:cNvSpPr>
            <p:nvPr/>
          </p:nvSpPr>
          <p:spPr bwMode="auto">
            <a:xfrm flipH="1">
              <a:off x="8132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4" name="Oval 44"/>
            <p:cNvSpPr>
              <a:spLocks noChangeAspect="1" noChangeArrowheads="1"/>
            </p:cNvSpPr>
            <p:nvPr/>
          </p:nvSpPr>
          <p:spPr bwMode="auto">
            <a:xfrm flipH="1">
              <a:off x="7823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" name="Oval 45"/>
            <p:cNvSpPr>
              <a:spLocks noChangeAspect="1" noChangeArrowheads="1"/>
            </p:cNvSpPr>
            <p:nvPr/>
          </p:nvSpPr>
          <p:spPr bwMode="auto">
            <a:xfrm flipH="1">
              <a:off x="7772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48" name="AutoShape 46"/>
            <p:cNvCxnSpPr>
              <a:cxnSpLocks noChangeShapeType="1"/>
              <a:stCxn id="44" idx="3"/>
              <a:endCxn id="43" idx="0"/>
            </p:cNvCxnSpPr>
            <p:nvPr/>
          </p:nvCxnSpPr>
          <p:spPr bwMode="auto">
            <a:xfrm>
              <a:off x="8147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7"/>
            <p:cNvCxnSpPr>
              <a:cxnSpLocks noChangeShapeType="1"/>
              <a:stCxn id="39" idx="3"/>
              <a:endCxn id="44" idx="0"/>
            </p:cNvCxnSpPr>
            <p:nvPr/>
          </p:nvCxnSpPr>
          <p:spPr bwMode="auto">
            <a:xfrm>
              <a:off x="7562850" y="4610100"/>
              <a:ext cx="450850" cy="3238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6347842" y="2324100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862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782218" y="2133600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143000" y="2800350"/>
            <a:ext cx="1877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Self-Adjusting </a:t>
            </a:r>
            <a:r>
              <a:rPr lang="en-US" altLang="en-US" dirty="0">
                <a:solidFill>
                  <a:srgbClr val="FF3300"/>
                </a:solidFill>
              </a:rPr>
              <a:t>Trees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Ordinary binary search trees have no balance </a:t>
            </a:r>
            <a:r>
              <a:rPr lang="en-US" altLang="en-US" sz="2800" dirty="0" smtClean="0"/>
              <a:t>conditions.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hat </a:t>
            </a:r>
            <a:r>
              <a:rPr lang="en-US" altLang="en-US" sz="2400" dirty="0"/>
              <a:t>you get from insertion order is </a:t>
            </a:r>
            <a:r>
              <a:rPr lang="en-US" altLang="en-US" sz="2400" dirty="0" smtClean="0"/>
              <a:t>it.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Balanced trees like AVL trees enforce a balance condition when nodes </a:t>
            </a:r>
            <a:r>
              <a:rPr lang="en-US" altLang="en-US" sz="2800" dirty="0" smtClean="0"/>
              <a:t>change.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ree </a:t>
            </a:r>
            <a:r>
              <a:rPr lang="en-US" altLang="en-US" sz="2400" dirty="0"/>
              <a:t>is always balanced after an insert or </a:t>
            </a:r>
            <a:r>
              <a:rPr lang="en-US" altLang="en-US" sz="2400" dirty="0" smtClean="0"/>
              <a:t>delete.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Self-adjusting trees get reorganized over time as nodes are </a:t>
            </a:r>
            <a:r>
              <a:rPr lang="en-US" altLang="en-US" sz="2800" dirty="0" smtClean="0"/>
              <a:t>accessed.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Tree adjusts after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2400" dirty="0"/>
              <a:t>, 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smtClean="0"/>
              <a:t>operations.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39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33800" y="2622331"/>
            <a:ext cx="1703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0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6125179" y="2272228"/>
            <a:ext cx="1579563" cy="2362200"/>
            <a:chOff x="3886200" y="4267200"/>
            <a:chExt cx="1579563" cy="236220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7"/>
            <p:cNvCxnSpPr>
              <a:cxnSpLocks noChangeShapeType="1"/>
              <a:stCxn id="19" idx="3"/>
              <a:endCxn id="24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6953882" y="2857496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428903" y="287708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Zig from Right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00200" y="2272228"/>
            <a:ext cx="1579563" cy="2362200"/>
            <a:chOff x="3886200" y="4267200"/>
            <a:chExt cx="1579563" cy="2362200"/>
          </a:xfrm>
        </p:grpSpPr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 flipH="1">
              <a:off x="4343400" y="4267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52" name="AutoShape 5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 flipH="1">
              <a:off x="4076700" y="4610100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 flipH="1">
              <a:off x="3886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4" name="AutoShape 52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 flipH="1">
              <a:off x="4775200" y="4953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58" name="AutoShape 56"/>
            <p:cNvCxnSpPr>
              <a:cxnSpLocks noChangeShapeType="1"/>
              <a:stCxn id="56" idx="3"/>
              <a:endCxn id="55" idx="0"/>
            </p:cNvCxnSpPr>
            <p:nvPr/>
          </p:nvCxnSpPr>
          <p:spPr bwMode="auto">
            <a:xfrm>
              <a:off x="5099050" y="5295900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51" idx="3"/>
              <a:endCxn id="56" idx="0"/>
            </p:cNvCxnSpPr>
            <p:nvPr/>
          </p:nvCxnSpPr>
          <p:spPr bwMode="auto">
            <a:xfrm>
              <a:off x="4667250" y="4610100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6989298" y="244615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67941" y="2497653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Oval 8"/>
          <p:cNvSpPr>
            <a:spLocks noChangeArrowheads="1"/>
          </p:cNvSpPr>
          <p:nvPr/>
        </p:nvSpPr>
        <p:spPr bwMode="auto">
          <a:xfrm rot="19227359">
            <a:off x="2418887" y="2877081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702050" y="2622331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088157" y="215830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09800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54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3690970" y="2949589"/>
            <a:ext cx="187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 rot="19227359">
            <a:off x="2088157" y="2158304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09800"/>
            <a:ext cx="2246012" cy="1911350"/>
            <a:chOff x="3219751" y="4718050"/>
            <a:chExt cx="2246012" cy="1911350"/>
          </a:xfrm>
        </p:grpSpPr>
        <p:sp>
          <p:nvSpPr>
            <p:cNvPr id="19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" name="AutoShape 50"/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2" name="AutoShape 52"/>
            <p:cNvCxnSpPr>
              <a:cxnSpLocks noChangeShapeType="1"/>
              <a:stCxn id="23" idx="5"/>
              <a:endCxn id="25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6" name="AutoShape 56"/>
            <p:cNvCxnSpPr>
              <a:cxnSpLocks noChangeShapeType="1"/>
              <a:stCxn id="24" idx="3"/>
              <a:endCxn id="23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"/>
            <p:cNvCxnSpPr>
              <a:cxnSpLocks noChangeShapeType="1"/>
              <a:stCxn id="24" idx="5"/>
              <a:endCxn id="19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6195255" y="2209800"/>
            <a:ext cx="2246012" cy="1911350"/>
            <a:chOff x="3219751" y="4718050"/>
            <a:chExt cx="2246012" cy="1911350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Oval 54"/>
            <p:cNvSpPr>
              <a:spLocks noChangeAspect="1" noChangeArrowheads="1"/>
            </p:cNvSpPr>
            <p:nvPr/>
          </p:nvSpPr>
          <p:spPr bwMode="auto">
            <a:xfrm flipH="1">
              <a:off x="4301405" y="471805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7" name="AutoShape 56"/>
            <p:cNvCxnSpPr>
              <a:cxnSpLocks noChangeShapeType="1"/>
              <a:stCxn id="35" idx="3"/>
              <a:endCxn id="34" idx="0"/>
            </p:cNvCxnSpPr>
            <p:nvPr/>
          </p:nvCxnSpPr>
          <p:spPr bwMode="auto">
            <a:xfrm>
              <a:off x="4626609" y="5043254"/>
              <a:ext cx="648654" cy="5447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7"/>
            <p:cNvCxnSpPr>
              <a:cxnSpLocks noChangeShapeType="1"/>
              <a:stCxn id="35" idx="5"/>
              <a:endCxn id="30" idx="0"/>
            </p:cNvCxnSpPr>
            <p:nvPr/>
          </p:nvCxnSpPr>
          <p:spPr bwMode="auto">
            <a:xfrm flipH="1">
              <a:off x="3867451" y="5043254"/>
              <a:ext cx="489750" cy="4315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Multiply 38"/>
          <p:cNvSpPr/>
          <p:nvPr/>
        </p:nvSpPr>
        <p:spPr bwMode="auto">
          <a:xfrm>
            <a:off x="7119255" y="2103268"/>
            <a:ext cx="696308" cy="594063"/>
          </a:xfrm>
          <a:prstGeom prst="mathMultiply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(6.left)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12188" y="2958947"/>
            <a:ext cx="2246012" cy="1154628"/>
            <a:chOff x="3219751" y="5474772"/>
            <a:chExt cx="2246012" cy="1154628"/>
          </a:xfrm>
        </p:grpSpPr>
        <p:sp>
          <p:nvSpPr>
            <p:cNvPr id="42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50"/>
            <p:cNvCxnSpPr>
              <a:cxnSpLocks noChangeShapeType="1"/>
              <a:stCxn id="42" idx="5"/>
              <a:endCxn id="44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6" name="AutoShape 52"/>
            <p:cNvCxnSpPr>
              <a:cxnSpLocks noChangeShapeType="1"/>
              <a:stCxn id="47" idx="5"/>
              <a:endCxn id="48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6622888" y="2878000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983735" y="259326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Delete Example II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4040452" y="3505200"/>
            <a:ext cx="10668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388" y="2664927"/>
            <a:ext cx="2246012" cy="1154628"/>
            <a:chOff x="3219751" y="5474772"/>
            <a:chExt cx="2246012" cy="1154628"/>
          </a:xfrm>
        </p:grpSpPr>
        <p:sp>
          <p:nvSpPr>
            <p:cNvPr id="30" name="Oval 49"/>
            <p:cNvSpPr>
              <a:spLocks noChangeAspect="1" noChangeArrowheads="1"/>
            </p:cNvSpPr>
            <p:nvPr/>
          </p:nvSpPr>
          <p:spPr bwMode="auto">
            <a:xfrm flipH="1">
              <a:off x="3676951" y="54747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1" name="AutoShape 50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 flipH="1">
              <a:off x="3410251" y="5799976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51"/>
            <p:cNvSpPr>
              <a:spLocks noChangeAspect="1" noChangeArrowheads="1"/>
            </p:cNvSpPr>
            <p:nvPr/>
          </p:nvSpPr>
          <p:spPr bwMode="auto">
            <a:xfrm flipH="1">
              <a:off x="3219751" y="61605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33" name="AutoShape 52"/>
            <p:cNvCxnSpPr>
              <a:cxnSpLocks noChangeShapeType="1"/>
              <a:stCxn id="34" idx="5"/>
              <a:endCxn id="36" idx="0"/>
            </p:cNvCxnSpPr>
            <p:nvPr/>
          </p:nvCxnSpPr>
          <p:spPr bwMode="auto">
            <a:xfrm flipH="1">
              <a:off x="4914900" y="5930900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53"/>
            <p:cNvSpPr>
              <a:spLocks noChangeAspect="1" noChangeArrowheads="1"/>
            </p:cNvSpPr>
            <p:nvPr/>
          </p:nvSpPr>
          <p:spPr bwMode="auto">
            <a:xfrm flipH="1">
              <a:off x="5084763" y="5588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Oval 55"/>
            <p:cNvSpPr>
              <a:spLocks noChangeAspect="1" noChangeArrowheads="1"/>
            </p:cNvSpPr>
            <p:nvPr/>
          </p:nvSpPr>
          <p:spPr bwMode="auto">
            <a:xfrm flipH="1">
              <a:off x="4724400" y="6248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333769" y="3019335"/>
            <a:ext cx="2476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2 to 9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269845" y="2828835"/>
            <a:ext cx="1426355" cy="1746430"/>
            <a:chOff x="3277408" y="5344660"/>
            <a:chExt cx="1426355" cy="1746430"/>
          </a:xfrm>
        </p:grpSpPr>
        <p:sp>
          <p:nvSpPr>
            <p:cNvPr id="42" name="Oval 49"/>
            <p:cNvSpPr>
              <a:spLocks noChangeAspect="1" noChangeArrowheads="1"/>
            </p:cNvSpPr>
            <p:nvPr/>
          </p:nvSpPr>
          <p:spPr bwMode="auto">
            <a:xfrm flipH="1">
              <a:off x="3734608" y="534466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3" name="AutoShape 50"/>
            <p:cNvCxnSpPr>
              <a:cxnSpLocks noChangeShapeType="1"/>
              <a:stCxn id="42" idx="5"/>
              <a:endCxn id="44" idx="0"/>
            </p:cNvCxnSpPr>
            <p:nvPr/>
          </p:nvCxnSpPr>
          <p:spPr bwMode="auto">
            <a:xfrm flipH="1">
              <a:off x="3467908" y="5669864"/>
              <a:ext cx="322496" cy="360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51"/>
            <p:cNvSpPr>
              <a:spLocks noChangeAspect="1" noChangeArrowheads="1"/>
            </p:cNvSpPr>
            <p:nvPr/>
          </p:nvSpPr>
          <p:spPr bwMode="auto">
            <a:xfrm flipH="1">
              <a:off x="3277408" y="603046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6" name="AutoShape 52"/>
            <p:cNvCxnSpPr>
              <a:cxnSpLocks noChangeShapeType="1"/>
              <a:stCxn id="47" idx="5"/>
              <a:endCxn id="48" idx="0"/>
            </p:cNvCxnSpPr>
            <p:nvPr/>
          </p:nvCxnSpPr>
          <p:spPr bwMode="auto">
            <a:xfrm flipH="1">
              <a:off x="4152900" y="6374894"/>
              <a:ext cx="225659" cy="335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53"/>
            <p:cNvSpPr>
              <a:spLocks noChangeAspect="1" noChangeArrowheads="1"/>
            </p:cNvSpPr>
            <p:nvPr/>
          </p:nvSpPr>
          <p:spPr bwMode="auto">
            <a:xfrm flipH="1">
              <a:off x="4322763" y="60496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Oval 55"/>
            <p:cNvSpPr>
              <a:spLocks noChangeAspect="1" noChangeArrowheads="1"/>
            </p:cNvSpPr>
            <p:nvPr/>
          </p:nvSpPr>
          <p:spPr bwMode="auto">
            <a:xfrm flipH="1">
              <a:off x="3962400" y="67100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1" name="Oval 8"/>
          <p:cNvSpPr>
            <a:spLocks noChangeArrowheads="1"/>
          </p:cNvSpPr>
          <p:nvPr/>
        </p:nvSpPr>
        <p:spPr bwMode="auto">
          <a:xfrm rot="19227359">
            <a:off x="983735" y="2593267"/>
            <a:ext cx="501594" cy="54289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AutoShape 52"/>
          <p:cNvCxnSpPr>
            <a:cxnSpLocks noChangeShapeType="1"/>
            <a:stCxn id="42" idx="3"/>
            <a:endCxn id="47" idx="0"/>
          </p:cNvCxnSpPr>
          <p:nvPr/>
        </p:nvCxnSpPr>
        <p:spPr bwMode="auto">
          <a:xfrm>
            <a:off x="7052249" y="3154039"/>
            <a:ext cx="453451" cy="3798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02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610600" cy="1143000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Splay Trees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48267"/>
            <a:ext cx="8496300" cy="491913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Self-adjusting binary </a:t>
            </a:r>
            <a:r>
              <a:rPr lang="en-US" altLang="en-US" dirty="0"/>
              <a:t>search </a:t>
            </a:r>
            <a:r>
              <a:rPr lang="en-US" altLang="en-US" dirty="0" smtClean="0"/>
              <a:t>tree.</a:t>
            </a:r>
            <a:endParaRPr lang="en-US" altLang="en-US" dirty="0"/>
          </a:p>
          <a:p>
            <a:r>
              <a:rPr lang="en-US" altLang="en-US" dirty="0"/>
              <a:t>Splay trees are tree structures that:</a:t>
            </a:r>
          </a:p>
          <a:p>
            <a:pPr lvl="1"/>
            <a:r>
              <a:rPr lang="en-US" altLang="en-US" dirty="0"/>
              <a:t>Are not perfectly balanced all the </a:t>
            </a:r>
            <a:r>
              <a:rPr lang="en-US" altLang="en-US" dirty="0" smtClean="0"/>
              <a:t>time.</a:t>
            </a:r>
            <a:endParaRPr lang="en-US" altLang="en-US" dirty="0"/>
          </a:p>
          <a:p>
            <a:pPr lvl="1"/>
            <a:r>
              <a:rPr lang="en-US" altLang="en-US" dirty="0"/>
              <a:t>Data most recently accessed is near the root</a:t>
            </a:r>
            <a:r>
              <a:rPr lang="en-US" altLang="en-US" dirty="0" smtClean="0"/>
              <a:t>.</a:t>
            </a:r>
          </a:p>
          <a:p>
            <a:r>
              <a:rPr lang="en-US" altLang="en-US" sz="2800" dirty="0"/>
              <a:t>The procedure:</a:t>
            </a:r>
          </a:p>
          <a:p>
            <a:pPr lvl="1"/>
            <a:r>
              <a:rPr lang="en-US" altLang="en-US" sz="2400" dirty="0"/>
              <a:t>After node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/>
              <a:t> is accessed, perform “</a:t>
            </a:r>
            <a:r>
              <a:rPr lang="en-US" altLang="en-US" sz="2400" dirty="0" smtClean="0"/>
              <a:t>splay” </a:t>
            </a:r>
            <a:r>
              <a:rPr lang="en-US" altLang="en-US" sz="2400" dirty="0"/>
              <a:t>operations to bring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/>
              <a:t> to the root of the tree.</a:t>
            </a:r>
          </a:p>
          <a:p>
            <a:pPr lvl="1"/>
            <a:r>
              <a:rPr lang="en-US" altLang="en-US" sz="2400" dirty="0"/>
              <a:t>L</a:t>
            </a:r>
            <a:r>
              <a:rPr lang="en-US" altLang="en-US" sz="2400" dirty="0" smtClean="0"/>
              <a:t>eaves </a:t>
            </a:r>
            <a:r>
              <a:rPr lang="en-US" altLang="en-US" sz="2400" dirty="0"/>
              <a:t>the tree more balanced as a </a:t>
            </a:r>
            <a:r>
              <a:rPr lang="en-US" altLang="en-US" sz="2400" dirty="0" smtClean="0"/>
              <a:t>whole.</a:t>
            </a:r>
          </a:p>
          <a:p>
            <a:pPr lvl="1"/>
            <a:r>
              <a:rPr lang="en-US" altLang="en-US" sz="2400" dirty="0" smtClean="0"/>
              <a:t>Most recently accessed nodes are at the top of the tree.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Why Splaying Helps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982132"/>
                <a:ext cx="8610600" cy="4504268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If a node </a:t>
                </a:r>
                <a:r>
                  <a:rPr lang="en-US" alt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on the access path is at </a:t>
                </a:r>
                <a:r>
                  <a:rPr lang="en-US" altLang="en-US" sz="2800" dirty="0" smtClean="0"/>
                  <a:t>depth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800" dirty="0" smtClean="0"/>
                  <a:t> before </a:t>
                </a:r>
                <a:r>
                  <a:rPr lang="en-US" altLang="en-US" sz="2800" dirty="0"/>
                  <a:t>the splay, it’s at about depth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800" dirty="0"/>
                  <a:t> after the </a:t>
                </a:r>
                <a:r>
                  <a:rPr lang="en-US" altLang="en-US" sz="2800" dirty="0" smtClean="0"/>
                  <a:t>splay.</a:t>
                </a:r>
                <a:endParaRPr lang="en-US" altLang="en-US" sz="2800" dirty="0"/>
              </a:p>
              <a:p>
                <a:pPr lvl="1" eaLnBrk="1" hangingPunct="1"/>
                <a:r>
                  <a:rPr lang="en-US" altLang="en-US" sz="2400" dirty="0"/>
                  <a:t>Exceptions are the root, the child of the root, and the node </a:t>
                </a:r>
                <a:r>
                  <a:rPr lang="en-US" altLang="en-US" sz="2400" dirty="0" smtClean="0"/>
                  <a:t>splayed.</a:t>
                </a:r>
                <a:endParaRPr lang="en-US" altLang="en-US" sz="2400" dirty="0"/>
              </a:p>
              <a:p>
                <a:pPr eaLnBrk="1" hangingPunct="1"/>
                <a:r>
                  <a:rPr lang="en-US" altLang="en-US" sz="2800" dirty="0"/>
                  <a:t>Overall, nodes which are below nodes on the access path tend to move closer to the </a:t>
                </a:r>
                <a:r>
                  <a:rPr lang="en-US" altLang="en-US" sz="2800" dirty="0" smtClean="0"/>
                  <a:t>root. </a:t>
                </a:r>
              </a:p>
              <a:p>
                <a:pPr eaLnBrk="1" hangingPunct="1"/>
                <a:r>
                  <a:rPr lang="en-US" altLang="en-US" sz="2800" dirty="0"/>
                  <a:t>Splaying </a:t>
                </a:r>
                <a:r>
                  <a:rPr lang="en-US" altLang="en-US" sz="2800" dirty="0" smtClean="0"/>
                  <a:t>gets good amortized performance.</a:t>
                </a:r>
              </a:p>
              <a:p>
                <a:pPr lvl="1" eaLnBrk="1" hangingPunct="1"/>
                <a:r>
                  <a:rPr lang="en-US" altLang="en-US" sz="2400" dirty="0" smtClean="0"/>
                  <a:t>Costs a little more now, but enables better performance for future operations.</a:t>
                </a:r>
                <a:endParaRPr lang="en-US" altLang="en-US" sz="2400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89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982132"/>
                <a:ext cx="8610600" cy="4504268"/>
              </a:xfrm>
              <a:blipFill rotWithShape="0">
                <a:blip r:embed="rId3"/>
                <a:stretch>
                  <a:fillRect l="-1062" t="-1894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3300"/>
                </a:solidFill>
              </a:rPr>
              <a:t>Analysis of Splay Trees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876800"/>
          </a:xfrm>
        </p:spPr>
        <p:txBody>
          <a:bodyPr/>
          <a:lstStyle/>
          <a:p>
            <a:r>
              <a:rPr lang="en-US" altLang="en-US" sz="2800" dirty="0"/>
              <a:t>Splay trees tend to be </a:t>
            </a:r>
            <a:r>
              <a:rPr lang="en-US" altLang="en-US" sz="2800" dirty="0" smtClean="0"/>
              <a:t>balanced. </a:t>
            </a:r>
            <a:endParaRPr lang="en-US" altLang="en-US" sz="2800" dirty="0"/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operations takes time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O(m log n)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operations on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items. </a:t>
            </a:r>
            <a:r>
              <a:rPr lang="en-US" altLang="en-US" sz="2400" dirty="0" smtClean="0"/>
              <a:t>(Proof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difficult.)</a:t>
            </a:r>
            <a:endParaRPr lang="en-US" altLang="en-US" sz="2400" dirty="0"/>
          </a:p>
          <a:p>
            <a:pPr lvl="1"/>
            <a:r>
              <a:rPr lang="en-US" altLang="en-US" sz="2400" dirty="0"/>
              <a:t>Amortized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altLang="en-US" sz="2400" dirty="0"/>
              <a:t> time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However, in the worst case, all nodes on one side of tree. </a:t>
            </a:r>
          </a:p>
          <a:p>
            <a:pPr lvl="1"/>
            <a:r>
              <a:rPr lang="en-US" altLang="en-US" sz="2400" dirty="0"/>
              <a:t>O</a:t>
            </a:r>
            <a:r>
              <a:rPr lang="en-US" altLang="en-US" sz="2400" dirty="0" smtClean="0"/>
              <a:t>perations take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en-US" sz="2400" dirty="0">
                <a:cs typeface="Courier New" panose="02070309020205020404" pitchFamily="49" charset="0"/>
              </a:rPr>
              <a:t>.</a:t>
            </a:r>
            <a:r>
              <a:rPr lang="en-US" altLang="en-US" sz="2400" dirty="0" smtClean="0"/>
              <a:t>  </a:t>
            </a:r>
            <a:endParaRPr lang="en-US" altLang="en-US" sz="2400" dirty="0"/>
          </a:p>
          <a:p>
            <a:r>
              <a:rPr lang="en-US" altLang="en-US" sz="2800" dirty="0"/>
              <a:t>Splay trees have good “locality” </a:t>
            </a:r>
            <a:r>
              <a:rPr lang="en-US" altLang="en-US" sz="2800" dirty="0" smtClean="0"/>
              <a:t>properties:</a:t>
            </a:r>
            <a:endParaRPr lang="en-US" altLang="en-US" sz="2800" dirty="0"/>
          </a:p>
          <a:p>
            <a:pPr lvl="1"/>
            <a:r>
              <a:rPr lang="en-US" altLang="en-US" sz="2400" dirty="0"/>
              <a:t>Recently accessed items are near the root of the tree.</a:t>
            </a:r>
          </a:p>
          <a:p>
            <a:pPr lvl="1"/>
            <a:r>
              <a:rPr lang="en-US" altLang="en-US" sz="2400" dirty="0"/>
              <a:t>Items near an </a:t>
            </a:r>
            <a:r>
              <a:rPr lang="en-US" altLang="en-US" sz="2400" dirty="0" smtClean="0"/>
              <a:t>accessed item </a:t>
            </a:r>
            <a:r>
              <a:rPr lang="en-US" altLang="en-US" sz="2400" dirty="0"/>
              <a:t>are pulled toward the root.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33" y="872067"/>
                <a:ext cx="9067800" cy="2785534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800" dirty="0" smtClean="0"/>
                  <a:t>An </a:t>
                </a:r>
                <a:r>
                  <a:rPr lang="en-US" altLang="en-US" sz="2800" b="1" dirty="0">
                    <a:solidFill>
                      <a:srgbClr val="FA0000"/>
                    </a:solidFill>
                  </a:rPr>
                  <a:t>AVL tree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is a self-balancing, </a:t>
                </a:r>
                <a:r>
                  <a:rPr lang="en-US" altLang="en-US" sz="2800" dirty="0"/>
                  <a:t>binary search </a:t>
                </a:r>
                <a:r>
                  <a:rPr lang="en-US" altLang="en-US" sz="2800" dirty="0" smtClean="0"/>
                  <a:t>tree.</a:t>
                </a:r>
              </a:p>
              <a:p>
                <a:pPr lvl="1"/>
                <a:r>
                  <a:rPr lang="en-US" altLang="en-US" sz="2400" dirty="0"/>
                  <a:t>N</a:t>
                </a:r>
                <a:r>
                  <a:rPr lang="en-US" altLang="en-US" sz="2400" dirty="0" smtClean="0"/>
                  <a:t>amed </a:t>
                </a:r>
                <a:r>
                  <a:rPr lang="en-US" altLang="en-US" sz="2400" dirty="0"/>
                  <a:t>after </a:t>
                </a:r>
                <a:r>
                  <a:rPr lang="en-US" altLang="en-US" sz="2400" dirty="0" smtClean="0"/>
                  <a:t>its </a:t>
                </a:r>
                <a:r>
                  <a:rPr lang="en-US" altLang="en-US" sz="2400" dirty="0"/>
                  <a:t>inventors, </a:t>
                </a:r>
                <a:r>
                  <a:rPr lang="en-US" altLang="en-US" sz="2400" b="1" dirty="0"/>
                  <a:t>A</a:t>
                </a:r>
                <a:r>
                  <a:rPr lang="en-US" altLang="en-US" sz="2400" dirty="0"/>
                  <a:t>delson-</a:t>
                </a:r>
                <a:r>
                  <a:rPr lang="en-US" altLang="en-US" sz="2400" b="1" dirty="0" err="1"/>
                  <a:t>V</a:t>
                </a:r>
                <a:r>
                  <a:rPr lang="en-US" altLang="en-US" sz="2400" dirty="0" err="1"/>
                  <a:t>elskii</a:t>
                </a:r>
                <a:r>
                  <a:rPr lang="en-US" altLang="en-US" sz="2400" dirty="0"/>
                  <a:t> and </a:t>
                </a:r>
                <a:r>
                  <a:rPr lang="en-US" altLang="en-US" sz="2400" b="1" dirty="0" smtClean="0"/>
                  <a:t>L</a:t>
                </a:r>
                <a:r>
                  <a:rPr lang="en-US" altLang="en-US" sz="2400" dirty="0" smtClean="0"/>
                  <a:t>andis.</a:t>
                </a:r>
              </a:p>
              <a:p>
                <a:pPr lvl="1"/>
                <a:r>
                  <a:rPr lang="en-US" altLang="en-US" sz="2400" dirty="0"/>
                  <a:t>F</a:t>
                </a:r>
                <a:r>
                  <a:rPr lang="en-US" altLang="en-US" sz="2400" dirty="0" smtClean="0"/>
                  <a:t>irst proposed dynamically balancing trees. </a:t>
                </a:r>
              </a:p>
              <a:p>
                <a:pPr lvl="1"/>
                <a:r>
                  <a:rPr lang="en-US" altLang="en-US" sz="2400" dirty="0"/>
                  <a:t>N</a:t>
                </a:r>
                <a:r>
                  <a:rPr lang="en-US" altLang="en-US" sz="2400" dirty="0" smtClean="0"/>
                  <a:t>ot </a:t>
                </a:r>
                <a:r>
                  <a:rPr lang="en-US" altLang="en-US" sz="2400" dirty="0"/>
                  <a:t>perfectly balanced, but </a:t>
                </a:r>
                <a:r>
                  <a:rPr lang="en-US" altLang="en-US" sz="2400" dirty="0" smtClean="0"/>
                  <a:t>each node has a balance factor of -1, 0, or 1. </a:t>
                </a:r>
              </a:p>
              <a:p>
                <a:pPr lvl="1"/>
                <a:r>
                  <a:rPr lang="en-US" altLang="en-US" sz="2400" dirty="0"/>
                  <a:t>M</a:t>
                </a:r>
                <a:r>
                  <a:rPr lang="en-US" altLang="en-US" sz="2400" dirty="0" smtClean="0"/>
                  <a:t>aintains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search, addition and deletion time</a:t>
                </a:r>
                <a:r>
                  <a:rPr lang="en-US" altLang="en-US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33" y="872067"/>
                <a:ext cx="9067800" cy="2785534"/>
              </a:xfrm>
              <a:blipFill rotWithShape="0">
                <a:blip r:embed="rId2"/>
                <a:stretch>
                  <a:fillRect l="-1009" t="-2188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767667"/>
            <a:ext cx="3543300" cy="22795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Measuring Tree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sz="2800" dirty="0" smtClean="0"/>
                  <a:t>In a tree</a:t>
                </a:r>
                <a:r>
                  <a:rPr lang="en-US" altLang="en-US" sz="2800" dirty="0"/>
                  <a:t>, the </a:t>
                </a:r>
                <a:r>
                  <a:rPr lang="en-US" altLang="en-US" sz="2800" i="1" dirty="0">
                    <a:solidFill>
                      <a:srgbClr val="FF0000"/>
                    </a:solidFill>
                  </a:rPr>
                  <a:t>balance factor</a:t>
                </a:r>
                <a:r>
                  <a:rPr lang="en-US" altLang="en-US" sz="2800" dirty="0"/>
                  <a:t> of a node </a:t>
                </a:r>
                <a:r>
                  <a:rPr lang="en-US" alt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sz="2800" dirty="0"/>
                  <a:t> is defined as the difference in the heights of its two sub-trees: </a:t>
                </a:r>
              </a:p>
              <a:p>
                <a:pPr>
                  <a:spcBef>
                    <a:spcPct val="0"/>
                  </a:spcBef>
                </a:pPr>
                <a:endParaRPr lang="en-US" altLang="en-US" dirty="0"/>
              </a:p>
              <a:p>
                <a:pPr marL="457200" lvl="1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𝐿𝑒𝑓𝑡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 smtClean="0"/>
              </a:p>
              <a:p>
                <a:pPr marL="457200" lvl="1" indent="0">
                  <a:spcBef>
                    <a:spcPct val="0"/>
                  </a:spcBef>
                  <a:buNone/>
                </a:pPr>
                <a:endParaRPr lang="en-US" altLang="en-US" sz="2400" dirty="0"/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 height is the number of edges between a node and the furthest leaf in its sub-trees.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 smtClean="0"/>
                  <a:t>Nodes </a:t>
                </a:r>
                <a:r>
                  <a:rPr lang="en-US" altLang="en-US" sz="2400" dirty="0"/>
                  <a:t>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en-US" sz="2400" dirty="0"/>
                  <a:t> are called "left-heavy."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2400" dirty="0"/>
                  <a:t> are called "right-heavy." 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sz="2400" dirty="0"/>
                  <a:t>Nodes with balance factors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/>
                  <a:t> are called "balanced."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200" dirty="0"/>
              </a:p>
              <a:p>
                <a:r>
                  <a:rPr lang="en-US" altLang="en-US" sz="2800" dirty="0" smtClean="0">
                    <a:solidFill>
                      <a:srgbClr val="262626"/>
                    </a:solidFill>
                  </a:rPr>
                  <a:t>A </a:t>
                </a:r>
                <a:r>
                  <a:rPr lang="en-US" altLang="en-US" sz="2800" i="1" dirty="0" smtClean="0">
                    <a:solidFill>
                      <a:srgbClr val="FF0000"/>
                    </a:solidFill>
                  </a:rPr>
                  <a:t>balanced tree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 is a tree in which all of its nodes are </a:t>
                </a:r>
                <a:r>
                  <a:rPr lang="en-US" altLang="en-US" sz="2800" i="1" dirty="0" smtClean="0">
                    <a:solidFill>
                      <a:srgbClr val="262626"/>
                    </a:solidFill>
                  </a:rPr>
                  <a:t>balanced</a:t>
                </a:r>
                <a:r>
                  <a:rPr lang="en-US" altLang="en-US" sz="2800" dirty="0" smtClean="0">
                    <a:solidFill>
                      <a:srgbClr val="262626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14400"/>
                <a:ext cx="9144000" cy="5334000"/>
              </a:xfrm>
              <a:blipFill rotWithShape="0">
                <a:blip r:embed="rId2"/>
                <a:stretch>
                  <a:fillRect l="-933" t="-160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Calculating Balance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For instance, the balance factor of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000" dirty="0" smtClean="0"/>
              <a:t> is: 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81400"/>
            <a:ext cx="3543300" cy="227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  <m:d>
                            <m:dPr>
                              <m:ctrlPr>
                                <a:rPr lang="en-US" altLang="en-US" sz="24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kern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4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800" b="0" kern="0" dirty="0"/>
              </a:p>
              <a:p>
                <a:pPr marL="0" indent="0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𝐵𝑎𝑙𝑎𝑛𝑐𝑒𝐹𝑎𝑐𝑡𝑜𝑟</m:t>
                      </m:r>
                      <m:d>
                        <m:dPr>
                          <m:ctrlP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ker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en-US" sz="24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kern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2400" b="0" kern="0" dirty="0"/>
              </a:p>
              <a:p>
                <a:pPr marL="0" indent="0">
                  <a:buFont typeface="Marlett" pitchFamily="2" charset="2"/>
                  <a:buNone/>
                </a:pPr>
                <a:endParaRPr lang="en-US" sz="2600" b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752600"/>
                <a:ext cx="8077200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804834" y="4038600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4063779"/>
            <a:ext cx="76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3" y="-152400"/>
            <a:ext cx="79713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AVL-Trees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1066800"/>
          </a:xfrm>
        </p:spPr>
        <p:txBody>
          <a:bodyPr/>
          <a:lstStyle/>
          <a:p>
            <a:r>
              <a:rPr lang="en-US" sz="2800" dirty="0" smtClean="0"/>
              <a:t>Insertions and deletions may change the balance factor of nodes in a binary search tree.</a:t>
            </a:r>
          </a:p>
          <a:p>
            <a:pPr lvl="1"/>
            <a:r>
              <a:rPr lang="en-US" dirty="0" smtClean="0"/>
              <a:t>For instance, given this deletion: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989667" y="2917311"/>
            <a:ext cx="457200" cy="771555"/>
            <a:chOff x="1951567" y="1905000"/>
            <a:chExt cx="457200" cy="771555"/>
          </a:xfrm>
        </p:grpSpPr>
        <p:grpSp>
          <p:nvGrpSpPr>
            <p:cNvPr id="99" name="Group 9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01" name="Oval 10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172633" y="3679311"/>
            <a:ext cx="457200" cy="769442"/>
            <a:chOff x="1951567" y="1907113"/>
            <a:chExt cx="457200" cy="769442"/>
          </a:xfrm>
        </p:grpSpPr>
        <p:grpSp>
          <p:nvGrpSpPr>
            <p:cNvPr id="104" name="Group 10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628900" y="3679311"/>
            <a:ext cx="457200" cy="769442"/>
            <a:chOff x="1951567" y="1907113"/>
            <a:chExt cx="457200" cy="769442"/>
          </a:xfrm>
        </p:grpSpPr>
        <p:grpSp>
          <p:nvGrpSpPr>
            <p:cNvPr id="109" name="Group 10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11" name="Oval 11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" y="4669911"/>
            <a:ext cx="507999" cy="762000"/>
            <a:chOff x="1854201" y="1914555"/>
            <a:chExt cx="507999" cy="7620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608667" y="4669911"/>
            <a:ext cx="563033" cy="762000"/>
            <a:chOff x="1981200" y="1914555"/>
            <a:chExt cx="563033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23" name="Straight Connector 122"/>
          <p:cNvCxnSpPr>
            <a:stCxn id="101" idx="3"/>
            <a:endCxn id="106" idx="7"/>
          </p:cNvCxnSpPr>
          <p:nvPr/>
        </p:nvCxnSpPr>
        <p:spPr bwMode="auto">
          <a:xfrm flipH="1">
            <a:off x="1527470" y="3623515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117" idx="0"/>
          </p:cNvCxnSpPr>
          <p:nvPr/>
        </p:nvCxnSpPr>
        <p:spPr bwMode="auto">
          <a:xfrm flipH="1">
            <a:off x="965199" y="4380225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endCxn id="122" idx="0"/>
          </p:cNvCxnSpPr>
          <p:nvPr/>
        </p:nvCxnSpPr>
        <p:spPr bwMode="auto">
          <a:xfrm>
            <a:off x="1527470" y="4380225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endCxn id="112" idx="0"/>
          </p:cNvCxnSpPr>
          <p:nvPr/>
        </p:nvCxnSpPr>
        <p:spPr bwMode="auto">
          <a:xfrm>
            <a:off x="2362200" y="3605493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6714067" y="2912533"/>
            <a:ext cx="457200" cy="771555"/>
            <a:chOff x="1951567" y="1905000"/>
            <a:chExt cx="457200" cy="771555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-2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897033" y="3674533"/>
            <a:ext cx="457200" cy="769442"/>
            <a:chOff x="1951567" y="1907113"/>
            <a:chExt cx="457200" cy="769442"/>
          </a:xfrm>
        </p:grpSpPr>
        <p:grpSp>
          <p:nvGrpSpPr>
            <p:cNvPr id="133" name="Group 13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35" name="Oval 13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72100" y="4665133"/>
            <a:ext cx="507999" cy="762000"/>
            <a:chOff x="1854201" y="1914555"/>
            <a:chExt cx="507999" cy="7620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33067" y="4665133"/>
            <a:ext cx="563033" cy="762000"/>
            <a:chOff x="1981200" y="1914555"/>
            <a:chExt cx="563033" cy="7620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47" name="Straight Connector 146"/>
          <p:cNvCxnSpPr>
            <a:stCxn id="130" idx="3"/>
            <a:endCxn id="135" idx="7"/>
          </p:cNvCxnSpPr>
          <p:nvPr/>
        </p:nvCxnSpPr>
        <p:spPr bwMode="auto">
          <a:xfrm flipH="1">
            <a:off x="6251870" y="3618737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>
            <a:endCxn id="141" idx="0"/>
          </p:cNvCxnSpPr>
          <p:nvPr/>
        </p:nvCxnSpPr>
        <p:spPr bwMode="auto">
          <a:xfrm flipH="1">
            <a:off x="5689599" y="4375447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>
            <a:endCxn id="146" idx="0"/>
          </p:cNvCxnSpPr>
          <p:nvPr/>
        </p:nvCxnSpPr>
        <p:spPr bwMode="auto">
          <a:xfrm>
            <a:off x="6251870" y="4375447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3666067" y="4212711"/>
            <a:ext cx="1447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3589865" y="3750734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Delete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3" y="-152400"/>
            <a:ext cx="79713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Unbalanced AVL-Trees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914871"/>
          </a:xfrm>
        </p:spPr>
        <p:txBody>
          <a:bodyPr/>
          <a:lstStyle/>
          <a:p>
            <a:pPr lvl="1"/>
            <a:r>
              <a:rPr lang="en-US" dirty="0" smtClean="0"/>
              <a:t>or this insertion: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81200" y="2152946"/>
            <a:ext cx="457200" cy="771555"/>
            <a:chOff x="1951567" y="1905000"/>
            <a:chExt cx="457200" cy="771555"/>
          </a:xfrm>
        </p:grpSpPr>
        <p:grpSp>
          <p:nvGrpSpPr>
            <p:cNvPr id="8" name="Group 7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4166" y="2900378"/>
            <a:ext cx="457200" cy="769442"/>
            <a:chOff x="1951567" y="1907113"/>
            <a:chExt cx="457200" cy="769442"/>
          </a:xfrm>
        </p:grpSpPr>
        <p:grpSp>
          <p:nvGrpSpPr>
            <p:cNvPr id="24" name="Group 2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20433" y="2900378"/>
            <a:ext cx="457200" cy="769442"/>
            <a:chOff x="1951567" y="1907113"/>
            <a:chExt cx="457200" cy="769442"/>
          </a:xfrm>
        </p:grpSpPr>
        <p:grpSp>
          <p:nvGrpSpPr>
            <p:cNvPr id="29" name="Group 2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233" y="3890978"/>
            <a:ext cx="507999" cy="762000"/>
            <a:chOff x="1854201" y="1914555"/>
            <a:chExt cx="507999" cy="762000"/>
          </a:xfrm>
        </p:grpSpPr>
        <p:grpSp>
          <p:nvGrpSpPr>
            <p:cNvPr id="34" name="Group 33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00200" y="3890978"/>
            <a:ext cx="563033" cy="762000"/>
            <a:chOff x="1981200" y="1914555"/>
            <a:chExt cx="563033" cy="762000"/>
          </a:xfrm>
        </p:grpSpPr>
        <p:grpSp>
          <p:nvGrpSpPr>
            <p:cNvPr id="39" name="Group 38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44" name="Straight Connector 43"/>
          <p:cNvCxnSpPr>
            <a:endCxn id="26" idx="7"/>
          </p:cNvCxnSpPr>
          <p:nvPr/>
        </p:nvCxnSpPr>
        <p:spPr bwMode="auto">
          <a:xfrm flipH="1">
            <a:off x="1519003" y="2844582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37" idx="0"/>
          </p:cNvCxnSpPr>
          <p:nvPr/>
        </p:nvCxnSpPr>
        <p:spPr bwMode="auto">
          <a:xfrm flipH="1">
            <a:off x="956732" y="3601292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endCxn id="42" idx="0"/>
          </p:cNvCxnSpPr>
          <p:nvPr/>
        </p:nvCxnSpPr>
        <p:spPr bwMode="auto">
          <a:xfrm>
            <a:off x="1519003" y="3601292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endCxn id="32" idx="0"/>
          </p:cNvCxnSpPr>
          <p:nvPr/>
        </p:nvCxnSpPr>
        <p:spPr bwMode="auto">
          <a:xfrm>
            <a:off x="2353733" y="2826560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6705600" y="2133600"/>
            <a:ext cx="457200" cy="771555"/>
            <a:chOff x="1951567" y="1905000"/>
            <a:chExt cx="457200" cy="771555"/>
          </a:xfrm>
        </p:grpSpPr>
        <p:grpSp>
          <p:nvGrpSpPr>
            <p:cNvPr id="61" name="Group 6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3" name="Oval 6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6</a:t>
                </a:r>
                <a:endParaRPr lang="en-US" sz="20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951567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-2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88566" y="2895600"/>
            <a:ext cx="457200" cy="769442"/>
            <a:chOff x="1951567" y="1907113"/>
            <a:chExt cx="457200" cy="769442"/>
          </a:xfrm>
        </p:grpSpPr>
        <p:grpSp>
          <p:nvGrpSpPr>
            <p:cNvPr id="66" name="Group 65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44833" y="2895600"/>
            <a:ext cx="457200" cy="769442"/>
            <a:chOff x="1951567" y="1907113"/>
            <a:chExt cx="457200" cy="769442"/>
          </a:xfrm>
        </p:grpSpPr>
        <p:grpSp>
          <p:nvGrpSpPr>
            <p:cNvPr id="71" name="Group 7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8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951567" y="190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63633" y="3886200"/>
            <a:ext cx="507999" cy="762000"/>
            <a:chOff x="1854201" y="1914555"/>
            <a:chExt cx="507999" cy="762000"/>
          </a:xfrm>
        </p:grpSpPr>
        <p:grpSp>
          <p:nvGrpSpPr>
            <p:cNvPr id="76" name="Group 75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854201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24600" y="3886200"/>
            <a:ext cx="563033" cy="762000"/>
            <a:chOff x="1981200" y="1914555"/>
            <a:chExt cx="563033" cy="762000"/>
          </a:xfrm>
        </p:grpSpPr>
        <p:grpSp>
          <p:nvGrpSpPr>
            <p:cNvPr id="81" name="Group 80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+1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85" name="Straight Connector 84"/>
          <p:cNvCxnSpPr>
            <a:stCxn id="63" idx="3"/>
            <a:endCxn id="68" idx="7"/>
          </p:cNvCxnSpPr>
          <p:nvPr/>
        </p:nvCxnSpPr>
        <p:spPr bwMode="auto">
          <a:xfrm flipH="1">
            <a:off x="6243403" y="2839804"/>
            <a:ext cx="547626" cy="49047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endCxn id="79" idx="0"/>
          </p:cNvCxnSpPr>
          <p:nvPr/>
        </p:nvCxnSpPr>
        <p:spPr bwMode="auto">
          <a:xfrm flipH="1">
            <a:off x="5681132" y="3596514"/>
            <a:ext cx="288631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endCxn id="84" idx="0"/>
          </p:cNvCxnSpPr>
          <p:nvPr/>
        </p:nvCxnSpPr>
        <p:spPr bwMode="auto">
          <a:xfrm>
            <a:off x="6243403" y="3596514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endCxn id="74" idx="0"/>
          </p:cNvCxnSpPr>
          <p:nvPr/>
        </p:nvCxnSpPr>
        <p:spPr bwMode="auto">
          <a:xfrm>
            <a:off x="7078133" y="2821782"/>
            <a:ext cx="486833" cy="4431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3657600" y="3433778"/>
            <a:ext cx="1447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581398" y="2971801"/>
            <a:ext cx="160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735233" y="4862232"/>
            <a:ext cx="563033" cy="762000"/>
            <a:chOff x="1981200" y="1914555"/>
            <a:chExt cx="563033" cy="762000"/>
          </a:xfrm>
        </p:grpSpPr>
        <p:grpSp>
          <p:nvGrpSpPr>
            <p:cNvPr id="93" name="Group 92"/>
            <p:cNvGrpSpPr/>
            <p:nvPr/>
          </p:nvGrpSpPr>
          <p:grpSpPr>
            <a:xfrm>
              <a:off x="1981200" y="2276445"/>
              <a:ext cx="381000" cy="400110"/>
              <a:chOff x="1981200" y="2276445"/>
              <a:chExt cx="381000" cy="400110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1981200" y="2286000"/>
                <a:ext cx="381000" cy="381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019300" y="227644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</a:t>
                </a:r>
                <a:endParaRPr lang="en-US" sz="2000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087033" y="191455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/>
          <p:cNvCxnSpPr>
            <a:endCxn id="96" idx="0"/>
          </p:cNvCxnSpPr>
          <p:nvPr/>
        </p:nvCxnSpPr>
        <p:spPr bwMode="auto">
          <a:xfrm>
            <a:off x="6654036" y="4572546"/>
            <a:ext cx="271697" cy="6515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AVL-Tree 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914400"/>
                <a:ext cx="9067800" cy="5029200"/>
              </a:xfrm>
            </p:spPr>
            <p:txBody>
              <a:bodyPr/>
              <a:lstStyle/>
              <a:p>
                <a:r>
                  <a:rPr lang="en-US" dirty="0"/>
                  <a:t>After an insertion or a deletion, </a:t>
                </a:r>
                <a:r>
                  <a:rPr lang="en-US" dirty="0" smtClean="0"/>
                  <a:t>one </a:t>
                </a:r>
                <a:r>
                  <a:rPr lang="en-US" dirty="0"/>
                  <a:t>or more nodes </a:t>
                </a:r>
                <a:r>
                  <a:rPr lang="en-US" dirty="0" smtClean="0"/>
                  <a:t>can become too </a:t>
                </a:r>
                <a:r>
                  <a:rPr lang="en-US" dirty="0"/>
                  <a:t>far out of balance (i.e. have balance factors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These imbalances can occur in four places: </a:t>
                </a:r>
              </a:p>
              <a:p>
                <a:pPr lvl="1"/>
                <a:r>
                  <a:rPr lang="en-US" dirty="0" smtClean="0"/>
                  <a:t>Outside:</a:t>
                </a:r>
              </a:p>
              <a:p>
                <a:pPr lvl="2"/>
                <a:r>
                  <a:rPr lang="en-US" dirty="0" smtClean="0"/>
                  <a:t>in the left sub-tree (L-Orientation).</a:t>
                </a:r>
              </a:p>
              <a:p>
                <a:pPr lvl="2"/>
                <a:r>
                  <a:rPr lang="en-US" dirty="0" smtClean="0"/>
                  <a:t>in the right sub-tree (R-Orientation).</a:t>
                </a:r>
              </a:p>
              <a:p>
                <a:pPr lvl="1"/>
                <a:r>
                  <a:rPr lang="en-US" dirty="0" smtClean="0"/>
                  <a:t>Inside:</a:t>
                </a:r>
              </a:p>
              <a:p>
                <a:pPr lvl="2"/>
                <a:r>
                  <a:rPr lang="en-US" dirty="0" smtClean="0"/>
                  <a:t>in the right sub-tree of the left sub-tree (RL-Orientation).</a:t>
                </a:r>
              </a:p>
              <a:p>
                <a:pPr lvl="2"/>
                <a:r>
                  <a:rPr lang="en-US" dirty="0" smtClean="0"/>
                  <a:t>in the left sub-tree of the right sub-tree (LR-Orientation).</a:t>
                </a:r>
                <a:endParaRPr 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14400"/>
                <a:ext cx="9067800" cy="5029200"/>
              </a:xfrm>
              <a:blipFill rotWithShape="0">
                <a:blip r:embed="rId2"/>
                <a:stretch>
                  <a:fillRect l="-1277" t="-1576" b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Imbalances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1469"/>
            <a:ext cx="3482962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46070"/>
            <a:ext cx="3660543" cy="231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282408"/>
            <a:ext cx="6896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Note:</a:t>
            </a:r>
            <a:r>
              <a:rPr 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T</a:t>
            </a:r>
            <a:r>
              <a:rPr lang="en-US" altLang="en-US" sz="1800" b="0" baseline="-30000" dirty="0" smtClean="0">
                <a:latin typeface="Arial" panose="020B0604020202020204" pitchFamily="34" charset="0"/>
              </a:rPr>
              <a:t>1</a:t>
            </a:r>
            <a:r>
              <a:rPr lang="en-US" altLang="en-US" sz="1800" b="0" dirty="0">
                <a:latin typeface="Arial" panose="020B0604020202020204" pitchFamily="34" charset="0"/>
              </a:rPr>
              <a:t>, T</a:t>
            </a:r>
            <a:r>
              <a:rPr lang="en-US" altLang="en-US" sz="1800" b="0" baseline="-30000" dirty="0">
                <a:latin typeface="Arial" panose="020B0604020202020204" pitchFamily="34" charset="0"/>
              </a:rPr>
              <a:t>2</a:t>
            </a:r>
            <a:r>
              <a:rPr lang="en-US" altLang="en-US" sz="1800" b="0" dirty="0">
                <a:latin typeface="Arial" panose="020B0604020202020204" pitchFamily="34" charset="0"/>
              </a:rPr>
              <a:t>, and T</a:t>
            </a:r>
            <a:r>
              <a:rPr lang="en-US" altLang="en-US" sz="1800" b="0" baseline="-30000" dirty="0">
                <a:latin typeface="Arial" panose="020B0604020202020204" pitchFamily="34" charset="0"/>
              </a:rPr>
              <a:t>3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represent arbitrary </a:t>
            </a:r>
            <a:r>
              <a:rPr lang="en-US" altLang="en-US" sz="1800" b="0" dirty="0">
                <a:latin typeface="Arial" panose="020B0604020202020204" pitchFamily="34" charset="0"/>
              </a:rPr>
              <a:t>subtrees, which may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be </a:t>
            </a:r>
            <a:r>
              <a:rPr lang="en-US" sz="1800" b="0" dirty="0"/>
              <a:t>empty or may contain any number of </a:t>
            </a:r>
            <a:r>
              <a:rPr lang="en-US" sz="1800" b="0" dirty="0" smtClean="0"/>
              <a:t>nodes. 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77801"/>
          </a:xfrm>
        </p:spPr>
        <p:txBody>
          <a:bodyPr/>
          <a:lstStyle/>
          <a:p>
            <a:r>
              <a:rPr lang="en-US" dirty="0" smtClean="0"/>
              <a:t>Outside: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962" y="1447310"/>
            <a:ext cx="31242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L-Orientation: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Left sub-tree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2614" y="1447310"/>
            <a:ext cx="31242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R-Orientation: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Right sub-tree</a:t>
            </a:r>
          </a:p>
        </p:txBody>
      </p:sp>
    </p:spTree>
    <p:extLst>
      <p:ext uri="{BB962C8B-B14F-4D97-AF65-F5344CB8AC3E}">
        <p14:creationId xmlns:p14="http://schemas.microsoft.com/office/powerpoint/2010/main" val="14804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Imbalances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71488"/>
            <a:ext cx="3115523" cy="221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37" y="3571488"/>
            <a:ext cx="3115525" cy="22197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4650"/>
          </a:xfrm>
        </p:spPr>
        <p:txBody>
          <a:bodyPr/>
          <a:lstStyle/>
          <a:p>
            <a:r>
              <a:rPr lang="en-US" dirty="0" smtClean="0"/>
              <a:t>Inside: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756583"/>
            <a:ext cx="3124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LR-Orientation: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Right sub-tree of left sub-tree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756583"/>
            <a:ext cx="3124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RL-Orientation: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Left sub-tree of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14359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65162" y="-37305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FF3300"/>
                </a:solidFill>
                <a:latin typeface="+mj-lt"/>
              </a:rPr>
              <a:t>Splay Tree Terminology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4443544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 smtClean="0"/>
              <a:t>When node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</a:t>
            </a:r>
            <a:r>
              <a:rPr lang="en-US" altLang="en-US" b="0" dirty="0" smtClean="0"/>
              <a:t>is accessed, which splay operation applied depends on the orientation of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 smtClean="0"/>
              <a:t> and its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0" dirty="0" smtClean="0"/>
              <a:t> and grandparent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b="0" dirty="0" smtClean="0"/>
              <a:t>, if it exists</a:t>
            </a:r>
            <a:r>
              <a:rPr lang="en-US" altLang="en-US" b="0" dirty="0" smtClean="0">
                <a:sym typeface="Symbol" panose="05050102010706020507" pitchFamily="18" charset="2"/>
              </a:rPr>
              <a:t>. </a:t>
            </a:r>
          </a:p>
          <a:p>
            <a:r>
              <a:rPr lang="en-US" altLang="en-US" b="0" kern="0" dirty="0" smtClean="0">
                <a:sym typeface="Symbol" panose="05050102010706020507" pitchFamily="18" charset="2"/>
              </a:rPr>
              <a:t>There are two possible categories of orientations: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dirty="0" smtClean="0">
                <a:sym typeface="Symbol" panose="05050102010706020507" pitchFamily="18" charset="2"/>
              </a:rPr>
              <a:t>’s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is root and has no grandparent.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dirty="0">
                <a:sym typeface="Symbol" panose="05050102010706020507" pitchFamily="18" charset="2"/>
              </a:rPr>
              <a:t> </a:t>
            </a:r>
            <a:r>
              <a:rPr lang="en-US" altLang="en-US" b="0" dirty="0" smtClean="0">
                <a:sym typeface="Symbol" panose="05050102010706020507" pitchFamily="18" charset="2"/>
              </a:rPr>
              <a:t>has a 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and a grandparent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altLang="en-US" b="0" dirty="0" smtClean="0">
                <a:sym typeface="Symbol" panose="05050102010706020507" pitchFamily="18" charset="2"/>
              </a:rPr>
              <a:t>.</a:t>
            </a:r>
            <a:endParaRPr lang="en-US" altLang="en-US" b="0" kern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8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410200"/>
          </a:xfrm>
        </p:spPr>
        <p:txBody>
          <a:bodyPr/>
          <a:lstStyle/>
          <a:p>
            <a:r>
              <a:rPr lang="en-US" sz="2800" dirty="0" smtClean="0"/>
              <a:t>To rebalance an AVL-Tree, perform one or more </a:t>
            </a:r>
            <a:r>
              <a:rPr lang="en-US" sz="2800" dirty="0" smtClean="0">
                <a:solidFill>
                  <a:srgbClr val="FF0000"/>
                </a:solidFill>
              </a:rPr>
              <a:t>tree rotation</a:t>
            </a:r>
            <a:r>
              <a:rPr lang="en-US" sz="2800" dirty="0"/>
              <a:t>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are </a:t>
            </a:r>
            <a:r>
              <a:rPr lang="en-US" sz="2800" dirty="0"/>
              <a:t>4</a:t>
            </a:r>
            <a:r>
              <a:rPr lang="en-US" sz="2800" dirty="0" smtClean="0"/>
              <a:t> types of </a:t>
            </a:r>
            <a:r>
              <a:rPr lang="en-US" sz="2800" i="1" dirty="0" smtClean="0"/>
              <a:t>tree rotations</a:t>
            </a:r>
            <a:r>
              <a:rPr lang="en-US" sz="2800" dirty="0" smtClean="0"/>
              <a:t>, depending on where the imbalance occurs in the tree:</a:t>
            </a:r>
          </a:p>
          <a:p>
            <a:pPr lvl="1"/>
            <a:r>
              <a:rPr lang="en-US" sz="2400" dirty="0" smtClean="0"/>
              <a:t>Outside:</a:t>
            </a:r>
          </a:p>
          <a:p>
            <a:pPr lvl="2"/>
            <a:r>
              <a:rPr lang="en-US" dirty="0" smtClean="0"/>
              <a:t>L-Rotation – for R-Orientation.</a:t>
            </a:r>
          </a:p>
          <a:p>
            <a:pPr lvl="2"/>
            <a:r>
              <a:rPr lang="en-US" dirty="0" smtClean="0"/>
              <a:t>R-Rotation – for L-Orientation.</a:t>
            </a:r>
          </a:p>
          <a:p>
            <a:pPr lvl="1"/>
            <a:r>
              <a:rPr lang="en-US" sz="2400" dirty="0" smtClean="0"/>
              <a:t>Inside:</a:t>
            </a:r>
          </a:p>
          <a:p>
            <a:pPr lvl="2"/>
            <a:r>
              <a:rPr lang="en-US" sz="2400" dirty="0" smtClean="0"/>
              <a:t>LR-Rotation – LR-Orientation</a:t>
            </a:r>
            <a:r>
              <a:rPr lang="en-US" dirty="0" smtClean="0"/>
              <a:t>.</a:t>
            </a:r>
          </a:p>
          <a:p>
            <a:pPr lvl="3"/>
            <a:r>
              <a:rPr lang="en-US" sz="2000" dirty="0" smtClean="0"/>
              <a:t>a L-Rotation followed by a R-Rotation.</a:t>
            </a:r>
          </a:p>
          <a:p>
            <a:pPr lvl="2"/>
            <a:r>
              <a:rPr lang="en-US" dirty="0" smtClean="0"/>
              <a:t>RL-Rotation – RL-Orientation.  </a:t>
            </a:r>
          </a:p>
          <a:p>
            <a:pPr lvl="3"/>
            <a:r>
              <a:rPr lang="en-US" dirty="0" smtClean="0"/>
              <a:t>a R-Rotation followed by a L-Rotation.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Key Idea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228123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If a node is out of balance in a given direction, </a:t>
            </a:r>
            <a:r>
              <a:rPr lang="en-US" altLang="en-US" i="1" dirty="0" smtClean="0">
                <a:solidFill>
                  <a:srgbClr val="262626"/>
                </a:solidFill>
              </a:rPr>
              <a:t>rotate </a:t>
            </a:r>
            <a:r>
              <a:rPr lang="en-US" altLang="en-US" dirty="0" smtClean="0">
                <a:solidFill>
                  <a:srgbClr val="262626"/>
                </a:solidFill>
              </a:rPr>
              <a:t>it in the opposite direction.</a:t>
            </a:r>
          </a:p>
          <a:p>
            <a:pPr lvl="1"/>
            <a:r>
              <a:rPr lang="en-US" altLang="en-US" i="1" dirty="0" smtClean="0">
                <a:solidFill>
                  <a:srgbClr val="404040"/>
                </a:solidFill>
              </a:rPr>
              <a:t>rotation: </a:t>
            </a:r>
            <a:r>
              <a:rPr lang="en-US" altLang="en-US" dirty="0" smtClean="0">
                <a:solidFill>
                  <a:srgbClr val="404040"/>
                </a:solidFill>
              </a:rPr>
              <a:t>A swap between a parent and its left or right child, maintaining proper BST ordering.</a:t>
            </a:r>
          </a:p>
        </p:txBody>
      </p:sp>
      <p:sp>
        <p:nvSpPr>
          <p:cNvPr id="16388" name="Oval 8"/>
          <p:cNvSpPr>
            <a:spLocks noChangeAspect="1" noChangeArrowheads="1"/>
          </p:cNvSpPr>
          <p:nvPr/>
        </p:nvSpPr>
        <p:spPr bwMode="auto">
          <a:xfrm>
            <a:off x="1828800" y="4454525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89" name="Oval 9"/>
          <p:cNvSpPr>
            <a:spLocks noChangeAspect="1" noChangeArrowheads="1"/>
          </p:cNvSpPr>
          <p:nvPr/>
        </p:nvSpPr>
        <p:spPr bwMode="auto">
          <a:xfrm>
            <a:off x="2438400" y="3581400"/>
            <a:ext cx="519113" cy="496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0" name="AutoShape 10"/>
          <p:cNvCxnSpPr>
            <a:cxnSpLocks noChangeShapeType="1"/>
            <a:stCxn id="16389" idx="3"/>
            <a:endCxn id="16388" idx="0"/>
          </p:cNvCxnSpPr>
          <p:nvPr/>
        </p:nvCxnSpPr>
        <p:spPr bwMode="auto">
          <a:xfrm flipH="1">
            <a:off x="2090738" y="4024313"/>
            <a:ext cx="423862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Oval 14"/>
          <p:cNvSpPr>
            <a:spLocks noChangeAspect="1" noChangeArrowheads="1"/>
          </p:cNvSpPr>
          <p:nvPr/>
        </p:nvSpPr>
        <p:spPr bwMode="auto">
          <a:xfrm>
            <a:off x="1219200" y="53340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2" name="AutoShape 17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 flipH="1">
            <a:off x="1479550" y="4895850"/>
            <a:ext cx="4254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AutoShape 20"/>
          <p:cNvSpPr>
            <a:spLocks noChangeArrowheads="1"/>
          </p:cNvSpPr>
          <p:nvPr/>
        </p:nvSpPr>
        <p:spPr bwMode="auto">
          <a:xfrm>
            <a:off x="3962400" y="4114800"/>
            <a:ext cx="1676400" cy="914400"/>
          </a:xfrm>
          <a:prstGeom prst="curvedDownArrow">
            <a:avLst>
              <a:gd name="adj1" fmla="val 36667"/>
              <a:gd name="adj2" fmla="val 7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rotate right</a:t>
            </a:r>
          </a:p>
        </p:txBody>
      </p:sp>
      <p:sp>
        <p:nvSpPr>
          <p:cNvPr id="16394" name="Oval 8"/>
          <p:cNvSpPr>
            <a:spLocks noChangeAspect="1" noChangeArrowheads="1"/>
          </p:cNvSpPr>
          <p:nvPr/>
        </p:nvSpPr>
        <p:spPr bwMode="auto">
          <a:xfrm>
            <a:off x="6845300" y="3581400"/>
            <a:ext cx="522288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16395" name="Oval 9"/>
          <p:cNvSpPr>
            <a:spLocks noChangeAspect="1" noChangeArrowheads="1"/>
          </p:cNvSpPr>
          <p:nvPr/>
        </p:nvSpPr>
        <p:spPr bwMode="auto">
          <a:xfrm>
            <a:off x="7558088" y="4495800"/>
            <a:ext cx="519112" cy="4968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25</a:t>
            </a:r>
          </a:p>
        </p:txBody>
      </p:sp>
      <p:cxnSp>
        <p:nvCxnSpPr>
          <p:cNvPr id="16396" name="AutoShape 10"/>
          <p:cNvCxnSpPr>
            <a:cxnSpLocks noChangeShapeType="1"/>
            <a:stCxn id="16394" idx="5"/>
            <a:endCxn id="16395" idx="0"/>
          </p:cNvCxnSpPr>
          <p:nvPr/>
        </p:nvCxnSpPr>
        <p:spPr bwMode="auto">
          <a:xfrm>
            <a:off x="7291388" y="4022725"/>
            <a:ext cx="5270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4"/>
          <p:cNvSpPr>
            <a:spLocks noChangeAspect="1" noChangeArrowheads="1"/>
          </p:cNvSpPr>
          <p:nvPr/>
        </p:nvSpPr>
        <p:spPr bwMode="auto">
          <a:xfrm>
            <a:off x="6172200" y="44958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</a:t>
            </a:r>
          </a:p>
        </p:txBody>
      </p:sp>
      <p:cxnSp>
        <p:nvCxnSpPr>
          <p:cNvPr id="16398" name="AutoShape 17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 flipH="1">
            <a:off x="6432550" y="4022725"/>
            <a:ext cx="48895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Oval 14"/>
          <p:cNvSpPr>
            <a:spLocks noChangeAspect="1" noChangeArrowheads="1"/>
          </p:cNvSpPr>
          <p:nvPr/>
        </p:nvSpPr>
        <p:spPr bwMode="auto">
          <a:xfrm>
            <a:off x="2374900" y="5334000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11</a:t>
            </a:r>
          </a:p>
        </p:txBody>
      </p:sp>
      <p:cxnSp>
        <p:nvCxnSpPr>
          <p:cNvPr id="16400" name="AutoShape 17"/>
          <p:cNvCxnSpPr>
            <a:cxnSpLocks noChangeShapeType="1"/>
            <a:stCxn id="16388" idx="5"/>
            <a:endCxn id="16399" idx="0"/>
          </p:cNvCxnSpPr>
          <p:nvPr/>
        </p:nvCxnSpPr>
        <p:spPr bwMode="auto">
          <a:xfrm>
            <a:off x="2274888" y="4895850"/>
            <a:ext cx="36036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Oval 14"/>
          <p:cNvSpPr>
            <a:spLocks noChangeAspect="1" noChangeArrowheads="1"/>
          </p:cNvSpPr>
          <p:nvPr/>
        </p:nvSpPr>
        <p:spPr bwMode="auto">
          <a:xfrm>
            <a:off x="7099300" y="5373688"/>
            <a:ext cx="5207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1F2F3"/>
                </a:solidFill>
              </a14:hiddenFill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37931725" indent="-37474525" defTabSz="4572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 defTabSz="4572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 defTabSz="4572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 defTabSz="4572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11</a:t>
            </a:r>
          </a:p>
        </p:txBody>
      </p:sp>
      <p:cxnSp>
        <p:nvCxnSpPr>
          <p:cNvPr id="16402" name="AutoShape 17"/>
          <p:cNvCxnSpPr>
            <a:cxnSpLocks noChangeShapeType="1"/>
            <a:stCxn id="16395" idx="3"/>
            <a:endCxn id="16401" idx="0"/>
          </p:cNvCxnSpPr>
          <p:nvPr/>
        </p:nvCxnSpPr>
        <p:spPr bwMode="auto">
          <a:xfrm flipH="1">
            <a:off x="7359650" y="4938713"/>
            <a:ext cx="2746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AutoShape 31"/>
          <p:cNvSpPr>
            <a:spLocks noChangeArrowheads="1"/>
          </p:cNvSpPr>
          <p:nvPr/>
        </p:nvSpPr>
        <p:spPr bwMode="auto">
          <a:xfrm>
            <a:off x="1905000" y="3733800"/>
            <a:ext cx="381000" cy="609600"/>
          </a:xfrm>
          <a:custGeom>
            <a:avLst/>
            <a:gdLst>
              <a:gd name="T0" fmla="*/ 260615 w 21600"/>
              <a:gd name="T1" fmla="*/ 0 h 21600"/>
              <a:gd name="T2" fmla="*/ 260615 w 21600"/>
              <a:gd name="T3" fmla="*/ 343126 h 21600"/>
              <a:gd name="T4" fmla="*/ 23407 w 21600"/>
              <a:gd name="T5" fmla="*/ 609600 h 21600"/>
              <a:gd name="T6" fmla="*/ 381000 w 21600"/>
              <a:gd name="T7" fmla="*/ 17156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32"/>
          <p:cNvSpPr>
            <a:spLocks noChangeArrowheads="1"/>
          </p:cNvSpPr>
          <p:nvPr/>
        </p:nvSpPr>
        <p:spPr bwMode="auto">
          <a:xfrm rot="5400000">
            <a:off x="2933700" y="3924300"/>
            <a:ext cx="762000" cy="533400"/>
          </a:xfrm>
          <a:custGeom>
            <a:avLst/>
            <a:gdLst>
              <a:gd name="T0" fmla="*/ 521229 w 21600"/>
              <a:gd name="T1" fmla="*/ 0 h 21600"/>
              <a:gd name="T2" fmla="*/ 521229 w 21600"/>
              <a:gd name="T3" fmla="*/ 300235 h 21600"/>
              <a:gd name="T4" fmla="*/ 46814 w 21600"/>
              <a:gd name="T5" fmla="*/ 533400 h 21600"/>
              <a:gd name="T6" fmla="*/ 762000 w 21600"/>
              <a:gd name="T7" fmla="*/ 15011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AutoShape 33"/>
          <p:cNvSpPr>
            <a:spLocks noChangeArrowheads="1"/>
          </p:cNvSpPr>
          <p:nvPr/>
        </p:nvSpPr>
        <p:spPr bwMode="auto">
          <a:xfrm rot="-5400000">
            <a:off x="1943100" y="5219700"/>
            <a:ext cx="457200" cy="228600"/>
          </a:xfrm>
          <a:custGeom>
            <a:avLst/>
            <a:gdLst>
              <a:gd name="T0" fmla="*/ 312738 w 21600"/>
              <a:gd name="T1" fmla="*/ 0 h 21600"/>
              <a:gd name="T2" fmla="*/ 312738 w 21600"/>
              <a:gd name="T3" fmla="*/ 128672 h 21600"/>
              <a:gd name="T4" fmla="*/ 28088 w 21600"/>
              <a:gd name="T5" fmla="*/ 228600 h 21600"/>
              <a:gd name="T6" fmla="*/ 457200 w 21600"/>
              <a:gd name="T7" fmla="*/ 6433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781 h 21600"/>
              <a:gd name="T14" fmla="*/ 20143 w 21600"/>
              <a:gd name="T15" fmla="*/ 73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775" y="0"/>
                </a:lnTo>
                <a:lnTo>
                  <a:pt x="14775" y="4781"/>
                </a:lnTo>
                <a:lnTo>
                  <a:pt x="12427" y="4781"/>
                </a:lnTo>
                <a:cubicBezTo>
                  <a:pt x="5564" y="4781"/>
                  <a:pt x="0" y="8084"/>
                  <a:pt x="0" y="12158"/>
                </a:cubicBezTo>
                <a:lnTo>
                  <a:pt x="0" y="21600"/>
                </a:lnTo>
                <a:lnTo>
                  <a:pt x="2653" y="21600"/>
                </a:lnTo>
                <a:lnTo>
                  <a:pt x="2653" y="12158"/>
                </a:lnTo>
                <a:cubicBezTo>
                  <a:pt x="2653" y="9518"/>
                  <a:pt x="7029" y="7377"/>
                  <a:pt x="12427" y="7377"/>
                </a:cubicBezTo>
                <a:lnTo>
                  <a:pt x="14775" y="7377"/>
                </a:lnTo>
                <a:lnTo>
                  <a:pt x="14775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1981200"/>
          </a:xfrm>
        </p:spPr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hen insert a node </a:t>
            </a:r>
            <a:r>
              <a:rPr lang="en-US" sz="2800" dirty="0"/>
              <a:t>into the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 </a:t>
            </a:r>
            <a:r>
              <a:rPr lang="en-US" sz="2800" dirty="0"/>
              <a:t>of a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</a:t>
            </a:r>
            <a:r>
              <a:rPr lang="en-US" sz="2800" dirty="0"/>
              <a:t>, </a:t>
            </a:r>
            <a:r>
              <a:rPr lang="en-US" sz="2800" dirty="0" smtClean="0"/>
              <a:t>it may cause a sub-tree imbalance.  </a:t>
            </a:r>
          </a:p>
          <a:p>
            <a:r>
              <a:rPr lang="en-US" sz="2800" dirty="0" smtClean="0"/>
              <a:t>To rebalance, perform a </a:t>
            </a:r>
            <a:r>
              <a:rPr lang="en-US" sz="2800" i="1" dirty="0" smtClean="0">
                <a:solidFill>
                  <a:srgbClr val="FF0000"/>
                </a:solidFill>
              </a:rPr>
              <a:t>R-Rotation</a:t>
            </a:r>
            <a:r>
              <a:rPr lang="en-US" sz="2800" dirty="0" smtClean="0"/>
              <a:t> in the clockwise direction.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2" y="3505200"/>
            <a:ext cx="8579589" cy="2356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0996" y="3657600"/>
                <a:ext cx="7620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6" y="3657600"/>
                <a:ext cx="76200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1049334"/>
            <a:ext cx="8839200" cy="243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dirty="0" smtClean="0"/>
              <a:t>Below, when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is inserted into the left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has a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400" b="0" dirty="0" smtClean="0"/>
              <a:t> imbalance.</a:t>
            </a:r>
          </a:p>
          <a:p>
            <a:r>
              <a:rPr lang="en-US" sz="2400" b="0" dirty="0" smtClean="0"/>
              <a:t>We </a:t>
            </a:r>
            <a:r>
              <a:rPr lang="en-US" sz="2400" b="0" dirty="0"/>
              <a:t>perform </a:t>
            </a:r>
            <a:r>
              <a:rPr lang="en-US" sz="2400" b="0" dirty="0" smtClean="0"/>
              <a:t>a R-Rotation </a:t>
            </a:r>
            <a:r>
              <a:rPr lang="en-US" sz="2400" b="0" dirty="0"/>
              <a:t>by making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</a:t>
            </a:r>
            <a:r>
              <a:rPr lang="en-US" sz="2400" b="0" dirty="0"/>
              <a:t>the </a:t>
            </a:r>
            <a:r>
              <a:rPr lang="en-US" sz="2400" b="0" dirty="0" smtClean="0"/>
              <a:t>right-subtree of its left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  <a:p>
            <a:r>
              <a:rPr lang="en-US" sz="2400" kern="0" dirty="0" smtClean="0"/>
              <a:t>Note</a:t>
            </a:r>
            <a:r>
              <a:rPr lang="en-US" sz="2400" b="0" kern="0" dirty="0" smtClean="0"/>
              <a:t>: If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kern="0" dirty="0" smtClean="0"/>
              <a:t> had a right sub-tree, that sub-tree would become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kern="0" dirty="0" smtClean="0"/>
              <a:t>’s left sub-tree (i.e. a second right rotation). </a:t>
            </a:r>
            <a:endParaRPr lang="en-US" sz="2400" b="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1000"/>
            <a:ext cx="4762500" cy="1724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4524" y="4639050"/>
            <a:ext cx="314876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4140733"/>
            <a:ext cx="311727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1688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981200"/>
          </a:xfrm>
        </p:spPr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hen insert a node </a:t>
            </a:r>
            <a:r>
              <a:rPr lang="en-US" sz="2800" dirty="0"/>
              <a:t>into the </a:t>
            </a:r>
            <a:r>
              <a:rPr lang="en-US" sz="2800" i="1" dirty="0">
                <a:solidFill>
                  <a:srgbClr val="FF0000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dirty="0" smtClean="0"/>
              <a:t>sub-tree </a:t>
            </a:r>
            <a:r>
              <a:rPr lang="en-US" sz="2800" dirty="0"/>
              <a:t>of a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rgbClr val="FF0000"/>
                </a:solidFill>
              </a:rPr>
              <a:t>right</a:t>
            </a:r>
            <a:r>
              <a:rPr lang="en-US" sz="2800" dirty="0"/>
              <a:t> </a:t>
            </a:r>
            <a:r>
              <a:rPr lang="en-US" sz="2800" dirty="0" smtClean="0"/>
              <a:t>sub-tree</a:t>
            </a:r>
            <a:r>
              <a:rPr lang="en-US" sz="2800" dirty="0"/>
              <a:t>, </a:t>
            </a:r>
            <a:r>
              <a:rPr lang="en-US" sz="2800" dirty="0" smtClean="0"/>
              <a:t>it may cause a sub-tree imbalance.  </a:t>
            </a:r>
          </a:p>
          <a:p>
            <a:r>
              <a:rPr lang="en-US" sz="2800" dirty="0" smtClean="0"/>
              <a:t>To rebalance the tree, perform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L-Rotation</a:t>
            </a:r>
            <a:r>
              <a:rPr lang="en-US" sz="2800" dirty="0" smtClean="0"/>
              <a:t>, in the counter-clockwise direction.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8686800" cy="2316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0" y="3657600"/>
                <a:ext cx="7620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76200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L-Rotation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86200"/>
            <a:ext cx="4762500" cy="17621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912911"/>
            <a:ext cx="8839200" cy="245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0" dirty="0" smtClean="0"/>
              <a:t>Below, when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 is inserted into the right sub-tree of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sub-tree,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has a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400" b="0" dirty="0" smtClean="0"/>
              <a:t> imbalance.</a:t>
            </a:r>
          </a:p>
          <a:p>
            <a:r>
              <a:rPr lang="en-US" sz="2400" b="0" dirty="0" smtClean="0"/>
              <a:t>Perform a left </a:t>
            </a:r>
            <a:r>
              <a:rPr lang="en-US" sz="2400" b="0" dirty="0"/>
              <a:t>rotation by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 the left-subtree </a:t>
            </a:r>
            <a:r>
              <a:rPr lang="en-US" sz="2400" b="0" dirty="0" smtClean="0"/>
              <a:t>of its right sub-tree,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  <a:p>
            <a:r>
              <a:rPr lang="en-US" sz="2400" kern="0" dirty="0"/>
              <a:t>Note</a:t>
            </a:r>
            <a:r>
              <a:rPr lang="en-US" sz="2400" b="0" kern="0" dirty="0"/>
              <a:t>: If </a:t>
            </a:r>
            <a:r>
              <a:rPr lang="en-U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kern="0" dirty="0"/>
              <a:t> had </a:t>
            </a:r>
            <a:r>
              <a:rPr lang="en-US" sz="2400" b="0" kern="0" dirty="0" smtClean="0"/>
              <a:t>a left </a:t>
            </a:r>
            <a:r>
              <a:rPr lang="en-US" sz="2400" b="0" kern="0" dirty="0"/>
              <a:t>sub-tree, that sub-tree would become </a:t>
            </a:r>
            <a:r>
              <a:rPr lang="en-US" sz="2400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kern="0" dirty="0" smtClean="0"/>
              <a:t>’s right sub-tree (i.e. a second left rotation). </a:t>
            </a:r>
            <a:endParaRPr lang="en-US" sz="2400" b="0" kern="0" dirty="0"/>
          </a:p>
          <a:p>
            <a:endParaRPr lang="en-US" sz="2000" b="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3067050" y="4335361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150" y="3778247"/>
            <a:ext cx="342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FF0000"/>
                </a:solidFill>
              </a:rPr>
              <a:t>+2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1850" y="4784522"/>
            <a:ext cx="15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LR-Rotations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12824"/>
          </a:xfrm>
        </p:spPr>
        <p:txBody>
          <a:bodyPr/>
          <a:lstStyle/>
          <a:p>
            <a:r>
              <a:rPr lang="en-US" sz="2400" dirty="0" smtClean="0"/>
              <a:t>When insert a node into the </a:t>
            </a:r>
            <a:r>
              <a:rPr lang="en-US" sz="2400" i="1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 sub-tree of a </a:t>
            </a:r>
            <a:r>
              <a:rPr lang="en-US" sz="2400" i="1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sub-tree, it may cause a sub-tree imbalance.</a:t>
            </a:r>
          </a:p>
          <a:p>
            <a:r>
              <a:rPr lang="en-US" sz="2400" dirty="0" smtClean="0"/>
              <a:t>To rebalance, perform a 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i="1" dirty="0" smtClean="0">
                <a:solidFill>
                  <a:srgbClr val="FF0000"/>
                </a:solidFill>
              </a:rPr>
              <a:t>R-Rotation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Inside rotations are combinations of the outside rotations. </a:t>
            </a:r>
            <a:endParaRPr lang="en-US" sz="2400" dirty="0" smtClean="0"/>
          </a:p>
          <a:p>
            <a:r>
              <a:rPr lang="en-US" sz="2400" dirty="0"/>
              <a:t>A </a:t>
            </a:r>
            <a:r>
              <a:rPr lang="en-US" sz="2400" i="1" dirty="0"/>
              <a:t>LR-Rotation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the </a:t>
            </a:r>
            <a:r>
              <a:rPr lang="en-US" sz="2400" dirty="0"/>
              <a:t>combination of </a:t>
            </a: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L-Rotation</a:t>
            </a:r>
            <a:r>
              <a:rPr lang="en-US" sz="2400" dirty="0" smtClean="0"/>
              <a:t> and a </a:t>
            </a:r>
            <a:r>
              <a:rPr lang="en-US" sz="2400" i="1" dirty="0" smtClean="0">
                <a:solidFill>
                  <a:srgbClr val="FF0000"/>
                </a:solidFill>
              </a:rPr>
              <a:t>R-Rotation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551024"/>
            <a:ext cx="7848600" cy="244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7200" y="3657600"/>
                <a:ext cx="7620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𝐿𝑅</m:t>
                      </m:r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76200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6394"/>
            <a:ext cx="5715000" cy="1942605"/>
          </a:xfrm>
        </p:spPr>
        <p:txBody>
          <a:bodyPr/>
          <a:lstStyle/>
          <a:p>
            <a:r>
              <a:rPr lang="en-US" sz="2800" dirty="0" smtClean="0"/>
              <a:t>For example, 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is inserted into the right sub-tree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/>
              <a:t>’s left sub-tree,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800" dirty="0"/>
              <a:t> imbalance.</a:t>
            </a:r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08147"/>
            <a:ext cx="883636" cy="16568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285" y="1848029"/>
            <a:ext cx="346364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954" y="1250513"/>
            <a:ext cx="311727" cy="216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en-US" sz="1100" dirty="0" smtClean="0">
                <a:solidFill>
                  <a:srgbClr val="FF0000"/>
                </a:solidFill>
              </a:rPr>
              <a:t>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56739" y="3898920"/>
            <a:ext cx="5364764" cy="21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P</a:t>
            </a:r>
            <a:r>
              <a:rPr lang="en-US" sz="2400" b="0" dirty="0" smtClean="0"/>
              <a:t>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L-Rotation</a:t>
            </a:r>
            <a:r>
              <a:rPr lang="en-US" sz="2400" b="0" dirty="0" smtClean="0"/>
              <a:t> </a:t>
            </a:r>
            <a:r>
              <a:rPr lang="en-US" sz="2400" b="0" dirty="0"/>
              <a:t>on the left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. This makes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 the </a:t>
            </a:r>
            <a:r>
              <a:rPr lang="en-US" sz="2400" b="0" dirty="0"/>
              <a:t>left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4038600"/>
            <a:ext cx="971362" cy="137456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0" y="5105400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left sub-tree, it would become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LR-Rotation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1177957"/>
            <a:ext cx="5181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/>
              <a:t>T</a:t>
            </a:r>
            <a:r>
              <a:rPr lang="en-US" sz="2400" b="0" dirty="0" smtClean="0"/>
              <a:t>he sub-tree </a:t>
            </a:r>
            <a:r>
              <a:rPr lang="en-US" sz="2400" b="0" dirty="0"/>
              <a:t>is still </a:t>
            </a:r>
            <a:r>
              <a:rPr lang="en-US" sz="2400" b="0" dirty="0" smtClean="0"/>
              <a:t>unbalanced. However, it’s now </a:t>
            </a:r>
            <a:r>
              <a:rPr lang="en-US" sz="2400" b="0" dirty="0"/>
              <a:t>because of the </a:t>
            </a:r>
            <a:r>
              <a:rPr lang="en-US" sz="2400" b="0" i="1" dirty="0" smtClean="0">
                <a:solidFill>
                  <a:srgbClr val="FF0000"/>
                </a:solidFill>
              </a:rPr>
              <a:t>left</a:t>
            </a:r>
            <a:r>
              <a:rPr lang="en-US" sz="2400" b="0" dirty="0" smtClean="0"/>
              <a:t> sub-tree </a:t>
            </a:r>
            <a:r>
              <a:rPr lang="en-US" sz="2400" b="0" dirty="0"/>
              <a:t>of the </a:t>
            </a:r>
            <a:r>
              <a:rPr lang="en-US" sz="2400" b="0" i="1" dirty="0" smtClean="0">
                <a:solidFill>
                  <a:srgbClr val="FF0000"/>
                </a:solidFill>
              </a:rPr>
              <a:t>left</a:t>
            </a:r>
            <a:r>
              <a:rPr lang="en-US" sz="2400" b="0" dirty="0" smtClean="0"/>
              <a:t> sub-tree</a:t>
            </a:r>
            <a:r>
              <a:rPr lang="en-US" sz="2400" b="0" dirty="0"/>
              <a:t>.</a:t>
            </a:r>
            <a:endParaRPr lang="en-US" sz="2400" b="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33600" y="2926558"/>
            <a:ext cx="5257800" cy="309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 smtClean="0"/>
              <a:t>Perform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R-Rotation</a:t>
            </a:r>
            <a:r>
              <a:rPr lang="en-US" sz="2400" b="0" dirty="0" smtClean="0"/>
              <a:t>,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 the new root node of this </a:t>
            </a:r>
            <a:r>
              <a:rPr lang="en-US" sz="2400" b="0" dirty="0" smtClean="0"/>
              <a:t>sub-tree</a:t>
            </a:r>
            <a:r>
              <a:rPr lang="en-US" sz="2400" b="0" dirty="0"/>
              <a:t>.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 </a:t>
            </a:r>
            <a:r>
              <a:rPr lang="en-US" sz="2400" b="0" dirty="0" smtClean="0"/>
              <a:t>becomes </a:t>
            </a:r>
            <a:r>
              <a:rPr lang="en-US" sz="2400" b="0" dirty="0"/>
              <a:t>the right </a:t>
            </a:r>
            <a:r>
              <a:rPr lang="en-US" sz="2400" b="0" dirty="0" smtClean="0"/>
              <a:t>sub-tree </a:t>
            </a:r>
            <a:r>
              <a:rPr lang="en-US" sz="2400" b="0" dirty="0"/>
              <a:t>of </a:t>
            </a:r>
            <a:r>
              <a:rPr lang="en-US" sz="2400" b="0" dirty="0" smtClean="0"/>
              <a:t>its left sub-tree,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" y="1066338"/>
            <a:ext cx="1189323" cy="160719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33600" y="5438609"/>
            <a:ext cx="4953000" cy="7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/>
              <a:t>The </a:t>
            </a:r>
            <a:r>
              <a:rPr lang="en-US" sz="2400" b="0" dirty="0" smtClean="0"/>
              <a:t>sub-tree </a:t>
            </a:r>
            <a:r>
              <a:rPr lang="en-US" sz="2400" b="0" dirty="0"/>
              <a:t>is now </a:t>
            </a:r>
            <a:r>
              <a:rPr lang="en-US" sz="2400" b="0" dirty="0" smtClean="0"/>
              <a:t>balanced.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1056818" cy="14411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1" y="5320687"/>
            <a:ext cx="1377063" cy="11563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5279" y="1564934"/>
            <a:ext cx="314876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608" y="1034810"/>
            <a:ext cx="311727" cy="2098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844" y="2209800"/>
            <a:ext cx="179520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09800" y="4510267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right sub-tree, it would become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RL-Rotations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199"/>
            <a:ext cx="8686800" cy="2590801"/>
          </a:xfrm>
        </p:spPr>
        <p:txBody>
          <a:bodyPr/>
          <a:lstStyle/>
          <a:p>
            <a:r>
              <a:rPr lang="en-US" sz="2800" dirty="0" smtClean="0"/>
              <a:t>When insert a node into the </a:t>
            </a:r>
            <a:r>
              <a:rPr lang="en-US" sz="2800" i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sub-tree of a </a:t>
            </a:r>
            <a:r>
              <a:rPr lang="en-US" sz="2800" i="1" dirty="0" smtClean="0">
                <a:solidFill>
                  <a:srgbClr val="FF0000"/>
                </a:solidFill>
              </a:rPr>
              <a:t>right</a:t>
            </a:r>
            <a:r>
              <a:rPr lang="en-US" sz="2800" dirty="0" smtClean="0"/>
              <a:t> sub-tree, it may cause a sub-tree imbalance.</a:t>
            </a:r>
          </a:p>
          <a:p>
            <a:r>
              <a:rPr lang="en-US" sz="2800" dirty="0" smtClean="0"/>
              <a:t>To rebalance, perform a </a:t>
            </a:r>
            <a:r>
              <a:rPr lang="en-US" sz="2800" i="1" dirty="0" smtClean="0">
                <a:solidFill>
                  <a:srgbClr val="FF0000"/>
                </a:solidFill>
              </a:rPr>
              <a:t>RL-Rotation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</a:t>
            </a:r>
            <a:r>
              <a:rPr lang="en-US" sz="2800" i="1" dirty="0"/>
              <a:t>RL-Rotation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/>
              <a:t>combination of </a:t>
            </a: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R-Rotation</a:t>
            </a:r>
            <a:r>
              <a:rPr lang="en-US" sz="2800" dirty="0" smtClean="0"/>
              <a:t> a </a:t>
            </a:r>
            <a:r>
              <a:rPr lang="en-US" sz="2800" i="1" dirty="0" smtClean="0">
                <a:solidFill>
                  <a:srgbClr val="FF0000"/>
                </a:solidFill>
              </a:rPr>
              <a:t>L-Rotation</a:t>
            </a:r>
            <a:r>
              <a:rPr lang="en-US" sz="2800" dirty="0"/>
              <a:t>.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567568"/>
            <a:ext cx="8153400" cy="2542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7200" y="3733800"/>
                <a:ext cx="7620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𝑅𝐿</m:t>
                      </m:r>
                    </m:oMath>
                  </m:oMathPara>
                </a14:m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733800"/>
                <a:ext cx="76200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0270" y="3906841"/>
            <a:ext cx="1016000" cy="1092200"/>
            <a:chOff x="588963" y="4318000"/>
            <a:chExt cx="1016000" cy="1092200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995363" y="43180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+mn-lt"/>
                </a:rPr>
                <a:t>P</a:t>
              </a:r>
            </a:p>
          </p:txBody>
        </p:sp>
        <p:sp>
          <p:nvSpPr>
            <p:cNvPr id="50181" name="Oval 5"/>
            <p:cNvSpPr>
              <a:spLocks noChangeArrowheads="1"/>
            </p:cNvSpPr>
            <p:nvPr/>
          </p:nvSpPr>
          <p:spPr bwMode="auto">
            <a:xfrm>
              <a:off x="588963" y="5003800"/>
              <a:ext cx="609600" cy="3429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682625" y="49530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792163" y="4660900"/>
              <a:ext cx="406400" cy="3429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200" y="3865566"/>
            <a:ext cx="1049337" cy="1133475"/>
            <a:chOff x="3027363" y="4340225"/>
            <a:chExt cx="1049337" cy="1133475"/>
          </a:xfrm>
        </p:grpSpPr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3433763" y="50673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027363" y="4381500"/>
              <a:ext cx="609600" cy="34290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151187" y="4340225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+mn-lt"/>
                </a:rPr>
                <a:t>P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3536950" y="50165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433763" y="4724400"/>
              <a:ext cx="406400" cy="342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665162" y="-37305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Category I: </a:t>
            </a:r>
            <a:r>
              <a:rPr lang="en-US" altLang="en-US" b="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0" dirty="0" smtClean="0">
                <a:solidFill>
                  <a:srgbClr val="FF3300"/>
                </a:solidFill>
                <a:latin typeface="+mj-lt"/>
              </a:rPr>
              <a:t> is Root</a:t>
            </a:r>
            <a:endParaRPr lang="en-US" altLang="en-US" b="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23848" y="966656"/>
            <a:ext cx="8667751" cy="220834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b="0" dirty="0"/>
              <a:t>Let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0" dirty="0"/>
              <a:t> be a non-root node with </a:t>
            </a:r>
            <a:r>
              <a:rPr lang="en-US" altLang="en-US" b="0" dirty="0" smtClean="0">
                <a:sym typeface="Symbol" panose="05050102010706020507" pitchFamily="18" charset="2"/>
              </a:rPr>
              <a:t>exactly 1  ancestor. </a:t>
            </a:r>
            <a:endParaRPr lang="en-US" altLang="en-US" b="0" kern="0" dirty="0" smtClean="0"/>
          </a:p>
          <a:p>
            <a:pPr lvl="1">
              <a:buFontTx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</a:t>
            </a:r>
            <a:r>
              <a:rPr lang="en-US" altLang="en-US" b="0" dirty="0" smtClean="0">
                <a:sym typeface="Symbol" panose="05050102010706020507" pitchFamily="18" charset="2"/>
              </a:rPr>
              <a:t> </a:t>
            </a:r>
            <a:r>
              <a:rPr lang="en-US" altLang="en-US" b="0" dirty="0">
                <a:sym typeface="Symbol" panose="05050102010706020507" pitchFamily="18" charset="2"/>
              </a:rPr>
              <a:t>is its parent </a:t>
            </a:r>
            <a:r>
              <a:rPr lang="en-US" altLang="en-US" b="0" dirty="0" smtClean="0">
                <a:sym typeface="Symbol" panose="05050102010706020507" pitchFamily="18" charset="2"/>
              </a:rPr>
              <a:t>node</a:t>
            </a:r>
            <a:r>
              <a:rPr lang="en-US" altLang="en-US" b="0" kern="0" dirty="0" smtClean="0">
                <a:sym typeface="Symbol" panose="05050102010706020507" pitchFamily="18" charset="2"/>
              </a:rPr>
              <a:t>.</a:t>
            </a:r>
          </a:p>
          <a:p>
            <a:pPr lvl="1">
              <a:buFontTx/>
            </a:pP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b="0" kern="0" dirty="0" smtClean="0">
                <a:sym typeface="Symbol" panose="05050102010706020507" pitchFamily="18" charset="2"/>
              </a:rPr>
              <a:t> has no grandparent node.</a:t>
            </a:r>
            <a:endParaRPr lang="en-US" altLang="en-US" b="0" kern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368D4-5768-483F-A9BA-B0B5200FB1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90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RL-Rotation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6395"/>
            <a:ext cx="5715000" cy="1593882"/>
          </a:xfrm>
        </p:spPr>
        <p:txBody>
          <a:bodyPr/>
          <a:lstStyle/>
          <a:p>
            <a:r>
              <a:rPr lang="en-US" sz="2800" dirty="0" smtClean="0"/>
              <a:t>For example, 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is inserted into the left sub-tree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’s right sub-tree,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800" dirty="0"/>
              <a:t> imbalance.</a:t>
            </a:r>
          </a:p>
          <a:p>
            <a:endParaRPr lang="en-US" sz="2800" dirty="0"/>
          </a:p>
          <a:p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56739" y="3898920"/>
            <a:ext cx="5364764" cy="135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Perform a </a:t>
            </a:r>
            <a:r>
              <a:rPr lang="en-US" sz="2400" b="0" i="1" dirty="0" smtClean="0">
                <a:solidFill>
                  <a:srgbClr val="FF0000"/>
                </a:solidFill>
              </a:rPr>
              <a:t>R-Rotation</a:t>
            </a:r>
            <a:r>
              <a:rPr lang="en-US" sz="2400" b="0" dirty="0" smtClean="0"/>
              <a:t> </a:t>
            </a:r>
            <a:r>
              <a:rPr lang="en-US" sz="2400" b="0" dirty="0"/>
              <a:t>on the right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. This makes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/>
              <a:t> the right sub-tree of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0" y="5105400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right sub-tree, it would become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0" dirty="0" smtClean="0"/>
              <a:t>’s left sub-tree.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486395"/>
            <a:ext cx="878309" cy="1866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6673" y="1994373"/>
            <a:ext cx="3735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618" y="1443531"/>
            <a:ext cx="41085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dirty="0" smtClean="0">
                <a:solidFill>
                  <a:srgbClr val="FF0000"/>
                </a:solidFill>
              </a:rPr>
              <a:t>+2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4038600"/>
            <a:ext cx="1163782" cy="16191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RL-Rotation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1177957"/>
            <a:ext cx="52578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/>
              <a:t>The sub-tree is still unbalanced. However, it’s now because of the </a:t>
            </a:r>
            <a:r>
              <a:rPr lang="en-US" sz="2400" b="0" i="1" dirty="0">
                <a:solidFill>
                  <a:srgbClr val="FF0000"/>
                </a:solidFill>
              </a:rPr>
              <a:t>right</a:t>
            </a:r>
            <a:r>
              <a:rPr lang="en-US" sz="2400" b="0" dirty="0"/>
              <a:t> sub-tree of the </a:t>
            </a:r>
            <a:r>
              <a:rPr lang="en-US" sz="2400" b="0" i="1" dirty="0">
                <a:solidFill>
                  <a:srgbClr val="FF0000"/>
                </a:solidFill>
              </a:rPr>
              <a:t>right</a:t>
            </a:r>
            <a:r>
              <a:rPr lang="en-US" sz="2400" b="0" dirty="0"/>
              <a:t> sub-tree.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33600" y="2926559"/>
            <a:ext cx="5181600" cy="1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/>
              <a:t>Perform </a:t>
            </a:r>
            <a:r>
              <a:rPr lang="en-US" sz="2400" b="0" i="1" dirty="0" smtClean="0">
                <a:solidFill>
                  <a:srgbClr val="FF0000"/>
                </a:solidFill>
              </a:rPr>
              <a:t>L-Rotation</a:t>
            </a:r>
            <a:r>
              <a:rPr lang="en-US" sz="2400" b="0" dirty="0"/>
              <a:t>, making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 the new root of the sub-tree.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/>
              <a:t> becomes the left sub-tree of its right sub-tree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33600" y="5438609"/>
            <a:ext cx="4953000" cy="7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/>
              <a:t>The </a:t>
            </a:r>
            <a:r>
              <a:rPr lang="en-US" sz="2400" b="0" dirty="0" smtClean="0"/>
              <a:t>sub-tree </a:t>
            </a:r>
            <a:r>
              <a:rPr lang="en-US" sz="2400" b="0" dirty="0"/>
              <a:t>is now </a:t>
            </a:r>
            <a:r>
              <a:rPr lang="en-US" sz="2400" b="0" dirty="0" smtClean="0"/>
              <a:t>balanced.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844" y="2209800"/>
            <a:ext cx="1795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09800" y="4510267"/>
            <a:ext cx="5364764" cy="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Note: If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0" dirty="0" smtClean="0"/>
              <a:t> had a left sub-tree, it would become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0" dirty="0" smtClean="0"/>
              <a:t>’s right sub-tree.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8" y="1061520"/>
            <a:ext cx="1141927" cy="15616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1630" y="1588393"/>
            <a:ext cx="314876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38" y="1059580"/>
            <a:ext cx="342900" cy="205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FF0000"/>
                </a:solidFill>
              </a:rPr>
              <a:t>+2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6506" y="2055978"/>
            <a:ext cx="179520" cy="203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4" y="3131280"/>
            <a:ext cx="1038313" cy="13543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1" y="5295755"/>
            <a:ext cx="1367233" cy="11480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AVL-Tree 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Insert the new node into the tree, like insertion into a binary search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Fix tree balance via rotations, if necessary.</a:t>
            </a:r>
          </a:p>
          <a:p>
            <a:pPr marL="914400" lvl="1" indent="-514350"/>
            <a:r>
              <a:rPr lang="en-US" sz="2600" dirty="0" smtClean="0"/>
              <a:t>A rotation is performed in sub-trees with a root that has a balance factor equal to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2600" dirty="0" smtClean="0"/>
              <a:t> or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600" dirty="0" smtClean="0"/>
              <a:t>.</a:t>
            </a:r>
          </a:p>
          <a:p>
            <a:pPr marL="914400" lvl="1" indent="-514350"/>
            <a:r>
              <a:rPr lang="en-US" sz="2600" dirty="0" smtClean="0"/>
              <a:t>If there is more than one imbalance, first rotate at the node closest to the newly inserted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053" y="1039380"/>
            <a:ext cx="5438893" cy="468529"/>
          </a:xfrm>
        </p:spPr>
        <p:txBody>
          <a:bodyPr>
            <a:noAutofit/>
          </a:bodyPr>
          <a:lstStyle/>
          <a:p>
            <a:pPr marL="400050" lvl="1" indent="0" algn="ctr">
              <a:buNone/>
            </a:pPr>
            <a:r>
              <a:rPr lang="en-US" sz="2400" dirty="0" smtClean="0"/>
              <a:t>Insert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400" dirty="0" smtClean="0"/>
              <a:t> in the following AVL-Tree: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278507" y="1981200"/>
            <a:ext cx="4388520" cy="3090641"/>
            <a:chOff x="1893210" y="1793568"/>
            <a:chExt cx="4388520" cy="3090641"/>
          </a:xfrm>
        </p:grpSpPr>
        <p:grpSp>
          <p:nvGrpSpPr>
            <p:cNvPr id="141" name="Group 140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9" name="Oval 17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46234" y="2555076"/>
              <a:ext cx="43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65629" y="4148085"/>
            <a:ext cx="1007200" cy="907847"/>
            <a:chOff x="5965629" y="4148085"/>
            <a:chExt cx="1007200" cy="907847"/>
          </a:xfrm>
        </p:grpSpPr>
        <p:cxnSp>
          <p:nvCxnSpPr>
            <p:cNvPr id="182" name="Straight Connector 181"/>
            <p:cNvCxnSpPr/>
            <p:nvPr/>
          </p:nvCxnSpPr>
          <p:spPr bwMode="auto">
            <a:xfrm>
              <a:off x="5965629" y="4148085"/>
              <a:ext cx="515668" cy="498615"/>
            </a:xfrm>
            <a:prstGeom prst="lin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5" name="Group 184"/>
            <p:cNvGrpSpPr/>
            <p:nvPr/>
          </p:nvGrpSpPr>
          <p:grpSpPr>
            <a:xfrm>
              <a:off x="6361224" y="4532712"/>
              <a:ext cx="611605" cy="523220"/>
              <a:chOff x="6361224" y="4532712"/>
              <a:chExt cx="611605" cy="523220"/>
            </a:xfrm>
          </p:grpSpPr>
          <p:sp>
            <p:nvSpPr>
              <p:cNvPr id="184" name="Oval 183"/>
              <p:cNvSpPr/>
              <p:nvPr/>
            </p:nvSpPr>
            <p:spPr bwMode="auto">
              <a:xfrm>
                <a:off x="6438427" y="4592872"/>
                <a:ext cx="457200" cy="434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361224" y="4532712"/>
                <a:ext cx="611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15 </a:t>
                </a:r>
                <a:endParaRPr lang="en-US" dirty="0"/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6231531" y="1498637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Insertion induces left, right imbalance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4" name="Straight Arrow Connector 193"/>
          <p:cNvCxnSpPr>
            <a:stCxn id="192" idx="2"/>
          </p:cNvCxnSpPr>
          <p:nvPr/>
        </p:nvCxnSpPr>
        <p:spPr bwMode="auto">
          <a:xfrm flipH="1">
            <a:off x="6575403" y="2206523"/>
            <a:ext cx="962096" cy="9328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Bent Arrow 200"/>
          <p:cNvSpPr/>
          <p:nvPr/>
        </p:nvSpPr>
        <p:spPr bwMode="auto">
          <a:xfrm rot="12653670" flipH="1">
            <a:off x="6095510" y="3748550"/>
            <a:ext cx="533400" cy="553191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336097" y="3657600"/>
            <a:ext cx="4579303" cy="212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278507" y="1981200"/>
            <a:ext cx="4388520" cy="3090641"/>
            <a:chOff x="1893210" y="1793568"/>
            <a:chExt cx="4388520" cy="3090641"/>
          </a:xfrm>
        </p:grpSpPr>
        <p:grpSp>
          <p:nvGrpSpPr>
            <p:cNvPr id="141" name="Group 140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9" name="Oval 17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15</a:t>
                  </a:r>
                  <a:endParaRPr lang="en-US" dirty="0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46234" y="2555076"/>
              <a:ext cx="43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6218831" y="1357976"/>
            <a:ext cx="26119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After apply LR-Rotation at node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4" name="Straight Arrow Connector 193"/>
          <p:cNvCxnSpPr>
            <a:stCxn id="192" idx="2"/>
          </p:cNvCxnSpPr>
          <p:nvPr/>
        </p:nvCxnSpPr>
        <p:spPr bwMode="auto">
          <a:xfrm flipH="1">
            <a:off x="6719125" y="2065862"/>
            <a:ext cx="805674" cy="7272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561697" y="3507123"/>
            <a:ext cx="795867" cy="752304"/>
            <a:chOff x="6515100" y="3513178"/>
            <a:chExt cx="795867" cy="752304"/>
          </a:xfrm>
        </p:grpSpPr>
        <p:sp>
          <p:nvSpPr>
            <p:cNvPr id="53" name="Oval 52"/>
            <p:cNvSpPr/>
            <p:nvPr/>
          </p:nvSpPr>
          <p:spPr bwMode="auto">
            <a:xfrm>
              <a:off x="6540531" y="3826481"/>
              <a:ext cx="457200" cy="43471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5100" y="3803817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53767" y="351317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 bwMode="auto">
          <a:xfrm>
            <a:off x="6384164" y="3399209"/>
            <a:ext cx="334961" cy="440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253" y="1126245"/>
            <a:ext cx="5286493" cy="468529"/>
          </a:xfrm>
        </p:spPr>
        <p:txBody>
          <a:bodyPr>
            <a:noAutofit/>
          </a:bodyPr>
          <a:lstStyle/>
          <a:p>
            <a:pPr marL="400050" lvl="1" indent="0" algn="ctr">
              <a:buNone/>
            </a:pPr>
            <a:r>
              <a:rPr lang="en-US" sz="2400" dirty="0" smtClean="0"/>
              <a:t>Insert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 smtClean="0"/>
              <a:t> in the following AVL-Tree: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+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2" y="414377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153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278507" y="1981200"/>
            <a:ext cx="4503292" cy="3090641"/>
            <a:chOff x="1893210" y="1793568"/>
            <a:chExt cx="4503292" cy="3090641"/>
          </a:xfrm>
        </p:grpSpPr>
        <p:grpSp>
          <p:nvGrpSpPr>
            <p:cNvPr id="75" name="Group 74"/>
            <p:cNvGrpSpPr/>
            <p:nvPr/>
          </p:nvGrpSpPr>
          <p:grpSpPr>
            <a:xfrm>
              <a:off x="2101696" y="2084207"/>
              <a:ext cx="3994304" cy="2800002"/>
              <a:chOff x="2101696" y="2084207"/>
              <a:chExt cx="3994304" cy="280000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95800" y="2084207"/>
                <a:ext cx="533400" cy="461665"/>
                <a:chOff x="5147733" y="2882126"/>
                <a:chExt cx="533400" cy="461665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10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562600" y="2846682"/>
                <a:ext cx="533400" cy="461665"/>
                <a:chOff x="5147733" y="2882126"/>
                <a:chExt cx="533400" cy="46166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20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06800" y="2863668"/>
                <a:ext cx="533400" cy="461665"/>
                <a:chOff x="5147733" y="2882126"/>
                <a:chExt cx="533400" cy="461665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5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131854" y="3629657"/>
                <a:ext cx="533400" cy="461665"/>
                <a:chOff x="5147733" y="2882126"/>
                <a:chExt cx="533400" cy="461665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12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0352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221152" y="3636579"/>
                <a:ext cx="533400" cy="461665"/>
                <a:chOff x="5147733" y="2882126"/>
                <a:chExt cx="533400" cy="461665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7 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822812" y="4360989"/>
                <a:ext cx="533400" cy="523220"/>
                <a:chOff x="5130800" y="2851349"/>
                <a:chExt cx="533400" cy="52322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0800" y="2851349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8 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01696" y="4403978"/>
                <a:ext cx="533400" cy="461665"/>
                <a:chOff x="5147733" y="2882126"/>
                <a:chExt cx="533400" cy="461665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181600" y="2895600"/>
                  <a:ext cx="457200" cy="434719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Marlett" pitchFamily="2" charset="2"/>
                    <a:buNone/>
                    <a:tabLst/>
                  </a:pPr>
                  <a:endParaRPr kumimoji="0" lang="en-US" sz="2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47733" y="2882126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4010556" y="2464138"/>
                <a:ext cx="569913" cy="472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3200398" y="3261911"/>
                <a:ext cx="513826" cy="43373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2516044" y="4038600"/>
                <a:ext cx="407609" cy="42514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5450153" y="3261911"/>
                <a:ext cx="239969" cy="38814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944534" y="2414089"/>
                <a:ext cx="678387" cy="5410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635500" y="4022557"/>
                <a:ext cx="306364" cy="4411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033840" y="3234664"/>
                <a:ext cx="334961" cy="4405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4834467" y="179356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46233" y="2555076"/>
              <a:ext cx="55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-</a:t>
              </a:r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2755" y="2545872"/>
              <a:ext cx="525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4555" y="334330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02668" y="3338748"/>
              <a:ext cx="504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</a:t>
              </a:r>
              <a:r>
                <a:rPr lang="en-US" sz="20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4788" y="334018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14921" y="4143779"/>
              <a:ext cx="481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93210" y="41419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53017" y="4961961"/>
            <a:ext cx="710401" cy="834147"/>
            <a:chOff x="6145666" y="4288433"/>
            <a:chExt cx="710401" cy="834147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6145666" y="4288433"/>
              <a:ext cx="335631" cy="358267"/>
            </a:xfrm>
            <a:prstGeom prst="lin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9" name="Group 48"/>
            <p:cNvGrpSpPr/>
            <p:nvPr/>
          </p:nvGrpSpPr>
          <p:grpSpPr>
            <a:xfrm>
              <a:off x="6244462" y="4599360"/>
              <a:ext cx="611605" cy="523220"/>
              <a:chOff x="6244462" y="4599360"/>
              <a:chExt cx="611605" cy="52322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6300071" y="4643611"/>
                <a:ext cx="457200" cy="43471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44462" y="4599360"/>
                <a:ext cx="611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9 </a:t>
                </a:r>
                <a:endParaRPr lang="en-US" dirty="0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2521612" y="1203002"/>
            <a:ext cx="269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Insertion induces left, right imbalance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 bwMode="auto">
          <a:xfrm>
            <a:off x="3870688" y="1910888"/>
            <a:ext cx="654809" cy="6580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78507" y="5272888"/>
            <a:ext cx="23511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and a right, right imbalance.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 bwMode="auto">
          <a:xfrm flipV="1">
            <a:off x="3454098" y="4604590"/>
            <a:ext cx="889938" cy="6682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627313" y="3710261"/>
            <a:ext cx="2278763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 rotate at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 smtClean="0"/>
              <a:t>, closest node to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Bent Arrow 65"/>
          <p:cNvSpPr/>
          <p:nvPr/>
        </p:nvSpPr>
        <p:spPr bwMode="auto">
          <a:xfrm rot="13707860" flipH="1">
            <a:off x="4673127" y="2856560"/>
            <a:ext cx="533400" cy="697958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131882">
            <a:off x="4411968" y="4951229"/>
            <a:ext cx="1392264" cy="24771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Insertion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Which rotation use?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382000" cy="39947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6997" y="3581400"/>
            <a:ext cx="4579303" cy="212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6313</Words>
  <Application>Microsoft Office PowerPoint</Application>
  <PresentationFormat>On-screen Show (4:3)</PresentationFormat>
  <Paragraphs>1765</Paragraphs>
  <Slides>141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53" baseType="lpstr">
      <vt:lpstr>MS PGothic</vt:lpstr>
      <vt:lpstr>Arial</vt:lpstr>
      <vt:lpstr>Bitstream Vera Sans</vt:lpstr>
      <vt:lpstr>Cambria Math</vt:lpstr>
      <vt:lpstr>Courier New</vt:lpstr>
      <vt:lpstr>Droid Sans</vt:lpstr>
      <vt:lpstr>Marlett</vt:lpstr>
      <vt:lpstr>Symbol</vt:lpstr>
      <vt:lpstr>Tahoma</vt:lpstr>
      <vt:lpstr>Times New Roman</vt:lpstr>
      <vt:lpstr>Default Design</vt:lpstr>
      <vt:lpstr>Photo Editor Photo</vt:lpstr>
      <vt:lpstr>Balanced BSTs</vt:lpstr>
      <vt:lpstr>Binary Search Trees</vt:lpstr>
      <vt:lpstr>Tree Balancing Choices</vt:lpstr>
      <vt:lpstr>Balancing Binary Search Trees</vt:lpstr>
      <vt:lpstr>B-Trees</vt:lpstr>
      <vt:lpstr>Self-Adjusting Trees</vt:lpstr>
      <vt:lpstr>Splay Trees</vt:lpstr>
      <vt:lpstr>PowerPoint Presentation</vt:lpstr>
      <vt:lpstr>PowerPoint Presentation</vt:lpstr>
      <vt:lpstr>L / R Orientations</vt:lpstr>
      <vt:lpstr>PowerPoint Presentation</vt:lpstr>
      <vt:lpstr>LL / RR Orientations</vt:lpstr>
      <vt:lpstr>RL / LR Orientations</vt:lpstr>
      <vt:lpstr>Splaying Operations</vt:lpstr>
      <vt:lpstr>Zig from Left</vt:lpstr>
      <vt:lpstr>Zig from Left</vt:lpstr>
      <vt:lpstr>Zig from Right</vt:lpstr>
      <vt:lpstr>Zig from Right</vt:lpstr>
      <vt:lpstr>Zig-Zig from Left</vt:lpstr>
      <vt:lpstr>Zig-Zig from Left</vt:lpstr>
      <vt:lpstr>Zig-Zig from Left</vt:lpstr>
      <vt:lpstr>Zig-Zig from Right</vt:lpstr>
      <vt:lpstr>Zig-Zig from Right</vt:lpstr>
      <vt:lpstr>Zig-Zig from Right</vt:lpstr>
      <vt:lpstr>Zig-Zag from Left</vt:lpstr>
      <vt:lpstr>Zig-Zag from Left</vt:lpstr>
      <vt:lpstr>Zig-Zag from Left</vt:lpstr>
      <vt:lpstr>Zig-Zag from Right</vt:lpstr>
      <vt:lpstr>Zig-Zag from Right</vt:lpstr>
      <vt:lpstr>Zig-Zag from Right</vt:lpstr>
      <vt:lpstr>Splay Tree Operations</vt:lpstr>
      <vt:lpstr>Search Operation</vt:lpstr>
      <vt:lpstr>Search Example I</vt:lpstr>
      <vt:lpstr>Search Example I</vt:lpstr>
      <vt:lpstr>Search Example I</vt:lpstr>
      <vt:lpstr>Search Example II</vt:lpstr>
      <vt:lpstr>Search Example II</vt:lpstr>
      <vt:lpstr>Search Example III</vt:lpstr>
      <vt:lpstr>Search Example III</vt:lpstr>
      <vt:lpstr>Search Example III</vt:lpstr>
      <vt:lpstr>Insert Operation</vt:lpstr>
      <vt:lpstr>Insert Example I</vt:lpstr>
      <vt:lpstr>Insert Example I</vt:lpstr>
      <vt:lpstr>Insert Example I</vt:lpstr>
      <vt:lpstr>Insert Example II</vt:lpstr>
      <vt:lpstr>Insert Example II</vt:lpstr>
      <vt:lpstr>Insert Example II</vt:lpstr>
      <vt:lpstr>Insert Example II</vt:lpstr>
      <vt:lpstr>Insert Example II</vt:lpstr>
      <vt:lpstr>Insert Example II</vt:lpstr>
      <vt:lpstr>Insert Example II</vt:lpstr>
      <vt:lpstr>Delete Operation</vt:lpstr>
      <vt:lpstr>Delete Example I</vt:lpstr>
      <vt:lpstr>Delete Example I</vt:lpstr>
      <vt:lpstr>Delete Example I</vt:lpstr>
      <vt:lpstr>Delete Example I</vt:lpstr>
      <vt:lpstr>Delete Example I</vt:lpstr>
      <vt:lpstr>Delete Example 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Delete Example II</vt:lpstr>
      <vt:lpstr>Why Splaying Helps</vt:lpstr>
      <vt:lpstr>Analysis of Splay Trees</vt:lpstr>
      <vt:lpstr>AVL-Trees</vt:lpstr>
      <vt:lpstr>Measuring Tree Balance</vt:lpstr>
      <vt:lpstr>Calculating Balance Factor</vt:lpstr>
      <vt:lpstr>Unbalanced AVL-Trees</vt:lpstr>
      <vt:lpstr>Unbalanced AVL-Trees</vt:lpstr>
      <vt:lpstr>AVL-Tree Imbalance</vt:lpstr>
      <vt:lpstr>AVL-Tree Imbalances</vt:lpstr>
      <vt:lpstr>AVL-Tree Imbalances</vt:lpstr>
      <vt:lpstr>AVL-Tree Rotation</vt:lpstr>
      <vt:lpstr>Key Idea</vt:lpstr>
      <vt:lpstr>R-Rotations</vt:lpstr>
      <vt:lpstr>Example: R-Rotation</vt:lpstr>
      <vt:lpstr>L-Rotations</vt:lpstr>
      <vt:lpstr>Example: L-Rotation</vt:lpstr>
      <vt:lpstr>LR-Rotations</vt:lpstr>
      <vt:lpstr>Example: LR-Rotation</vt:lpstr>
      <vt:lpstr>Example: LR-Rotation</vt:lpstr>
      <vt:lpstr>RL-Rotations</vt:lpstr>
      <vt:lpstr>Example: RL-Rotation</vt:lpstr>
      <vt:lpstr>Example: RL-Rotation</vt:lpstr>
      <vt:lpstr>AVL-Tree Insertion</vt:lpstr>
      <vt:lpstr>Example: Insertion I</vt:lpstr>
      <vt:lpstr>Example: Insertion I</vt:lpstr>
      <vt:lpstr>Example: Insertion I</vt:lpstr>
      <vt:lpstr>Example: Insertion I</vt:lpstr>
      <vt:lpstr>Example: Insertion II</vt:lpstr>
      <vt:lpstr>Example: Insertion II</vt:lpstr>
      <vt:lpstr>Example: Insertion II</vt:lpstr>
      <vt:lpstr>Example: Insertion II</vt:lpstr>
      <vt:lpstr>AVL-Trees Deletion</vt:lpstr>
      <vt:lpstr>Example: Deletion I</vt:lpstr>
      <vt:lpstr>Example: Deletion I</vt:lpstr>
      <vt:lpstr>Example: Deletion II</vt:lpstr>
      <vt:lpstr>Example: Deletion II</vt:lpstr>
      <vt:lpstr>Example: Deletion II</vt:lpstr>
      <vt:lpstr>Example: Deletion II</vt:lpstr>
      <vt:lpstr>Example: Deletion II</vt:lpstr>
      <vt:lpstr>Example: Deletion III</vt:lpstr>
      <vt:lpstr>Example: Deletion III</vt:lpstr>
      <vt:lpstr>Example: Deletion II</vt:lpstr>
      <vt:lpstr>Example: Deletion III</vt:lpstr>
      <vt:lpstr>Height of AVL-Trees</vt:lpstr>
      <vt:lpstr>Minimum Number of Nodes</vt:lpstr>
      <vt:lpstr>Minimum Number of Nodes</vt:lpstr>
      <vt:lpstr>Height of AVL-Trees</vt:lpstr>
      <vt:lpstr>Disadvantages of AVL-Trees</vt:lpstr>
      <vt:lpstr>Advantages of AVL-Trees</vt:lpstr>
      <vt:lpstr>PowerPoint Presentation</vt:lpstr>
      <vt:lpstr>B-Tree Properties</vt:lpstr>
      <vt:lpstr>B-Tree Properties</vt:lpstr>
      <vt:lpstr>B-Tree Example</vt:lpstr>
      <vt:lpstr>Runtime Analysis of B-Trees</vt:lpstr>
      <vt:lpstr>Balanced Trees Abs(depth(leftChild) – depth(rightChild)) &lt;= 1 Depth of a tree is it’s longest path length</vt:lpstr>
      <vt:lpstr>Conclusion</vt:lpstr>
      <vt:lpstr>Which algorithm is best?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387</cp:revision>
  <dcterms:created xsi:type="dcterms:W3CDTF">2001-06-29T19:12:00Z</dcterms:created>
  <dcterms:modified xsi:type="dcterms:W3CDTF">2019-12-03T17:28:19Z</dcterms:modified>
</cp:coreProperties>
</file>