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50" r:id="rId3"/>
    <p:sldId id="385" r:id="rId4"/>
    <p:sldId id="387" r:id="rId5"/>
    <p:sldId id="366" r:id="rId6"/>
    <p:sldId id="367" r:id="rId7"/>
    <p:sldId id="369" r:id="rId8"/>
    <p:sldId id="370" r:id="rId9"/>
    <p:sldId id="371" r:id="rId10"/>
    <p:sldId id="364" r:id="rId11"/>
    <p:sldId id="388" r:id="rId12"/>
    <p:sldId id="357" r:id="rId13"/>
    <p:sldId id="352" r:id="rId14"/>
    <p:sldId id="372" r:id="rId15"/>
    <p:sldId id="360" r:id="rId16"/>
    <p:sldId id="361" r:id="rId17"/>
    <p:sldId id="382" r:id="rId18"/>
    <p:sldId id="383" r:id="rId19"/>
    <p:sldId id="378" r:id="rId20"/>
    <p:sldId id="379" r:id="rId21"/>
    <p:sldId id="380" r:id="rId22"/>
    <p:sldId id="302" r:id="rId23"/>
    <p:sldId id="303" r:id="rId24"/>
    <p:sldId id="280" r:id="rId25"/>
    <p:sldId id="281" r:id="rId26"/>
    <p:sldId id="282" r:id="rId27"/>
    <p:sldId id="283" r:id="rId28"/>
    <p:sldId id="313" r:id="rId29"/>
    <p:sldId id="284" r:id="rId30"/>
    <p:sldId id="285" r:id="rId31"/>
    <p:sldId id="391" r:id="rId32"/>
    <p:sldId id="318" r:id="rId33"/>
    <p:sldId id="319" r:id="rId34"/>
    <p:sldId id="307" r:id="rId35"/>
    <p:sldId id="389" r:id="rId36"/>
    <p:sldId id="390" r:id="rId37"/>
    <p:sldId id="314" r:id="rId38"/>
    <p:sldId id="315" r:id="rId39"/>
    <p:sldId id="316" r:id="rId40"/>
    <p:sldId id="317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14.xml"/><Relationship Id="rId1" Type="http://schemas.openxmlformats.org/officeDocument/2006/relationships/slide" Target="slides/slide1.xml"/><Relationship Id="rId6" Type="http://schemas.openxmlformats.org/officeDocument/2006/relationships/slide" Target="slides/slide40.xml"/><Relationship Id="rId5" Type="http://schemas.openxmlformats.org/officeDocument/2006/relationships/slide" Target="slides/slide39.xml"/><Relationship Id="rId4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hs.stanford.edu/spatial-humanities/visualization-of-network-distanc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hci.stanford.edu/~jheer/projects/enron/v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Graph Data Structures</a:t>
            </a:r>
            <a:endParaRPr lang="en-US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928" y="4497506"/>
            <a:ext cx="8935872" cy="136989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"</a:t>
            </a:r>
            <a:r>
              <a:rPr lang="en-US" sz="2800" dirty="0"/>
              <a:t>Unless in communicating with it [a computer] one says exactly what one means, trouble is bound to </a:t>
            </a:r>
            <a:r>
              <a:rPr lang="en-US" sz="2800" dirty="0" smtClean="0"/>
              <a:t>result.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	- </a:t>
            </a:r>
            <a:r>
              <a:rPr lang="en-US" sz="2400" i="1" dirty="0" smtClean="0"/>
              <a:t>Alan Turing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66800"/>
            <a:ext cx="4992048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622935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Section 22.1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Graph Definitions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a </a:t>
            </a:r>
            <a:r>
              <a:rPr lang="en-US" sz="2800" i="1" dirty="0" smtClean="0">
                <a:solidFill>
                  <a:srgbClr val="FF0000"/>
                </a:solidFill>
              </a:rPr>
              <a:t>weighted </a:t>
            </a:r>
            <a:r>
              <a:rPr lang="en-US" sz="2800" dirty="0" smtClean="0">
                <a:solidFill>
                  <a:srgbClr val="FF0000"/>
                </a:solidFill>
              </a:rPr>
              <a:t>graph</a:t>
            </a:r>
            <a:r>
              <a:rPr lang="en-US" sz="2800" dirty="0" smtClean="0"/>
              <a:t> the edge has cost or weight that measures the cost of traveling along the edge.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00" y="2286000"/>
            <a:ext cx="3269599" cy="32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Paths and Cycles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path</a:t>
            </a:r>
            <a:r>
              <a:rPr lang="en-US" sz="2800" i="1" dirty="0" smtClean="0"/>
              <a:t> </a:t>
            </a:r>
            <a:r>
              <a:rPr lang="en-US" sz="2800" dirty="0" smtClean="0"/>
              <a:t>is a sequence of vertices connected by edges.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path length</a:t>
            </a:r>
            <a:r>
              <a:rPr lang="en-US" sz="2400" i="1" dirty="0" smtClean="0"/>
              <a:t> </a:t>
            </a:r>
            <a:r>
              <a:rPr lang="en-US" sz="2400" dirty="0" smtClean="0"/>
              <a:t>is the number of edges ( or number of vertices – 1).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weighted </a:t>
            </a:r>
            <a:r>
              <a:rPr lang="en-US" sz="2400" dirty="0" smtClean="0">
                <a:solidFill>
                  <a:srgbClr val="FF0000"/>
                </a:solidFill>
              </a:rPr>
              <a:t>path length</a:t>
            </a:r>
            <a:r>
              <a:rPr lang="en-US" sz="2400" dirty="0" smtClean="0"/>
              <a:t> is the sum of the cost of the edges in a path.</a:t>
            </a:r>
          </a:p>
          <a:p>
            <a:pPr eaLnBrk="1" hangingPunct="1"/>
            <a:r>
              <a:rPr lang="en-US" altLang="zh-TW" sz="2800" dirty="0"/>
              <a:t>A </a:t>
            </a:r>
            <a:r>
              <a:rPr lang="en-US" altLang="zh-TW" sz="2800" i="1" dirty="0">
                <a:solidFill>
                  <a:srgbClr val="FF0000"/>
                </a:solidFill>
              </a:rPr>
              <a:t>simple path</a:t>
            </a:r>
            <a:r>
              <a:rPr lang="en-US" altLang="zh-TW" sz="2800" dirty="0"/>
              <a:t> is a path in which all </a:t>
            </a:r>
            <a:r>
              <a:rPr lang="en-US" altLang="zh-TW" sz="2800" dirty="0" smtClean="0"/>
              <a:t>vertices are distinct (i.e. don’t repeat). </a:t>
            </a:r>
            <a:endParaRPr lang="en-US" altLang="zh-TW" sz="2800" dirty="0"/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cycle</a:t>
            </a:r>
            <a:r>
              <a:rPr lang="en-US" sz="2800" i="1" dirty="0" smtClean="0"/>
              <a:t> </a:t>
            </a:r>
            <a:r>
              <a:rPr lang="en-US" sz="2800" dirty="0" smtClean="0"/>
              <a:t>is a path of length 1 or more that starts and ends at the same vertex.</a:t>
            </a:r>
          </a:p>
          <a:p>
            <a:pPr lvl="1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directed acyclic graph</a:t>
            </a:r>
            <a:r>
              <a:rPr lang="en-US" sz="2400" i="1" dirty="0" smtClean="0"/>
              <a:t> (DAG) </a:t>
            </a:r>
            <a:r>
              <a:rPr lang="en-US" sz="2400" dirty="0" smtClean="0"/>
              <a:t>is a directed graph with no cycles.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23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Connected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7620000" cy="2781300"/>
          </a:xfrm>
        </p:spPr>
        <p:txBody>
          <a:bodyPr/>
          <a:lstStyle/>
          <a:p>
            <a:r>
              <a:rPr lang="en-US" altLang="zh-TW" sz="2800" dirty="0" smtClean="0"/>
              <a:t>In </a:t>
            </a:r>
            <a:r>
              <a:rPr lang="en-US" altLang="zh-TW" sz="2800" dirty="0" smtClean="0"/>
              <a:t>a </a:t>
            </a:r>
            <a:r>
              <a:rPr lang="en-US" altLang="zh-TW" sz="2800" i="1" dirty="0" smtClean="0"/>
              <a:t>graph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TW" sz="2800" dirty="0"/>
              <a:t>, two </a:t>
            </a:r>
            <a:r>
              <a:rPr lang="en-US" altLang="zh-TW" sz="2800" dirty="0">
                <a:solidFill>
                  <a:schemeClr val="accent2"/>
                </a:solidFill>
              </a:rPr>
              <a:t>vertices</a:t>
            </a:r>
            <a:r>
              <a:rPr lang="en-US" altLang="zh-TW" sz="2800" dirty="0"/>
              <a:t>,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and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are </a:t>
            </a:r>
            <a:r>
              <a:rPr lang="en-US" altLang="zh-TW" sz="2800" i="1" dirty="0">
                <a:solidFill>
                  <a:srgbClr val="FF0000"/>
                </a:solidFill>
              </a:rPr>
              <a:t>connected</a:t>
            </a:r>
            <a:r>
              <a:rPr lang="en-US" altLang="zh-TW" sz="2800" dirty="0"/>
              <a:t> if there is a path in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TW" sz="2800" dirty="0"/>
              <a:t> from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to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sz="1800" dirty="0" smtClean="0">
                <a:cs typeface="Courier New" panose="02070309020205020404" pitchFamily="49" charset="0"/>
              </a:rPr>
              <a:t>.</a:t>
            </a:r>
            <a:endParaRPr lang="en-US" altLang="zh-TW" sz="1800" dirty="0" smtClean="0">
              <a:cs typeface="Courier New" panose="02070309020205020404" pitchFamily="49" charset="0"/>
            </a:endParaRPr>
          </a:p>
          <a:p>
            <a:r>
              <a:rPr lang="en-US" altLang="zh-TW" sz="2800" dirty="0" smtClean="0"/>
              <a:t>A </a:t>
            </a:r>
            <a:r>
              <a:rPr lang="en-US" altLang="zh-TW" sz="2800" i="1" dirty="0" smtClean="0">
                <a:solidFill>
                  <a:schemeClr val="accent2"/>
                </a:solidFill>
              </a:rPr>
              <a:t>graph</a:t>
            </a:r>
            <a:r>
              <a:rPr lang="en-US" altLang="zh-TW" sz="2800" dirty="0" smtClean="0"/>
              <a:t> is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connected</a:t>
            </a:r>
            <a:r>
              <a:rPr lang="en-US" altLang="zh-TW" sz="2800" dirty="0" smtClean="0"/>
              <a:t> if, for every pair of distinct vertices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sz="2800" dirty="0" smtClean="0"/>
              <a:t>, there is a path from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/>
              <a:t> to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sz="1800" dirty="0" smtClean="0">
                <a:cs typeface="Courier New" panose="020703090202050204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7" y="3962400"/>
            <a:ext cx="20574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62400"/>
            <a:ext cx="2368181" cy="16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Complete Graph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6096000" cy="4724400"/>
              </a:xfrm>
            </p:spPr>
            <p:txBody>
              <a:bodyPr/>
              <a:lstStyle/>
              <a:p>
                <a:r>
                  <a:rPr lang="en-US" altLang="zh-TW" dirty="0" smtClean="0"/>
                  <a:t>A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complete graph</a:t>
                </a:r>
                <a:r>
                  <a:rPr lang="en-US" altLang="zh-TW" dirty="0" smtClean="0"/>
                  <a:t> is a graph that has the maximum number of edges.</a:t>
                </a:r>
              </a:p>
              <a:p>
                <a:pPr lvl="1"/>
                <a:r>
                  <a:rPr lang="en-US" altLang="zh-TW" dirty="0" smtClean="0"/>
                  <a:t>For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undirected graph</a:t>
                </a:r>
                <a:r>
                  <a:rPr lang="en-US" altLang="zh-TW" dirty="0"/>
                  <a:t> with 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zh-TW" dirty="0"/>
                  <a:t> vertices, the maximum number of edges </a:t>
                </a:r>
                <a:r>
                  <a:rPr lang="en-US" altLang="zh-TW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/>
                  <a:t> .</a:t>
                </a:r>
                <a:endPara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zh-TW" dirty="0"/>
                  <a:t>F</a:t>
                </a:r>
                <a:r>
                  <a:rPr lang="en-US" altLang="zh-TW" dirty="0" smtClean="0"/>
                  <a:t>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directed graph</a:t>
                </a:r>
                <a:r>
                  <a:rPr lang="en-US" altLang="zh-TW" dirty="0"/>
                  <a:t> with 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zh-TW" dirty="0"/>
                  <a:t> vertices, the maximum </a:t>
                </a:r>
                <a:r>
                  <a:rPr lang="en-US" altLang="zh-TW" dirty="0" smtClean="0"/>
                  <a:t>number </a:t>
                </a:r>
                <a:r>
                  <a:rPr lang="en-US" altLang="zh-TW" dirty="0"/>
                  <a:t>of edges </a:t>
                </a:r>
                <a:r>
                  <a:rPr lang="en-US" altLang="zh-TW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6096000" cy="4724400"/>
              </a:xfrm>
              <a:blipFill rotWithShape="0">
                <a:blip r:embed="rId2"/>
                <a:stretch>
                  <a:fillRect l="-1900" t="-1677" r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362200"/>
            <a:ext cx="1749287" cy="1676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343400"/>
            <a:ext cx="2133600" cy="15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store a graph as a data structure? 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Representing Graphs</a:t>
            </a:r>
          </a:p>
        </p:txBody>
      </p:sp>
      <p:sp>
        <p:nvSpPr>
          <p:cNvPr id="15367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724025"/>
            <a:ext cx="6991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Graph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2743200"/>
          </a:xfrm>
        </p:spPr>
        <p:txBody>
          <a:bodyPr/>
          <a:lstStyle/>
          <a:p>
            <a:r>
              <a:rPr lang="en-US" altLang="zh-TW" dirty="0"/>
              <a:t>Adjacency Matrix</a:t>
            </a:r>
          </a:p>
          <a:p>
            <a:r>
              <a:rPr lang="en-US" altLang="zh-TW" dirty="0"/>
              <a:t>Adjacency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0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Adjacency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altLang="zh-TW" sz="2800" dirty="0"/>
              <a:t>Let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G=&lt;V,E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be a graph with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V|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vertices.</a:t>
            </a:r>
          </a:p>
          <a:p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rgbClr val="FF0000"/>
                </a:solidFill>
              </a:rPr>
              <a:t>adjacency matrix</a:t>
            </a:r>
            <a:r>
              <a:rPr lang="en-US" altLang="zh-TW" sz="2800" dirty="0"/>
              <a:t> of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TW" sz="2800" dirty="0"/>
              <a:t> is a two-dimensional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V|</a:t>
            </a:r>
            <a:r>
              <a:rPr lang="en-US" sz="2800" dirty="0" err="1" smtClean="0"/>
              <a:t>x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array, </a:t>
            </a:r>
            <a:r>
              <a:rPr lang="en-US" altLang="zh-TW" sz="2800" dirty="0" smtClean="0"/>
              <a:t>say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altLang="zh-TW" sz="2800" dirty="0" smtClean="0">
                <a:cs typeface="Courier New" panose="02070309020205020404" pitchFamily="49" charset="0"/>
              </a:rPr>
              <a:t>.</a:t>
            </a:r>
            <a:endParaRPr lang="en-US" altLang="zh-TW" sz="2800" dirty="0">
              <a:cs typeface="Courier New" panose="02070309020205020404" pitchFamily="49" charset="0"/>
            </a:endParaRPr>
          </a:p>
          <a:p>
            <a:r>
              <a:rPr lang="en-US" altLang="zh-TW" sz="2800" dirty="0"/>
              <a:t>If the edge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800" dirty="0"/>
              <a:t> is in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zh-TW" sz="2400" dirty="0" smtClean="0">
                <a:cs typeface="Courier New" panose="02070309020205020404" pitchFamily="49" charset="0"/>
              </a:rPr>
              <a:t>For weighted graphs, replac</a:t>
            </a:r>
            <a:r>
              <a:rPr lang="en-US" altLang="zh-TW" sz="2400" dirty="0" smtClean="0">
                <a:cs typeface="Courier New" panose="02070309020205020404" pitchFamily="49" charset="0"/>
              </a:rPr>
              <a:t>e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400" dirty="0" smtClean="0">
                <a:cs typeface="Courier New" panose="02070309020205020404" pitchFamily="49" charset="0"/>
              </a:rPr>
              <a:t> with weight of the edge. </a:t>
            </a:r>
            <a:endParaRPr lang="en-US" altLang="zh-TW" sz="2400" dirty="0">
              <a:cs typeface="Courier New" panose="02070309020205020404" pitchFamily="49" charset="0"/>
            </a:endParaRPr>
          </a:p>
          <a:p>
            <a:r>
              <a:rPr lang="en-US" altLang="zh-TW" sz="2800" dirty="0"/>
              <a:t>If there is no such edge in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0</a:t>
            </a:r>
            <a:r>
              <a:rPr lang="en-US" altLang="zh-TW" sz="2800" dirty="0" smtClean="0">
                <a:cs typeface="Courier New" panose="02070309020205020404" pitchFamily="49" charset="0"/>
              </a:rPr>
              <a:t>.</a:t>
            </a:r>
            <a:endParaRPr lang="en-US" altLang="zh-TW" sz="2800" dirty="0"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/>
              <a:t>The adjacency matrix for an </a:t>
            </a:r>
            <a:r>
              <a:rPr lang="en-US" altLang="zh-TW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undirected graph</a:t>
            </a:r>
            <a:r>
              <a:rPr lang="en-US" altLang="zh-TW" sz="2400" i="1" dirty="0">
                <a:cs typeface="Courier New" panose="02070309020205020404" pitchFamily="49" charset="0"/>
              </a:rPr>
              <a:t>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symmetric 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adjacency matrix for a </a:t>
            </a:r>
            <a:r>
              <a:rPr lang="en-US" altLang="zh-TW" sz="2400" i="1" dirty="0">
                <a:solidFill>
                  <a:srgbClr val="FF0000"/>
                </a:solidFill>
              </a:rPr>
              <a:t>digraph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need </a:t>
            </a:r>
            <a:r>
              <a:rPr lang="en-US" altLang="zh-TW" sz="2400" dirty="0"/>
              <a:t>not be </a:t>
            </a:r>
            <a:r>
              <a:rPr lang="en-US" altLang="zh-TW" sz="2400" dirty="0" smtClean="0"/>
              <a:t>symmetric. 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5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Adjacency Matrix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4866" r="-14866"/>
          <a:stretch>
            <a:fillRect/>
          </a:stretch>
        </p:blipFill>
        <p:spPr>
          <a:xfrm>
            <a:off x="-473636" y="893233"/>
            <a:ext cx="8686800" cy="5486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1447800"/>
            <a:ext cx="1643529" cy="1631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 undirected graphs the matrix is symmetric.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of Adjacency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9067"/>
            <a:ext cx="8686800" cy="4334933"/>
          </a:xfrm>
        </p:spPr>
        <p:txBody>
          <a:bodyPr>
            <a:normAutofit/>
          </a:bodyPr>
          <a:lstStyle/>
          <a:p>
            <a:r>
              <a:rPr lang="en-US" dirty="0" smtClean="0"/>
              <a:t>In a graph </a:t>
            </a:r>
            <a:r>
              <a:rPr lang="en-US" dirty="0" err="1" smtClean="0"/>
              <a:t>with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|E|</a:t>
            </a:r>
            <a:r>
              <a:rPr lang="en-US" dirty="0" err="1" smtClean="0"/>
              <a:t>edges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|V|</a:t>
            </a:r>
            <a:r>
              <a:rPr lang="en-US" dirty="0" err="1" smtClean="0"/>
              <a:t>vertices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 graph is </a:t>
            </a:r>
            <a:r>
              <a:rPr lang="en-US" i="1" dirty="0" smtClean="0"/>
              <a:t>undirected</a:t>
            </a:r>
            <a:r>
              <a:rPr lang="en-US" dirty="0" smtClean="0"/>
              <a:t>, the number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’s in the matrix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*|E|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graph is </a:t>
            </a:r>
            <a:r>
              <a:rPr lang="en-US" i="1" dirty="0" smtClean="0"/>
              <a:t>directed</a:t>
            </a:r>
            <a:r>
              <a:rPr lang="en-US" dirty="0"/>
              <a:t>, the number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’s in the matrix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|E|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amount of memory required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(|V|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cost of determining whether an edge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belongs to the graph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Adjacency List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4953000"/>
              </a:xfrm>
            </p:spPr>
            <p:txBody>
              <a:bodyPr/>
              <a:lstStyle/>
              <a:p>
                <a:r>
                  <a:rPr lang="en-US" dirty="0" smtClean="0"/>
                  <a:t>Given a graph with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|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V|</a:t>
                </a:r>
                <a:r>
                  <a:rPr lang="en-US" dirty="0" smtClean="0"/>
                  <a:t> </a:t>
                </a:r>
                <a:r>
                  <a:rPr lang="en-US" dirty="0" smtClean="0"/>
                  <a:t>vertices, can represent it as an array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dirty="0" smtClean="0"/>
                  <a:t> </a:t>
                </a:r>
                <a:r>
                  <a:rPr lang="en-US" dirty="0" smtClean="0"/>
                  <a:t>of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|V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|</a:t>
                </a:r>
                <a:r>
                  <a:rPr lang="en-US" dirty="0" smtClean="0"/>
                  <a:t> </a:t>
                </a:r>
                <a:r>
                  <a:rPr lang="en-US" dirty="0" smtClean="0"/>
                  <a:t>lists.</a:t>
                </a:r>
              </a:p>
              <a:p>
                <a:pPr lvl="1"/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list[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dirty="0">
                    <a:cs typeface="Courier New" panose="02070309020205020404" pitchFamily="49" charset="0"/>
                  </a:rPr>
                  <a:t>,</a:t>
                </a:r>
                <a:r>
                  <a:rPr lang="en-US" dirty="0" smtClean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</m:oMath>
                </a14:m>
                <a:r>
                  <a:rPr lang="en-US" dirty="0" smtClean="0"/>
                  <a:t> contains the list of vertices adjacent to the vertex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a </a:t>
                </a:r>
                <a:r>
                  <a:rPr lang="en-US" i="1" dirty="0" smtClean="0"/>
                  <a:t>directed</a:t>
                </a:r>
                <a:r>
                  <a:rPr lang="en-US" dirty="0" smtClean="0"/>
                  <a:t> graph, a vertex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dirty="0" smtClean="0"/>
                  <a:t> is adjacent to vertex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/>
                  <a:t> if the edge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 smtClean="0"/>
                  <a:t> is in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 smtClean="0"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an </a:t>
                </a:r>
                <a:r>
                  <a:rPr lang="en-US" i="1" dirty="0" smtClean="0"/>
                  <a:t>undirected</a:t>
                </a:r>
                <a:r>
                  <a:rPr lang="en-US" dirty="0" smtClean="0"/>
                  <a:t> graph, for each edge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 smtClean="0"/>
                  <a:t> in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>
                    <a:cs typeface="Courier New" panose="02070309020205020404" pitchFamily="49" charset="0"/>
                  </a:rPr>
                  <a:t>,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dirty="0" smtClean="0"/>
                  <a:t> </a:t>
                </a:r>
                <a:r>
                  <a:rPr lang="en-US" dirty="0"/>
                  <a:t>is adjacent </a:t>
                </a:r>
                <a:r>
                  <a:rPr lang="en-US" dirty="0" smtClean="0"/>
                  <a:t>to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is adjacent to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baseline="-25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dirty="0">
                    <a:cs typeface="Courier New" panose="02070309020205020404" pitchFamily="49" charset="0"/>
                  </a:rPr>
                  <a:t>.</a:t>
                </a:r>
                <a:endParaRPr lang="en-US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:r>
                  <a:rPr lang="en-US" dirty="0" smtClean="0"/>
                  <a:t>weighted graph</a:t>
                </a:r>
                <a:r>
                  <a:rPr lang="en-US" dirty="0" smtClean="0"/>
                  <a:t>, store vertex and weight of an edge in the list.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4953000"/>
              </a:xfrm>
              <a:blipFill rotWithShape="0">
                <a:blip r:embed="rId2"/>
                <a:stretch>
                  <a:fillRect l="-1333" t="-2217" r="-561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100269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graph</a:t>
            </a:r>
            <a:r>
              <a:rPr lang="en-US" altLang="zh-TW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TW" dirty="0"/>
              <a:t> consists of two </a:t>
            </a:r>
            <a:r>
              <a:rPr lang="en-US" altLang="zh-TW" dirty="0" smtClean="0"/>
              <a:t>sets:</a:t>
            </a:r>
            <a:endParaRPr lang="en-US" altLang="zh-TW" dirty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finite, nonempty set of vertices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dirty="0" smtClean="0">
                <a:cs typeface="Courier New" panose="02070309020205020404" pitchFamily="49" charset="0"/>
              </a:rPr>
              <a:t>.</a:t>
            </a:r>
            <a:endParaRPr lang="en-US" altLang="zh-TW" dirty="0">
              <a:cs typeface="Courier New" panose="02070309020205020404" pitchFamily="49" charset="0"/>
            </a:endParaRP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finite, possible </a:t>
            </a:r>
            <a:r>
              <a:rPr lang="en-US" altLang="zh-TW" dirty="0" smtClean="0"/>
              <a:t>empty, </a:t>
            </a:r>
            <a:r>
              <a:rPr lang="en-US" altLang="zh-TW" dirty="0"/>
              <a:t>set of edges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TW" dirty="0" smtClean="0">
                <a:cs typeface="Courier New" panose="02070309020205020404" pitchFamily="49" charset="0"/>
              </a:rPr>
              <a:t>.</a:t>
            </a:r>
            <a:endParaRPr lang="en-US" altLang="zh-TW" dirty="0"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G(V,E)</a:t>
            </a:r>
            <a:r>
              <a:rPr lang="en-US" altLang="zh-TW" dirty="0"/>
              <a:t> represents a </a:t>
            </a:r>
            <a:r>
              <a:rPr lang="en-US" altLang="zh-TW" dirty="0" smtClean="0"/>
              <a:t>graph.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4" name="Line 1032"/>
          <p:cNvSpPr>
            <a:spLocks noChangeShapeType="1"/>
          </p:cNvSpPr>
          <p:nvPr/>
        </p:nvSpPr>
        <p:spPr bwMode="auto">
          <a:xfrm flipH="1">
            <a:off x="4200623" y="3515206"/>
            <a:ext cx="1" cy="7961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>
            <a:off x="3817042" y="3882748"/>
            <a:ext cx="71897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34"/>
          <p:cNvSpPr>
            <a:spLocks noChangeShapeType="1"/>
          </p:cNvSpPr>
          <p:nvPr/>
        </p:nvSpPr>
        <p:spPr bwMode="auto">
          <a:xfrm flipH="1">
            <a:off x="3696516" y="3454399"/>
            <a:ext cx="342084" cy="291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35"/>
          <p:cNvSpPr>
            <a:spLocks noChangeShapeType="1"/>
          </p:cNvSpPr>
          <p:nvPr/>
        </p:nvSpPr>
        <p:spPr bwMode="auto">
          <a:xfrm>
            <a:off x="4323334" y="3451562"/>
            <a:ext cx="322755" cy="3205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6"/>
          <p:cNvSpPr>
            <a:spLocks noChangeShapeType="1"/>
          </p:cNvSpPr>
          <p:nvPr/>
        </p:nvSpPr>
        <p:spPr bwMode="auto">
          <a:xfrm>
            <a:off x="3696515" y="4022379"/>
            <a:ext cx="381397" cy="338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37"/>
          <p:cNvSpPr>
            <a:spLocks noChangeShapeType="1"/>
          </p:cNvSpPr>
          <p:nvPr/>
        </p:nvSpPr>
        <p:spPr bwMode="auto">
          <a:xfrm flipH="1">
            <a:off x="4323334" y="4038947"/>
            <a:ext cx="383580" cy="3742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057"/>
          <p:cNvSpPr>
            <a:spLocks noChangeArrowheads="1"/>
          </p:cNvSpPr>
          <p:nvPr/>
        </p:nvSpPr>
        <p:spPr bwMode="auto">
          <a:xfrm>
            <a:off x="2939766" y="3144087"/>
            <a:ext cx="53860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endParaRPr lang="en-US" altLang="zh-TW" sz="1600" i="1" baseline="-25000" dirty="0">
              <a:ea typeface="新細明體" panose="02020500000000000000" pitchFamily="18" charset="-120"/>
            </a:endParaRPr>
          </a:p>
        </p:txBody>
      </p:sp>
      <p:sp>
        <p:nvSpPr>
          <p:cNvPr id="21" name="Rectangle 1060"/>
          <p:cNvSpPr>
            <a:spLocks noChangeArrowheads="1"/>
          </p:cNvSpPr>
          <p:nvPr/>
        </p:nvSpPr>
        <p:spPr bwMode="auto">
          <a:xfrm>
            <a:off x="832477" y="4969058"/>
            <a:ext cx="6736292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V(G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)={0,1,2,3}       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E(G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)={(0,1),(0,2),(0,3),(1,2),(1,3),(2,3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018903" y="3175186"/>
            <a:ext cx="304800" cy="400110"/>
            <a:chOff x="6400800" y="3292711"/>
            <a:chExt cx="304800" cy="400110"/>
          </a:xfrm>
        </p:grpSpPr>
        <p:sp>
          <p:nvSpPr>
            <p:cNvPr id="5" name="Oval 4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    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6018" y="3698925"/>
            <a:ext cx="304800" cy="400110"/>
            <a:chOff x="6400800" y="3292711"/>
            <a:chExt cx="304800" cy="400110"/>
          </a:xfrm>
        </p:grpSpPr>
        <p:sp>
          <p:nvSpPr>
            <p:cNvPr id="25" name="Oval 24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    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12242" y="3685911"/>
            <a:ext cx="304800" cy="400110"/>
            <a:chOff x="6400800" y="3292711"/>
            <a:chExt cx="304800" cy="400110"/>
          </a:xfrm>
        </p:grpSpPr>
        <p:sp>
          <p:nvSpPr>
            <p:cNvPr id="28" name="Oval 27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    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18534" y="4251293"/>
            <a:ext cx="304800" cy="400110"/>
            <a:chOff x="6400800" y="3292711"/>
            <a:chExt cx="304800" cy="400110"/>
          </a:xfrm>
        </p:grpSpPr>
        <p:sp>
          <p:nvSpPr>
            <p:cNvPr id="31" name="Oval 30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3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50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 of Adjacency Lists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823" b="-282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of Adjacency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/>
              <a:t>In a graph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|E|</a:t>
            </a:r>
            <a:r>
              <a:rPr lang="en-US" dirty="0" smtClean="0"/>
              <a:t> </a:t>
            </a:r>
            <a:r>
              <a:rPr lang="en-US" dirty="0"/>
              <a:t>edges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/>
              <a:t> </a:t>
            </a:r>
            <a:r>
              <a:rPr lang="en-US" dirty="0"/>
              <a:t>vertices: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 graph is </a:t>
            </a:r>
            <a:r>
              <a:rPr lang="en-US" i="1" dirty="0" smtClean="0"/>
              <a:t>undirected</a:t>
            </a:r>
            <a:r>
              <a:rPr lang="en-US" dirty="0" smtClean="0"/>
              <a:t>, the sum of the lengths of all lists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E|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graph is </a:t>
            </a:r>
            <a:r>
              <a:rPr lang="en-US" i="1" dirty="0" smtClean="0"/>
              <a:t>directed</a:t>
            </a:r>
            <a:r>
              <a:rPr lang="en-US" dirty="0"/>
              <a:t>, the sum of the lengths of all lists </a:t>
            </a:r>
            <a:r>
              <a:rPr lang="en-US" dirty="0" err="1" smtClean="0"/>
              <a:t>is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amount of memory required for adjacency-list representation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O(|V|+|E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r>
              <a:rPr lang="en-US" dirty="0" smtClean="0"/>
              <a:t> </a:t>
            </a:r>
            <a:r>
              <a:rPr lang="en-US" dirty="0" smtClean="0"/>
              <a:t>for both directed and undirected graphs.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cost t</a:t>
            </a:r>
            <a:r>
              <a:rPr lang="en-US" dirty="0" smtClean="0"/>
              <a:t>o determine whether an edge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belongs to the graph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(|E|)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Sparse / Dense Graphs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In a </a:t>
            </a:r>
            <a:r>
              <a:rPr lang="en-US" i="1" dirty="0" smtClean="0">
                <a:solidFill>
                  <a:srgbClr val="FF0000"/>
                </a:solidFill>
              </a:rPr>
              <a:t>dense</a:t>
            </a:r>
            <a:r>
              <a:rPr lang="en-US" dirty="0" smtClean="0">
                <a:solidFill>
                  <a:srgbClr val="FF0000"/>
                </a:solidFill>
              </a:rPr>
              <a:t> graph</a:t>
            </a:r>
            <a:r>
              <a:rPr lang="en-US" dirty="0" smtClean="0"/>
              <a:t>, the number of edges is large.</a:t>
            </a:r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lose to the maximum number of edges. </a:t>
            </a:r>
          </a:p>
          <a:p>
            <a:pPr eaLnBrk="1" hangingPunct="1"/>
            <a:r>
              <a:rPr lang="en-US" dirty="0" smtClean="0"/>
              <a:t>In a </a:t>
            </a:r>
            <a:r>
              <a:rPr lang="en-US" i="1" dirty="0" smtClean="0">
                <a:solidFill>
                  <a:srgbClr val="FF0000"/>
                </a:solidFill>
              </a:rPr>
              <a:t>sparse </a:t>
            </a:r>
            <a:r>
              <a:rPr lang="en-US" dirty="0" smtClean="0">
                <a:solidFill>
                  <a:srgbClr val="FF0000"/>
                </a:solidFill>
              </a:rPr>
              <a:t>graph</a:t>
            </a:r>
            <a:r>
              <a:rPr lang="en-US" dirty="0" smtClean="0"/>
              <a:t>, the number of edges is much less than the maximum possible number of edges.</a:t>
            </a:r>
          </a:p>
          <a:p>
            <a:pPr eaLnBrk="1" hangingPunct="1"/>
            <a:r>
              <a:rPr lang="en-US" dirty="0" smtClean="0"/>
              <a:t>No standard cutoff for dense and sparse graphs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324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Which Graph Representation?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For dense graphs, the </a:t>
            </a:r>
            <a:r>
              <a:rPr lang="en-US" i="1" dirty="0" smtClean="0"/>
              <a:t>adjacency matrix</a:t>
            </a:r>
            <a:r>
              <a:rPr lang="en-US" dirty="0" smtClean="0"/>
              <a:t> is more efficient.</a:t>
            </a:r>
          </a:p>
          <a:p>
            <a:pPr lvl="1" eaLnBrk="1" hangingPunct="1"/>
            <a:r>
              <a:rPr lang="en-US" dirty="0"/>
              <a:t>M</a:t>
            </a:r>
            <a:r>
              <a:rPr lang="en-US" dirty="0" smtClean="0"/>
              <a:t>ost of the matrix contains useful information. </a:t>
            </a:r>
          </a:p>
          <a:p>
            <a:pPr eaLnBrk="1" hangingPunct="1"/>
            <a:r>
              <a:rPr lang="en-US" dirty="0" smtClean="0"/>
              <a:t>But most graphs are sparse, not dense.</a:t>
            </a:r>
          </a:p>
          <a:p>
            <a:pPr eaLnBrk="1" hangingPunct="1"/>
            <a:r>
              <a:rPr lang="en-US" dirty="0" smtClean="0"/>
              <a:t>For sparse graphs, an </a:t>
            </a:r>
            <a:r>
              <a:rPr lang="en-US" i="1" dirty="0" smtClean="0"/>
              <a:t>adjacency list </a:t>
            </a:r>
            <a:r>
              <a:rPr lang="en-US" dirty="0" smtClean="0"/>
              <a:t>is more efficient. </a:t>
            </a:r>
          </a:p>
          <a:p>
            <a:pPr lvl="1" eaLnBrk="1" hangingPunct="1"/>
            <a:r>
              <a:rPr lang="en-US" dirty="0"/>
              <a:t>N</a:t>
            </a:r>
            <a:r>
              <a:rPr lang="en-US" dirty="0" smtClean="0"/>
              <a:t>o wasted space. 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094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Early Graph Theory Problem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8467"/>
            <a:ext cx="8686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Leonhard Euler (1707 - 1783)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of the first mathematicians to study graphs.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Seven Bridges of Konigsberg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puzzle for the residents of the city.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river </a:t>
            </a:r>
            <a:r>
              <a:rPr lang="en-US" dirty="0" err="1" smtClean="0"/>
              <a:t>Pregel</a:t>
            </a:r>
            <a:r>
              <a:rPr lang="en-US" dirty="0" smtClean="0"/>
              <a:t> flows through the city.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Seven bridges cross the river.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you cross all bridges while crossing each bridge only once?</a:t>
            </a:r>
          </a:p>
        </p:txBody>
      </p:sp>
      <p:sp>
        <p:nvSpPr>
          <p:cNvPr id="30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67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Konigsberg and the River </a:t>
            </a:r>
            <a:r>
              <a:rPr lang="en-US" dirty="0" err="1" smtClean="0">
                <a:solidFill>
                  <a:srgbClr val="FF0000"/>
                </a:solidFill>
              </a:rPr>
              <a:t>Pregel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101" name="Picture 4" descr="http://www-groups.dcs.st-and.ac.uk/~history/Diagrams/Konigsberg_colou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389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137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Question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many solutions does the Seven Bridges of Konigsberg Problem have?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0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1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2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3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&gt;= 4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dirty="0" smtClean="0"/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7" name="Picture 4" descr="http://www-groups.dcs.st-and.ac.uk/~history/Diagrams/Konigsberg_colou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4267"/>
            <a:ext cx="504794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Question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many solutions does the Seven Bridges of Konigsberg Problem have?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0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1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2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3</a:t>
            </a:r>
          </a:p>
          <a:p>
            <a:pPr marL="914400" lvl="1" indent="-514350" eaLnBrk="1" hangingPunct="1">
              <a:buFont typeface="+mj-lt"/>
              <a:buAutoNum type="alphaUcPeriod"/>
              <a:defRPr/>
            </a:pPr>
            <a:r>
              <a:rPr lang="en-US" sz="3200" dirty="0" smtClean="0"/>
              <a:t>&gt;= 4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dirty="0" smtClean="0"/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7" name="Picture 4" descr="http://www-groups.dcs.st-and.ac.uk/~history/Diagrams/Konigsberg_colou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4267"/>
            <a:ext cx="504794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609600" y="1964267"/>
            <a:ext cx="533400" cy="53339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How to Solve?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4574"/>
            <a:ext cx="8686800" cy="1712912"/>
          </a:xfrm>
        </p:spPr>
        <p:txBody>
          <a:bodyPr/>
          <a:lstStyle/>
          <a:p>
            <a:pPr eaLnBrk="1" hangingPunct="1"/>
            <a:r>
              <a:rPr lang="en-US" dirty="0" smtClean="0"/>
              <a:t>Euler's Solution</a:t>
            </a:r>
          </a:p>
          <a:p>
            <a:pPr lvl="1" eaLnBrk="1" hangingPunct="1"/>
            <a:r>
              <a:rPr lang="en-US" dirty="0" smtClean="0"/>
              <a:t>Redraw the map as a graph. </a:t>
            </a:r>
          </a:p>
        </p:txBody>
      </p:sp>
      <p:sp>
        <p:nvSpPr>
          <p:cNvPr id="6151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615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41" y="838200"/>
            <a:ext cx="1757959" cy="22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79" y="3759818"/>
            <a:ext cx="2163961" cy="1731169"/>
          </a:xfrm>
          <a:prstGeom prst="rect">
            <a:avLst/>
          </a:prstGeom>
        </p:spPr>
      </p:pic>
      <p:pic>
        <p:nvPicPr>
          <p:cNvPr id="26" name="Picture 4" descr="http://www-groups.dcs.st-and.ac.uk/~history/Diagrams/Konigsberg_colour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59818"/>
            <a:ext cx="2171873" cy="173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46" y="3657600"/>
            <a:ext cx="2419504" cy="193560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>
            <a:off x="2681726" y="4396802"/>
            <a:ext cx="5334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5636793" y="4396802"/>
            <a:ext cx="5334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1576388"/>
              </a:xfrm>
            </p:spPr>
            <p:txBody>
              <a:bodyPr/>
              <a:lstStyle/>
              <a:p>
                <a:r>
                  <a:rPr lang="en-US" altLang="zh-TW" dirty="0" smtClean="0"/>
                  <a:t>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undirected graph</a:t>
                </a:r>
                <a:r>
                  <a:rPr lang="en-US" altLang="zh-TW" dirty="0"/>
                  <a:t> is one in which the pair of vertices in a edge is </a:t>
                </a:r>
                <a:r>
                  <a:rPr lang="en-US" altLang="zh-TW" dirty="0" smtClean="0"/>
                  <a:t>unordered. </a:t>
                </a:r>
              </a:p>
              <a:p>
                <a:pPr lvl="1"/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altLang="zh-TW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altLang="zh-TW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≡</m:t>
                    </m:r>
                  </m:oMath>
                </a14:m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(v</a:t>
                </a:r>
                <a:r>
                  <a:rPr lang="en-US" altLang="zh-TW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altLang="zh-TW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1576388"/>
              </a:xfrm>
              <a:blipFill rotWithShape="0">
                <a:blip r:embed="rId2"/>
                <a:stretch>
                  <a:fillRect l="-1333" t="-5039" r="-702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3" name="Line 1047"/>
          <p:cNvSpPr>
            <a:spLocks noChangeShapeType="1"/>
          </p:cNvSpPr>
          <p:nvPr/>
        </p:nvSpPr>
        <p:spPr bwMode="auto">
          <a:xfrm flipH="1">
            <a:off x="4041508" y="2881134"/>
            <a:ext cx="248443" cy="321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48"/>
          <p:cNvSpPr>
            <a:spLocks noChangeShapeType="1"/>
          </p:cNvSpPr>
          <p:nvPr/>
        </p:nvSpPr>
        <p:spPr bwMode="auto">
          <a:xfrm>
            <a:off x="4537075" y="2881134"/>
            <a:ext cx="288393" cy="321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51"/>
          <p:cNvSpPr>
            <a:spLocks noChangeShapeType="1"/>
          </p:cNvSpPr>
          <p:nvPr/>
        </p:nvSpPr>
        <p:spPr bwMode="auto">
          <a:xfrm flipH="1">
            <a:off x="3688818" y="3455016"/>
            <a:ext cx="168806" cy="2095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52"/>
          <p:cNvSpPr>
            <a:spLocks noChangeShapeType="1"/>
          </p:cNvSpPr>
          <p:nvPr/>
        </p:nvSpPr>
        <p:spPr bwMode="auto">
          <a:xfrm>
            <a:off x="4002085" y="3446253"/>
            <a:ext cx="160339" cy="2183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55"/>
          <p:cNvSpPr>
            <a:spLocks noChangeShapeType="1"/>
          </p:cNvSpPr>
          <p:nvPr/>
        </p:nvSpPr>
        <p:spPr bwMode="auto">
          <a:xfrm flipH="1">
            <a:off x="4734451" y="3427965"/>
            <a:ext cx="91017" cy="208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056"/>
          <p:cNvSpPr>
            <a:spLocks noChangeShapeType="1"/>
          </p:cNvSpPr>
          <p:nvPr/>
        </p:nvSpPr>
        <p:spPr bwMode="auto">
          <a:xfrm>
            <a:off x="5020202" y="3433056"/>
            <a:ext cx="192617" cy="2036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58"/>
          <p:cNvSpPr>
            <a:spLocks noChangeArrowheads="1"/>
          </p:cNvSpPr>
          <p:nvPr/>
        </p:nvSpPr>
        <p:spPr bwMode="auto">
          <a:xfrm>
            <a:off x="3220184" y="2554234"/>
            <a:ext cx="5530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400" i="1" dirty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600" i="1" dirty="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4" name="Rectangle 1060"/>
          <p:cNvSpPr>
            <a:spLocks noChangeArrowheads="1"/>
          </p:cNvSpPr>
          <p:nvPr/>
        </p:nvSpPr>
        <p:spPr bwMode="auto">
          <a:xfrm>
            <a:off x="1032072" y="4561985"/>
            <a:ext cx="677505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V(G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)={0,1,2,3,4,5,6}      E(G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)={(0,1),(0,2),(1,3),(1,4),(2,5),(2,6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)}</a:t>
            </a:r>
            <a:endParaRPr lang="en-US" altLang="zh-TW" sz="2000" dirty="0">
              <a:solidFill>
                <a:schemeClr val="tx1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267199" y="2572835"/>
            <a:ext cx="304800" cy="400110"/>
            <a:chOff x="6400800" y="3292711"/>
            <a:chExt cx="304800" cy="400110"/>
          </a:xfrm>
        </p:grpSpPr>
        <p:sp>
          <p:nvSpPr>
            <p:cNvPr id="26" name="Oval 25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    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66607" y="3106232"/>
            <a:ext cx="304800" cy="400110"/>
            <a:chOff x="6400800" y="3292711"/>
            <a:chExt cx="304800" cy="400110"/>
          </a:xfrm>
        </p:grpSpPr>
        <p:sp>
          <p:nvSpPr>
            <p:cNvPr id="29" name="Oval 28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55619" y="3106232"/>
            <a:ext cx="304800" cy="400110"/>
            <a:chOff x="6400800" y="3292711"/>
            <a:chExt cx="304800" cy="400110"/>
          </a:xfrm>
        </p:grpSpPr>
        <p:sp>
          <p:nvSpPr>
            <p:cNvPr id="32" name="Oval 31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61807" y="3566431"/>
            <a:ext cx="304800" cy="400110"/>
            <a:chOff x="6400800" y="3292711"/>
            <a:chExt cx="304800" cy="400110"/>
          </a:xfrm>
        </p:grpSpPr>
        <p:sp>
          <p:nvSpPr>
            <p:cNvPr id="35" name="Oval 34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71407" y="3576632"/>
            <a:ext cx="304800" cy="400110"/>
            <a:chOff x="6400800" y="3292711"/>
            <a:chExt cx="304800" cy="400110"/>
          </a:xfrm>
        </p:grpSpPr>
        <p:sp>
          <p:nvSpPr>
            <p:cNvPr id="38" name="Oval 37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20668" y="3566431"/>
            <a:ext cx="304800" cy="400110"/>
            <a:chOff x="6400800" y="3292711"/>
            <a:chExt cx="304800" cy="400110"/>
          </a:xfrm>
        </p:grpSpPr>
        <p:sp>
          <p:nvSpPr>
            <p:cNvPr id="41" name="Oval 40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11219" y="3560312"/>
            <a:ext cx="304800" cy="400110"/>
            <a:chOff x="6400800" y="3292711"/>
            <a:chExt cx="304800" cy="400110"/>
          </a:xfrm>
        </p:grpSpPr>
        <p:sp>
          <p:nvSpPr>
            <p:cNvPr id="44" name="Oval 43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6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89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Euler's Proposal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Euler </a:t>
            </a:r>
            <a:r>
              <a:rPr lang="en-US" dirty="0"/>
              <a:t>T</a:t>
            </a:r>
            <a:r>
              <a:rPr lang="en-US" dirty="0" smtClean="0"/>
              <a:t>our </a:t>
            </a:r>
            <a:endParaRPr lang="en-US" dirty="0"/>
          </a:p>
          <a:p>
            <a:pPr lvl="1" eaLnBrk="1" hangingPunct="1"/>
            <a:r>
              <a:rPr lang="en-US" dirty="0" smtClean="0"/>
              <a:t>Traverse </a:t>
            </a:r>
            <a:r>
              <a:rPr lang="en-US" dirty="0"/>
              <a:t>each edge only once and </a:t>
            </a:r>
            <a:r>
              <a:rPr lang="en-US" dirty="0" smtClean="0"/>
              <a:t>return </a:t>
            </a:r>
            <a:r>
              <a:rPr lang="en-US" dirty="0"/>
              <a:t>to starting </a:t>
            </a:r>
            <a:r>
              <a:rPr lang="en-US" dirty="0" smtClean="0"/>
              <a:t>point.</a:t>
            </a:r>
          </a:p>
          <a:p>
            <a:pPr eaLnBrk="1" hangingPunct="1"/>
            <a:r>
              <a:rPr lang="en-US" dirty="0" smtClean="0"/>
              <a:t>A connected graph has an </a:t>
            </a:r>
            <a:r>
              <a:rPr lang="en-US" i="1" dirty="0" smtClean="0"/>
              <a:t>Euler tour</a:t>
            </a:r>
            <a:r>
              <a:rPr lang="en-US" dirty="0" smtClean="0"/>
              <a:t> if and only if every vertex has an even number of edges.</a:t>
            </a:r>
          </a:p>
        </p:txBody>
      </p:sp>
      <p:sp>
        <p:nvSpPr>
          <p:cNvPr id="71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97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Graph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6858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Graph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private static final double INFINITY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	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Double.MAX_VALUE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private Map&lt;String, Vertex&gt; vertices;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Graph() // create empty Graph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source,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double cost)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find all paths from given vertex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findUnweightedShortestPath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startName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// called after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findUnweightedShortestPath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printPath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Vertex 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(nested in Graph)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986135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static class Vertex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String name;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List&lt;Edge&gt; adjacent;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Vertex(String n)</a:t>
            </a:r>
          </a:p>
          <a:p>
            <a:pPr>
              <a:spcBef>
                <a:spcPts val="0"/>
              </a:spcBef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for shortest path algorithms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private double distance;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Vertex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scratch;</a:t>
            </a:r>
          </a:p>
          <a:p>
            <a:pPr>
              <a:spcBef>
                <a:spcPts val="0"/>
              </a:spcBef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call before finding new paths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void reset()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Edge Class (nested in Graph)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350966"/>
            <a:ext cx="7981672" cy="276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static class Edge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Vertex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Edge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(Vertex d, double c)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18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Representing a Map</a:t>
            </a:r>
          </a:p>
        </p:txBody>
      </p:sp>
      <p:pic>
        <p:nvPicPr>
          <p:cNvPr id="15366" name="Picture 6" descr="south american conti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752600"/>
            <a:ext cx="39290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211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Adjacency Matrix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6172200" cy="4572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Br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 E FG G Pa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 U V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0 1  1  1  0  0 0  0 1  0  0 1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1 0  1  0  1  0 1  1 1  1  1 1 1 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1 1  0  1  0  0 0  0 1  1  0 0 0 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1 0  1  0  0  0 0  0 0  1  0 0 0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0 1  0  0  0  1 0  0 0  1  0 0 1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0 0  0  0  1  0 0  0 0  1  0 0 0 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0 1  0  0  0  0 0  0 0  0  1 0 0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0 1  0  0  0  0 0  0 0  0  1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1 1  1  0  0  0 0  0 0  0  0 0 0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0 1  1  1  1  1 0  0 0  0  0 0 0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0 1  0  0  0  0 1  1 0  0  0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1 1  0  0  0  0 0  0 0  0  0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0 1  0  0  1  0 0  1 0  0  0 0 0</a:t>
            </a:r>
            <a:r>
              <a:rPr lang="en-US" sz="2000" dirty="0" smtClean="0"/>
              <a:t> </a:t>
            </a:r>
          </a:p>
        </p:txBody>
      </p:sp>
      <p:grpSp>
        <p:nvGrpSpPr>
          <p:cNvPr id="16390" name="Group 177"/>
          <p:cNvGrpSpPr>
            <a:grpSpLocks/>
          </p:cNvGrpSpPr>
          <p:nvPr/>
        </p:nvGrpSpPr>
        <p:grpSpPr bwMode="auto">
          <a:xfrm>
            <a:off x="6781800" y="1489075"/>
            <a:ext cx="1990725" cy="4759325"/>
            <a:chOff x="-11" y="-11"/>
            <a:chExt cx="3949" cy="2444"/>
          </a:xfrm>
        </p:grpSpPr>
        <p:grpSp>
          <p:nvGrpSpPr>
            <p:cNvPr id="16392" name="Group 175"/>
            <p:cNvGrpSpPr>
              <a:grpSpLocks/>
            </p:cNvGrpSpPr>
            <p:nvPr/>
          </p:nvGrpSpPr>
          <p:grpSpPr bwMode="auto">
            <a:xfrm>
              <a:off x="0" y="0"/>
              <a:ext cx="3927" cy="2422"/>
              <a:chOff x="0" y="0"/>
              <a:chExt cx="3927" cy="2422"/>
            </a:xfrm>
          </p:grpSpPr>
          <p:grpSp>
            <p:nvGrpSpPr>
              <p:cNvPr id="16394" name="Group 120"/>
              <p:cNvGrpSpPr>
                <a:grpSpLocks/>
              </p:cNvGrpSpPr>
              <p:nvPr/>
            </p:nvGrpSpPr>
            <p:grpSpPr bwMode="auto">
              <a:xfrm>
                <a:off x="0" y="0"/>
                <a:ext cx="1964" cy="173"/>
                <a:chOff x="0" y="0"/>
                <a:chExt cx="1964" cy="173"/>
              </a:xfrm>
            </p:grpSpPr>
            <p:sp>
              <p:nvSpPr>
                <p:cNvPr id="16476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Country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77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22"/>
              <p:cNvGrpSpPr>
                <a:grpSpLocks/>
              </p:cNvGrpSpPr>
              <p:nvPr/>
            </p:nvGrpSpPr>
            <p:grpSpPr bwMode="auto">
              <a:xfrm>
                <a:off x="1964" y="0"/>
                <a:ext cx="1963" cy="173"/>
                <a:chOff x="1964" y="0"/>
                <a:chExt cx="1963" cy="173"/>
              </a:xfrm>
            </p:grpSpPr>
            <p:sp>
              <p:nvSpPr>
                <p:cNvPr id="16474" name="Rectangle 92"/>
                <p:cNvSpPr>
                  <a:spLocks noChangeArrowheads="1"/>
                </p:cNvSpPr>
                <p:nvPr/>
              </p:nvSpPr>
              <p:spPr bwMode="auto">
                <a:xfrm>
                  <a:off x="1964" y="0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Code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7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964" y="0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6" name="Group 124"/>
              <p:cNvGrpSpPr>
                <a:grpSpLocks/>
              </p:cNvGrpSpPr>
              <p:nvPr/>
            </p:nvGrpSpPr>
            <p:grpSpPr bwMode="auto">
              <a:xfrm>
                <a:off x="0" y="173"/>
                <a:ext cx="1964" cy="173"/>
                <a:chOff x="0" y="173"/>
                <a:chExt cx="1964" cy="173"/>
              </a:xfrm>
            </p:grpSpPr>
            <p:sp>
              <p:nvSpPr>
                <p:cNvPr id="16472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173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Argentina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173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7" name="Group 126"/>
              <p:cNvGrpSpPr>
                <a:grpSpLocks/>
              </p:cNvGrpSpPr>
              <p:nvPr/>
            </p:nvGrpSpPr>
            <p:grpSpPr bwMode="auto">
              <a:xfrm>
                <a:off x="1964" y="173"/>
                <a:ext cx="1963" cy="173"/>
                <a:chOff x="1964" y="173"/>
                <a:chExt cx="1963" cy="173"/>
              </a:xfrm>
            </p:grpSpPr>
            <p:sp>
              <p:nvSpPr>
                <p:cNvPr id="16470" name="Rectangle 94"/>
                <p:cNvSpPr>
                  <a:spLocks noChangeArrowheads="1"/>
                </p:cNvSpPr>
                <p:nvPr/>
              </p:nvSpPr>
              <p:spPr bwMode="auto">
                <a:xfrm>
                  <a:off x="1964" y="173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7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64" y="173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28"/>
              <p:cNvGrpSpPr>
                <a:grpSpLocks/>
              </p:cNvGrpSpPr>
              <p:nvPr/>
            </p:nvGrpSpPr>
            <p:grpSpPr bwMode="auto">
              <a:xfrm>
                <a:off x="0" y="346"/>
                <a:ext cx="1964" cy="173"/>
                <a:chOff x="0" y="346"/>
                <a:chExt cx="1964" cy="173"/>
              </a:xfrm>
            </p:grpSpPr>
            <p:sp>
              <p:nvSpPr>
                <p:cNvPr id="16468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Brazil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69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9" name="Group 130"/>
              <p:cNvGrpSpPr>
                <a:grpSpLocks/>
              </p:cNvGrpSpPr>
              <p:nvPr/>
            </p:nvGrpSpPr>
            <p:grpSpPr bwMode="auto">
              <a:xfrm>
                <a:off x="1964" y="346"/>
                <a:ext cx="1963" cy="173"/>
                <a:chOff x="1964" y="346"/>
                <a:chExt cx="1963" cy="173"/>
              </a:xfrm>
            </p:grpSpPr>
            <p:sp>
              <p:nvSpPr>
                <p:cNvPr id="16466" name="Rectangle 96"/>
                <p:cNvSpPr>
                  <a:spLocks noChangeArrowheads="1"/>
                </p:cNvSpPr>
                <p:nvPr/>
              </p:nvSpPr>
              <p:spPr bwMode="auto">
                <a:xfrm>
                  <a:off x="1964" y="346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Br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6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64" y="346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0" name="Group 132"/>
              <p:cNvGrpSpPr>
                <a:grpSpLocks/>
              </p:cNvGrpSpPr>
              <p:nvPr/>
            </p:nvGrpSpPr>
            <p:grpSpPr bwMode="auto">
              <a:xfrm>
                <a:off x="0" y="519"/>
                <a:ext cx="1964" cy="173"/>
                <a:chOff x="0" y="519"/>
                <a:chExt cx="1964" cy="173"/>
              </a:xfrm>
            </p:grpSpPr>
            <p:sp>
              <p:nvSpPr>
                <p:cNvPr id="16464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519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Bolivia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65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519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34"/>
              <p:cNvGrpSpPr>
                <a:grpSpLocks/>
              </p:cNvGrpSpPr>
              <p:nvPr/>
            </p:nvGrpSpPr>
            <p:grpSpPr bwMode="auto">
              <a:xfrm>
                <a:off x="1964" y="519"/>
                <a:ext cx="1963" cy="173"/>
                <a:chOff x="1964" y="519"/>
                <a:chExt cx="1963" cy="173"/>
              </a:xfrm>
            </p:grpSpPr>
            <p:sp>
              <p:nvSpPr>
                <p:cNvPr id="16462" name="Rectangle 98"/>
                <p:cNvSpPr>
                  <a:spLocks noChangeArrowheads="1"/>
                </p:cNvSpPr>
                <p:nvPr/>
              </p:nvSpPr>
              <p:spPr bwMode="auto">
                <a:xfrm>
                  <a:off x="1964" y="519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Bl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63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64" y="519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2" name="Group 136"/>
              <p:cNvGrpSpPr>
                <a:grpSpLocks/>
              </p:cNvGrpSpPr>
              <p:nvPr/>
            </p:nvGrpSpPr>
            <p:grpSpPr bwMode="auto">
              <a:xfrm>
                <a:off x="0" y="692"/>
                <a:ext cx="1964" cy="173"/>
                <a:chOff x="0" y="692"/>
                <a:chExt cx="1964" cy="173"/>
              </a:xfrm>
            </p:grpSpPr>
            <p:sp>
              <p:nvSpPr>
                <p:cNvPr id="16460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Chile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61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3" name="Group 138"/>
              <p:cNvGrpSpPr>
                <a:grpSpLocks/>
              </p:cNvGrpSpPr>
              <p:nvPr/>
            </p:nvGrpSpPr>
            <p:grpSpPr bwMode="auto">
              <a:xfrm>
                <a:off x="1964" y="692"/>
                <a:ext cx="1963" cy="173"/>
                <a:chOff x="1964" y="692"/>
                <a:chExt cx="1963" cy="173"/>
              </a:xfrm>
            </p:grpSpPr>
            <p:sp>
              <p:nvSpPr>
                <p:cNvPr id="16458" name="Rectangle 100"/>
                <p:cNvSpPr>
                  <a:spLocks noChangeArrowheads="1"/>
                </p:cNvSpPr>
                <p:nvPr/>
              </p:nvSpPr>
              <p:spPr bwMode="auto">
                <a:xfrm>
                  <a:off x="1964" y="692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Ch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59" name="Rectangle 137"/>
                <p:cNvSpPr>
                  <a:spLocks noChangeArrowheads="1"/>
                </p:cNvSpPr>
                <p:nvPr/>
              </p:nvSpPr>
              <p:spPr bwMode="auto">
                <a:xfrm>
                  <a:off x="1964" y="692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140"/>
              <p:cNvGrpSpPr>
                <a:grpSpLocks/>
              </p:cNvGrpSpPr>
              <p:nvPr/>
            </p:nvGrpSpPr>
            <p:grpSpPr bwMode="auto">
              <a:xfrm>
                <a:off x="0" y="865"/>
                <a:ext cx="1964" cy="173"/>
                <a:chOff x="0" y="865"/>
                <a:chExt cx="1964" cy="173"/>
              </a:xfrm>
            </p:grpSpPr>
            <p:sp>
              <p:nvSpPr>
                <p:cNvPr id="16456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865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Columbia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57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865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5" name="Group 142"/>
              <p:cNvGrpSpPr>
                <a:grpSpLocks/>
              </p:cNvGrpSpPr>
              <p:nvPr/>
            </p:nvGrpSpPr>
            <p:grpSpPr bwMode="auto">
              <a:xfrm>
                <a:off x="1964" y="865"/>
                <a:ext cx="1963" cy="173"/>
                <a:chOff x="1964" y="865"/>
                <a:chExt cx="1963" cy="173"/>
              </a:xfrm>
            </p:grpSpPr>
            <p:sp>
              <p:nvSpPr>
                <p:cNvPr id="1645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64" y="865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Co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55" name="Rectangle 141"/>
                <p:cNvSpPr>
                  <a:spLocks noChangeArrowheads="1"/>
                </p:cNvSpPr>
                <p:nvPr/>
              </p:nvSpPr>
              <p:spPr bwMode="auto">
                <a:xfrm>
                  <a:off x="1964" y="865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6" name="Group 144"/>
              <p:cNvGrpSpPr>
                <a:grpSpLocks/>
              </p:cNvGrpSpPr>
              <p:nvPr/>
            </p:nvGrpSpPr>
            <p:grpSpPr bwMode="auto">
              <a:xfrm>
                <a:off x="0" y="1038"/>
                <a:ext cx="1964" cy="173"/>
                <a:chOff x="0" y="1038"/>
                <a:chExt cx="1964" cy="173"/>
              </a:xfrm>
            </p:grpSpPr>
            <p:sp>
              <p:nvSpPr>
                <p:cNvPr id="16452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Ecuador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53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146"/>
              <p:cNvGrpSpPr>
                <a:grpSpLocks/>
              </p:cNvGrpSpPr>
              <p:nvPr/>
            </p:nvGrpSpPr>
            <p:grpSpPr bwMode="auto">
              <a:xfrm>
                <a:off x="1964" y="1038"/>
                <a:ext cx="1963" cy="173"/>
                <a:chOff x="1964" y="1038"/>
                <a:chExt cx="1963" cy="173"/>
              </a:xfrm>
            </p:grpSpPr>
            <p:sp>
              <p:nvSpPr>
                <p:cNvPr id="1645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964" y="1038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51" name="Rectangle 145"/>
                <p:cNvSpPr>
                  <a:spLocks noChangeArrowheads="1"/>
                </p:cNvSpPr>
                <p:nvPr/>
              </p:nvSpPr>
              <p:spPr bwMode="auto">
                <a:xfrm>
                  <a:off x="1964" y="1038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8" name="Group 148"/>
              <p:cNvGrpSpPr>
                <a:grpSpLocks/>
              </p:cNvGrpSpPr>
              <p:nvPr/>
            </p:nvGrpSpPr>
            <p:grpSpPr bwMode="auto">
              <a:xfrm>
                <a:off x="0" y="1211"/>
                <a:ext cx="1964" cy="173"/>
                <a:chOff x="0" y="1211"/>
                <a:chExt cx="1964" cy="173"/>
              </a:xfrm>
            </p:grpSpPr>
            <p:sp>
              <p:nvSpPr>
                <p:cNvPr id="16448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1211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French Guiana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49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1211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09" name="Group 150"/>
              <p:cNvGrpSpPr>
                <a:grpSpLocks/>
              </p:cNvGrpSpPr>
              <p:nvPr/>
            </p:nvGrpSpPr>
            <p:grpSpPr bwMode="auto">
              <a:xfrm>
                <a:off x="1964" y="1211"/>
                <a:ext cx="1963" cy="173"/>
                <a:chOff x="1964" y="1211"/>
                <a:chExt cx="1963" cy="173"/>
              </a:xfrm>
            </p:grpSpPr>
            <p:sp>
              <p:nvSpPr>
                <p:cNvPr id="16446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64" y="1211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 dirty="0">
                      <a:latin typeface="Times New Roman" charset="0"/>
                    </a:rPr>
                    <a:t>FG</a:t>
                  </a:r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644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964" y="1211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152"/>
              <p:cNvGrpSpPr>
                <a:grpSpLocks/>
              </p:cNvGrpSpPr>
              <p:nvPr/>
            </p:nvGrpSpPr>
            <p:grpSpPr bwMode="auto">
              <a:xfrm>
                <a:off x="0" y="1384"/>
                <a:ext cx="1964" cy="173"/>
                <a:chOff x="0" y="1384"/>
                <a:chExt cx="1964" cy="173"/>
              </a:xfrm>
            </p:grpSpPr>
            <p:sp>
              <p:nvSpPr>
                <p:cNvPr id="16444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Guyana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45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1" name="Group 154"/>
              <p:cNvGrpSpPr>
                <a:grpSpLocks/>
              </p:cNvGrpSpPr>
              <p:nvPr/>
            </p:nvGrpSpPr>
            <p:grpSpPr bwMode="auto">
              <a:xfrm>
                <a:off x="1964" y="1384"/>
                <a:ext cx="1963" cy="173"/>
                <a:chOff x="1964" y="1384"/>
                <a:chExt cx="1963" cy="173"/>
              </a:xfrm>
            </p:grpSpPr>
            <p:sp>
              <p:nvSpPr>
                <p:cNvPr id="1644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64" y="1384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G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64" y="1384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2" name="Group 156"/>
              <p:cNvGrpSpPr>
                <a:grpSpLocks/>
              </p:cNvGrpSpPr>
              <p:nvPr/>
            </p:nvGrpSpPr>
            <p:grpSpPr bwMode="auto">
              <a:xfrm>
                <a:off x="0" y="1557"/>
                <a:ext cx="1964" cy="173"/>
                <a:chOff x="0" y="1557"/>
                <a:chExt cx="1964" cy="173"/>
              </a:xfrm>
            </p:grpSpPr>
            <p:sp>
              <p:nvSpPr>
                <p:cNvPr id="16440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1557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Paraguay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41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1557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158"/>
              <p:cNvGrpSpPr>
                <a:grpSpLocks/>
              </p:cNvGrpSpPr>
              <p:nvPr/>
            </p:nvGrpSpPr>
            <p:grpSpPr bwMode="auto">
              <a:xfrm>
                <a:off x="1964" y="1557"/>
                <a:ext cx="1963" cy="173"/>
                <a:chOff x="1964" y="1557"/>
                <a:chExt cx="1963" cy="173"/>
              </a:xfrm>
            </p:grpSpPr>
            <p:sp>
              <p:nvSpPr>
                <p:cNvPr id="1643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64" y="1557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Pa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39" name="Rectangle 157"/>
                <p:cNvSpPr>
                  <a:spLocks noChangeArrowheads="1"/>
                </p:cNvSpPr>
                <p:nvPr/>
              </p:nvSpPr>
              <p:spPr bwMode="auto">
                <a:xfrm>
                  <a:off x="1964" y="1557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4" name="Group 160"/>
              <p:cNvGrpSpPr>
                <a:grpSpLocks/>
              </p:cNvGrpSpPr>
              <p:nvPr/>
            </p:nvGrpSpPr>
            <p:grpSpPr bwMode="auto">
              <a:xfrm>
                <a:off x="0" y="1730"/>
                <a:ext cx="1964" cy="173"/>
                <a:chOff x="0" y="1730"/>
                <a:chExt cx="1964" cy="173"/>
              </a:xfrm>
            </p:grpSpPr>
            <p:sp>
              <p:nvSpPr>
                <p:cNvPr id="16436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Peru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37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5" name="Group 162"/>
              <p:cNvGrpSpPr>
                <a:grpSpLocks/>
              </p:cNvGrpSpPr>
              <p:nvPr/>
            </p:nvGrpSpPr>
            <p:grpSpPr bwMode="auto">
              <a:xfrm>
                <a:off x="1964" y="1730"/>
                <a:ext cx="1963" cy="173"/>
                <a:chOff x="1964" y="1730"/>
                <a:chExt cx="1963" cy="173"/>
              </a:xfrm>
            </p:grpSpPr>
            <p:sp>
              <p:nvSpPr>
                <p:cNvPr id="16434" name="Rectangle 112"/>
                <p:cNvSpPr>
                  <a:spLocks noChangeArrowheads="1"/>
                </p:cNvSpPr>
                <p:nvPr/>
              </p:nvSpPr>
              <p:spPr bwMode="auto">
                <a:xfrm>
                  <a:off x="1964" y="1730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Pe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35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64" y="1730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6" name="Group 164"/>
              <p:cNvGrpSpPr>
                <a:grpSpLocks/>
              </p:cNvGrpSpPr>
              <p:nvPr/>
            </p:nvGrpSpPr>
            <p:grpSpPr bwMode="auto">
              <a:xfrm>
                <a:off x="0" y="1903"/>
                <a:ext cx="1964" cy="173"/>
                <a:chOff x="0" y="1903"/>
                <a:chExt cx="1964" cy="173"/>
              </a:xfrm>
            </p:grpSpPr>
            <p:sp>
              <p:nvSpPr>
                <p:cNvPr id="16432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1903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Suriname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33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1903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7" name="Group 166"/>
              <p:cNvGrpSpPr>
                <a:grpSpLocks/>
              </p:cNvGrpSpPr>
              <p:nvPr/>
            </p:nvGrpSpPr>
            <p:grpSpPr bwMode="auto">
              <a:xfrm>
                <a:off x="1964" y="1903"/>
                <a:ext cx="1963" cy="173"/>
                <a:chOff x="1964" y="1903"/>
                <a:chExt cx="1963" cy="173"/>
              </a:xfrm>
            </p:grpSpPr>
            <p:sp>
              <p:nvSpPr>
                <p:cNvPr id="164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964" y="1903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S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31" name="Rectangle 165"/>
                <p:cNvSpPr>
                  <a:spLocks noChangeArrowheads="1"/>
                </p:cNvSpPr>
                <p:nvPr/>
              </p:nvSpPr>
              <p:spPr bwMode="auto">
                <a:xfrm>
                  <a:off x="1964" y="1903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8" name="Group 168"/>
              <p:cNvGrpSpPr>
                <a:grpSpLocks/>
              </p:cNvGrpSpPr>
              <p:nvPr/>
            </p:nvGrpSpPr>
            <p:grpSpPr bwMode="auto">
              <a:xfrm>
                <a:off x="0" y="2076"/>
                <a:ext cx="1964" cy="173"/>
                <a:chOff x="0" y="2076"/>
                <a:chExt cx="1964" cy="173"/>
              </a:xfrm>
            </p:grpSpPr>
            <p:sp>
              <p:nvSpPr>
                <p:cNvPr id="16428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2076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Uruguay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29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2076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9" name="Group 170"/>
              <p:cNvGrpSpPr>
                <a:grpSpLocks/>
              </p:cNvGrpSpPr>
              <p:nvPr/>
            </p:nvGrpSpPr>
            <p:grpSpPr bwMode="auto">
              <a:xfrm>
                <a:off x="1964" y="2076"/>
                <a:ext cx="1963" cy="173"/>
                <a:chOff x="1964" y="2076"/>
                <a:chExt cx="1963" cy="173"/>
              </a:xfrm>
            </p:grpSpPr>
            <p:sp>
              <p:nvSpPr>
                <p:cNvPr id="164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964" y="2076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U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27" name="Rectangle 169"/>
                <p:cNvSpPr>
                  <a:spLocks noChangeArrowheads="1"/>
                </p:cNvSpPr>
                <p:nvPr/>
              </p:nvSpPr>
              <p:spPr bwMode="auto">
                <a:xfrm>
                  <a:off x="1964" y="2076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20" name="Group 172"/>
              <p:cNvGrpSpPr>
                <a:grpSpLocks/>
              </p:cNvGrpSpPr>
              <p:nvPr/>
            </p:nvGrpSpPr>
            <p:grpSpPr bwMode="auto">
              <a:xfrm>
                <a:off x="0" y="2249"/>
                <a:ext cx="1964" cy="173"/>
                <a:chOff x="0" y="2249"/>
                <a:chExt cx="1964" cy="173"/>
              </a:xfrm>
            </p:grpSpPr>
            <p:sp>
              <p:nvSpPr>
                <p:cNvPr id="16424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2249"/>
                  <a:ext cx="19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Venezuela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25" name="Rectangle 171"/>
                <p:cNvSpPr>
                  <a:spLocks noChangeArrowheads="1"/>
                </p:cNvSpPr>
                <p:nvPr/>
              </p:nvSpPr>
              <p:spPr bwMode="auto">
                <a:xfrm>
                  <a:off x="0" y="2249"/>
                  <a:ext cx="1964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21" name="Group 174"/>
              <p:cNvGrpSpPr>
                <a:grpSpLocks/>
              </p:cNvGrpSpPr>
              <p:nvPr/>
            </p:nvGrpSpPr>
            <p:grpSpPr bwMode="auto">
              <a:xfrm>
                <a:off x="1964" y="2249"/>
                <a:ext cx="1963" cy="173"/>
                <a:chOff x="1964" y="2249"/>
                <a:chExt cx="1963" cy="173"/>
              </a:xfrm>
            </p:grpSpPr>
            <p:sp>
              <p:nvSpPr>
                <p:cNvPr id="16422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64" y="2249"/>
                  <a:ext cx="196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200">
                      <a:latin typeface="Times New Roman" charset="0"/>
                    </a:rPr>
                    <a:t>V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6423" name="Rectangle 173"/>
                <p:cNvSpPr>
                  <a:spLocks noChangeArrowheads="1"/>
                </p:cNvSpPr>
                <p:nvPr/>
              </p:nvSpPr>
              <p:spPr bwMode="auto">
                <a:xfrm>
                  <a:off x="1964" y="2249"/>
                  <a:ext cx="1963" cy="17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393" name="Rectangle 176"/>
            <p:cNvSpPr>
              <a:spLocks noChangeArrowheads="1"/>
            </p:cNvSpPr>
            <p:nvPr/>
          </p:nvSpPr>
          <p:spPr bwMode="auto">
            <a:xfrm>
              <a:off x="-11" y="-11"/>
              <a:ext cx="3949" cy="2444"/>
            </a:xfrm>
            <a:prstGeom prst="rect">
              <a:avLst/>
            </a:prstGeom>
            <a:noFill/>
            <a:ln w="365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1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657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The Map Coloring Problem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colors do you need to color a map, so that no 2 countries that have a common border (not a point) are colored the same?</a:t>
            </a:r>
          </a:p>
          <a:p>
            <a:pPr eaLnBrk="1" hangingPunct="1"/>
            <a:r>
              <a:rPr lang="en-US" smtClean="0"/>
              <a:t>How to solve using Brute Force?</a:t>
            </a:r>
          </a:p>
        </p:txBody>
      </p:sp>
      <p:sp>
        <p:nvSpPr>
          <p:cNvPr id="174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338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 Solution</a:t>
            </a:r>
          </a:p>
        </p:txBody>
      </p:sp>
      <p:pic>
        <p:nvPicPr>
          <p:cNvPr id="18438" name="Picture 4" descr="south american conti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705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5105400" y="22098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133600" y="38862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3200400" y="4191000"/>
            <a:ext cx="3810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1143000" y="18288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2209800" y="1752600"/>
            <a:ext cx="53340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3870325" y="4179888"/>
            <a:ext cx="89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819400" y="11938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6248400" y="152400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>
            <a:off x="5410200" y="533400"/>
            <a:ext cx="914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886200" y="26670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3640138" y="711200"/>
            <a:ext cx="89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5410200" y="44196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5410200" y="4191000"/>
            <a:ext cx="152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172200" y="7620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 flipH="1">
            <a:off x="5791200" y="1066800"/>
            <a:ext cx="457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2743200" y="2224088"/>
            <a:ext cx="89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4724400" y="3200400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Red</a:t>
            </a: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>
            <a:off x="5105400" y="990600"/>
            <a:ext cx="12192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61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What About the Ocean?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990600"/>
            <a:ext cx="6705600" cy="5486400"/>
          </a:xfrm>
          <a:noFill/>
        </p:spPr>
        <p:txBody>
          <a:bodyPr/>
          <a:lstStyle/>
          <a:p>
            <a:pPr eaLnBrk="1" hangingPunct="1">
              <a:buFont typeface="Marlett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A Br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 E FG G Pa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 U V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  0 1  1  1  0  0 0  0 1  0  0 1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Br 1 0  1  0  1  0 1  1 1  1  1 1 1 1 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1 1  0  1  0  0 0  0 1  1  0 0 0 0 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1 0  1  0  0  0 0  0 0  1  0 0 0 1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 0 1  0  0  0  1 0  0 0  1  0 0 1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  0 0  0  0  1  0 0  0 0  1  0 0 0 1 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FG 0 1  0  0  0  0 0  0 0  0  1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  0 1  0  0  0  0 0  0 0  0  1 0 1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 1 1  1  0  0  0 0  0 0  0  0 0 0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0 1  1  1  1  1 0  0 0  0  0 0 0 1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  0 1  0  0  0  0 1  1 0  0  0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  1 1  0  0  0  0 0  0 0  0  0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  0 1  0  0  1  0 0  1 0  0  0 0 0 1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1 1  0  1  1  1 1  1 0  1  1 1 1 0</a:t>
            </a:r>
            <a:r>
              <a:rPr lang="en-US" sz="2000" dirty="0" smtClean="0"/>
              <a:t> </a:t>
            </a:r>
          </a:p>
        </p:txBody>
      </p:sp>
      <p:sp>
        <p:nvSpPr>
          <p:cNvPr id="194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9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839200" cy="2608482"/>
              </a:xfrm>
            </p:spPr>
            <p:txBody>
              <a:bodyPr/>
              <a:lstStyle/>
              <a:p>
                <a:r>
                  <a:rPr lang="en-US" altLang="zh-TW" dirty="0" smtClean="0"/>
                  <a:t>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directed graph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(or digraph) is </a:t>
                </a:r>
                <a:r>
                  <a:rPr lang="en-US" altLang="zh-TW" dirty="0"/>
                  <a:t>one in which each edge is a directed pair of </a:t>
                </a:r>
                <a:r>
                  <a:rPr lang="en-US" altLang="zh-TW" dirty="0" smtClean="0"/>
                  <a:t>vertices.</a:t>
                </a:r>
              </a:p>
              <a:p>
                <a:pPr lvl="1"/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altLang="zh-TW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altLang="zh-TW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</m:oMath>
                </a14:m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(v</a:t>
                </a:r>
                <a:r>
                  <a:rPr lang="en-US" altLang="zh-TW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altLang="zh-TW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altLang="zh-TW" dirty="0" smtClean="0">
                    <a:cs typeface="Courier New" panose="02070309020205020404" pitchFamily="49" charset="0"/>
                  </a:rPr>
                  <a:t>For the edge 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(v</a:t>
                </a:r>
                <a:r>
                  <a:rPr lang="en-US" altLang="zh-TW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v</a:t>
                </a:r>
                <a:r>
                  <a:rPr lang="en-US" altLang="zh-TW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altLang="zh-TW" dirty="0" smtClean="0">
                    <a:cs typeface="Courier New" panose="02070309020205020404" pitchFamily="49" charset="0"/>
                  </a:rPr>
                  <a:t>, the start vertex 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altLang="zh-TW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TW" dirty="0" smtClean="0">
                    <a:cs typeface="Courier New" panose="02070309020205020404" pitchFamily="49" charset="0"/>
                  </a:rPr>
                  <a:t> is called the </a:t>
                </a:r>
                <a:r>
                  <a:rPr lang="en-US" altLang="zh-TW" i="1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tail</a:t>
                </a:r>
                <a:r>
                  <a:rPr lang="en-US" altLang="zh-TW" dirty="0" smtClean="0">
                    <a:cs typeface="Courier New" panose="02070309020205020404" pitchFamily="49" charset="0"/>
                  </a:rPr>
                  <a:t> and the end vertex </a:t>
                </a:r>
                <a:r>
                  <a:rPr lang="en-US" altLang="zh-TW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altLang="zh-TW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TW" dirty="0" smtClean="0">
                    <a:cs typeface="Courier New" panose="02070309020205020404" pitchFamily="49" charset="0"/>
                  </a:rPr>
                  <a:t> is called the </a:t>
                </a:r>
                <a:r>
                  <a:rPr lang="en-US" altLang="zh-TW" i="1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head</a:t>
                </a:r>
                <a:r>
                  <a:rPr lang="en-US" altLang="zh-TW" dirty="0" smtClean="0">
                    <a:cs typeface="Courier New" panose="02070309020205020404" pitchFamily="49" charset="0"/>
                  </a:rPr>
                  <a:t>. </a:t>
                </a:r>
                <a:endParaRPr lang="en-US" altLang="zh-TW" dirty="0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839200" cy="2608482"/>
              </a:xfrm>
              <a:blipFill rotWithShape="0">
                <a:blip r:embed="rId2"/>
                <a:stretch>
                  <a:fillRect l="-1310" t="-3044" r="-2483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45577" y="3370625"/>
            <a:ext cx="553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i="1" dirty="0">
                <a:ea typeface="新細明體" panose="02020500000000000000" pitchFamily="18" charset="-120"/>
              </a:rPr>
              <a:t>tail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94214" y="3370625"/>
            <a:ext cx="7841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i="1" dirty="0">
                <a:ea typeface="新細明體" panose="02020500000000000000" pitchFamily="18" charset="-120"/>
              </a:rPr>
              <a:t>head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657600" y="3820156"/>
            <a:ext cx="304799" cy="25283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  <a:endCxn id="28" idx="2"/>
          </p:cNvCxnSpPr>
          <p:nvPr/>
        </p:nvCxnSpPr>
        <p:spPr bwMode="auto">
          <a:xfrm flipV="1">
            <a:off x="3962399" y="3943152"/>
            <a:ext cx="1064758" cy="342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059"/>
          <p:cNvSpPr>
            <a:spLocks noChangeArrowheads="1"/>
          </p:cNvSpPr>
          <p:nvPr/>
        </p:nvSpPr>
        <p:spPr bwMode="auto">
          <a:xfrm>
            <a:off x="1219200" y="4733898"/>
            <a:ext cx="5530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400" i="1" dirty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600" i="1" dirty="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7" name="Rectangle 1060"/>
          <p:cNvSpPr>
            <a:spLocks noChangeArrowheads="1"/>
          </p:cNvSpPr>
          <p:nvPr/>
        </p:nvSpPr>
        <p:spPr bwMode="auto">
          <a:xfrm>
            <a:off x="4620551" y="5325916"/>
            <a:ext cx="39624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V(G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)={0,1,2}                  </a:t>
            </a:r>
            <a:endParaRPr lang="en-US" altLang="zh-TW" sz="2000" dirty="0" smtClean="0">
              <a:solidFill>
                <a:schemeClr val="tx1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E(G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)={(0,1</a:t>
            </a:r>
            <a:r>
              <a:rPr lang="en-US" altLang="zh-TW" sz="2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,(1,0</a:t>
            </a:r>
            <a:r>
              <a:rPr lang="en-US" altLang="zh-TW" sz="2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,(1,2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5999" y="4723013"/>
            <a:ext cx="304800" cy="400110"/>
            <a:chOff x="6400800" y="3292711"/>
            <a:chExt cx="304800" cy="400110"/>
          </a:xfrm>
        </p:grpSpPr>
        <p:sp>
          <p:nvSpPr>
            <p:cNvPr id="19" name="Oval 18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    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24200" y="4729112"/>
            <a:ext cx="304800" cy="400110"/>
            <a:chOff x="6400800" y="3292711"/>
            <a:chExt cx="304800" cy="400110"/>
          </a:xfrm>
        </p:grpSpPr>
        <p:sp>
          <p:nvSpPr>
            <p:cNvPr id="22" name="Oval 21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62399" y="4723013"/>
            <a:ext cx="304800" cy="400110"/>
            <a:chOff x="6400800" y="3292711"/>
            <a:chExt cx="304800" cy="400110"/>
          </a:xfrm>
        </p:grpSpPr>
        <p:sp>
          <p:nvSpPr>
            <p:cNvPr id="25" name="Oval 24"/>
            <p:cNvSpPr/>
            <p:nvPr/>
          </p:nvSpPr>
          <p:spPr bwMode="auto">
            <a:xfrm>
              <a:off x="6400800" y="3352800"/>
              <a:ext cx="304800" cy="27993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0800" y="32927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  <a:r>
                <a:rPr lang="en-US" sz="2000" dirty="0" smtClean="0"/>
                <a:t>    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stCxn id="23" idx="3"/>
            <a:endCxn id="25" idx="2"/>
          </p:cNvCxnSpPr>
          <p:nvPr/>
        </p:nvCxnSpPr>
        <p:spPr bwMode="auto">
          <a:xfrm flipV="1">
            <a:off x="3429000" y="4923068"/>
            <a:ext cx="533399" cy="60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438399" y="4783023"/>
            <a:ext cx="685799" cy="188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552697" y="5063034"/>
            <a:ext cx="64770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5027157" y="3813312"/>
            <a:ext cx="318624" cy="25968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03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Make the Ocean Blue</a:t>
            </a:r>
          </a:p>
        </p:txBody>
      </p:sp>
      <p:pic>
        <p:nvPicPr>
          <p:cNvPr id="18438" name="Picture 4" descr="south american conti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705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5105400" y="22098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133600" y="38862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3200400" y="4191000"/>
            <a:ext cx="3810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1143000" y="18288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2209800" y="1752600"/>
            <a:ext cx="53340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4572000" y="3105150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819400" y="11938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93687" y="3429000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886200" y="26670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7848600" y="4125912"/>
            <a:ext cx="89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Blue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5410200" y="44196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5410200" y="4191000"/>
            <a:ext cx="1524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172200" y="7620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 flipH="1">
            <a:off x="5791200" y="1066800"/>
            <a:ext cx="4572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3907569" y="4038600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Red</a:t>
            </a: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>
            <a:off x="5105400" y="990600"/>
            <a:ext cx="1219200" cy="152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903663" y="838200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Red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696307" y="2012156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Red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218363" y="1247775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Red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flipH="1" flipV="1">
            <a:off x="5342731" y="1371600"/>
            <a:ext cx="1913732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Example: Arpanet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Scientists use graphs to model all kinds of things.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32670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54" y="2209800"/>
            <a:ext cx="573881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604058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rpanet 1969, 1971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65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762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Example: Roman </a:t>
            </a:r>
            <a:r>
              <a:rPr lang="en-US" b="0" kern="0" dirty="0" smtClean="0">
                <a:solidFill>
                  <a:srgbClr val="FF0000"/>
                </a:solidFill>
              </a:rPr>
              <a:t>Trade </a:t>
            </a:r>
            <a:r>
              <a:rPr lang="en-US" b="0" kern="0" dirty="0" smtClean="0">
                <a:solidFill>
                  <a:srgbClr val="FF0000"/>
                </a:solidFill>
              </a:rPr>
              <a:t>Network</a:t>
            </a:r>
            <a:endParaRPr lang="en-US" b="0" kern="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2102"/>
            <a:ext cx="3920933" cy="2649798"/>
          </a:xfrm>
          <a:prstGeom prst="rect">
            <a:avLst/>
          </a:prstGeom>
        </p:spPr>
      </p:pic>
      <p:pic>
        <p:nvPicPr>
          <p:cNvPr id="7" name="Picture 6">
            <a:hlinkClick r:id="rId3"/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04416" cy="284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Data Structures</a:t>
            </a:r>
            <a:endParaRPr lang="en-US" dirty="0"/>
          </a:p>
        </p:txBody>
      </p:sp>
      <p:sp>
        <p:nvSpPr>
          <p:cNvPr id="4" name="Bent Arrow 3"/>
          <p:cNvSpPr/>
          <p:nvPr/>
        </p:nvSpPr>
        <p:spPr bwMode="auto">
          <a:xfrm flipV="1">
            <a:off x="2362200" y="4052870"/>
            <a:ext cx="1828800" cy="990600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Example: Enron </a:t>
            </a:r>
            <a:r>
              <a:rPr lang="en-US" dirty="0" smtClean="0">
                <a:solidFill>
                  <a:srgbClr val="FF0000"/>
                </a:solidFill>
              </a:rPr>
              <a:t>Emails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122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791200" cy="50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Example: US </a:t>
            </a:r>
            <a:r>
              <a:rPr lang="en-US" dirty="0" smtClean="0">
                <a:solidFill>
                  <a:srgbClr val="FF0000"/>
                </a:solidFill>
              </a:rPr>
              <a:t>Airport Network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"/>
          <a:stretch/>
        </p:blipFill>
        <p:spPr bwMode="auto">
          <a:xfrm>
            <a:off x="452377" y="1066800"/>
            <a:ext cx="8158224" cy="488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44900"/>
            <a:ext cx="3567112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Example: Facebook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7251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1448</Words>
  <Application>Microsoft Office PowerPoint</Application>
  <PresentationFormat>On-screen Show (4:3)</PresentationFormat>
  <Paragraphs>283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新細明體</vt:lpstr>
      <vt:lpstr>Arial</vt:lpstr>
      <vt:lpstr>Cambria Math</vt:lpstr>
      <vt:lpstr>Courier New</vt:lpstr>
      <vt:lpstr>Marlett</vt:lpstr>
      <vt:lpstr>Times New Roman</vt:lpstr>
      <vt:lpstr>Default Design</vt:lpstr>
      <vt:lpstr>Graph Data Structures</vt:lpstr>
      <vt:lpstr>Definition</vt:lpstr>
      <vt:lpstr>Definition</vt:lpstr>
      <vt:lpstr>Definition</vt:lpstr>
      <vt:lpstr>Example: Arpanet</vt:lpstr>
      <vt:lpstr>PowerPoint Presentation</vt:lpstr>
      <vt:lpstr>Example: Enron Emails</vt:lpstr>
      <vt:lpstr>Example: US Airport Network</vt:lpstr>
      <vt:lpstr>Example: Facebook</vt:lpstr>
      <vt:lpstr>Graph Definitions</vt:lpstr>
      <vt:lpstr>Paths and Cycles</vt:lpstr>
      <vt:lpstr>Connected Graph</vt:lpstr>
      <vt:lpstr>Complete Graph</vt:lpstr>
      <vt:lpstr>Representing Graphs</vt:lpstr>
      <vt:lpstr>Graph Representation</vt:lpstr>
      <vt:lpstr>Adjacency Matrix</vt:lpstr>
      <vt:lpstr>Example of Adjacency Matrix</vt:lpstr>
      <vt:lpstr>Analysis of Adjacency Matrix</vt:lpstr>
      <vt:lpstr>Adjacency List</vt:lpstr>
      <vt:lpstr>Examples of Adjacency Lists</vt:lpstr>
      <vt:lpstr>Analysis of Adjacency List</vt:lpstr>
      <vt:lpstr>Sparse / Dense Graphs</vt:lpstr>
      <vt:lpstr>Which Graph Representation?</vt:lpstr>
      <vt:lpstr>PowerPoint Presentation</vt:lpstr>
      <vt:lpstr>Early Graph Theory Problem</vt:lpstr>
      <vt:lpstr>Konigsberg and the River Pregel</vt:lpstr>
      <vt:lpstr>Question 1</vt:lpstr>
      <vt:lpstr>Question 1</vt:lpstr>
      <vt:lpstr>How to Solve?</vt:lpstr>
      <vt:lpstr>Euler's Proposal </vt:lpstr>
      <vt:lpstr>PowerPoint Presentation</vt:lpstr>
      <vt:lpstr>Graph Implementation</vt:lpstr>
      <vt:lpstr>Vertex Class (nested in Graph)</vt:lpstr>
      <vt:lpstr>Edge Class (nested in Graph)</vt:lpstr>
      <vt:lpstr>Representing a Map</vt:lpstr>
      <vt:lpstr>Adjacency Matrix</vt:lpstr>
      <vt:lpstr>The Map Coloring Problem</vt:lpstr>
      <vt:lpstr>A Solution</vt:lpstr>
      <vt:lpstr>What About the Ocean?</vt:lpstr>
      <vt:lpstr>Make the Ocean Blue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259</cp:revision>
  <dcterms:created xsi:type="dcterms:W3CDTF">2001-06-29T19:12:00Z</dcterms:created>
  <dcterms:modified xsi:type="dcterms:W3CDTF">2019-12-05T18:32:59Z</dcterms:modified>
</cp:coreProperties>
</file>