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5"/>
  </p:notesMasterIdLst>
  <p:sldIdLst>
    <p:sldId id="256" r:id="rId2"/>
    <p:sldId id="431" r:id="rId3"/>
    <p:sldId id="43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524" r:id="rId31"/>
    <p:sldId id="525" r:id="rId32"/>
    <p:sldId id="460" r:id="rId33"/>
    <p:sldId id="526" r:id="rId34"/>
    <p:sldId id="461" r:id="rId35"/>
    <p:sldId id="462" r:id="rId36"/>
    <p:sldId id="463" r:id="rId37"/>
    <p:sldId id="464" r:id="rId38"/>
    <p:sldId id="465" r:id="rId39"/>
    <p:sldId id="466" r:id="rId40"/>
    <p:sldId id="467" r:id="rId41"/>
    <p:sldId id="527" r:id="rId42"/>
    <p:sldId id="546" r:id="rId43"/>
    <p:sldId id="529" r:id="rId44"/>
    <p:sldId id="547" r:id="rId45"/>
    <p:sldId id="548" r:id="rId46"/>
    <p:sldId id="549" r:id="rId47"/>
    <p:sldId id="550" r:id="rId48"/>
    <p:sldId id="551" r:id="rId49"/>
    <p:sldId id="552" r:id="rId50"/>
    <p:sldId id="553" r:id="rId51"/>
    <p:sldId id="554" r:id="rId52"/>
    <p:sldId id="555" r:id="rId53"/>
    <p:sldId id="556" r:id="rId54"/>
    <p:sldId id="557" r:id="rId55"/>
    <p:sldId id="558" r:id="rId56"/>
    <p:sldId id="559" r:id="rId57"/>
    <p:sldId id="560" r:id="rId58"/>
    <p:sldId id="561" r:id="rId59"/>
    <p:sldId id="562" r:id="rId60"/>
    <p:sldId id="544" r:id="rId61"/>
    <p:sldId id="545" r:id="rId62"/>
    <p:sldId id="563" r:id="rId63"/>
    <p:sldId id="564" r:id="rId64"/>
    <p:sldId id="565" r:id="rId65"/>
    <p:sldId id="566" r:id="rId66"/>
    <p:sldId id="567" r:id="rId67"/>
    <p:sldId id="568" r:id="rId68"/>
    <p:sldId id="569" r:id="rId69"/>
    <p:sldId id="570" r:id="rId70"/>
    <p:sldId id="571" r:id="rId71"/>
    <p:sldId id="572" r:id="rId72"/>
    <p:sldId id="573" r:id="rId73"/>
    <p:sldId id="574" r:id="rId74"/>
    <p:sldId id="575" r:id="rId75"/>
    <p:sldId id="576" r:id="rId76"/>
    <p:sldId id="577" r:id="rId77"/>
    <p:sldId id="578" r:id="rId78"/>
    <p:sldId id="579" r:id="rId79"/>
    <p:sldId id="580" r:id="rId80"/>
    <p:sldId id="581" r:id="rId81"/>
    <p:sldId id="582" r:id="rId82"/>
    <p:sldId id="583" r:id="rId83"/>
    <p:sldId id="584" r:id="rId84"/>
    <p:sldId id="585" r:id="rId85"/>
    <p:sldId id="586" r:id="rId86"/>
    <p:sldId id="587" r:id="rId87"/>
    <p:sldId id="588" r:id="rId88"/>
    <p:sldId id="589" r:id="rId89"/>
    <p:sldId id="590" r:id="rId90"/>
    <p:sldId id="591" r:id="rId91"/>
    <p:sldId id="592" r:id="rId92"/>
    <p:sldId id="593" r:id="rId93"/>
    <p:sldId id="594" r:id="rId94"/>
    <p:sldId id="595" r:id="rId95"/>
    <p:sldId id="596" r:id="rId96"/>
    <p:sldId id="597" r:id="rId97"/>
    <p:sldId id="598" r:id="rId98"/>
    <p:sldId id="599" r:id="rId99"/>
    <p:sldId id="600" r:id="rId100"/>
    <p:sldId id="601" r:id="rId101"/>
    <p:sldId id="602" r:id="rId102"/>
    <p:sldId id="603" r:id="rId103"/>
    <p:sldId id="504" r:id="rId10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arlett" pitchFamily="2" charset="2"/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 autoAdjust="0"/>
  </p:normalViewPr>
  <p:slideViewPr>
    <p:cSldViewPr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fld id="{BB9C04F3-B1C3-49D1-9BA8-5A4A7462C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1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826EEC-1D6C-4D3A-B168-23FEA85335D3}" type="slidenum">
              <a:rPr lang="en-US" sz="1300" b="0" smtClean="0">
                <a:latin typeface="Times New Roman" pitchFamily="18" charset="0"/>
              </a:rPr>
              <a:pPr eaLnBrk="1" hangingPunct="1"/>
              <a:t>1</a:t>
            </a:fld>
            <a:endParaRPr lang="en-US" sz="1300" b="0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154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C04F3-B1C3-49D1-9BA8-5A4A7462C4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0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C04F3-B1C3-49D1-9BA8-5A4A7462C43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8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C04F3-B1C3-49D1-9BA8-5A4A7462C43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4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C04F3-B1C3-49D1-9BA8-5A4A7462C43C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89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826EEC-1D6C-4D3A-B168-23FEA85335D3}" type="slidenum">
              <a:rPr lang="en-US" sz="1300" b="0" smtClean="0">
                <a:latin typeface="Times New Roman" pitchFamily="18" charset="0"/>
              </a:rPr>
              <a:pPr eaLnBrk="1" hangingPunct="1"/>
              <a:t>62</a:t>
            </a:fld>
            <a:endParaRPr lang="en-US" sz="1300" b="0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0241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C04F3-B1C3-49D1-9BA8-5A4A7462C43C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1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C04F3-B1C3-49D1-9BA8-5A4A7462C43C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6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2F4B2-30F0-48D5-8AD0-087286783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0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ED24-4B54-4706-AC09-BBC4B1061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5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240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240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7AC74-68E0-4FC1-9403-DF2FF0557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4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F31B7-9060-42E4-BB86-9DFA13B43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E3774-C5E8-40EC-A6F4-CE57C5FFF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6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A0F5-F4B1-4995-9FE4-4B6022796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4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2E831-B63C-44BF-8BB4-9ED556E7A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661E-959B-41F6-A2B4-2D9284F08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2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368D4-5768-483F-A9BA-B0B5200FB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9D807-6774-4031-B438-A81B7246F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19B1A-CD36-4EF2-80D2-FA294E60A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5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solidFill>
                  <a:schemeClr val="folHlink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800">
                <a:latin typeface="Arial" charset="0"/>
              </a:defRPr>
            </a:lvl1pPr>
          </a:lstStyle>
          <a:p>
            <a:pPr>
              <a:defRPr/>
            </a:pPr>
            <a:fld id="{7A0F919F-830A-4564-8801-D255A0EC0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Graph Algorithms</a:t>
            </a:r>
            <a:endParaRPr lang="en-US" dirty="0" smtClean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648200"/>
            <a:ext cx="7848600" cy="130759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800" dirty="0" smtClean="0"/>
              <a:t>"</a:t>
            </a:r>
            <a:r>
              <a:rPr lang="en-US" sz="2800" dirty="0"/>
              <a:t>A charlatan makes obscure what is clear; a thinker makes clear what is </a:t>
            </a:r>
            <a:r>
              <a:rPr lang="en-US" sz="2800" dirty="0" smtClean="0"/>
              <a:t>obscure. "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/>
              <a:t>	- </a:t>
            </a:r>
            <a:r>
              <a:rPr lang="en-US" sz="2400" i="1" dirty="0" smtClean="0"/>
              <a:t>Hugh Kingsmill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295400"/>
            <a:ext cx="6134100" cy="3134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62293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CLRS, Sections 22.2 – 22.4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BFS 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76579" name="Oval 3"/>
          <p:cNvSpPr>
            <a:spLocks noChangeArrowheads="1"/>
          </p:cNvSpPr>
          <p:nvPr/>
        </p:nvSpPr>
        <p:spPr bwMode="auto">
          <a:xfrm>
            <a:off x="1143000" y="1531427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charset="0"/>
            </a:endParaRPr>
          </a:p>
        </p:txBody>
      </p:sp>
      <p:sp>
        <p:nvSpPr>
          <p:cNvPr id="1176580" name="Oval 4"/>
          <p:cNvSpPr>
            <a:spLocks noChangeArrowheads="1"/>
          </p:cNvSpPr>
          <p:nvPr/>
        </p:nvSpPr>
        <p:spPr bwMode="auto">
          <a:xfrm>
            <a:off x="1143000" y="305542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1176581" name="Oval 5"/>
          <p:cNvSpPr>
            <a:spLocks noChangeArrowheads="1"/>
          </p:cNvSpPr>
          <p:nvPr/>
        </p:nvSpPr>
        <p:spPr bwMode="auto">
          <a:xfrm>
            <a:off x="3200400" y="1531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0</a:t>
            </a:r>
          </a:p>
        </p:txBody>
      </p:sp>
      <p:sp>
        <p:nvSpPr>
          <p:cNvPr id="1176582" name="Oval 6"/>
          <p:cNvSpPr>
            <a:spLocks noChangeArrowheads="1"/>
          </p:cNvSpPr>
          <p:nvPr/>
        </p:nvSpPr>
        <p:spPr bwMode="auto">
          <a:xfrm>
            <a:off x="3200400" y="3055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176583" name="Oval 7"/>
          <p:cNvSpPr>
            <a:spLocks noChangeArrowheads="1"/>
          </p:cNvSpPr>
          <p:nvPr/>
        </p:nvSpPr>
        <p:spPr bwMode="auto">
          <a:xfrm>
            <a:off x="5257800" y="1531427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 dirty="0">
                <a:solidFill>
                  <a:schemeClr val="accent1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76584" name="Oval 8"/>
          <p:cNvSpPr>
            <a:spLocks noChangeArrowheads="1"/>
          </p:cNvSpPr>
          <p:nvPr/>
        </p:nvSpPr>
        <p:spPr bwMode="auto">
          <a:xfrm>
            <a:off x="5257800" y="3055427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76585" name="Oval 9"/>
          <p:cNvSpPr>
            <a:spLocks noChangeArrowheads="1"/>
          </p:cNvSpPr>
          <p:nvPr/>
        </p:nvSpPr>
        <p:spPr bwMode="auto">
          <a:xfrm>
            <a:off x="7315200" y="153142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1176586" name="Oval 10"/>
          <p:cNvSpPr>
            <a:spLocks noChangeArrowheads="1"/>
          </p:cNvSpPr>
          <p:nvPr/>
        </p:nvSpPr>
        <p:spPr bwMode="auto">
          <a:xfrm>
            <a:off x="7315200" y="305542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1176595" name="AutoShape 19"/>
          <p:cNvCxnSpPr>
            <a:cxnSpLocks noChangeShapeType="1"/>
            <a:stCxn id="1176580" idx="0"/>
            <a:endCxn id="1176579" idx="4"/>
          </p:cNvCxnSpPr>
          <p:nvPr/>
        </p:nvCxnSpPr>
        <p:spPr bwMode="auto">
          <a:xfrm flipV="1">
            <a:off x="1524000" y="2307715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6596" name="AutoShape 20"/>
          <p:cNvCxnSpPr>
            <a:cxnSpLocks noChangeShapeType="1"/>
            <a:stCxn id="1176579" idx="6"/>
            <a:endCxn id="1176581" idx="2"/>
          </p:cNvCxnSpPr>
          <p:nvPr/>
        </p:nvCxnSpPr>
        <p:spPr bwMode="auto">
          <a:xfrm>
            <a:off x="1919288" y="1912427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6597" name="AutoShape 21"/>
          <p:cNvCxnSpPr>
            <a:cxnSpLocks noChangeShapeType="1"/>
            <a:stCxn id="1176581" idx="4"/>
            <a:endCxn id="1176582" idx="0"/>
          </p:cNvCxnSpPr>
          <p:nvPr/>
        </p:nvCxnSpPr>
        <p:spPr bwMode="auto">
          <a:xfrm>
            <a:off x="3581400" y="2307715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6598" name="AutoShape 22"/>
          <p:cNvCxnSpPr>
            <a:cxnSpLocks noChangeShapeType="1"/>
            <a:stCxn id="1176582" idx="7"/>
            <a:endCxn id="1176583" idx="3"/>
          </p:cNvCxnSpPr>
          <p:nvPr/>
        </p:nvCxnSpPr>
        <p:spPr bwMode="auto">
          <a:xfrm flipV="1">
            <a:off x="3851275" y="2196590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6599" name="AutoShape 23"/>
          <p:cNvCxnSpPr>
            <a:cxnSpLocks noChangeShapeType="1"/>
            <a:stCxn id="1176582" idx="6"/>
            <a:endCxn id="1176584" idx="2"/>
          </p:cNvCxnSpPr>
          <p:nvPr/>
        </p:nvCxnSpPr>
        <p:spPr bwMode="auto">
          <a:xfrm>
            <a:off x="3976688" y="3436427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6600" name="AutoShape 24"/>
          <p:cNvCxnSpPr>
            <a:cxnSpLocks noChangeShapeType="1"/>
            <a:stCxn id="1176584" idx="0"/>
            <a:endCxn id="1176583" idx="4"/>
          </p:cNvCxnSpPr>
          <p:nvPr/>
        </p:nvCxnSpPr>
        <p:spPr bwMode="auto">
          <a:xfrm flipV="1">
            <a:off x="5638800" y="2307715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6601" name="AutoShape 25"/>
          <p:cNvCxnSpPr>
            <a:cxnSpLocks noChangeShapeType="1"/>
            <a:stCxn id="1176583" idx="6"/>
            <a:endCxn id="1176585" idx="2"/>
          </p:cNvCxnSpPr>
          <p:nvPr/>
        </p:nvCxnSpPr>
        <p:spPr bwMode="auto">
          <a:xfrm>
            <a:off x="6034088" y="1912427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6602" name="AutoShape 26"/>
          <p:cNvCxnSpPr>
            <a:cxnSpLocks noChangeShapeType="1"/>
            <a:stCxn id="1176584" idx="6"/>
            <a:endCxn id="1176586" idx="2"/>
          </p:cNvCxnSpPr>
          <p:nvPr/>
        </p:nvCxnSpPr>
        <p:spPr bwMode="auto">
          <a:xfrm>
            <a:off x="6034088" y="3436427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6603" name="AutoShape 27"/>
          <p:cNvCxnSpPr>
            <a:cxnSpLocks noChangeShapeType="1"/>
            <a:stCxn id="1176586" idx="0"/>
            <a:endCxn id="1176585" idx="4"/>
          </p:cNvCxnSpPr>
          <p:nvPr/>
        </p:nvCxnSpPr>
        <p:spPr bwMode="auto">
          <a:xfrm flipV="1">
            <a:off x="7696200" y="2307715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76604" name="Rectangle 28"/>
          <p:cNvSpPr>
            <a:spLocks noChangeArrowheads="1"/>
          </p:cNvSpPr>
          <p:nvPr/>
        </p:nvSpPr>
        <p:spPr bwMode="auto">
          <a:xfrm>
            <a:off x="1908080" y="5090794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176606" name="Rectangle 30"/>
          <p:cNvSpPr>
            <a:spLocks noChangeArrowheads="1"/>
          </p:cNvSpPr>
          <p:nvPr/>
        </p:nvSpPr>
        <p:spPr bwMode="auto">
          <a:xfrm>
            <a:off x="2593880" y="5090794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176607" name="Rectangle 31"/>
          <p:cNvSpPr>
            <a:spLocks noChangeArrowheads="1"/>
          </p:cNvSpPr>
          <p:nvPr/>
        </p:nvSpPr>
        <p:spPr bwMode="auto">
          <a:xfrm>
            <a:off x="3279680" y="5090794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1361937" y="1074227"/>
            <a:ext cx="324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r</a:t>
            </a: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3385705" y="1066800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s</a:t>
            </a: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5464129" y="1074227"/>
            <a:ext cx="3048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t</a:t>
            </a: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7461518" y="1074227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u</a:t>
            </a: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1321161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v</a:t>
            </a: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3361512" y="3817427"/>
            <a:ext cx="463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w</a:t>
            </a:r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5479617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7560036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y</a:t>
            </a:r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1219200" y="508508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latin typeface="+mn-lt"/>
              </a:rPr>
              <a:t>Q: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06864" y="1476078"/>
            <a:ext cx="134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02145" y="1477403"/>
            <a:ext cx="1016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61331" y="3499635"/>
            <a:ext cx="102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53378" y="1455890"/>
            <a:ext cx="103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18428" y="3499635"/>
            <a:ext cx="94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x.π=w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5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3" y="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Analysis of Topological Sort with DFS 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55" y="808920"/>
            <a:ext cx="7518889" cy="161042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2453216"/>
            <a:ext cx="6172200" cy="2956984"/>
          </a:xfrm>
        </p:spPr>
        <p:txBody>
          <a:bodyPr/>
          <a:lstStyle/>
          <a:p>
            <a:r>
              <a:rPr lang="en-US" sz="2800" dirty="0" smtClean="0"/>
              <a:t>Runtime of each step: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DFS(G):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Add vertex to front of list:</a:t>
            </a:r>
            <a:endParaRPr lang="en-US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Return list: </a:t>
            </a:r>
          </a:p>
          <a:p>
            <a:pPr marL="571500" indent="-514350"/>
            <a:endParaRPr lang="en-US" sz="2800" dirty="0" smtClean="0"/>
          </a:p>
          <a:p>
            <a:pPr marL="571500" indent="-514350"/>
            <a:r>
              <a:rPr lang="en-US" sz="2800" dirty="0" smtClean="0"/>
              <a:t>Total time: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5181600" y="2940049"/>
                <a:ext cx="3009900" cy="2470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arlett" pitchFamily="2" charset="2"/>
                  <a:buChar char="8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kern="0" dirty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0" y="2940049"/>
                <a:ext cx="3009900" cy="2470151"/>
              </a:xfrm>
              <a:prstGeom prst="rect">
                <a:avLst/>
              </a:prstGeom>
              <a:blipFill rotWithShape="0">
                <a:blip r:embed="rId3"/>
                <a:stretch>
                  <a:fillRect t="-14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04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3" y="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Analysis of Topological Sort with DFS 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55" y="808920"/>
            <a:ext cx="7518889" cy="161042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2453216"/>
            <a:ext cx="6172200" cy="3033184"/>
          </a:xfrm>
        </p:spPr>
        <p:txBody>
          <a:bodyPr/>
          <a:lstStyle/>
          <a:p>
            <a:r>
              <a:rPr lang="en-US" sz="2800" dirty="0" smtClean="0"/>
              <a:t>Runtime of each step: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DFS(G):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Add vertex to front of list:</a:t>
            </a:r>
            <a:endParaRPr lang="en-US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Return list: </a:t>
            </a:r>
          </a:p>
          <a:p>
            <a:pPr marL="571500" indent="-514350"/>
            <a:endParaRPr lang="en-US" sz="2800" dirty="0" smtClean="0"/>
          </a:p>
          <a:p>
            <a:pPr marL="571500" indent="-514350"/>
            <a:r>
              <a:rPr lang="en-US" sz="2800" dirty="0" smtClean="0"/>
              <a:t>Total time: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5181600" y="2940049"/>
                <a:ext cx="3009900" cy="2470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arlett" pitchFamily="2" charset="2"/>
                  <a:buChar char="8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b="0" kern="0" dirty="0"/>
              </a:p>
              <a:p>
                <a:pPr marL="57150" indent="0">
                  <a:buNone/>
                </a:pPr>
                <a:endParaRPr lang="en-US" sz="2800" b="0" i="1" kern="0" dirty="0" smtClean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kern="0" dirty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0" y="2940049"/>
                <a:ext cx="3009900" cy="2470151"/>
              </a:xfrm>
              <a:prstGeom prst="rect">
                <a:avLst/>
              </a:prstGeom>
              <a:blipFill rotWithShape="0">
                <a:blip r:embed="rId3"/>
                <a:stretch>
                  <a:fillRect t="-14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3" y="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Analysis of Topological Sort with DFS 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55" y="808920"/>
            <a:ext cx="7518889" cy="161042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2453216"/>
            <a:ext cx="6172200" cy="3033184"/>
          </a:xfrm>
        </p:spPr>
        <p:txBody>
          <a:bodyPr/>
          <a:lstStyle/>
          <a:p>
            <a:r>
              <a:rPr lang="en-US" sz="2800" dirty="0" smtClean="0"/>
              <a:t>Runtime of each step: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DFS(G):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Add vertex to front of list:</a:t>
            </a:r>
            <a:endParaRPr lang="en-US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Return list: </a:t>
            </a:r>
          </a:p>
          <a:p>
            <a:pPr marL="571500" indent="-514350"/>
            <a:endParaRPr lang="en-US" sz="2800" dirty="0" smtClean="0"/>
          </a:p>
          <a:p>
            <a:pPr marL="571500" indent="-514350"/>
            <a:r>
              <a:rPr lang="en-US" sz="2800" dirty="0" smtClean="0"/>
              <a:t>Total time: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5181600" y="2940049"/>
                <a:ext cx="3009900" cy="2470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arlett" pitchFamily="2" charset="2"/>
                  <a:buChar char="8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b="0" kern="0" dirty="0"/>
              </a:p>
              <a:p>
                <a:pPr marL="57150" indent="0">
                  <a:buNone/>
                </a:pPr>
                <a:endParaRPr lang="en-US" sz="2800" b="0" i="1" kern="0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kern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kern="0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800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800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kern="0" dirty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0" y="2940049"/>
                <a:ext cx="3009900" cy="2470151"/>
              </a:xfrm>
              <a:prstGeom prst="rect">
                <a:avLst/>
              </a:prstGeom>
              <a:blipFill rotWithShape="0">
                <a:blip r:embed="rId3"/>
                <a:stretch>
                  <a:fillRect t="-14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2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BFS 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77603" name="Oval 3"/>
          <p:cNvSpPr>
            <a:spLocks noChangeArrowheads="1"/>
          </p:cNvSpPr>
          <p:nvPr/>
        </p:nvSpPr>
        <p:spPr bwMode="auto">
          <a:xfrm>
            <a:off x="1143000" y="1531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charset="0"/>
            </a:endParaRPr>
          </a:p>
        </p:txBody>
      </p:sp>
      <p:sp>
        <p:nvSpPr>
          <p:cNvPr id="1177604" name="Oval 4"/>
          <p:cNvSpPr>
            <a:spLocks noChangeArrowheads="1"/>
          </p:cNvSpPr>
          <p:nvPr/>
        </p:nvSpPr>
        <p:spPr bwMode="auto">
          <a:xfrm>
            <a:off x="1143000" y="3055427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 dirty="0">
                <a:solidFill>
                  <a:schemeClr val="accent1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77605" name="Oval 5"/>
          <p:cNvSpPr>
            <a:spLocks noChangeArrowheads="1"/>
          </p:cNvSpPr>
          <p:nvPr/>
        </p:nvSpPr>
        <p:spPr bwMode="auto">
          <a:xfrm>
            <a:off x="3200400" y="1531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0</a:t>
            </a:r>
          </a:p>
        </p:txBody>
      </p:sp>
      <p:sp>
        <p:nvSpPr>
          <p:cNvPr id="1177606" name="Oval 6"/>
          <p:cNvSpPr>
            <a:spLocks noChangeArrowheads="1"/>
          </p:cNvSpPr>
          <p:nvPr/>
        </p:nvSpPr>
        <p:spPr bwMode="auto">
          <a:xfrm>
            <a:off x="3200400" y="3055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177607" name="Oval 7"/>
          <p:cNvSpPr>
            <a:spLocks noChangeArrowheads="1"/>
          </p:cNvSpPr>
          <p:nvPr/>
        </p:nvSpPr>
        <p:spPr bwMode="auto">
          <a:xfrm>
            <a:off x="5257800" y="1531427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 dirty="0">
                <a:solidFill>
                  <a:schemeClr val="accent1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77608" name="Oval 8"/>
          <p:cNvSpPr>
            <a:spLocks noChangeArrowheads="1"/>
          </p:cNvSpPr>
          <p:nvPr/>
        </p:nvSpPr>
        <p:spPr bwMode="auto">
          <a:xfrm>
            <a:off x="5257800" y="3055427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77609" name="Oval 9"/>
          <p:cNvSpPr>
            <a:spLocks noChangeArrowheads="1"/>
          </p:cNvSpPr>
          <p:nvPr/>
        </p:nvSpPr>
        <p:spPr bwMode="auto">
          <a:xfrm>
            <a:off x="7315200" y="153142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1177610" name="Oval 10"/>
          <p:cNvSpPr>
            <a:spLocks noChangeArrowheads="1"/>
          </p:cNvSpPr>
          <p:nvPr/>
        </p:nvSpPr>
        <p:spPr bwMode="auto">
          <a:xfrm>
            <a:off x="7315200" y="305542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1177619" name="AutoShape 19"/>
          <p:cNvCxnSpPr>
            <a:cxnSpLocks noChangeShapeType="1"/>
            <a:stCxn id="1177604" idx="0"/>
            <a:endCxn id="1177603" idx="4"/>
          </p:cNvCxnSpPr>
          <p:nvPr/>
        </p:nvCxnSpPr>
        <p:spPr bwMode="auto">
          <a:xfrm flipV="1">
            <a:off x="1524000" y="2307715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7620" name="AutoShape 20"/>
          <p:cNvCxnSpPr>
            <a:cxnSpLocks noChangeShapeType="1"/>
            <a:stCxn id="1177603" idx="6"/>
            <a:endCxn id="1177605" idx="2"/>
          </p:cNvCxnSpPr>
          <p:nvPr/>
        </p:nvCxnSpPr>
        <p:spPr bwMode="auto">
          <a:xfrm>
            <a:off x="1919288" y="1912427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7621" name="AutoShape 21"/>
          <p:cNvCxnSpPr>
            <a:cxnSpLocks noChangeShapeType="1"/>
            <a:stCxn id="1177605" idx="4"/>
            <a:endCxn id="1177606" idx="0"/>
          </p:cNvCxnSpPr>
          <p:nvPr/>
        </p:nvCxnSpPr>
        <p:spPr bwMode="auto">
          <a:xfrm>
            <a:off x="3581400" y="2307715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7622" name="AutoShape 22"/>
          <p:cNvCxnSpPr>
            <a:cxnSpLocks noChangeShapeType="1"/>
            <a:stCxn id="1177606" idx="7"/>
            <a:endCxn id="1177607" idx="3"/>
          </p:cNvCxnSpPr>
          <p:nvPr/>
        </p:nvCxnSpPr>
        <p:spPr bwMode="auto">
          <a:xfrm flipV="1">
            <a:off x="3851275" y="2196590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7623" name="AutoShape 23"/>
          <p:cNvCxnSpPr>
            <a:cxnSpLocks noChangeShapeType="1"/>
            <a:stCxn id="1177606" idx="6"/>
            <a:endCxn id="1177608" idx="2"/>
          </p:cNvCxnSpPr>
          <p:nvPr/>
        </p:nvCxnSpPr>
        <p:spPr bwMode="auto">
          <a:xfrm>
            <a:off x="3976688" y="3436427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7624" name="AutoShape 24"/>
          <p:cNvCxnSpPr>
            <a:cxnSpLocks noChangeShapeType="1"/>
            <a:stCxn id="1177608" idx="0"/>
            <a:endCxn id="1177607" idx="4"/>
          </p:cNvCxnSpPr>
          <p:nvPr/>
        </p:nvCxnSpPr>
        <p:spPr bwMode="auto">
          <a:xfrm flipV="1">
            <a:off x="5638800" y="2307715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7625" name="AutoShape 25"/>
          <p:cNvCxnSpPr>
            <a:cxnSpLocks noChangeShapeType="1"/>
            <a:stCxn id="1177607" idx="6"/>
            <a:endCxn id="1177609" idx="2"/>
          </p:cNvCxnSpPr>
          <p:nvPr/>
        </p:nvCxnSpPr>
        <p:spPr bwMode="auto">
          <a:xfrm>
            <a:off x="6034088" y="1912427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7626" name="AutoShape 26"/>
          <p:cNvCxnSpPr>
            <a:cxnSpLocks noChangeShapeType="1"/>
            <a:stCxn id="1177608" idx="6"/>
            <a:endCxn id="1177610" idx="2"/>
          </p:cNvCxnSpPr>
          <p:nvPr/>
        </p:nvCxnSpPr>
        <p:spPr bwMode="auto">
          <a:xfrm>
            <a:off x="6034088" y="3436427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7627" name="AutoShape 27"/>
          <p:cNvCxnSpPr>
            <a:cxnSpLocks noChangeShapeType="1"/>
            <a:stCxn id="1177610" idx="0"/>
            <a:endCxn id="1177609" idx="4"/>
          </p:cNvCxnSpPr>
          <p:nvPr/>
        </p:nvCxnSpPr>
        <p:spPr bwMode="auto">
          <a:xfrm flipV="1">
            <a:off x="7696200" y="2307715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77629" name="Rectangle 29"/>
          <p:cNvSpPr>
            <a:spLocks noChangeArrowheads="1"/>
          </p:cNvSpPr>
          <p:nvPr/>
        </p:nvSpPr>
        <p:spPr bwMode="auto">
          <a:xfrm>
            <a:off x="1905000" y="508508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177630" name="Rectangle 30"/>
          <p:cNvSpPr>
            <a:spLocks noChangeArrowheads="1"/>
          </p:cNvSpPr>
          <p:nvPr/>
        </p:nvSpPr>
        <p:spPr bwMode="auto">
          <a:xfrm>
            <a:off x="2590800" y="508508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177631" name="Rectangle 31"/>
          <p:cNvSpPr>
            <a:spLocks noChangeArrowheads="1"/>
          </p:cNvSpPr>
          <p:nvPr/>
        </p:nvSpPr>
        <p:spPr bwMode="auto">
          <a:xfrm>
            <a:off x="3276600" y="508508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1361937" y="1074227"/>
            <a:ext cx="324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r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3385705" y="1066800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s</a:t>
            </a: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5464129" y="1074227"/>
            <a:ext cx="3048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t</a:t>
            </a: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7461518" y="1074227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u</a:t>
            </a: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1321161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v</a:t>
            </a: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361512" y="3817427"/>
            <a:ext cx="463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w</a:t>
            </a:r>
          </a:p>
        </p:txBody>
      </p:sp>
      <p:sp>
        <p:nvSpPr>
          <p:cNvPr id="47" name="Text Box 17"/>
          <p:cNvSpPr txBox="1">
            <a:spLocks noChangeArrowheads="1"/>
          </p:cNvSpPr>
          <p:nvPr/>
        </p:nvSpPr>
        <p:spPr bwMode="auto">
          <a:xfrm>
            <a:off x="5479617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7560036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y</a:t>
            </a: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1270744" y="508508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latin typeface="+mn-lt"/>
              </a:rPr>
              <a:t>Q: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06864" y="1476078"/>
            <a:ext cx="134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02145" y="1477403"/>
            <a:ext cx="1016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61331" y="3499635"/>
            <a:ext cx="102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53378" y="1455890"/>
            <a:ext cx="103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18428" y="3499635"/>
            <a:ext cx="94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x.π=w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43833" y="3505278"/>
            <a:ext cx="1010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BFS 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78627" name="Oval 3"/>
          <p:cNvSpPr>
            <a:spLocks noChangeArrowheads="1"/>
          </p:cNvSpPr>
          <p:nvPr/>
        </p:nvSpPr>
        <p:spPr bwMode="auto">
          <a:xfrm>
            <a:off x="1143000" y="1531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charset="0"/>
            </a:endParaRPr>
          </a:p>
        </p:txBody>
      </p:sp>
      <p:sp>
        <p:nvSpPr>
          <p:cNvPr id="1178628" name="Oval 4"/>
          <p:cNvSpPr>
            <a:spLocks noChangeArrowheads="1"/>
          </p:cNvSpPr>
          <p:nvPr/>
        </p:nvSpPr>
        <p:spPr bwMode="auto">
          <a:xfrm>
            <a:off x="1143000" y="3055427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78629" name="Oval 5"/>
          <p:cNvSpPr>
            <a:spLocks noChangeArrowheads="1"/>
          </p:cNvSpPr>
          <p:nvPr/>
        </p:nvSpPr>
        <p:spPr bwMode="auto">
          <a:xfrm>
            <a:off x="3200400" y="1531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0</a:t>
            </a:r>
          </a:p>
        </p:txBody>
      </p:sp>
      <p:sp>
        <p:nvSpPr>
          <p:cNvPr id="1178630" name="Oval 6"/>
          <p:cNvSpPr>
            <a:spLocks noChangeArrowheads="1"/>
          </p:cNvSpPr>
          <p:nvPr/>
        </p:nvSpPr>
        <p:spPr bwMode="auto">
          <a:xfrm>
            <a:off x="3200400" y="3055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178631" name="Oval 7"/>
          <p:cNvSpPr>
            <a:spLocks noChangeArrowheads="1"/>
          </p:cNvSpPr>
          <p:nvPr/>
        </p:nvSpPr>
        <p:spPr bwMode="auto">
          <a:xfrm>
            <a:off x="5257800" y="1531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78632" name="Oval 8"/>
          <p:cNvSpPr>
            <a:spLocks noChangeArrowheads="1"/>
          </p:cNvSpPr>
          <p:nvPr/>
        </p:nvSpPr>
        <p:spPr bwMode="auto">
          <a:xfrm>
            <a:off x="5257800" y="3055427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 dirty="0">
                <a:solidFill>
                  <a:schemeClr val="accent1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78633" name="Oval 9"/>
          <p:cNvSpPr>
            <a:spLocks noChangeArrowheads="1"/>
          </p:cNvSpPr>
          <p:nvPr/>
        </p:nvSpPr>
        <p:spPr bwMode="auto">
          <a:xfrm>
            <a:off x="7315200" y="1531427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178634" name="Oval 10"/>
          <p:cNvSpPr>
            <a:spLocks noChangeArrowheads="1"/>
          </p:cNvSpPr>
          <p:nvPr/>
        </p:nvSpPr>
        <p:spPr bwMode="auto">
          <a:xfrm>
            <a:off x="7315200" y="305542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1178643" name="AutoShape 19"/>
          <p:cNvCxnSpPr>
            <a:cxnSpLocks noChangeShapeType="1"/>
            <a:stCxn id="1178628" idx="0"/>
            <a:endCxn id="1178627" idx="4"/>
          </p:cNvCxnSpPr>
          <p:nvPr/>
        </p:nvCxnSpPr>
        <p:spPr bwMode="auto">
          <a:xfrm flipV="1">
            <a:off x="1524000" y="2307715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8644" name="AutoShape 20"/>
          <p:cNvCxnSpPr>
            <a:cxnSpLocks noChangeShapeType="1"/>
            <a:stCxn id="1178627" idx="6"/>
            <a:endCxn id="1178629" idx="2"/>
          </p:cNvCxnSpPr>
          <p:nvPr/>
        </p:nvCxnSpPr>
        <p:spPr bwMode="auto">
          <a:xfrm>
            <a:off x="1919288" y="1912427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8645" name="AutoShape 21"/>
          <p:cNvCxnSpPr>
            <a:cxnSpLocks noChangeShapeType="1"/>
            <a:stCxn id="1178629" idx="4"/>
            <a:endCxn id="1178630" idx="0"/>
          </p:cNvCxnSpPr>
          <p:nvPr/>
        </p:nvCxnSpPr>
        <p:spPr bwMode="auto">
          <a:xfrm>
            <a:off x="3581400" y="2307715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8646" name="AutoShape 22"/>
          <p:cNvCxnSpPr>
            <a:cxnSpLocks noChangeShapeType="1"/>
            <a:stCxn id="1178630" idx="7"/>
            <a:endCxn id="1178631" idx="3"/>
          </p:cNvCxnSpPr>
          <p:nvPr/>
        </p:nvCxnSpPr>
        <p:spPr bwMode="auto">
          <a:xfrm flipV="1">
            <a:off x="3851275" y="2196590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8647" name="AutoShape 23"/>
          <p:cNvCxnSpPr>
            <a:cxnSpLocks noChangeShapeType="1"/>
            <a:stCxn id="1178630" idx="6"/>
            <a:endCxn id="1178632" idx="2"/>
          </p:cNvCxnSpPr>
          <p:nvPr/>
        </p:nvCxnSpPr>
        <p:spPr bwMode="auto">
          <a:xfrm>
            <a:off x="3976688" y="3436427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8648" name="AutoShape 24"/>
          <p:cNvCxnSpPr>
            <a:cxnSpLocks noChangeShapeType="1"/>
            <a:stCxn id="1178632" idx="0"/>
            <a:endCxn id="1178631" idx="4"/>
          </p:cNvCxnSpPr>
          <p:nvPr/>
        </p:nvCxnSpPr>
        <p:spPr bwMode="auto">
          <a:xfrm flipV="1">
            <a:off x="5638800" y="2307715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8649" name="AutoShape 25"/>
          <p:cNvCxnSpPr>
            <a:cxnSpLocks noChangeShapeType="1"/>
            <a:stCxn id="1178631" idx="6"/>
            <a:endCxn id="1178633" idx="2"/>
          </p:cNvCxnSpPr>
          <p:nvPr/>
        </p:nvCxnSpPr>
        <p:spPr bwMode="auto">
          <a:xfrm>
            <a:off x="6034088" y="1912427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8650" name="AutoShape 26"/>
          <p:cNvCxnSpPr>
            <a:cxnSpLocks noChangeShapeType="1"/>
            <a:stCxn id="1178632" idx="6"/>
            <a:endCxn id="1178634" idx="2"/>
          </p:cNvCxnSpPr>
          <p:nvPr/>
        </p:nvCxnSpPr>
        <p:spPr bwMode="auto">
          <a:xfrm>
            <a:off x="6034088" y="3436427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8651" name="AutoShape 27"/>
          <p:cNvCxnSpPr>
            <a:cxnSpLocks noChangeShapeType="1"/>
            <a:stCxn id="1178634" idx="0"/>
            <a:endCxn id="1178633" idx="4"/>
          </p:cNvCxnSpPr>
          <p:nvPr/>
        </p:nvCxnSpPr>
        <p:spPr bwMode="auto">
          <a:xfrm flipV="1">
            <a:off x="7696200" y="2307715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78653" name="Rectangle 29"/>
          <p:cNvSpPr>
            <a:spLocks noChangeArrowheads="1"/>
          </p:cNvSpPr>
          <p:nvPr/>
        </p:nvSpPr>
        <p:spPr bwMode="auto">
          <a:xfrm>
            <a:off x="1828800" y="5082327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178654" name="Rectangle 30"/>
          <p:cNvSpPr>
            <a:spLocks noChangeArrowheads="1"/>
          </p:cNvSpPr>
          <p:nvPr/>
        </p:nvSpPr>
        <p:spPr bwMode="auto">
          <a:xfrm>
            <a:off x="2514600" y="5082327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1178655" name="Rectangle 31"/>
          <p:cNvSpPr>
            <a:spLocks noChangeArrowheads="1"/>
          </p:cNvSpPr>
          <p:nvPr/>
        </p:nvSpPr>
        <p:spPr bwMode="auto">
          <a:xfrm>
            <a:off x="3200400" y="5082327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1361937" y="1074227"/>
            <a:ext cx="324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r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3385705" y="1066800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s</a:t>
            </a: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5464129" y="1074227"/>
            <a:ext cx="3048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t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7461518" y="1074227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u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1321161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v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3361512" y="3817427"/>
            <a:ext cx="463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w</a:t>
            </a:r>
          </a:p>
        </p:txBody>
      </p: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5479617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7560036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y</a:t>
            </a:r>
          </a:p>
        </p:txBody>
      </p:sp>
      <p:sp>
        <p:nvSpPr>
          <p:cNvPr id="51" name="Rectangle 29"/>
          <p:cNvSpPr>
            <a:spLocks noChangeArrowheads="1"/>
          </p:cNvSpPr>
          <p:nvPr/>
        </p:nvSpPr>
        <p:spPr bwMode="auto">
          <a:xfrm>
            <a:off x="1194544" y="508508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latin typeface="+mn-lt"/>
              </a:rPr>
              <a:t>Q: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06864" y="1476078"/>
            <a:ext cx="134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02145" y="1477403"/>
            <a:ext cx="1016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61331" y="3499635"/>
            <a:ext cx="102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53378" y="1455890"/>
            <a:ext cx="103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18428" y="3499635"/>
            <a:ext cx="94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x.π=w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43833" y="3505278"/>
            <a:ext cx="1010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57620" y="1476078"/>
            <a:ext cx="9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u.π=t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BFS 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79651" name="Oval 3"/>
          <p:cNvSpPr>
            <a:spLocks noChangeArrowheads="1"/>
          </p:cNvSpPr>
          <p:nvPr/>
        </p:nvSpPr>
        <p:spPr bwMode="auto">
          <a:xfrm>
            <a:off x="1143000" y="1531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charset="0"/>
            </a:endParaRPr>
          </a:p>
        </p:txBody>
      </p:sp>
      <p:sp>
        <p:nvSpPr>
          <p:cNvPr id="1179652" name="Oval 4"/>
          <p:cNvSpPr>
            <a:spLocks noChangeArrowheads="1"/>
          </p:cNvSpPr>
          <p:nvPr/>
        </p:nvSpPr>
        <p:spPr bwMode="auto">
          <a:xfrm>
            <a:off x="1143000" y="3055427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79653" name="Oval 5"/>
          <p:cNvSpPr>
            <a:spLocks noChangeArrowheads="1"/>
          </p:cNvSpPr>
          <p:nvPr/>
        </p:nvSpPr>
        <p:spPr bwMode="auto">
          <a:xfrm>
            <a:off x="3200400" y="1531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0</a:t>
            </a:r>
          </a:p>
        </p:txBody>
      </p:sp>
      <p:sp>
        <p:nvSpPr>
          <p:cNvPr id="1179654" name="Oval 6"/>
          <p:cNvSpPr>
            <a:spLocks noChangeArrowheads="1"/>
          </p:cNvSpPr>
          <p:nvPr/>
        </p:nvSpPr>
        <p:spPr bwMode="auto">
          <a:xfrm>
            <a:off x="3200400" y="3055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179655" name="Oval 7"/>
          <p:cNvSpPr>
            <a:spLocks noChangeArrowheads="1"/>
          </p:cNvSpPr>
          <p:nvPr/>
        </p:nvSpPr>
        <p:spPr bwMode="auto">
          <a:xfrm>
            <a:off x="5257800" y="1531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79656" name="Oval 8"/>
          <p:cNvSpPr>
            <a:spLocks noChangeArrowheads="1"/>
          </p:cNvSpPr>
          <p:nvPr/>
        </p:nvSpPr>
        <p:spPr bwMode="auto">
          <a:xfrm>
            <a:off x="5257800" y="3055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79657" name="Oval 9"/>
          <p:cNvSpPr>
            <a:spLocks noChangeArrowheads="1"/>
          </p:cNvSpPr>
          <p:nvPr/>
        </p:nvSpPr>
        <p:spPr bwMode="auto">
          <a:xfrm>
            <a:off x="7315200" y="1531427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 dirty="0">
                <a:solidFill>
                  <a:schemeClr val="accent1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179658" name="Oval 10"/>
          <p:cNvSpPr>
            <a:spLocks noChangeArrowheads="1"/>
          </p:cNvSpPr>
          <p:nvPr/>
        </p:nvSpPr>
        <p:spPr bwMode="auto">
          <a:xfrm>
            <a:off x="7315200" y="3055427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cxnSp>
        <p:nvCxnSpPr>
          <p:cNvPr id="1179667" name="AutoShape 19"/>
          <p:cNvCxnSpPr>
            <a:cxnSpLocks noChangeShapeType="1"/>
            <a:stCxn id="1179652" idx="0"/>
            <a:endCxn id="1179651" idx="4"/>
          </p:cNvCxnSpPr>
          <p:nvPr/>
        </p:nvCxnSpPr>
        <p:spPr bwMode="auto">
          <a:xfrm flipV="1">
            <a:off x="1524000" y="2307715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9668" name="AutoShape 20"/>
          <p:cNvCxnSpPr>
            <a:cxnSpLocks noChangeShapeType="1"/>
            <a:stCxn id="1179651" idx="6"/>
            <a:endCxn id="1179653" idx="2"/>
          </p:cNvCxnSpPr>
          <p:nvPr/>
        </p:nvCxnSpPr>
        <p:spPr bwMode="auto">
          <a:xfrm>
            <a:off x="1919288" y="1912427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9669" name="AutoShape 21"/>
          <p:cNvCxnSpPr>
            <a:cxnSpLocks noChangeShapeType="1"/>
            <a:stCxn id="1179653" idx="4"/>
            <a:endCxn id="1179654" idx="0"/>
          </p:cNvCxnSpPr>
          <p:nvPr/>
        </p:nvCxnSpPr>
        <p:spPr bwMode="auto">
          <a:xfrm>
            <a:off x="3581400" y="2307715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9670" name="AutoShape 22"/>
          <p:cNvCxnSpPr>
            <a:cxnSpLocks noChangeShapeType="1"/>
            <a:stCxn id="1179654" idx="7"/>
            <a:endCxn id="1179655" idx="3"/>
          </p:cNvCxnSpPr>
          <p:nvPr/>
        </p:nvCxnSpPr>
        <p:spPr bwMode="auto">
          <a:xfrm flipV="1">
            <a:off x="3851275" y="2196590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9671" name="AutoShape 23"/>
          <p:cNvCxnSpPr>
            <a:cxnSpLocks noChangeShapeType="1"/>
            <a:stCxn id="1179654" idx="6"/>
            <a:endCxn id="1179656" idx="2"/>
          </p:cNvCxnSpPr>
          <p:nvPr/>
        </p:nvCxnSpPr>
        <p:spPr bwMode="auto">
          <a:xfrm>
            <a:off x="3976688" y="3436427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9672" name="AutoShape 24"/>
          <p:cNvCxnSpPr>
            <a:cxnSpLocks noChangeShapeType="1"/>
            <a:stCxn id="1179656" idx="0"/>
            <a:endCxn id="1179655" idx="4"/>
          </p:cNvCxnSpPr>
          <p:nvPr/>
        </p:nvCxnSpPr>
        <p:spPr bwMode="auto">
          <a:xfrm flipV="1">
            <a:off x="5638800" y="2307715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9673" name="AutoShape 25"/>
          <p:cNvCxnSpPr>
            <a:cxnSpLocks noChangeShapeType="1"/>
            <a:stCxn id="1179655" idx="6"/>
            <a:endCxn id="1179657" idx="2"/>
          </p:cNvCxnSpPr>
          <p:nvPr/>
        </p:nvCxnSpPr>
        <p:spPr bwMode="auto">
          <a:xfrm>
            <a:off x="6034088" y="1912427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9674" name="AutoShape 26"/>
          <p:cNvCxnSpPr>
            <a:cxnSpLocks noChangeShapeType="1"/>
            <a:stCxn id="1179656" idx="6"/>
            <a:endCxn id="1179658" idx="2"/>
          </p:cNvCxnSpPr>
          <p:nvPr/>
        </p:nvCxnSpPr>
        <p:spPr bwMode="auto">
          <a:xfrm>
            <a:off x="6034088" y="3436427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9675" name="AutoShape 27"/>
          <p:cNvCxnSpPr>
            <a:cxnSpLocks noChangeShapeType="1"/>
            <a:stCxn id="1179658" idx="0"/>
            <a:endCxn id="1179657" idx="4"/>
          </p:cNvCxnSpPr>
          <p:nvPr/>
        </p:nvCxnSpPr>
        <p:spPr bwMode="auto">
          <a:xfrm flipV="1">
            <a:off x="7696200" y="2307715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79677" name="Rectangle 29"/>
          <p:cNvSpPr>
            <a:spLocks noChangeArrowheads="1"/>
          </p:cNvSpPr>
          <p:nvPr/>
        </p:nvSpPr>
        <p:spPr bwMode="auto">
          <a:xfrm>
            <a:off x="1828800" y="5090794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1179678" name="Rectangle 30"/>
          <p:cNvSpPr>
            <a:spLocks noChangeArrowheads="1"/>
          </p:cNvSpPr>
          <p:nvPr/>
        </p:nvSpPr>
        <p:spPr bwMode="auto">
          <a:xfrm>
            <a:off x="2514600" y="5090794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1179679" name="Rectangle 31"/>
          <p:cNvSpPr>
            <a:spLocks noChangeArrowheads="1"/>
          </p:cNvSpPr>
          <p:nvPr/>
        </p:nvSpPr>
        <p:spPr bwMode="auto">
          <a:xfrm>
            <a:off x="3200400" y="5090794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361937" y="1074227"/>
            <a:ext cx="324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r</a:t>
            </a: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3385705" y="1066800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s</a:t>
            </a:r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 bwMode="auto">
          <a:xfrm>
            <a:off x="5464129" y="1074227"/>
            <a:ext cx="3048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t</a:t>
            </a:r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7461518" y="1074227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u</a:t>
            </a: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1321161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v</a:t>
            </a: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3361512" y="3817427"/>
            <a:ext cx="463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w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5479617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7560036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y</a:t>
            </a:r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168400" y="508508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latin typeface="+mn-lt"/>
              </a:rPr>
              <a:t>Q: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06864" y="1476078"/>
            <a:ext cx="134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02145" y="1477403"/>
            <a:ext cx="1016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61331" y="3499635"/>
            <a:ext cx="102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53378" y="1455890"/>
            <a:ext cx="103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18428" y="3499635"/>
            <a:ext cx="94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x.π=w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43833" y="3505278"/>
            <a:ext cx="1010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57620" y="1476078"/>
            <a:ext cx="9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u.π=t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58855" y="3499635"/>
            <a:ext cx="966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BFS 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80675" name="Oval 3"/>
          <p:cNvSpPr>
            <a:spLocks noChangeArrowheads="1"/>
          </p:cNvSpPr>
          <p:nvPr/>
        </p:nvSpPr>
        <p:spPr bwMode="auto">
          <a:xfrm>
            <a:off x="1143000" y="1531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charset="0"/>
            </a:endParaRPr>
          </a:p>
        </p:txBody>
      </p:sp>
      <p:sp>
        <p:nvSpPr>
          <p:cNvPr id="1180676" name="Oval 4"/>
          <p:cNvSpPr>
            <a:spLocks noChangeArrowheads="1"/>
          </p:cNvSpPr>
          <p:nvPr/>
        </p:nvSpPr>
        <p:spPr bwMode="auto">
          <a:xfrm>
            <a:off x="1143000" y="3055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80677" name="Oval 5"/>
          <p:cNvSpPr>
            <a:spLocks noChangeArrowheads="1"/>
          </p:cNvSpPr>
          <p:nvPr/>
        </p:nvSpPr>
        <p:spPr bwMode="auto">
          <a:xfrm>
            <a:off x="3200400" y="1531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0</a:t>
            </a:r>
          </a:p>
        </p:txBody>
      </p:sp>
      <p:sp>
        <p:nvSpPr>
          <p:cNvPr id="1180678" name="Oval 6"/>
          <p:cNvSpPr>
            <a:spLocks noChangeArrowheads="1"/>
          </p:cNvSpPr>
          <p:nvPr/>
        </p:nvSpPr>
        <p:spPr bwMode="auto">
          <a:xfrm>
            <a:off x="3200400" y="3055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180679" name="Oval 7"/>
          <p:cNvSpPr>
            <a:spLocks noChangeArrowheads="1"/>
          </p:cNvSpPr>
          <p:nvPr/>
        </p:nvSpPr>
        <p:spPr bwMode="auto">
          <a:xfrm>
            <a:off x="5257800" y="1531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80680" name="Oval 8"/>
          <p:cNvSpPr>
            <a:spLocks noChangeArrowheads="1"/>
          </p:cNvSpPr>
          <p:nvPr/>
        </p:nvSpPr>
        <p:spPr bwMode="auto">
          <a:xfrm>
            <a:off x="5257800" y="3055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80681" name="Oval 9"/>
          <p:cNvSpPr>
            <a:spLocks noChangeArrowheads="1"/>
          </p:cNvSpPr>
          <p:nvPr/>
        </p:nvSpPr>
        <p:spPr bwMode="auto">
          <a:xfrm>
            <a:off x="7315200" y="1531427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 dirty="0">
                <a:solidFill>
                  <a:schemeClr val="accent1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180682" name="Oval 10"/>
          <p:cNvSpPr>
            <a:spLocks noChangeArrowheads="1"/>
          </p:cNvSpPr>
          <p:nvPr/>
        </p:nvSpPr>
        <p:spPr bwMode="auto">
          <a:xfrm>
            <a:off x="7315200" y="3055427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cxnSp>
        <p:nvCxnSpPr>
          <p:cNvPr id="1180691" name="AutoShape 19"/>
          <p:cNvCxnSpPr>
            <a:cxnSpLocks noChangeShapeType="1"/>
            <a:stCxn id="1180676" idx="0"/>
            <a:endCxn id="1180675" idx="4"/>
          </p:cNvCxnSpPr>
          <p:nvPr/>
        </p:nvCxnSpPr>
        <p:spPr bwMode="auto">
          <a:xfrm flipV="1">
            <a:off x="1524000" y="2307715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0692" name="AutoShape 20"/>
          <p:cNvCxnSpPr>
            <a:cxnSpLocks noChangeShapeType="1"/>
            <a:stCxn id="1180675" idx="6"/>
            <a:endCxn id="1180677" idx="2"/>
          </p:cNvCxnSpPr>
          <p:nvPr/>
        </p:nvCxnSpPr>
        <p:spPr bwMode="auto">
          <a:xfrm>
            <a:off x="1919288" y="1912427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0693" name="AutoShape 21"/>
          <p:cNvCxnSpPr>
            <a:cxnSpLocks noChangeShapeType="1"/>
            <a:stCxn id="1180677" idx="4"/>
            <a:endCxn id="1180678" idx="0"/>
          </p:cNvCxnSpPr>
          <p:nvPr/>
        </p:nvCxnSpPr>
        <p:spPr bwMode="auto">
          <a:xfrm>
            <a:off x="3581400" y="2307715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0694" name="AutoShape 22"/>
          <p:cNvCxnSpPr>
            <a:cxnSpLocks noChangeShapeType="1"/>
            <a:stCxn id="1180678" idx="7"/>
            <a:endCxn id="1180679" idx="3"/>
          </p:cNvCxnSpPr>
          <p:nvPr/>
        </p:nvCxnSpPr>
        <p:spPr bwMode="auto">
          <a:xfrm flipV="1">
            <a:off x="3851275" y="2196590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0695" name="AutoShape 23"/>
          <p:cNvCxnSpPr>
            <a:cxnSpLocks noChangeShapeType="1"/>
            <a:stCxn id="1180678" idx="6"/>
            <a:endCxn id="1180680" idx="2"/>
          </p:cNvCxnSpPr>
          <p:nvPr/>
        </p:nvCxnSpPr>
        <p:spPr bwMode="auto">
          <a:xfrm>
            <a:off x="3976688" y="3436427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0696" name="AutoShape 24"/>
          <p:cNvCxnSpPr>
            <a:cxnSpLocks noChangeShapeType="1"/>
            <a:stCxn id="1180680" idx="0"/>
            <a:endCxn id="1180679" idx="4"/>
          </p:cNvCxnSpPr>
          <p:nvPr/>
        </p:nvCxnSpPr>
        <p:spPr bwMode="auto">
          <a:xfrm flipV="1">
            <a:off x="5638800" y="2307715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0697" name="AutoShape 25"/>
          <p:cNvCxnSpPr>
            <a:cxnSpLocks noChangeShapeType="1"/>
            <a:stCxn id="1180679" idx="6"/>
            <a:endCxn id="1180681" idx="2"/>
          </p:cNvCxnSpPr>
          <p:nvPr/>
        </p:nvCxnSpPr>
        <p:spPr bwMode="auto">
          <a:xfrm>
            <a:off x="6034088" y="1912427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0698" name="AutoShape 26"/>
          <p:cNvCxnSpPr>
            <a:cxnSpLocks noChangeShapeType="1"/>
            <a:stCxn id="1180680" idx="6"/>
            <a:endCxn id="1180682" idx="2"/>
          </p:cNvCxnSpPr>
          <p:nvPr/>
        </p:nvCxnSpPr>
        <p:spPr bwMode="auto">
          <a:xfrm>
            <a:off x="6034088" y="3436427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0699" name="AutoShape 27"/>
          <p:cNvCxnSpPr>
            <a:cxnSpLocks noChangeShapeType="1"/>
            <a:stCxn id="1180682" idx="0"/>
            <a:endCxn id="1180681" idx="4"/>
          </p:cNvCxnSpPr>
          <p:nvPr/>
        </p:nvCxnSpPr>
        <p:spPr bwMode="auto">
          <a:xfrm flipV="1">
            <a:off x="7696200" y="2307715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80701" name="Rectangle 29"/>
          <p:cNvSpPr>
            <a:spLocks noChangeArrowheads="1"/>
          </p:cNvSpPr>
          <p:nvPr/>
        </p:nvSpPr>
        <p:spPr bwMode="auto">
          <a:xfrm>
            <a:off x="1828800" y="5082327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1180702" name="Rectangle 30"/>
          <p:cNvSpPr>
            <a:spLocks noChangeArrowheads="1"/>
          </p:cNvSpPr>
          <p:nvPr/>
        </p:nvSpPr>
        <p:spPr bwMode="auto">
          <a:xfrm>
            <a:off x="2514600" y="5082327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1361937" y="1074227"/>
            <a:ext cx="324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r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3385705" y="1066800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s</a:t>
            </a: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5464129" y="1074227"/>
            <a:ext cx="3048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t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7461518" y="1074227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u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1321161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v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3361512" y="3817427"/>
            <a:ext cx="463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w</a:t>
            </a:r>
          </a:p>
        </p:txBody>
      </p: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5479617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7560036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y</a:t>
            </a:r>
          </a:p>
        </p:txBody>
      </p:sp>
      <p:sp>
        <p:nvSpPr>
          <p:cNvPr id="51" name="Rectangle 29"/>
          <p:cNvSpPr>
            <a:spLocks noChangeArrowheads="1"/>
          </p:cNvSpPr>
          <p:nvPr/>
        </p:nvSpPr>
        <p:spPr bwMode="auto">
          <a:xfrm>
            <a:off x="1194544" y="508508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latin typeface="+mn-lt"/>
              </a:rPr>
              <a:t>Q: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06864" y="1476078"/>
            <a:ext cx="134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02145" y="1477403"/>
            <a:ext cx="1016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61331" y="3499635"/>
            <a:ext cx="102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53378" y="1455890"/>
            <a:ext cx="103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18428" y="3499635"/>
            <a:ext cx="94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x.π=w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43833" y="3505278"/>
            <a:ext cx="1010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57620" y="1476078"/>
            <a:ext cx="9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u.π=t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58855" y="3499635"/>
            <a:ext cx="966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7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BFS 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81699" name="Oval 3"/>
          <p:cNvSpPr>
            <a:spLocks noChangeArrowheads="1"/>
          </p:cNvSpPr>
          <p:nvPr/>
        </p:nvSpPr>
        <p:spPr bwMode="auto">
          <a:xfrm>
            <a:off x="1143000" y="1531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charset="0"/>
            </a:endParaRPr>
          </a:p>
        </p:txBody>
      </p:sp>
      <p:sp>
        <p:nvSpPr>
          <p:cNvPr id="1181700" name="Oval 4"/>
          <p:cNvSpPr>
            <a:spLocks noChangeArrowheads="1"/>
          </p:cNvSpPr>
          <p:nvPr/>
        </p:nvSpPr>
        <p:spPr bwMode="auto">
          <a:xfrm>
            <a:off x="1143000" y="3055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81701" name="Oval 5"/>
          <p:cNvSpPr>
            <a:spLocks noChangeArrowheads="1"/>
          </p:cNvSpPr>
          <p:nvPr/>
        </p:nvSpPr>
        <p:spPr bwMode="auto">
          <a:xfrm>
            <a:off x="3200400" y="1531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0</a:t>
            </a:r>
          </a:p>
        </p:txBody>
      </p:sp>
      <p:sp>
        <p:nvSpPr>
          <p:cNvPr id="1181702" name="Oval 6"/>
          <p:cNvSpPr>
            <a:spLocks noChangeArrowheads="1"/>
          </p:cNvSpPr>
          <p:nvPr/>
        </p:nvSpPr>
        <p:spPr bwMode="auto">
          <a:xfrm>
            <a:off x="3200400" y="3055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181703" name="Oval 7"/>
          <p:cNvSpPr>
            <a:spLocks noChangeArrowheads="1"/>
          </p:cNvSpPr>
          <p:nvPr/>
        </p:nvSpPr>
        <p:spPr bwMode="auto">
          <a:xfrm>
            <a:off x="5257800" y="1531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81704" name="Oval 8"/>
          <p:cNvSpPr>
            <a:spLocks noChangeArrowheads="1"/>
          </p:cNvSpPr>
          <p:nvPr/>
        </p:nvSpPr>
        <p:spPr bwMode="auto">
          <a:xfrm>
            <a:off x="5257800" y="3055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81705" name="Oval 9"/>
          <p:cNvSpPr>
            <a:spLocks noChangeArrowheads="1"/>
          </p:cNvSpPr>
          <p:nvPr/>
        </p:nvSpPr>
        <p:spPr bwMode="auto">
          <a:xfrm>
            <a:off x="7315200" y="1531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181706" name="Oval 10"/>
          <p:cNvSpPr>
            <a:spLocks noChangeArrowheads="1"/>
          </p:cNvSpPr>
          <p:nvPr/>
        </p:nvSpPr>
        <p:spPr bwMode="auto">
          <a:xfrm>
            <a:off x="7315200" y="3055427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cxnSp>
        <p:nvCxnSpPr>
          <p:cNvPr id="1181715" name="AutoShape 19"/>
          <p:cNvCxnSpPr>
            <a:cxnSpLocks noChangeShapeType="1"/>
            <a:stCxn id="1181700" idx="0"/>
            <a:endCxn id="1181699" idx="4"/>
          </p:cNvCxnSpPr>
          <p:nvPr/>
        </p:nvCxnSpPr>
        <p:spPr bwMode="auto">
          <a:xfrm flipV="1">
            <a:off x="1524000" y="2307715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1716" name="AutoShape 20"/>
          <p:cNvCxnSpPr>
            <a:cxnSpLocks noChangeShapeType="1"/>
            <a:stCxn id="1181699" idx="6"/>
            <a:endCxn id="1181701" idx="2"/>
          </p:cNvCxnSpPr>
          <p:nvPr/>
        </p:nvCxnSpPr>
        <p:spPr bwMode="auto">
          <a:xfrm>
            <a:off x="1919288" y="1912427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1717" name="AutoShape 21"/>
          <p:cNvCxnSpPr>
            <a:cxnSpLocks noChangeShapeType="1"/>
            <a:stCxn id="1181701" idx="4"/>
            <a:endCxn id="1181702" idx="0"/>
          </p:cNvCxnSpPr>
          <p:nvPr/>
        </p:nvCxnSpPr>
        <p:spPr bwMode="auto">
          <a:xfrm>
            <a:off x="3581400" y="2307715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1718" name="AutoShape 22"/>
          <p:cNvCxnSpPr>
            <a:cxnSpLocks noChangeShapeType="1"/>
            <a:stCxn id="1181702" idx="7"/>
            <a:endCxn id="1181703" idx="3"/>
          </p:cNvCxnSpPr>
          <p:nvPr/>
        </p:nvCxnSpPr>
        <p:spPr bwMode="auto">
          <a:xfrm flipV="1">
            <a:off x="3851275" y="2196590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1719" name="AutoShape 23"/>
          <p:cNvCxnSpPr>
            <a:cxnSpLocks noChangeShapeType="1"/>
            <a:stCxn id="1181702" idx="6"/>
            <a:endCxn id="1181704" idx="2"/>
          </p:cNvCxnSpPr>
          <p:nvPr/>
        </p:nvCxnSpPr>
        <p:spPr bwMode="auto">
          <a:xfrm>
            <a:off x="3976688" y="3436427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1720" name="AutoShape 24"/>
          <p:cNvCxnSpPr>
            <a:cxnSpLocks noChangeShapeType="1"/>
            <a:stCxn id="1181704" idx="0"/>
            <a:endCxn id="1181703" idx="4"/>
          </p:cNvCxnSpPr>
          <p:nvPr/>
        </p:nvCxnSpPr>
        <p:spPr bwMode="auto">
          <a:xfrm flipV="1">
            <a:off x="5638800" y="2307715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1721" name="AutoShape 25"/>
          <p:cNvCxnSpPr>
            <a:cxnSpLocks noChangeShapeType="1"/>
            <a:stCxn id="1181703" idx="6"/>
            <a:endCxn id="1181705" idx="2"/>
          </p:cNvCxnSpPr>
          <p:nvPr/>
        </p:nvCxnSpPr>
        <p:spPr bwMode="auto">
          <a:xfrm>
            <a:off x="6034088" y="1912427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1722" name="AutoShape 26"/>
          <p:cNvCxnSpPr>
            <a:cxnSpLocks noChangeShapeType="1"/>
            <a:stCxn id="1181704" idx="6"/>
            <a:endCxn id="1181706" idx="2"/>
          </p:cNvCxnSpPr>
          <p:nvPr/>
        </p:nvCxnSpPr>
        <p:spPr bwMode="auto">
          <a:xfrm>
            <a:off x="6034088" y="3436427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1723" name="AutoShape 27"/>
          <p:cNvCxnSpPr>
            <a:cxnSpLocks noChangeShapeType="1"/>
            <a:stCxn id="1181706" idx="0"/>
            <a:endCxn id="1181705" idx="4"/>
          </p:cNvCxnSpPr>
          <p:nvPr/>
        </p:nvCxnSpPr>
        <p:spPr bwMode="auto">
          <a:xfrm flipV="1">
            <a:off x="7696200" y="2307715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81725" name="Rectangle 29"/>
          <p:cNvSpPr>
            <a:spLocks noChangeArrowheads="1"/>
          </p:cNvSpPr>
          <p:nvPr/>
        </p:nvSpPr>
        <p:spPr bwMode="auto">
          <a:xfrm>
            <a:off x="1905000" y="5082327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1361937" y="1074227"/>
            <a:ext cx="324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r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3385705" y="1066800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s</a:t>
            </a: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5464129" y="1074227"/>
            <a:ext cx="3048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t</a:t>
            </a: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7461518" y="1074227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u</a:t>
            </a: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1321161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v</a:t>
            </a: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361512" y="3817427"/>
            <a:ext cx="463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w</a:t>
            </a:r>
          </a:p>
        </p:txBody>
      </p:sp>
      <p:sp>
        <p:nvSpPr>
          <p:cNvPr id="47" name="Text Box 17"/>
          <p:cNvSpPr txBox="1">
            <a:spLocks noChangeArrowheads="1"/>
          </p:cNvSpPr>
          <p:nvPr/>
        </p:nvSpPr>
        <p:spPr bwMode="auto">
          <a:xfrm>
            <a:off x="5479617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7560036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y</a:t>
            </a: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1229518" y="508508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latin typeface="+mn-lt"/>
              </a:rPr>
              <a:t>Q: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06864" y="1476078"/>
            <a:ext cx="134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02145" y="1477403"/>
            <a:ext cx="1016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61331" y="3499635"/>
            <a:ext cx="102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53378" y="1455890"/>
            <a:ext cx="103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18428" y="3499635"/>
            <a:ext cx="94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x.π=w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43833" y="3505278"/>
            <a:ext cx="1010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057620" y="1476078"/>
            <a:ext cx="9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u.π=t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58855" y="3499635"/>
            <a:ext cx="966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BFS 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82723" name="Oval 3"/>
          <p:cNvSpPr>
            <a:spLocks noChangeArrowheads="1"/>
          </p:cNvSpPr>
          <p:nvPr/>
        </p:nvSpPr>
        <p:spPr bwMode="auto">
          <a:xfrm>
            <a:off x="1143000" y="1531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charset="0"/>
            </a:endParaRPr>
          </a:p>
        </p:txBody>
      </p:sp>
      <p:sp>
        <p:nvSpPr>
          <p:cNvPr id="1182724" name="Oval 4"/>
          <p:cNvSpPr>
            <a:spLocks noChangeArrowheads="1"/>
          </p:cNvSpPr>
          <p:nvPr/>
        </p:nvSpPr>
        <p:spPr bwMode="auto">
          <a:xfrm>
            <a:off x="1143000" y="3055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82725" name="Oval 5"/>
          <p:cNvSpPr>
            <a:spLocks noChangeArrowheads="1"/>
          </p:cNvSpPr>
          <p:nvPr/>
        </p:nvSpPr>
        <p:spPr bwMode="auto">
          <a:xfrm>
            <a:off x="3200400" y="1531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0</a:t>
            </a:r>
          </a:p>
        </p:txBody>
      </p:sp>
      <p:sp>
        <p:nvSpPr>
          <p:cNvPr id="1182726" name="Oval 6"/>
          <p:cNvSpPr>
            <a:spLocks noChangeArrowheads="1"/>
          </p:cNvSpPr>
          <p:nvPr/>
        </p:nvSpPr>
        <p:spPr bwMode="auto">
          <a:xfrm>
            <a:off x="3200400" y="3055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182727" name="Oval 7"/>
          <p:cNvSpPr>
            <a:spLocks noChangeArrowheads="1"/>
          </p:cNvSpPr>
          <p:nvPr/>
        </p:nvSpPr>
        <p:spPr bwMode="auto">
          <a:xfrm>
            <a:off x="5257800" y="1531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82728" name="Oval 8"/>
          <p:cNvSpPr>
            <a:spLocks noChangeArrowheads="1"/>
          </p:cNvSpPr>
          <p:nvPr/>
        </p:nvSpPr>
        <p:spPr bwMode="auto">
          <a:xfrm>
            <a:off x="5257800" y="3055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82729" name="Oval 9"/>
          <p:cNvSpPr>
            <a:spLocks noChangeArrowheads="1"/>
          </p:cNvSpPr>
          <p:nvPr/>
        </p:nvSpPr>
        <p:spPr bwMode="auto">
          <a:xfrm>
            <a:off x="7315200" y="1531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182730" name="Oval 10"/>
          <p:cNvSpPr>
            <a:spLocks noChangeArrowheads="1"/>
          </p:cNvSpPr>
          <p:nvPr/>
        </p:nvSpPr>
        <p:spPr bwMode="auto">
          <a:xfrm>
            <a:off x="7315200" y="3055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cxnSp>
        <p:nvCxnSpPr>
          <p:cNvPr id="1182739" name="AutoShape 19"/>
          <p:cNvCxnSpPr>
            <a:cxnSpLocks noChangeShapeType="1"/>
            <a:stCxn id="1182724" idx="0"/>
            <a:endCxn id="1182723" idx="4"/>
          </p:cNvCxnSpPr>
          <p:nvPr/>
        </p:nvCxnSpPr>
        <p:spPr bwMode="auto">
          <a:xfrm flipV="1">
            <a:off x="1524000" y="2307715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2740" name="AutoShape 20"/>
          <p:cNvCxnSpPr>
            <a:cxnSpLocks noChangeShapeType="1"/>
            <a:stCxn id="1182723" idx="6"/>
            <a:endCxn id="1182725" idx="2"/>
          </p:cNvCxnSpPr>
          <p:nvPr/>
        </p:nvCxnSpPr>
        <p:spPr bwMode="auto">
          <a:xfrm>
            <a:off x="1919288" y="1912427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2741" name="AutoShape 21"/>
          <p:cNvCxnSpPr>
            <a:cxnSpLocks noChangeShapeType="1"/>
            <a:stCxn id="1182725" idx="4"/>
            <a:endCxn id="1182726" idx="0"/>
          </p:cNvCxnSpPr>
          <p:nvPr/>
        </p:nvCxnSpPr>
        <p:spPr bwMode="auto">
          <a:xfrm>
            <a:off x="3581400" y="2307715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2742" name="AutoShape 22"/>
          <p:cNvCxnSpPr>
            <a:cxnSpLocks noChangeShapeType="1"/>
            <a:stCxn id="1182726" idx="7"/>
            <a:endCxn id="1182727" idx="3"/>
          </p:cNvCxnSpPr>
          <p:nvPr/>
        </p:nvCxnSpPr>
        <p:spPr bwMode="auto">
          <a:xfrm flipV="1">
            <a:off x="3851275" y="2196590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2743" name="AutoShape 23"/>
          <p:cNvCxnSpPr>
            <a:cxnSpLocks noChangeShapeType="1"/>
            <a:stCxn id="1182726" idx="6"/>
            <a:endCxn id="1182728" idx="2"/>
          </p:cNvCxnSpPr>
          <p:nvPr/>
        </p:nvCxnSpPr>
        <p:spPr bwMode="auto">
          <a:xfrm>
            <a:off x="3976688" y="3436427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2744" name="AutoShape 24"/>
          <p:cNvCxnSpPr>
            <a:cxnSpLocks noChangeShapeType="1"/>
            <a:stCxn id="1182728" idx="0"/>
            <a:endCxn id="1182727" idx="4"/>
          </p:cNvCxnSpPr>
          <p:nvPr/>
        </p:nvCxnSpPr>
        <p:spPr bwMode="auto">
          <a:xfrm flipV="1">
            <a:off x="5638800" y="2307715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2745" name="AutoShape 25"/>
          <p:cNvCxnSpPr>
            <a:cxnSpLocks noChangeShapeType="1"/>
            <a:stCxn id="1182727" idx="6"/>
            <a:endCxn id="1182729" idx="2"/>
          </p:cNvCxnSpPr>
          <p:nvPr/>
        </p:nvCxnSpPr>
        <p:spPr bwMode="auto">
          <a:xfrm>
            <a:off x="6034088" y="1912427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2746" name="AutoShape 26"/>
          <p:cNvCxnSpPr>
            <a:cxnSpLocks noChangeShapeType="1"/>
            <a:stCxn id="1182728" idx="6"/>
            <a:endCxn id="1182730" idx="2"/>
          </p:cNvCxnSpPr>
          <p:nvPr/>
        </p:nvCxnSpPr>
        <p:spPr bwMode="auto">
          <a:xfrm>
            <a:off x="6034088" y="3436427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2747" name="AutoShape 27"/>
          <p:cNvCxnSpPr>
            <a:cxnSpLocks noChangeShapeType="1"/>
            <a:stCxn id="1182730" idx="0"/>
            <a:endCxn id="1182729" idx="4"/>
          </p:cNvCxnSpPr>
          <p:nvPr/>
        </p:nvCxnSpPr>
        <p:spPr bwMode="auto">
          <a:xfrm flipV="1">
            <a:off x="7696200" y="2307715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82749" name="Rectangle 29"/>
          <p:cNvSpPr>
            <a:spLocks noChangeArrowheads="1"/>
          </p:cNvSpPr>
          <p:nvPr/>
        </p:nvSpPr>
        <p:spPr bwMode="auto">
          <a:xfrm>
            <a:off x="1752600" y="507894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Ø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1361937" y="1074227"/>
            <a:ext cx="324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r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3385705" y="1066800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s</a:t>
            </a: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5464129" y="1074227"/>
            <a:ext cx="3048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t</a:t>
            </a: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7461518" y="1074227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u</a:t>
            </a: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1321161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v</a:t>
            </a: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361512" y="3817427"/>
            <a:ext cx="463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w</a:t>
            </a:r>
          </a:p>
        </p:txBody>
      </p:sp>
      <p:sp>
        <p:nvSpPr>
          <p:cNvPr id="47" name="Text Box 17"/>
          <p:cNvSpPr txBox="1">
            <a:spLocks noChangeArrowheads="1"/>
          </p:cNvSpPr>
          <p:nvPr/>
        </p:nvSpPr>
        <p:spPr bwMode="auto">
          <a:xfrm>
            <a:off x="5479617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7560036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y</a:t>
            </a: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1213781" y="508508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latin typeface="+mn-lt"/>
              </a:rPr>
              <a:t>Q: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06864" y="1476078"/>
            <a:ext cx="134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02145" y="1477403"/>
            <a:ext cx="1016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61331" y="3499635"/>
            <a:ext cx="102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53378" y="1455890"/>
            <a:ext cx="103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18428" y="3499635"/>
            <a:ext cx="94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x.π=w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43833" y="3505278"/>
            <a:ext cx="1010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057620" y="1476078"/>
            <a:ext cx="9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u.π=t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58855" y="3499635"/>
            <a:ext cx="966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6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BFS 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82723" name="Oval 3"/>
          <p:cNvSpPr>
            <a:spLocks noChangeArrowheads="1"/>
          </p:cNvSpPr>
          <p:nvPr/>
        </p:nvSpPr>
        <p:spPr bwMode="auto">
          <a:xfrm>
            <a:off x="1143000" y="1517829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charset="0"/>
            </a:endParaRPr>
          </a:p>
        </p:txBody>
      </p:sp>
      <p:sp>
        <p:nvSpPr>
          <p:cNvPr id="1182724" name="Oval 4"/>
          <p:cNvSpPr>
            <a:spLocks noChangeArrowheads="1"/>
          </p:cNvSpPr>
          <p:nvPr/>
        </p:nvSpPr>
        <p:spPr bwMode="auto">
          <a:xfrm>
            <a:off x="1143000" y="3041829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82725" name="Oval 5"/>
          <p:cNvSpPr>
            <a:spLocks noChangeArrowheads="1"/>
          </p:cNvSpPr>
          <p:nvPr/>
        </p:nvSpPr>
        <p:spPr bwMode="auto">
          <a:xfrm>
            <a:off x="3200400" y="1517829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0</a:t>
            </a:r>
          </a:p>
        </p:txBody>
      </p:sp>
      <p:sp>
        <p:nvSpPr>
          <p:cNvPr id="1182726" name="Oval 6"/>
          <p:cNvSpPr>
            <a:spLocks noChangeArrowheads="1"/>
          </p:cNvSpPr>
          <p:nvPr/>
        </p:nvSpPr>
        <p:spPr bwMode="auto">
          <a:xfrm>
            <a:off x="3200400" y="3041829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182727" name="Oval 7"/>
          <p:cNvSpPr>
            <a:spLocks noChangeArrowheads="1"/>
          </p:cNvSpPr>
          <p:nvPr/>
        </p:nvSpPr>
        <p:spPr bwMode="auto">
          <a:xfrm>
            <a:off x="5257800" y="1517829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82728" name="Oval 8"/>
          <p:cNvSpPr>
            <a:spLocks noChangeArrowheads="1"/>
          </p:cNvSpPr>
          <p:nvPr/>
        </p:nvSpPr>
        <p:spPr bwMode="auto">
          <a:xfrm>
            <a:off x="5257800" y="3041829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82729" name="Oval 9"/>
          <p:cNvSpPr>
            <a:spLocks noChangeArrowheads="1"/>
          </p:cNvSpPr>
          <p:nvPr/>
        </p:nvSpPr>
        <p:spPr bwMode="auto">
          <a:xfrm>
            <a:off x="7315200" y="1517829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182730" name="Oval 10"/>
          <p:cNvSpPr>
            <a:spLocks noChangeArrowheads="1"/>
          </p:cNvSpPr>
          <p:nvPr/>
        </p:nvSpPr>
        <p:spPr bwMode="auto">
          <a:xfrm>
            <a:off x="7315200" y="3041829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cxnSp>
        <p:nvCxnSpPr>
          <p:cNvPr id="1182739" name="AutoShape 19"/>
          <p:cNvCxnSpPr>
            <a:cxnSpLocks noChangeShapeType="1"/>
            <a:stCxn id="1182724" idx="0"/>
            <a:endCxn id="1182723" idx="4"/>
          </p:cNvCxnSpPr>
          <p:nvPr/>
        </p:nvCxnSpPr>
        <p:spPr bwMode="auto">
          <a:xfrm flipV="1">
            <a:off x="1524000" y="2294117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2740" name="AutoShape 20"/>
          <p:cNvCxnSpPr>
            <a:cxnSpLocks noChangeShapeType="1"/>
            <a:stCxn id="1182723" idx="6"/>
            <a:endCxn id="1182725" idx="2"/>
          </p:cNvCxnSpPr>
          <p:nvPr/>
        </p:nvCxnSpPr>
        <p:spPr bwMode="auto">
          <a:xfrm>
            <a:off x="1919288" y="1898829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2741" name="AutoShape 21"/>
          <p:cNvCxnSpPr>
            <a:cxnSpLocks noChangeShapeType="1"/>
            <a:stCxn id="1182725" idx="4"/>
            <a:endCxn id="1182726" idx="0"/>
          </p:cNvCxnSpPr>
          <p:nvPr/>
        </p:nvCxnSpPr>
        <p:spPr bwMode="auto">
          <a:xfrm>
            <a:off x="3581400" y="2294117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2742" name="AutoShape 22"/>
          <p:cNvCxnSpPr>
            <a:cxnSpLocks noChangeShapeType="1"/>
            <a:stCxn id="1182726" idx="7"/>
            <a:endCxn id="1182727" idx="3"/>
          </p:cNvCxnSpPr>
          <p:nvPr/>
        </p:nvCxnSpPr>
        <p:spPr bwMode="auto">
          <a:xfrm flipV="1">
            <a:off x="3851275" y="2182992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2743" name="AutoShape 23"/>
          <p:cNvCxnSpPr>
            <a:cxnSpLocks noChangeShapeType="1"/>
            <a:stCxn id="1182726" idx="6"/>
            <a:endCxn id="1182728" idx="2"/>
          </p:cNvCxnSpPr>
          <p:nvPr/>
        </p:nvCxnSpPr>
        <p:spPr bwMode="auto">
          <a:xfrm>
            <a:off x="3976688" y="3422829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2745" name="AutoShape 25"/>
          <p:cNvCxnSpPr>
            <a:cxnSpLocks noChangeShapeType="1"/>
            <a:stCxn id="1182727" idx="6"/>
            <a:endCxn id="1182729" idx="2"/>
          </p:cNvCxnSpPr>
          <p:nvPr/>
        </p:nvCxnSpPr>
        <p:spPr bwMode="auto">
          <a:xfrm>
            <a:off x="6034088" y="1898829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2746" name="AutoShape 26"/>
          <p:cNvCxnSpPr>
            <a:cxnSpLocks noChangeShapeType="1"/>
            <a:stCxn id="1182728" idx="6"/>
            <a:endCxn id="1182730" idx="2"/>
          </p:cNvCxnSpPr>
          <p:nvPr/>
        </p:nvCxnSpPr>
        <p:spPr bwMode="auto">
          <a:xfrm>
            <a:off x="6034088" y="3422829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3906864" y="1476078"/>
            <a:ext cx="134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02145" y="1477403"/>
            <a:ext cx="1016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61331" y="3499635"/>
            <a:ext cx="102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53378" y="1455890"/>
            <a:ext cx="103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18428" y="3499635"/>
            <a:ext cx="94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x.π=w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43833" y="3505278"/>
            <a:ext cx="1010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57620" y="1476078"/>
            <a:ext cx="9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u.π=t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58855" y="3499635"/>
            <a:ext cx="966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851276" y="1238965"/>
            <a:ext cx="184538" cy="1961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21437" y="915909"/>
            <a:ext cx="9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root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49" y="4420008"/>
            <a:ext cx="4832880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Breadth-First Tree</a:t>
            </a:r>
          </a:p>
          <a:p>
            <a:pPr algn="ctr"/>
            <a:r>
              <a:rPr lang="en-US" sz="3200" dirty="0" smtClean="0">
                <a:latin typeface="+mn-lt"/>
              </a:rPr>
              <a:t>constructed by using the nodes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π</a:t>
            </a:r>
            <a:r>
              <a:rPr lang="en-US" sz="3200" dirty="0" smtClean="0">
                <a:latin typeface="+mn-lt"/>
              </a:rPr>
              <a:t> attribute</a:t>
            </a:r>
            <a:endParaRPr lang="en-US" sz="3200" dirty="0">
              <a:latin typeface="+mn-lt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361937" y="1060629"/>
            <a:ext cx="324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r</a:t>
            </a: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3385705" y="1053202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s</a:t>
            </a: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5464129" y="1060629"/>
            <a:ext cx="3048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t</a:t>
            </a: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7461518" y="1060629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u</a:t>
            </a: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1321161" y="3803829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v</a:t>
            </a: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3361512" y="3803829"/>
            <a:ext cx="463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w</a:t>
            </a: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5479617" y="3803829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560036" y="3803829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1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26174"/>
            <a:ext cx="8382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Analysis of BFS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70606" r="-70606"/>
          <a:stretch>
            <a:fillRect/>
          </a:stretch>
        </p:blipFill>
        <p:spPr/>
      </p:pic>
      <p:sp>
        <p:nvSpPr>
          <p:cNvPr id="3" name="Left Brace 2"/>
          <p:cNvSpPr/>
          <p:nvPr/>
        </p:nvSpPr>
        <p:spPr>
          <a:xfrm>
            <a:off x="2849043" y="1356166"/>
            <a:ext cx="84772" cy="85363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2849043" y="2422420"/>
            <a:ext cx="84772" cy="115897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7891" y="1549342"/>
            <a:ext cx="238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O(|V|)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4711" y="2770127"/>
            <a:ext cx="158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2730280" y="3827221"/>
            <a:ext cx="89120" cy="222238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3620" y="4713759"/>
            <a:ext cx="2605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O(|E|) 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3534" y="4407499"/>
            <a:ext cx="2901866" cy="106182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For each vertex, scan each adjacency list at most once.</a:t>
            </a:r>
          </a:p>
          <a:p>
            <a:r>
              <a:rPr lang="en-US" sz="1500" dirty="0" smtClean="0">
                <a:solidFill>
                  <a:srgbClr val="FF0000"/>
                </a:solidFill>
              </a:rPr>
              <a:t>Total time for the while loop: </a:t>
            </a:r>
            <a:r>
              <a:rPr lang="en-US" sz="15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O(|E|)</a:t>
            </a:r>
            <a:endParaRPr lang="en-US" sz="15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44287" y="1564626"/>
            <a:ext cx="2922125" cy="23083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running time for BFS is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O(|V|+|E</a:t>
            </a:r>
            <a:r>
              <a:rPr lang="en-US" sz="2400" dirty="0" smtClean="0">
                <a:latin typeface="+mn-lt"/>
                <a:cs typeface="Courier New" panose="02070309020205020404" pitchFamily="49" charset="0"/>
              </a:rPr>
              <a:t>|), but since connected graph, running  time is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|E|)</a:t>
            </a:r>
            <a:r>
              <a:rPr lang="en-US" sz="2400" dirty="0" smtClean="0">
                <a:latin typeface="+mn-lt"/>
                <a:cs typeface="Courier New" panose="02070309020205020404" pitchFamily="49" charset="0"/>
              </a:rPr>
              <a:t>.</a:t>
            </a:r>
            <a:endParaRPr lang="en-US" sz="2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Computing Shortest Paths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14484"/>
            <a:ext cx="7696200" cy="4648200"/>
          </a:xfrm>
        </p:spPr>
        <p:txBody>
          <a:bodyPr/>
          <a:lstStyle/>
          <a:p>
            <a:r>
              <a:rPr lang="en-US" dirty="0" smtClean="0"/>
              <a:t>Because BFS discovers all the vertices at the distance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i="1" dirty="0" smtClean="0"/>
              <a:t> </a:t>
            </a:r>
            <a:r>
              <a:rPr lang="en-US" dirty="0" smtClean="0"/>
              <a:t>from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before discovering any vertex at distance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k+1</a:t>
            </a:r>
            <a:r>
              <a:rPr lang="en-US" dirty="0" smtClean="0"/>
              <a:t> from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, BFS can be used to compute </a:t>
            </a:r>
            <a:r>
              <a:rPr lang="en-US" dirty="0" smtClean="0"/>
              <a:t>length of shortest </a:t>
            </a:r>
            <a:r>
              <a:rPr lang="en-US" dirty="0" smtClean="0"/>
              <a:t>paths. </a:t>
            </a:r>
            <a:endParaRPr lang="en-US" i="1" dirty="0" smtClean="0"/>
          </a:p>
          <a:p>
            <a:r>
              <a:rPr lang="en-US" dirty="0" smtClean="0"/>
              <a:t>If there are multiple paths from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to a vertex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 smtClean="0"/>
              <a:t>,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 smtClean="0"/>
              <a:t> will be discovered through the shortest one.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Graph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82133"/>
            <a:ext cx="7239000" cy="2667000"/>
          </a:xfrm>
        </p:spPr>
        <p:txBody>
          <a:bodyPr/>
          <a:lstStyle/>
          <a:p>
            <a:r>
              <a:rPr lang="en-US" sz="3600" dirty="0" smtClean="0"/>
              <a:t>Breadth-First Search (BFS)</a:t>
            </a:r>
          </a:p>
          <a:p>
            <a:r>
              <a:rPr lang="en-US" sz="3600" dirty="0" smtClean="0"/>
              <a:t>Depth-First Search (DFS)</a:t>
            </a:r>
            <a:endParaRPr lang="en-US" sz="3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3048000"/>
            <a:ext cx="4838700" cy="239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Depth-First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181600"/>
          </a:xfrm>
        </p:spPr>
        <p:txBody>
          <a:bodyPr/>
          <a:lstStyle/>
          <a:p>
            <a:pPr>
              <a:defRPr/>
            </a:pPr>
            <a:r>
              <a:rPr lang="en-US" sz="3600" i="1" dirty="0" smtClean="0">
                <a:solidFill>
                  <a:srgbClr val="FF0000"/>
                </a:solidFill>
              </a:rPr>
              <a:t>Depth-first </a:t>
            </a:r>
            <a:r>
              <a:rPr lang="en-US" sz="3600" i="1" dirty="0">
                <a:solidFill>
                  <a:srgbClr val="FF0000"/>
                </a:solidFill>
              </a:rPr>
              <a:t>search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is another strategy for exploring a </a:t>
            </a:r>
            <a:r>
              <a:rPr lang="en-US" sz="3600" dirty="0" smtClean="0"/>
              <a:t>graph:</a:t>
            </a:r>
            <a:endParaRPr lang="en-US" sz="3600" dirty="0"/>
          </a:p>
          <a:p>
            <a:pPr lvl="1">
              <a:defRPr/>
            </a:pPr>
            <a:r>
              <a:rPr lang="en-US" sz="3200" dirty="0"/>
              <a:t>Explore </a:t>
            </a:r>
            <a:r>
              <a:rPr lang="ja-JP" altLang="en-US" sz="3200" dirty="0">
                <a:latin typeface="Arial"/>
              </a:rPr>
              <a:t>“</a:t>
            </a:r>
            <a:r>
              <a:rPr lang="en-US" sz="3200" dirty="0"/>
              <a:t>deeper</a:t>
            </a:r>
            <a:r>
              <a:rPr lang="ja-JP" altLang="en-US" sz="3200" dirty="0">
                <a:latin typeface="Arial"/>
              </a:rPr>
              <a:t>”</a:t>
            </a:r>
            <a:r>
              <a:rPr lang="en-US" sz="3200" dirty="0"/>
              <a:t> in the graph whenever </a:t>
            </a:r>
            <a:r>
              <a:rPr lang="en-US" sz="3200" dirty="0" smtClean="0"/>
              <a:t>possible.</a:t>
            </a:r>
            <a:endParaRPr lang="en-US" sz="3200" dirty="0"/>
          </a:p>
          <a:p>
            <a:pPr lvl="1">
              <a:defRPr/>
            </a:pPr>
            <a:r>
              <a:rPr lang="en-US" sz="3200" dirty="0" smtClean="0"/>
              <a:t>An unexplored edge </a:t>
            </a:r>
            <a:r>
              <a:rPr lang="en-US" sz="3200" dirty="0"/>
              <a:t>out of the most recently discovered vertex </a:t>
            </a:r>
            <a:r>
              <a:rPr lang="en-US" sz="3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3200" i="1" dirty="0" smtClean="0"/>
              <a:t> </a:t>
            </a:r>
            <a:r>
              <a:rPr lang="en-US" sz="3200" dirty="0" smtClean="0"/>
              <a:t>is explored first.</a:t>
            </a:r>
            <a:endParaRPr lang="en-US" sz="3200" dirty="0"/>
          </a:p>
          <a:p>
            <a:pPr lvl="1">
              <a:defRPr/>
            </a:pPr>
            <a:r>
              <a:rPr lang="en-US" sz="3200" dirty="0"/>
              <a:t>When all of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ja-JP" altLang="en-US" sz="3200" dirty="0">
                <a:latin typeface="Arial"/>
              </a:rPr>
              <a:t>’</a:t>
            </a:r>
            <a:r>
              <a:rPr lang="en-US" sz="3200" dirty="0"/>
              <a:t>s edges have been explored, backtrack to </a:t>
            </a:r>
            <a:r>
              <a:rPr lang="en-US" sz="3200" dirty="0" smtClean="0"/>
              <a:t>the predecessor of </a:t>
            </a:r>
            <a:r>
              <a:rPr lang="en-US" sz="3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3200" dirty="0" smtClean="0"/>
              <a:t>.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DFS 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96200" cy="54102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As with BFS, the DFS algorithm works for both directed and undirected graphs.</a:t>
            </a:r>
          </a:p>
          <a:p>
            <a:r>
              <a:rPr lang="en-US" sz="3000" dirty="0"/>
              <a:t>Input is a graph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G=(V,E)</a:t>
            </a:r>
            <a:r>
              <a:rPr lang="en-US" sz="3000" dirty="0"/>
              <a:t> represented as an adjacency-list and </a:t>
            </a:r>
            <a:r>
              <a:rPr lang="en-US" sz="3000" dirty="0" smtClean="0"/>
              <a:t>a start </a:t>
            </a:r>
            <a:r>
              <a:rPr lang="en-US" sz="3000" dirty="0"/>
              <a:t>vertex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3000" dirty="0"/>
              <a:t> in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3000" dirty="0"/>
              <a:t>.</a:t>
            </a:r>
          </a:p>
          <a:p>
            <a:r>
              <a:rPr lang="en-US" sz="3000" dirty="0"/>
              <a:t>Each </a:t>
            </a:r>
            <a:r>
              <a:rPr lang="en-US" sz="3000" dirty="0" smtClean="0"/>
              <a:t>DFS </a:t>
            </a:r>
            <a:r>
              <a:rPr lang="en-US" sz="3000" dirty="0"/>
              <a:t>node stores several attributes for each vertex in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3000" dirty="0"/>
              <a:t>:</a:t>
            </a:r>
          </a:p>
          <a:p>
            <a:pPr lvl="1"/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v.color</a:t>
            </a:r>
            <a:r>
              <a:rPr lang="en-US" sz="2600" dirty="0"/>
              <a:t>: a color (white, gray, or black)</a:t>
            </a:r>
          </a:p>
          <a:p>
            <a:pPr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v.π</a:t>
            </a:r>
            <a:r>
              <a:rPr lang="en-US" sz="2600" dirty="0"/>
              <a:t>: the predecessor of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/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v.d</a:t>
            </a:r>
            <a:r>
              <a:rPr lang="en-US" sz="2600" dirty="0"/>
              <a:t>: </a:t>
            </a:r>
            <a:r>
              <a:rPr lang="en-US" sz="2600" dirty="0" smtClean="0"/>
              <a:t>time vertex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600" dirty="0" smtClean="0">
                <a:cs typeface="Courier New" panose="02070309020205020404" pitchFamily="49" charset="0"/>
              </a:rPr>
              <a:t> is first visited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v.f</a:t>
            </a:r>
            <a:r>
              <a:rPr lang="en-US" sz="2600" dirty="0" smtClean="0"/>
              <a:t>: the time finished processing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2600" dirty="0"/>
          </a:p>
          <a:p>
            <a:pPr lvl="1"/>
            <a:endParaRPr lang="en-US" sz="28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8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DFS Colors</a:t>
            </a:r>
          </a:p>
        </p:txBody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44196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cs typeface="+mn-cs"/>
              </a:rPr>
              <a:t>Meaning of the colors: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gray</a:t>
            </a:r>
            <a:r>
              <a:rPr lang="en-US" sz="3200" dirty="0"/>
              <a:t>: </a:t>
            </a:r>
            <a:r>
              <a:rPr lang="en-US" sz="3200" dirty="0" smtClean="0"/>
              <a:t>when nodes first visited</a:t>
            </a:r>
            <a:endParaRPr lang="en-US" sz="3200" dirty="0"/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black</a:t>
            </a:r>
            <a:r>
              <a:rPr lang="en-US" sz="3200" dirty="0"/>
              <a:t>: nodes </a:t>
            </a:r>
            <a:r>
              <a:rPr lang="en-US" sz="3200" dirty="0" smtClean="0"/>
              <a:t>that are done processing</a:t>
            </a:r>
            <a:endParaRPr lang="en-US" sz="3200" dirty="0"/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white</a:t>
            </a:r>
            <a:r>
              <a:rPr lang="en-US" sz="3200" dirty="0"/>
              <a:t>: unexplored </a:t>
            </a:r>
            <a:r>
              <a:rPr lang="en-US" sz="3200" dirty="0" smtClean="0"/>
              <a:t>nodes</a:t>
            </a:r>
            <a:endParaRPr lang="en-US" sz="3200" dirty="0"/>
          </a:p>
          <a:p>
            <a:pPr>
              <a:defRPr/>
            </a:pPr>
            <a:r>
              <a:rPr lang="en-US" sz="3600" dirty="0" smtClean="0"/>
              <a:t>There is a global variable </a:t>
            </a:r>
            <a:r>
              <a:rPr lang="en-US" sz="3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3600" i="1" dirty="0" smtClean="0">
                <a:cs typeface="Courier New" panose="02070309020205020404" pitchFamily="49" charset="0"/>
              </a:rPr>
              <a:t>.</a:t>
            </a:r>
          </a:p>
          <a:p>
            <a:pPr lvl="1">
              <a:defRPr/>
            </a:pPr>
            <a:r>
              <a:rPr lang="en-US" sz="3200" dirty="0">
                <a:cs typeface="+mn-cs"/>
              </a:rPr>
              <a:t>A</a:t>
            </a:r>
            <a:r>
              <a:rPr lang="en-US" sz="3200" dirty="0" smtClean="0">
                <a:cs typeface="+mn-cs"/>
              </a:rPr>
              <a:t>ssigns timestamps to attributes </a:t>
            </a:r>
            <a:r>
              <a:rPr lang="en-US" sz="3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v.d</a:t>
            </a:r>
            <a:r>
              <a:rPr lang="en-US" sz="3200" dirty="0" smtClean="0">
                <a:cs typeface="+mn-cs"/>
              </a:rPr>
              <a:t> and </a:t>
            </a:r>
            <a:r>
              <a:rPr lang="en-US" sz="3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v.f</a:t>
            </a:r>
            <a:r>
              <a:rPr lang="en-US" sz="3200" dirty="0" smtClean="0">
                <a:cs typeface="+mn-cs"/>
              </a:rPr>
              <a:t>.</a:t>
            </a:r>
            <a:endParaRPr lang="en-US" sz="3200" i="1" dirty="0" smtClean="0"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DFS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Algorithm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7311" b="-7311"/>
          <a:stretch>
            <a:fillRect/>
          </a:stretch>
        </p:blipFill>
        <p:spPr>
          <a:xfrm>
            <a:off x="4648199" y="838199"/>
            <a:ext cx="4273785" cy="5494867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-24282" b="-24282"/>
          <a:stretch>
            <a:fillRect/>
          </a:stretch>
        </p:blipFill>
        <p:spPr>
          <a:xfrm>
            <a:off x="228600" y="419100"/>
            <a:ext cx="4267200" cy="5486400"/>
          </a:xfrm>
        </p:spPr>
      </p:pic>
      <p:cxnSp>
        <p:nvCxnSpPr>
          <p:cNvPr id="8" name="Straight Connector 7"/>
          <p:cNvCxnSpPr/>
          <p:nvPr/>
        </p:nvCxnSpPr>
        <p:spPr>
          <a:xfrm>
            <a:off x="4495800" y="1710177"/>
            <a:ext cx="0" cy="4415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EA0F5-F4B1-4995-9FE4-4B602279649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3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cs typeface="+mj-cs"/>
              </a:rPr>
              <a:t>Example: DFS</a:t>
            </a:r>
          </a:p>
        </p:txBody>
      </p:sp>
      <p:sp>
        <p:nvSpPr>
          <p:cNvPr id="121139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800" b="1" i="0">
              <a:solidFill>
                <a:schemeClr val="accent1"/>
              </a:solidFill>
              <a:latin typeface="Times New Roman" charset="0"/>
              <a:cs typeface="+mn-cs"/>
            </a:endParaRPr>
          </a:p>
        </p:txBody>
      </p:sp>
      <p:sp>
        <p:nvSpPr>
          <p:cNvPr id="121139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800" b="1" i="0">
              <a:solidFill>
                <a:schemeClr val="accent1"/>
              </a:solidFill>
              <a:latin typeface="Times New Roman" charset="0"/>
              <a:cs typeface="+mn-cs"/>
            </a:endParaRPr>
          </a:p>
        </p:txBody>
      </p:sp>
      <p:sp>
        <p:nvSpPr>
          <p:cNvPr id="121139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800" b="1" i="0">
              <a:solidFill>
                <a:schemeClr val="accent1"/>
              </a:solidFill>
              <a:latin typeface="Times New Roman" charset="0"/>
              <a:cs typeface="+mn-cs"/>
            </a:endParaRPr>
          </a:p>
        </p:txBody>
      </p:sp>
      <p:sp>
        <p:nvSpPr>
          <p:cNvPr id="121139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800" b="1" i="0">
              <a:solidFill>
                <a:schemeClr val="accent1"/>
              </a:solidFill>
              <a:latin typeface="Times New Roman" charset="0"/>
              <a:cs typeface="+mn-cs"/>
            </a:endParaRPr>
          </a:p>
        </p:txBody>
      </p:sp>
      <p:sp>
        <p:nvSpPr>
          <p:cNvPr id="121139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800" b="1" i="0">
              <a:solidFill>
                <a:schemeClr val="accent1"/>
              </a:solidFill>
              <a:latin typeface="Times New Roman" charset="0"/>
              <a:cs typeface="+mn-cs"/>
            </a:endParaRPr>
          </a:p>
        </p:txBody>
      </p:sp>
      <p:sp>
        <p:nvSpPr>
          <p:cNvPr id="121140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800" b="1" i="0">
              <a:solidFill>
                <a:schemeClr val="accent1"/>
              </a:solidFill>
              <a:latin typeface="Times New Roman" charset="0"/>
              <a:cs typeface="+mn-cs"/>
            </a:endParaRPr>
          </a:p>
        </p:txBody>
      </p:sp>
      <p:sp>
        <p:nvSpPr>
          <p:cNvPr id="121140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800" b="1" i="0">
              <a:solidFill>
                <a:schemeClr val="accent1"/>
              </a:solidFill>
              <a:latin typeface="Times New Roman" charset="0"/>
              <a:cs typeface="+mn-cs"/>
            </a:endParaRPr>
          </a:p>
        </p:txBody>
      </p:sp>
      <p:sp>
        <p:nvSpPr>
          <p:cNvPr id="121140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800" b="1" i="0">
              <a:solidFill>
                <a:schemeClr val="accent1"/>
              </a:solidFill>
              <a:latin typeface="Times New Roman" charset="0"/>
              <a:cs typeface="+mn-cs"/>
            </a:endParaRPr>
          </a:p>
        </p:txBody>
      </p:sp>
      <p:cxnSp>
        <p:nvCxnSpPr>
          <p:cNvPr id="1211403" name="AutoShape 11"/>
          <p:cNvCxnSpPr>
            <a:cxnSpLocks noChangeShapeType="1"/>
            <a:stCxn id="1211395" idx="3"/>
            <a:endCxn id="121140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1404" name="AutoShape 12"/>
          <p:cNvCxnSpPr>
            <a:cxnSpLocks noChangeShapeType="1"/>
            <a:stCxn id="1211401" idx="5"/>
            <a:endCxn id="121140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1405" name="AutoShape 13"/>
          <p:cNvCxnSpPr>
            <a:cxnSpLocks noChangeShapeType="1"/>
            <a:stCxn id="1211401" idx="6"/>
            <a:endCxn id="121139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1406" name="AutoShape 14"/>
          <p:cNvCxnSpPr>
            <a:cxnSpLocks noChangeShapeType="1"/>
            <a:stCxn id="1211399" idx="2"/>
            <a:endCxn id="121140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1407" name="AutoShape 15"/>
          <p:cNvCxnSpPr>
            <a:cxnSpLocks noChangeShapeType="1"/>
            <a:stCxn id="1211400" idx="0"/>
            <a:endCxn id="121139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1408" name="AutoShape 16"/>
          <p:cNvCxnSpPr>
            <a:cxnSpLocks noChangeShapeType="1"/>
            <a:stCxn id="1211395" idx="5"/>
            <a:endCxn id="121139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1409" name="AutoShape 17"/>
          <p:cNvCxnSpPr>
            <a:cxnSpLocks noChangeShapeType="1"/>
            <a:stCxn id="1211396" idx="4"/>
            <a:endCxn id="121139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1410" name="AutoShape 18"/>
          <p:cNvCxnSpPr>
            <a:cxnSpLocks noChangeShapeType="1"/>
            <a:stCxn id="1211395" idx="6"/>
            <a:endCxn id="121139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1411" name="AutoShape 19"/>
          <p:cNvCxnSpPr>
            <a:cxnSpLocks noChangeShapeType="1"/>
            <a:stCxn id="1211397" idx="2"/>
            <a:endCxn id="121139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1412" name="AutoShape 20"/>
          <p:cNvCxnSpPr>
            <a:cxnSpLocks noChangeShapeType="1"/>
            <a:stCxn id="1211396" idx="5"/>
            <a:endCxn id="121140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1413" name="AutoShape 21"/>
          <p:cNvCxnSpPr>
            <a:cxnSpLocks noChangeShapeType="1"/>
            <a:stCxn id="1211397" idx="3"/>
            <a:endCxn id="121140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1414" name="AutoShape 22"/>
          <p:cNvCxnSpPr>
            <a:cxnSpLocks noChangeShapeType="1"/>
            <a:stCxn id="1211397" idx="4"/>
            <a:endCxn id="121139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1415" name="AutoShape 23"/>
          <p:cNvCxnSpPr>
            <a:cxnSpLocks noChangeShapeType="1"/>
            <a:stCxn id="1211398" idx="2"/>
            <a:endCxn id="121139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1416" name="AutoShape 24"/>
          <p:cNvCxnSpPr>
            <a:cxnSpLocks noChangeShapeType="1"/>
            <a:stCxn id="1211402" idx="3"/>
            <a:endCxn id="121139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9700" y="1557366"/>
            <a:ext cx="145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start vertex</a:t>
            </a:r>
            <a:endParaRPr lang="en-US" sz="20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865328" y="1970176"/>
            <a:ext cx="377032" cy="3427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DFS</a:t>
            </a:r>
            <a:endParaRPr lang="en-US" dirty="0" smtClean="0">
              <a:cs typeface="+mj-cs"/>
            </a:endParaRPr>
          </a:p>
        </p:txBody>
      </p:sp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| </a:t>
            </a: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|  </a:t>
            </a: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12443" name="Oval 27"/>
          <p:cNvSpPr>
            <a:spLocks noChangeArrowheads="1"/>
          </p:cNvSpPr>
          <p:nvPr/>
        </p:nvSpPr>
        <p:spPr bwMode="auto">
          <a:xfrm>
            <a:off x="1520825" y="287073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r.f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1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DFS</a:t>
            </a:r>
            <a:endParaRPr lang="en-US" dirty="0" smtClean="0">
              <a:cs typeface="+mj-cs"/>
            </a:endParaRPr>
          </a:p>
        </p:txBody>
      </p:sp>
      <p:sp>
        <p:nvSpPr>
          <p:cNvPr id="121344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 </a:t>
            </a:r>
          </a:p>
        </p:txBody>
      </p:sp>
      <p:cxnSp>
        <p:nvCxnSpPr>
          <p:cNvPr id="1213451" name="AutoShape 11"/>
          <p:cNvCxnSpPr>
            <a:cxnSpLocks noChangeShapeType="1"/>
            <a:endCxn id="121344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52" name="AutoShape 12"/>
          <p:cNvCxnSpPr>
            <a:cxnSpLocks noChangeShapeType="1"/>
            <a:stCxn id="1213449" idx="5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53" name="AutoShape 13"/>
          <p:cNvCxnSpPr>
            <a:cxnSpLocks noChangeShapeType="1"/>
            <a:stCxn id="1213449" idx="6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54" name="AutoShape 14"/>
          <p:cNvCxnSpPr>
            <a:cxnSpLocks noChangeShapeType="1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55" name="AutoShape 15"/>
          <p:cNvCxnSpPr>
            <a:cxnSpLocks noChangeShapeType="1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56" name="AutoShape 16"/>
          <p:cNvCxnSpPr>
            <a:cxnSpLocks noChangeShapeType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57" name="AutoShape 17"/>
          <p:cNvCxnSpPr>
            <a:cxnSpLocks noChangeShapeType="1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58" name="AutoShape 18"/>
          <p:cNvCxnSpPr>
            <a:cxnSpLocks noChangeShapeType="1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59" name="AutoShape 19"/>
          <p:cNvCxnSpPr>
            <a:cxnSpLocks noChangeShapeType="1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60" name="AutoShape 20"/>
          <p:cNvCxnSpPr>
            <a:cxnSpLocks noChangeShapeType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61" name="AutoShape 21"/>
          <p:cNvCxnSpPr>
            <a:cxnSpLocks noChangeShapeType="1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62" name="AutoShape 22"/>
          <p:cNvCxnSpPr>
            <a:cxnSpLocks noChangeShapeType="1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63" name="AutoShape 23"/>
          <p:cNvCxnSpPr>
            <a:cxnSpLocks noChangeShapeType="1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64" name="AutoShape 24"/>
          <p:cNvCxnSpPr>
            <a:cxnSpLocks noChangeShapeType="1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47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5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6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6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| </a:t>
            </a:r>
          </a:p>
        </p:txBody>
      </p:sp>
      <p:sp>
        <p:nvSpPr>
          <p:cNvPr id="6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|  </a:t>
            </a:r>
          </a:p>
        </p:txBody>
      </p:sp>
      <p:sp>
        <p:nvSpPr>
          <p:cNvPr id="63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DFS</a:t>
            </a:r>
            <a:endParaRPr lang="en-US" dirty="0" smtClean="0">
              <a:cs typeface="+mj-cs"/>
            </a:endParaRPr>
          </a:p>
        </p:txBody>
      </p:sp>
      <p:sp>
        <p:nvSpPr>
          <p:cNvPr id="121447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 </a:t>
            </a:r>
          </a:p>
        </p:txBody>
      </p:sp>
      <p:cxnSp>
        <p:nvCxnSpPr>
          <p:cNvPr id="1214475" name="AutoShape 11"/>
          <p:cNvCxnSpPr>
            <a:cxnSpLocks noChangeShapeType="1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76" name="AutoShape 12"/>
          <p:cNvCxnSpPr>
            <a:cxnSpLocks noChangeShapeType="1"/>
            <a:endCxn id="121447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77" name="AutoShape 13"/>
          <p:cNvCxnSpPr>
            <a:cxnSpLocks noChangeShapeType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78" name="AutoShape 14"/>
          <p:cNvCxnSpPr>
            <a:cxnSpLocks noChangeShapeType="1"/>
            <a:endCxn id="121447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79" name="AutoShape 15"/>
          <p:cNvCxnSpPr>
            <a:cxnSpLocks noChangeShapeType="1"/>
            <a:stCxn id="1214472" idx="0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80" name="AutoShape 16"/>
          <p:cNvCxnSpPr>
            <a:cxnSpLocks noChangeShapeType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81" name="AutoShape 17"/>
          <p:cNvCxnSpPr>
            <a:cxnSpLocks noChangeShapeType="1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82" name="AutoShape 18"/>
          <p:cNvCxnSpPr>
            <a:cxnSpLocks noChangeShapeType="1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83" name="AutoShape 19"/>
          <p:cNvCxnSpPr>
            <a:cxnSpLocks noChangeShapeType="1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84" name="AutoShape 20"/>
          <p:cNvCxnSpPr>
            <a:cxnSpLocks noChangeShapeType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85" name="AutoShape 21"/>
          <p:cNvCxnSpPr>
            <a:cxnSpLocks noChangeShapeType="1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86" name="AutoShape 22"/>
          <p:cNvCxnSpPr>
            <a:cxnSpLocks noChangeShapeType="1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87" name="AutoShape 23"/>
          <p:cNvCxnSpPr>
            <a:cxnSpLocks noChangeShapeType="1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88" name="AutoShape 24"/>
          <p:cNvCxnSpPr>
            <a:cxnSpLocks noChangeShapeType="1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47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4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 </a:t>
            </a:r>
          </a:p>
        </p:txBody>
      </p:sp>
      <p:sp>
        <p:nvSpPr>
          <p:cNvPr id="50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3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| </a:t>
            </a: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DFS</a:t>
            </a:r>
            <a:endParaRPr lang="en-US" dirty="0" smtClean="0">
              <a:cs typeface="+mj-cs"/>
            </a:endParaRPr>
          </a:p>
        </p:txBody>
      </p:sp>
      <p:sp>
        <p:nvSpPr>
          <p:cNvPr id="121549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cxnSp>
        <p:nvCxnSpPr>
          <p:cNvPr id="1215499" name="AutoShape 11"/>
          <p:cNvCxnSpPr>
            <a:cxnSpLocks noChangeShapeType="1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00" name="AutoShape 12"/>
          <p:cNvCxnSpPr>
            <a:cxnSpLocks noChangeShapeType="1"/>
            <a:endCxn id="121549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01" name="AutoShape 13"/>
          <p:cNvCxnSpPr>
            <a:cxnSpLocks noChangeShapeType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02" name="AutoShape 14"/>
          <p:cNvCxnSpPr>
            <a:cxnSpLocks noChangeShapeType="1"/>
            <a:endCxn id="121549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03" name="AutoShape 15"/>
          <p:cNvCxnSpPr>
            <a:cxnSpLocks noChangeShapeType="1"/>
            <a:stCxn id="1215496" idx="0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04" name="AutoShape 16"/>
          <p:cNvCxnSpPr>
            <a:cxnSpLocks noChangeShapeType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05" name="AutoShape 17"/>
          <p:cNvCxnSpPr>
            <a:cxnSpLocks noChangeShapeType="1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06" name="AutoShape 18"/>
          <p:cNvCxnSpPr>
            <a:cxnSpLocks noChangeShapeType="1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07" name="AutoShape 19"/>
          <p:cNvCxnSpPr>
            <a:cxnSpLocks noChangeShapeType="1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08" name="AutoShape 20"/>
          <p:cNvCxnSpPr>
            <a:cxnSpLocks noChangeShapeType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09" name="AutoShape 21"/>
          <p:cNvCxnSpPr>
            <a:cxnSpLocks noChangeShapeType="1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10" name="AutoShape 22"/>
          <p:cNvCxnSpPr>
            <a:cxnSpLocks noChangeShapeType="1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11" name="AutoShape 23"/>
          <p:cNvCxnSpPr>
            <a:cxnSpLocks noChangeShapeType="1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12" name="AutoShape 24"/>
          <p:cNvCxnSpPr>
            <a:cxnSpLocks noChangeShapeType="1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47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4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 </a:t>
            </a:r>
          </a:p>
        </p:txBody>
      </p:sp>
      <p:sp>
        <p:nvSpPr>
          <p:cNvPr id="50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3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| </a:t>
            </a: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DFS</a:t>
            </a:r>
            <a:endParaRPr lang="en-US" dirty="0" smtClean="0">
              <a:cs typeface="+mj-cs"/>
            </a:endParaRPr>
          </a:p>
        </p:txBody>
      </p:sp>
      <p:sp>
        <p:nvSpPr>
          <p:cNvPr id="121651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5 |  </a:t>
            </a:r>
          </a:p>
        </p:txBody>
      </p:sp>
      <p:cxnSp>
        <p:nvCxnSpPr>
          <p:cNvPr id="1216523" name="AutoShape 11"/>
          <p:cNvCxnSpPr>
            <a:cxnSpLocks noChangeShapeType="1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24" name="AutoShape 12"/>
          <p:cNvCxnSpPr>
            <a:cxnSpLocks noChangeShapeType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25" name="AutoShape 13"/>
          <p:cNvCxnSpPr>
            <a:cxnSpLocks noChangeShapeType="1"/>
            <a:endCxn id="121651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26" name="AutoShape 14"/>
          <p:cNvCxnSpPr>
            <a:cxnSpLocks noChangeShapeType="1"/>
            <a:stCxn id="1216519" idx="2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27" name="AutoShape 15"/>
          <p:cNvCxnSpPr>
            <a:cxnSpLocks noChangeShapeType="1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28" name="AutoShape 16"/>
          <p:cNvCxnSpPr>
            <a:cxnSpLocks noChangeShapeType="1"/>
            <a:endCxn id="121651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29" name="AutoShape 17"/>
          <p:cNvCxnSpPr>
            <a:cxnSpLocks noChangeShapeType="1"/>
            <a:endCxn id="121651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0" name="AutoShape 18"/>
          <p:cNvCxnSpPr>
            <a:cxnSpLocks noChangeShapeType="1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1" name="AutoShape 19"/>
          <p:cNvCxnSpPr>
            <a:cxnSpLocks noChangeShapeType="1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2" name="AutoShape 20"/>
          <p:cNvCxnSpPr>
            <a:cxnSpLocks noChangeShapeType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3" name="AutoShape 21"/>
          <p:cNvCxnSpPr>
            <a:cxnSpLocks noChangeShapeType="1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4" name="AutoShape 22"/>
          <p:cNvCxnSpPr>
            <a:cxnSpLocks noChangeShapeType="1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5" name="AutoShape 23"/>
          <p:cNvCxnSpPr>
            <a:cxnSpLocks noChangeShapeType="1"/>
            <a:endCxn id="121651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6" name="AutoShape 24"/>
          <p:cNvCxnSpPr>
            <a:cxnSpLocks noChangeShapeType="1"/>
            <a:endCxn id="121651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 </a:t>
            </a:r>
          </a:p>
        </p:txBody>
      </p:sp>
      <p:sp>
        <p:nvSpPr>
          <p:cNvPr id="52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53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08722" y="5397395"/>
            <a:ext cx="105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Breadth-First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Given a graph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G=&lt;V,E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and a source vertex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breadth-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irst</a:t>
            </a:r>
            <a:r>
              <a:rPr lang="en-US" dirty="0" smtClean="0"/>
              <a:t> search explores G’s edges to discover all the vertices reachable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omputes the distance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to each reachable vertex.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roduces the </a:t>
            </a:r>
            <a:r>
              <a:rPr lang="en-US" dirty="0" smtClean="0">
                <a:solidFill>
                  <a:srgbClr val="FF0000"/>
                </a:solidFill>
              </a:rPr>
              <a:t>Breadth-First Tree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sz="2800" dirty="0"/>
              <a:t>T</a:t>
            </a:r>
            <a:r>
              <a:rPr lang="en-US" sz="2800" dirty="0" smtClean="0"/>
              <a:t>ree with root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dirty="0" smtClean="0">
                <a:cs typeface="Courier New" panose="02070309020205020404" pitchFamily="49" charset="0"/>
              </a:rPr>
              <a:t>.</a:t>
            </a:r>
            <a:r>
              <a:rPr lang="en-US" sz="2800" dirty="0" smtClean="0"/>
              <a:t> </a:t>
            </a:r>
          </a:p>
          <a:p>
            <a:pPr lvl="2"/>
            <a:r>
              <a:rPr lang="en-US" sz="2800" dirty="0"/>
              <a:t>C</a:t>
            </a:r>
            <a:r>
              <a:rPr lang="en-US" sz="2800" dirty="0" smtClean="0"/>
              <a:t>ontains all reachable from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dirty="0" smtClean="0"/>
              <a:t> and shortest paths between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dirty="0" smtClean="0"/>
              <a:t> and these vertices.</a:t>
            </a:r>
            <a:endParaRPr lang="en-US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DFS</a:t>
            </a:r>
            <a:endParaRPr lang="en-US" dirty="0" smtClean="0">
              <a:cs typeface="+mj-cs"/>
            </a:endParaRPr>
          </a:p>
        </p:txBody>
      </p:sp>
      <p:cxnSp>
        <p:nvCxnSpPr>
          <p:cNvPr id="1216523" name="AutoShape 11"/>
          <p:cNvCxnSpPr>
            <a:cxnSpLocks noChangeShapeType="1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24" name="AutoShape 12"/>
          <p:cNvCxnSpPr>
            <a:cxnSpLocks noChangeShapeType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25" name="AutoShape 13"/>
          <p:cNvCxnSpPr>
            <a:cxnSpLocks noChangeShapeType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26" name="AutoShape 14"/>
          <p:cNvCxnSpPr>
            <a:cxnSpLocks noChangeShapeType="1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27" name="AutoShape 15"/>
          <p:cNvCxnSpPr>
            <a:cxnSpLocks noChangeShapeType="1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28" name="AutoShape 16"/>
          <p:cNvCxnSpPr>
            <a:cxnSpLocks noChangeShapeType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29" name="AutoShape 17"/>
          <p:cNvCxnSpPr>
            <a:cxnSpLocks noChangeShapeType="1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0" name="AutoShape 18"/>
          <p:cNvCxnSpPr>
            <a:cxnSpLocks noChangeShapeType="1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1" name="AutoShape 19"/>
          <p:cNvCxnSpPr>
            <a:cxnSpLocks noChangeShapeType="1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2" name="AutoShape 20"/>
          <p:cNvCxnSpPr>
            <a:cxnSpLocks noChangeShapeType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3" name="AutoShape 21"/>
          <p:cNvCxnSpPr>
            <a:cxnSpLocks noChangeShapeType="1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4" name="AutoShape 22"/>
          <p:cNvCxnSpPr>
            <a:cxnSpLocks noChangeShapeType="1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5" name="AutoShape 23"/>
          <p:cNvCxnSpPr>
            <a:cxnSpLocks noChangeShapeType="1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6" name="AutoShape 24"/>
          <p:cNvCxnSpPr>
            <a:cxnSpLocks noChangeShapeType="1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 </a:t>
            </a:r>
          </a:p>
        </p:txBody>
      </p:sp>
      <p:sp>
        <p:nvSpPr>
          <p:cNvPr id="52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53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4179887" y="4713901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08722" y="5397395"/>
            <a:ext cx="105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DFS</a:t>
            </a:r>
            <a:endParaRPr lang="en-US" dirty="0" smtClean="0">
              <a:cs typeface="+mj-cs"/>
            </a:endParaRPr>
          </a:p>
        </p:txBody>
      </p:sp>
      <p:sp>
        <p:nvSpPr>
          <p:cNvPr id="121856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accent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121856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>
                <a:solidFill>
                  <a:schemeClr val="accent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121856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>
                <a:solidFill>
                  <a:schemeClr val="accent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121856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>
                <a:solidFill>
                  <a:schemeClr val="accent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121856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>
                <a:solidFill>
                  <a:schemeClr val="accent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121856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7</a:t>
            </a:r>
          </a:p>
        </p:txBody>
      </p:sp>
      <p:sp>
        <p:nvSpPr>
          <p:cNvPr id="121857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>
                <a:solidFill>
                  <a:schemeClr val="accent1"/>
                </a:solidFill>
                <a:latin typeface="Courier New" charset="0"/>
                <a:cs typeface="+mn-cs"/>
              </a:rPr>
              <a:t>  |  </a:t>
            </a:r>
          </a:p>
        </p:txBody>
      </p:sp>
      <p:cxnSp>
        <p:nvCxnSpPr>
          <p:cNvPr id="1218571" name="AutoShape 11"/>
          <p:cNvCxnSpPr>
            <a:cxnSpLocks noChangeShapeType="1"/>
            <a:stCxn id="1218563" idx="3"/>
            <a:endCxn id="121856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2" name="AutoShape 12"/>
          <p:cNvCxnSpPr>
            <a:cxnSpLocks noChangeShapeType="1"/>
            <a:stCxn id="1218569" idx="5"/>
            <a:endCxn id="121856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3" name="AutoShape 13"/>
          <p:cNvCxnSpPr>
            <a:cxnSpLocks noChangeShapeType="1"/>
            <a:stCxn id="1218569" idx="6"/>
            <a:endCxn id="121856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4" name="AutoShape 14"/>
          <p:cNvCxnSpPr>
            <a:cxnSpLocks noChangeShapeType="1"/>
            <a:stCxn id="1218567" idx="2"/>
            <a:endCxn id="121856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5" name="AutoShape 15"/>
          <p:cNvCxnSpPr>
            <a:cxnSpLocks noChangeShapeType="1"/>
            <a:stCxn id="1218568" idx="0"/>
            <a:endCxn id="121856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6" name="AutoShape 16"/>
          <p:cNvCxnSpPr>
            <a:cxnSpLocks noChangeShapeType="1"/>
            <a:stCxn id="1218563" idx="5"/>
            <a:endCxn id="121856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7" name="AutoShape 17"/>
          <p:cNvCxnSpPr>
            <a:cxnSpLocks noChangeShapeType="1"/>
            <a:endCxn id="121856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8" name="AutoShape 18"/>
          <p:cNvCxnSpPr>
            <a:cxnSpLocks noChangeShapeType="1"/>
            <a:stCxn id="1218563" idx="6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9" name="AutoShape 19"/>
          <p:cNvCxnSpPr>
            <a:cxnSpLocks noChangeShapeType="1"/>
            <a:stCxn id="1218565" idx="2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80" name="AutoShape 20"/>
          <p:cNvCxnSpPr>
            <a:cxnSpLocks noChangeShapeType="1"/>
            <a:endCxn id="121857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81" name="AutoShape 21"/>
          <p:cNvCxnSpPr>
            <a:cxnSpLocks noChangeShapeType="1"/>
            <a:stCxn id="1218565" idx="3"/>
            <a:endCxn id="121857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82" name="AutoShape 22"/>
          <p:cNvCxnSpPr>
            <a:cxnSpLocks noChangeShapeType="1"/>
            <a:stCxn id="1218565" idx="4"/>
            <a:endCxn id="121856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83" name="AutoShape 23"/>
          <p:cNvCxnSpPr>
            <a:cxnSpLocks noChangeShapeType="1"/>
            <a:stCxn id="1218566" idx="2"/>
            <a:endCxn id="121856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84" name="AutoShape 24"/>
          <p:cNvCxnSpPr>
            <a:cxnSpLocks noChangeShapeType="1"/>
            <a:stCxn id="1218570" idx="3"/>
            <a:endCxn id="121856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60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63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6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4179887" y="4713901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08722" y="5397395"/>
            <a:ext cx="105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DFS</a:t>
            </a:r>
            <a:endParaRPr lang="en-US" dirty="0" smtClean="0">
              <a:cs typeface="+mj-cs"/>
            </a:endParaRPr>
          </a:p>
        </p:txBody>
      </p:sp>
      <p:sp>
        <p:nvSpPr>
          <p:cNvPr id="121856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accent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121856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8 |  </a:t>
            </a:r>
          </a:p>
        </p:txBody>
      </p:sp>
      <p:sp>
        <p:nvSpPr>
          <p:cNvPr id="121856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>
                <a:solidFill>
                  <a:schemeClr val="accent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121856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>
                <a:solidFill>
                  <a:schemeClr val="accent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121856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>
                <a:solidFill>
                  <a:schemeClr val="accent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121856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>
                <a:solidFill>
                  <a:schemeClr val="accent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121856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7</a:t>
            </a:r>
          </a:p>
        </p:txBody>
      </p:sp>
      <p:sp>
        <p:nvSpPr>
          <p:cNvPr id="121857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>
                <a:solidFill>
                  <a:schemeClr val="accent1"/>
                </a:solidFill>
                <a:latin typeface="Courier New" charset="0"/>
                <a:cs typeface="+mn-cs"/>
              </a:rPr>
              <a:t>  |  </a:t>
            </a:r>
          </a:p>
        </p:txBody>
      </p:sp>
      <p:cxnSp>
        <p:nvCxnSpPr>
          <p:cNvPr id="1218571" name="AutoShape 11"/>
          <p:cNvCxnSpPr>
            <a:cxnSpLocks noChangeShapeType="1"/>
            <a:stCxn id="1218563" idx="3"/>
            <a:endCxn id="121856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2" name="AutoShape 12"/>
          <p:cNvCxnSpPr>
            <a:cxnSpLocks noChangeShapeType="1"/>
            <a:stCxn id="1218569" idx="5"/>
            <a:endCxn id="121856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3" name="AutoShape 13"/>
          <p:cNvCxnSpPr>
            <a:cxnSpLocks noChangeShapeType="1"/>
            <a:stCxn id="1218569" idx="6"/>
            <a:endCxn id="121856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4" name="AutoShape 14"/>
          <p:cNvCxnSpPr>
            <a:cxnSpLocks noChangeShapeType="1"/>
            <a:stCxn id="1218567" idx="2"/>
            <a:endCxn id="121856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5" name="AutoShape 15"/>
          <p:cNvCxnSpPr>
            <a:cxnSpLocks noChangeShapeType="1"/>
            <a:stCxn id="1218568" idx="0"/>
            <a:endCxn id="121856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6" name="AutoShape 16"/>
          <p:cNvCxnSpPr>
            <a:cxnSpLocks noChangeShapeType="1"/>
            <a:stCxn id="1218563" idx="5"/>
            <a:endCxn id="121856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7" name="AutoShape 17"/>
          <p:cNvCxnSpPr>
            <a:cxnSpLocks noChangeShapeType="1"/>
            <a:stCxn id="1218564" idx="4"/>
            <a:endCxn id="121856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8" name="AutoShape 18"/>
          <p:cNvCxnSpPr>
            <a:cxnSpLocks noChangeShapeType="1"/>
            <a:stCxn id="1218563" idx="6"/>
            <a:endCxn id="121856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9" name="AutoShape 19"/>
          <p:cNvCxnSpPr>
            <a:cxnSpLocks noChangeShapeType="1"/>
            <a:stCxn id="1218565" idx="2"/>
            <a:endCxn id="121856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80" name="AutoShape 20"/>
          <p:cNvCxnSpPr>
            <a:cxnSpLocks noChangeShapeType="1"/>
            <a:stCxn id="1218564" idx="5"/>
            <a:endCxn id="121857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81" name="AutoShape 21"/>
          <p:cNvCxnSpPr>
            <a:cxnSpLocks noChangeShapeType="1"/>
            <a:stCxn id="1218565" idx="3"/>
            <a:endCxn id="121857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82" name="AutoShape 22"/>
          <p:cNvCxnSpPr>
            <a:cxnSpLocks noChangeShapeType="1"/>
            <a:stCxn id="1218565" idx="4"/>
            <a:endCxn id="121856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83" name="AutoShape 23"/>
          <p:cNvCxnSpPr>
            <a:cxnSpLocks noChangeShapeType="1"/>
            <a:stCxn id="1218566" idx="2"/>
            <a:endCxn id="121856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84" name="AutoShape 24"/>
          <p:cNvCxnSpPr>
            <a:cxnSpLocks noChangeShapeType="1"/>
            <a:stCxn id="1218570" idx="3"/>
            <a:endCxn id="121856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60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63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6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4179887" y="4713901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08722" y="5397395"/>
            <a:ext cx="105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108722" y="1968348"/>
            <a:ext cx="104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DFS</a:t>
            </a:r>
            <a:endParaRPr lang="en-US" dirty="0" smtClean="0">
              <a:cs typeface="+mj-cs"/>
            </a:endParaRPr>
          </a:p>
        </p:txBody>
      </p:sp>
      <p:sp>
        <p:nvSpPr>
          <p:cNvPr id="122164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9 </a:t>
            </a:r>
            <a:r>
              <a:rPr lang="en-US" sz="2400" b="1" i="0" dirty="0" smtClean="0">
                <a:solidFill>
                  <a:schemeClr val="bg1"/>
                </a:solidFill>
                <a:latin typeface="Courier New" charset="0"/>
                <a:cs typeface="+mn-cs"/>
              </a:rPr>
              <a:t>|</a:t>
            </a:r>
            <a:r>
              <a:rPr lang="en-US" sz="2400" dirty="0">
                <a:solidFill>
                  <a:schemeClr val="bg1"/>
                </a:solidFill>
                <a:latin typeface="Courier New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</a:rPr>
              <a:t> </a:t>
            </a:r>
            <a:endParaRPr lang="en-US" sz="2400" b="1" i="0" dirty="0">
              <a:solidFill>
                <a:schemeClr val="bg1"/>
              </a:solidFill>
              <a:latin typeface="Courier New" charset="0"/>
              <a:cs typeface="+mn-cs"/>
            </a:endParaRPr>
          </a:p>
        </p:txBody>
      </p:sp>
      <p:cxnSp>
        <p:nvCxnSpPr>
          <p:cNvPr id="1221643" name="AutoShape 11"/>
          <p:cNvCxnSpPr>
            <a:cxnSpLocks noChangeShapeType="1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44" name="AutoShape 12"/>
          <p:cNvCxnSpPr>
            <a:cxnSpLocks noChangeShapeType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45" name="AutoShape 13"/>
          <p:cNvCxnSpPr>
            <a:cxnSpLocks noChangeShapeType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46" name="AutoShape 14"/>
          <p:cNvCxnSpPr>
            <a:cxnSpLocks noChangeShapeType="1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47" name="AutoShape 15"/>
          <p:cNvCxnSpPr>
            <a:cxnSpLocks noChangeShapeType="1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48" name="AutoShape 16"/>
          <p:cNvCxnSpPr>
            <a:cxnSpLocks noChangeShapeType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49" name="AutoShape 17"/>
          <p:cNvCxnSpPr>
            <a:cxnSpLocks noChangeShapeType="1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0" name="AutoShape 18"/>
          <p:cNvCxnSpPr>
            <a:cxnSpLocks noChangeShapeType="1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1" name="AutoShape 19"/>
          <p:cNvCxnSpPr>
            <a:cxnSpLocks noChangeShapeType="1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2" name="AutoShape 20"/>
          <p:cNvCxnSpPr>
            <a:cxnSpLocks noChangeShapeType="1"/>
            <a:endCxn id="122164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3" name="AutoShape 21"/>
          <p:cNvCxnSpPr>
            <a:cxnSpLocks noChangeShapeType="1"/>
            <a:endCxn id="122164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4" name="AutoShape 22"/>
          <p:cNvCxnSpPr>
            <a:cxnSpLocks noChangeShapeType="1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5" name="AutoShape 23"/>
          <p:cNvCxnSpPr>
            <a:cxnSpLocks noChangeShapeType="1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6" name="AutoShape 24"/>
          <p:cNvCxnSpPr>
            <a:cxnSpLocks noChangeShapeType="1"/>
            <a:stCxn id="1221642" idx="3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8 |  </a:t>
            </a:r>
          </a:p>
        </p:txBody>
      </p:sp>
      <p:sp>
        <p:nvSpPr>
          <p:cNvPr id="5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7</a:t>
            </a: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5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4179887" y="4713901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08722" y="5397395"/>
            <a:ext cx="105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08722" y="1968348"/>
            <a:ext cx="104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58529" y="4203544"/>
            <a:ext cx="99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DFS</a:t>
            </a:r>
            <a:endParaRPr lang="en-US" dirty="0" smtClean="0">
              <a:cs typeface="+mj-cs"/>
            </a:endParaRPr>
          </a:p>
        </p:txBody>
      </p:sp>
      <p:sp>
        <p:nvSpPr>
          <p:cNvPr id="122164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9 |10</a:t>
            </a:r>
          </a:p>
        </p:txBody>
      </p:sp>
      <p:cxnSp>
        <p:nvCxnSpPr>
          <p:cNvPr id="1221643" name="AutoShape 11"/>
          <p:cNvCxnSpPr>
            <a:cxnSpLocks noChangeShapeType="1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44" name="AutoShape 12"/>
          <p:cNvCxnSpPr>
            <a:cxnSpLocks noChangeShapeType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45" name="AutoShape 13"/>
          <p:cNvCxnSpPr>
            <a:cxnSpLocks noChangeShapeType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46" name="AutoShape 14"/>
          <p:cNvCxnSpPr>
            <a:cxnSpLocks noChangeShapeType="1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47" name="AutoShape 15"/>
          <p:cNvCxnSpPr>
            <a:cxnSpLocks noChangeShapeType="1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48" name="AutoShape 16"/>
          <p:cNvCxnSpPr>
            <a:cxnSpLocks noChangeShapeType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49" name="AutoShape 17"/>
          <p:cNvCxnSpPr>
            <a:cxnSpLocks noChangeShapeType="1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0" name="AutoShape 18"/>
          <p:cNvCxnSpPr>
            <a:cxnSpLocks noChangeShapeType="1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1" name="AutoShape 19"/>
          <p:cNvCxnSpPr>
            <a:cxnSpLocks noChangeShapeType="1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2" name="AutoShape 20"/>
          <p:cNvCxnSpPr>
            <a:cxnSpLocks noChangeShapeType="1"/>
            <a:endCxn id="122164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3" name="AutoShape 21"/>
          <p:cNvCxnSpPr>
            <a:cxnSpLocks noChangeShapeType="1"/>
            <a:endCxn id="122164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4" name="AutoShape 22"/>
          <p:cNvCxnSpPr>
            <a:cxnSpLocks noChangeShapeType="1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5" name="AutoShape 23"/>
          <p:cNvCxnSpPr>
            <a:cxnSpLocks noChangeShapeType="1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6" name="AutoShape 24"/>
          <p:cNvCxnSpPr>
            <a:cxnSpLocks noChangeShapeType="1"/>
            <a:stCxn id="1221642" idx="3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8 |  </a:t>
            </a:r>
          </a:p>
        </p:txBody>
      </p:sp>
      <p:sp>
        <p:nvSpPr>
          <p:cNvPr id="5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7</a:t>
            </a: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5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4179887" y="4713901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08722" y="5397395"/>
            <a:ext cx="105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08722" y="1968348"/>
            <a:ext cx="104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58529" y="4203544"/>
            <a:ext cx="99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DFS</a:t>
            </a:r>
            <a:endParaRPr lang="en-US" dirty="0" smtClean="0">
              <a:cs typeface="+mj-cs"/>
            </a:endParaRPr>
          </a:p>
        </p:txBody>
      </p:sp>
      <p:sp>
        <p:nvSpPr>
          <p:cNvPr id="122266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8 |11</a:t>
            </a:r>
          </a:p>
        </p:txBody>
      </p:sp>
      <p:cxnSp>
        <p:nvCxnSpPr>
          <p:cNvPr id="1222667" name="AutoShape 11"/>
          <p:cNvCxnSpPr>
            <a:cxnSpLocks noChangeShapeType="1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68" name="AutoShape 12"/>
          <p:cNvCxnSpPr>
            <a:cxnSpLocks noChangeShapeType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69" name="AutoShape 13"/>
          <p:cNvCxnSpPr>
            <a:cxnSpLocks noChangeShapeType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70" name="AutoShape 14"/>
          <p:cNvCxnSpPr>
            <a:cxnSpLocks noChangeShapeType="1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71" name="AutoShape 15"/>
          <p:cNvCxnSpPr>
            <a:cxnSpLocks noChangeShapeType="1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72" name="AutoShape 16"/>
          <p:cNvCxnSpPr>
            <a:cxnSpLocks noChangeShapeType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73" name="AutoShape 17"/>
          <p:cNvCxnSpPr>
            <a:cxnSpLocks noChangeShapeType="1"/>
            <a:stCxn id="1222660" idx="4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74" name="AutoShape 18"/>
          <p:cNvCxnSpPr>
            <a:cxnSpLocks noChangeShapeType="1"/>
            <a:endCxn id="122266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75" name="AutoShape 19"/>
          <p:cNvCxnSpPr>
            <a:cxnSpLocks noChangeShapeType="1"/>
            <a:endCxn id="122266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76" name="AutoShape 20"/>
          <p:cNvCxnSpPr>
            <a:cxnSpLocks noChangeShapeType="1"/>
            <a:stCxn id="1222660" idx="5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77" name="AutoShape 21"/>
          <p:cNvCxnSpPr>
            <a:cxnSpLocks noChangeShapeType="1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78" name="AutoShape 22"/>
          <p:cNvCxnSpPr>
            <a:cxnSpLocks noChangeShapeType="1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79" name="AutoShape 23"/>
          <p:cNvCxnSpPr>
            <a:cxnSpLocks noChangeShapeType="1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80" name="AutoShape 24"/>
          <p:cNvCxnSpPr>
            <a:cxnSpLocks noChangeShapeType="1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9 |10</a:t>
            </a:r>
          </a:p>
        </p:txBody>
      </p:sp>
      <p:sp>
        <p:nvSpPr>
          <p:cNvPr id="5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7</a:t>
            </a: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5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4179887" y="4713901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08722" y="5397395"/>
            <a:ext cx="105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08722" y="1968348"/>
            <a:ext cx="104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58529" y="4203544"/>
            <a:ext cx="99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7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DFS</a:t>
            </a:r>
            <a:endParaRPr lang="en-US" dirty="0" smtClean="0">
              <a:cs typeface="+mj-cs"/>
            </a:endParaRPr>
          </a:p>
        </p:txBody>
      </p:sp>
      <p:sp>
        <p:nvSpPr>
          <p:cNvPr id="122368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|12</a:t>
            </a:r>
          </a:p>
        </p:txBody>
      </p:sp>
      <p:cxnSp>
        <p:nvCxnSpPr>
          <p:cNvPr id="1223691" name="AutoShape 11"/>
          <p:cNvCxnSpPr>
            <a:cxnSpLocks noChangeShapeType="1"/>
            <a:stCxn id="1223683" idx="3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692" name="AutoShape 12"/>
          <p:cNvCxnSpPr>
            <a:cxnSpLocks noChangeShapeType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693" name="AutoShape 13"/>
          <p:cNvCxnSpPr>
            <a:cxnSpLocks noChangeShapeType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694" name="AutoShape 14"/>
          <p:cNvCxnSpPr>
            <a:cxnSpLocks noChangeShapeType="1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695" name="AutoShape 15"/>
          <p:cNvCxnSpPr>
            <a:cxnSpLocks noChangeShapeType="1"/>
            <a:endCxn id="122368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696" name="AutoShape 16"/>
          <p:cNvCxnSpPr>
            <a:cxnSpLocks noChangeShapeType="1"/>
            <a:stCxn id="1223683" idx="5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697" name="AutoShape 17"/>
          <p:cNvCxnSpPr>
            <a:cxnSpLocks noChangeShapeType="1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698" name="AutoShape 18"/>
          <p:cNvCxnSpPr>
            <a:cxnSpLocks noChangeShapeType="1"/>
            <a:stCxn id="1223683" idx="6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699" name="AutoShape 19"/>
          <p:cNvCxnSpPr>
            <a:cxnSpLocks noChangeShapeType="1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700" name="AutoShape 20"/>
          <p:cNvCxnSpPr>
            <a:cxnSpLocks noChangeShapeType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701" name="AutoShape 21"/>
          <p:cNvCxnSpPr>
            <a:cxnSpLocks noChangeShapeType="1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702" name="AutoShape 22"/>
          <p:cNvCxnSpPr>
            <a:cxnSpLocks noChangeShapeType="1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703" name="AutoShape 23"/>
          <p:cNvCxnSpPr>
            <a:cxnSpLocks noChangeShapeType="1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704" name="AutoShape 24"/>
          <p:cNvCxnSpPr>
            <a:cxnSpLocks noChangeShapeType="1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8 |11</a:t>
            </a:r>
          </a:p>
        </p:txBody>
      </p:sp>
      <p:sp>
        <p:nvSpPr>
          <p:cNvPr id="53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9 |10</a:t>
            </a:r>
          </a:p>
        </p:txBody>
      </p:sp>
      <p:sp>
        <p:nvSpPr>
          <p:cNvPr id="54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7</a:t>
            </a:r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4179887" y="4713901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08722" y="5397395"/>
            <a:ext cx="105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08722" y="1968348"/>
            <a:ext cx="104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58529" y="4203544"/>
            <a:ext cx="99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1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DFS</a:t>
            </a:r>
            <a:endParaRPr lang="en-US" dirty="0" smtClean="0">
              <a:cs typeface="+mj-cs"/>
            </a:endParaRPr>
          </a:p>
        </p:txBody>
      </p:sp>
      <p:sp>
        <p:nvSpPr>
          <p:cNvPr id="122470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13|  </a:t>
            </a:r>
          </a:p>
        </p:txBody>
      </p:sp>
      <p:cxnSp>
        <p:nvCxnSpPr>
          <p:cNvPr id="1224715" name="AutoShape 11"/>
          <p:cNvCxnSpPr>
            <a:cxnSpLocks noChangeShapeType="1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16" name="AutoShape 12"/>
          <p:cNvCxnSpPr>
            <a:cxnSpLocks noChangeShapeType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17" name="AutoShape 13"/>
          <p:cNvCxnSpPr>
            <a:cxnSpLocks noChangeShapeType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18" name="AutoShape 14"/>
          <p:cNvCxnSpPr>
            <a:cxnSpLocks noChangeShapeType="1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19" name="AutoShape 15"/>
          <p:cNvCxnSpPr>
            <a:cxnSpLocks noChangeShapeType="1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20" name="AutoShape 16"/>
          <p:cNvCxnSpPr>
            <a:cxnSpLocks noChangeShapeType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21" name="AutoShape 17"/>
          <p:cNvCxnSpPr>
            <a:cxnSpLocks noChangeShapeType="1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22" name="AutoShape 18"/>
          <p:cNvCxnSpPr>
            <a:cxnSpLocks noChangeShapeType="1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23" name="AutoShape 19"/>
          <p:cNvCxnSpPr>
            <a:cxnSpLocks noChangeShapeType="1"/>
            <a:stCxn id="1224709" idx="2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24" name="AutoShape 20"/>
          <p:cNvCxnSpPr>
            <a:cxnSpLocks noChangeShapeType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25" name="AutoShape 21"/>
          <p:cNvCxnSpPr>
            <a:cxnSpLocks noChangeShapeType="1"/>
            <a:stCxn id="1224709" idx="3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26" name="AutoShape 22"/>
          <p:cNvCxnSpPr>
            <a:cxnSpLocks noChangeShapeType="1"/>
            <a:stCxn id="1224709" idx="4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27" name="AutoShape 23"/>
          <p:cNvCxnSpPr>
            <a:cxnSpLocks noChangeShapeType="1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28" name="AutoShape 24"/>
          <p:cNvCxnSpPr>
            <a:cxnSpLocks noChangeShapeType="1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24729" name="Line 25"/>
          <p:cNvSpPr>
            <a:spLocks noChangeShapeType="1"/>
          </p:cNvSpPr>
          <p:nvPr/>
        </p:nvSpPr>
        <p:spPr bwMode="auto">
          <a:xfrm flipH="1">
            <a:off x="7460668" y="1288511"/>
            <a:ext cx="381000" cy="59704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24730" name="Text Box 26"/>
          <p:cNvSpPr txBox="1">
            <a:spLocks noChangeArrowheads="1"/>
          </p:cNvSpPr>
          <p:nvPr/>
        </p:nvSpPr>
        <p:spPr bwMode="auto">
          <a:xfrm>
            <a:off x="6876617" y="824117"/>
            <a:ext cx="21339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new start vertex</a:t>
            </a: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50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|12</a:t>
            </a: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8 |11</a:t>
            </a: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9 |10</a:t>
            </a:r>
          </a:p>
        </p:txBody>
      </p:sp>
      <p:sp>
        <p:nvSpPr>
          <p:cNvPr id="56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7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4179887" y="4713901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59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08722" y="5397395"/>
            <a:ext cx="105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108722" y="1968348"/>
            <a:ext cx="104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58529" y="4203544"/>
            <a:ext cx="99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72568" y="1968348"/>
            <a:ext cx="126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DFS</a:t>
            </a:r>
            <a:endParaRPr lang="en-US" dirty="0" smtClean="0">
              <a:cs typeface="+mj-cs"/>
            </a:endParaRPr>
          </a:p>
        </p:txBody>
      </p:sp>
      <p:sp>
        <p:nvSpPr>
          <p:cNvPr id="122573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14|  </a:t>
            </a:r>
          </a:p>
        </p:txBody>
      </p:sp>
      <p:cxnSp>
        <p:nvCxnSpPr>
          <p:cNvPr id="1225742" name="AutoShape 14"/>
          <p:cNvCxnSpPr>
            <a:cxnSpLocks noChangeShapeType="1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5743" name="AutoShape 15"/>
          <p:cNvCxnSpPr>
            <a:cxnSpLocks noChangeShapeType="1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5744" name="AutoShape 16"/>
          <p:cNvCxnSpPr>
            <a:cxnSpLocks noChangeShapeType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5745" name="AutoShape 17"/>
          <p:cNvCxnSpPr>
            <a:cxnSpLocks noChangeShapeType="1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5747" name="AutoShape 19"/>
          <p:cNvCxnSpPr>
            <a:cxnSpLocks noChangeShapeType="1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5749" name="AutoShape 21"/>
          <p:cNvCxnSpPr>
            <a:cxnSpLocks noChangeShapeType="1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5750" name="AutoShape 22"/>
          <p:cNvCxnSpPr>
            <a:cxnSpLocks noChangeShapeType="1"/>
            <a:endCxn id="122573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5751" name="AutoShape 23"/>
          <p:cNvCxnSpPr>
            <a:cxnSpLocks noChangeShapeType="1"/>
            <a:stCxn id="1225734" idx="2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5752" name="AutoShape 24"/>
          <p:cNvCxnSpPr>
            <a:cxnSpLocks noChangeShapeType="1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AutoShape 11"/>
          <p:cNvCxnSpPr>
            <a:cxnSpLocks noChangeShapeType="1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AutoShape 12"/>
          <p:cNvCxnSpPr>
            <a:cxnSpLocks noChangeShapeType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AutoShape 18"/>
          <p:cNvCxnSpPr>
            <a:cxnSpLocks noChangeShapeType="1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AutoShape 20"/>
          <p:cNvCxnSpPr>
            <a:cxnSpLocks noChangeShapeType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54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56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13|  </a:t>
            </a:r>
          </a:p>
        </p:txBody>
      </p:sp>
      <p:sp>
        <p:nvSpPr>
          <p:cNvPr id="6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|12</a:t>
            </a:r>
          </a:p>
        </p:txBody>
      </p:sp>
      <p:sp>
        <p:nvSpPr>
          <p:cNvPr id="6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8 |11</a:t>
            </a:r>
          </a:p>
        </p:txBody>
      </p:sp>
      <p:sp>
        <p:nvSpPr>
          <p:cNvPr id="63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9 |10</a:t>
            </a:r>
          </a:p>
        </p:txBody>
      </p:sp>
      <p:sp>
        <p:nvSpPr>
          <p:cNvPr id="64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7</a:t>
            </a:r>
          </a:p>
        </p:txBody>
      </p:sp>
      <p:sp>
        <p:nvSpPr>
          <p:cNvPr id="65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179887" y="4713901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108722" y="5397395"/>
            <a:ext cx="105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08722" y="1968348"/>
            <a:ext cx="104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58529" y="4203544"/>
            <a:ext cx="99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72568" y="1968348"/>
            <a:ext cx="126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01168" y="5410200"/>
            <a:ext cx="103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y.π=t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DFS</a:t>
            </a:r>
            <a:endParaRPr lang="en-US" dirty="0" smtClean="0">
              <a:cs typeface="+mj-cs"/>
            </a:endParaRPr>
          </a:p>
        </p:txBody>
      </p:sp>
      <p:sp>
        <p:nvSpPr>
          <p:cNvPr id="122675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14|15</a:t>
            </a:r>
          </a:p>
        </p:txBody>
      </p:sp>
      <p:cxnSp>
        <p:nvCxnSpPr>
          <p:cNvPr id="1226766" name="AutoShape 14"/>
          <p:cNvCxnSpPr>
            <a:cxnSpLocks noChangeShapeType="1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6767" name="AutoShape 15"/>
          <p:cNvCxnSpPr>
            <a:cxnSpLocks noChangeShapeType="1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6768" name="AutoShape 16"/>
          <p:cNvCxnSpPr>
            <a:cxnSpLocks noChangeShapeType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6769" name="AutoShape 17"/>
          <p:cNvCxnSpPr>
            <a:cxnSpLocks noChangeShapeType="1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6771" name="AutoShape 19"/>
          <p:cNvCxnSpPr>
            <a:cxnSpLocks noChangeShapeType="1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6773" name="AutoShape 21"/>
          <p:cNvCxnSpPr>
            <a:cxnSpLocks noChangeShapeType="1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6775" name="AutoShape 23"/>
          <p:cNvCxnSpPr>
            <a:cxnSpLocks noChangeShapeType="1"/>
            <a:stCxn id="1226758" idx="2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6776" name="AutoShape 24"/>
          <p:cNvCxnSpPr>
            <a:cxnSpLocks noChangeShapeType="1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AutoShape 22"/>
          <p:cNvCxnSpPr>
            <a:cxnSpLocks noChangeShapeType="1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AutoShape 11"/>
          <p:cNvCxnSpPr>
            <a:cxnSpLocks noChangeShapeType="1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AutoShape 12"/>
          <p:cNvCxnSpPr>
            <a:cxnSpLocks noChangeShapeType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AutoShape 18"/>
          <p:cNvCxnSpPr>
            <a:cxnSpLocks noChangeShapeType="1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AutoShape 20"/>
          <p:cNvCxnSpPr>
            <a:cxnSpLocks noChangeShapeType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54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56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13|  </a:t>
            </a:r>
          </a:p>
        </p:txBody>
      </p:sp>
      <p:sp>
        <p:nvSpPr>
          <p:cNvPr id="6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|12</a:t>
            </a:r>
          </a:p>
        </p:txBody>
      </p:sp>
      <p:sp>
        <p:nvSpPr>
          <p:cNvPr id="6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8 |11</a:t>
            </a:r>
          </a:p>
        </p:txBody>
      </p:sp>
      <p:sp>
        <p:nvSpPr>
          <p:cNvPr id="63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9 |10</a:t>
            </a:r>
          </a:p>
        </p:txBody>
      </p:sp>
      <p:sp>
        <p:nvSpPr>
          <p:cNvPr id="64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7</a:t>
            </a:r>
          </a:p>
        </p:txBody>
      </p:sp>
      <p:sp>
        <p:nvSpPr>
          <p:cNvPr id="65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179887" y="4713901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108722" y="5397395"/>
            <a:ext cx="105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08722" y="1968348"/>
            <a:ext cx="104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58529" y="4203544"/>
            <a:ext cx="99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72568" y="1968348"/>
            <a:ext cx="126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01168" y="5410200"/>
            <a:ext cx="103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y.π=t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2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BFS 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 BFS algorithm works for both directed and undirected graphs.</a:t>
            </a:r>
          </a:p>
          <a:p>
            <a:r>
              <a:rPr lang="en-US" sz="2800" dirty="0" smtClean="0"/>
              <a:t>Input is a graph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G=&lt;V,E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 smtClean="0"/>
              <a:t> represented as an adjacency-list and a source or start vertex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dirty="0" smtClean="0"/>
              <a:t> in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Assumes all vertices reachable from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dirty="0" smtClean="0"/>
              <a:t> (i.e.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dirty="0" smtClean="0"/>
              <a:t> is connected to all other vertices).</a:t>
            </a:r>
            <a:endParaRPr lang="en-US" sz="2800" dirty="0" smtClean="0"/>
          </a:p>
          <a:p>
            <a:r>
              <a:rPr lang="en-US" sz="2800" dirty="0" smtClean="0"/>
              <a:t>Each BFS node stores several attributes for each vertex in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v.color</a:t>
            </a:r>
            <a:r>
              <a:rPr lang="en-US" sz="2400" dirty="0" smtClean="0"/>
              <a:t>: a </a:t>
            </a:r>
            <a:r>
              <a:rPr lang="en-US" sz="2400" dirty="0"/>
              <a:t>color (white, gray, or black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v.π</a:t>
            </a:r>
            <a:r>
              <a:rPr lang="en-US" sz="2400" dirty="0" smtClean="0"/>
              <a:t>: the </a:t>
            </a:r>
            <a:r>
              <a:rPr lang="en-US" sz="2400" dirty="0"/>
              <a:t>predecessor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v.d</a:t>
            </a:r>
            <a:r>
              <a:rPr lang="en-US" sz="2400" dirty="0" smtClean="0"/>
              <a:t>: the </a:t>
            </a:r>
            <a:r>
              <a:rPr lang="en-US" sz="2400" dirty="0"/>
              <a:t>distance from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/>
              <a:t>It uses a </a:t>
            </a:r>
            <a:r>
              <a:rPr lang="en-US" sz="2800" i="1" dirty="0" smtClean="0"/>
              <a:t>queue</a:t>
            </a:r>
            <a:r>
              <a:rPr lang="en-US" sz="2800" dirty="0" smtClean="0"/>
              <a:t> during computation.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DFS</a:t>
            </a:r>
            <a:endParaRPr lang="en-US" dirty="0" smtClean="0">
              <a:cs typeface="+mj-cs"/>
            </a:endParaRPr>
          </a:p>
        </p:txBody>
      </p:sp>
      <p:sp>
        <p:nvSpPr>
          <p:cNvPr id="122778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13|16</a:t>
            </a:r>
          </a:p>
        </p:txBody>
      </p:sp>
      <p:cxnSp>
        <p:nvCxnSpPr>
          <p:cNvPr id="1227790" name="AutoShape 14"/>
          <p:cNvCxnSpPr>
            <a:cxnSpLocks noChangeShapeType="1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7791" name="AutoShape 15"/>
          <p:cNvCxnSpPr>
            <a:cxnSpLocks noChangeShapeType="1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7792" name="AutoShape 16"/>
          <p:cNvCxnSpPr>
            <a:cxnSpLocks noChangeShapeType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7793" name="AutoShape 17"/>
          <p:cNvCxnSpPr>
            <a:cxnSpLocks noChangeShapeType="1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7795" name="AutoShape 19"/>
          <p:cNvCxnSpPr>
            <a:cxnSpLocks noChangeShapeType="1"/>
            <a:stCxn id="1227781" idx="2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7797" name="AutoShape 21"/>
          <p:cNvCxnSpPr>
            <a:cxnSpLocks noChangeShapeType="1"/>
            <a:stCxn id="1227781" idx="3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7799" name="AutoShape 23"/>
          <p:cNvCxnSpPr>
            <a:cxnSpLocks noChangeShapeType="1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7800" name="AutoShape 24"/>
          <p:cNvCxnSpPr>
            <a:cxnSpLocks noChangeShapeType="1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08722" y="5397395"/>
            <a:ext cx="105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08722" y="1968348"/>
            <a:ext cx="104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8529" y="4203544"/>
            <a:ext cx="99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72568" y="1968348"/>
            <a:ext cx="126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01168" y="5410200"/>
            <a:ext cx="103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y.π=t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AutoShape 22"/>
          <p:cNvCxnSpPr>
            <a:cxnSpLocks noChangeShapeType="1"/>
          </p:cNvCxnSpPr>
          <p:nvPr/>
        </p:nvCxnSpPr>
        <p:spPr bwMode="auto">
          <a:xfrm>
            <a:off x="7391400" y="3074863"/>
            <a:ext cx="0" cy="16478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AutoShape 11"/>
          <p:cNvCxnSpPr>
            <a:cxnSpLocks noChangeShapeType="1"/>
          </p:cNvCxnSpPr>
          <p:nvPr/>
        </p:nvCxnSpPr>
        <p:spPr bwMode="auto">
          <a:xfrm flipH="1">
            <a:off x="1139825" y="2974850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AutoShape 12"/>
          <p:cNvCxnSpPr>
            <a:cxnSpLocks noChangeShapeType="1"/>
          </p:cNvCxnSpPr>
          <p:nvPr/>
        </p:nvCxnSpPr>
        <p:spPr bwMode="auto">
          <a:xfrm>
            <a:off x="1139825" y="4117850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</p:cNvCxnSpPr>
          <p:nvPr/>
        </p:nvCxnSpPr>
        <p:spPr bwMode="auto">
          <a:xfrm>
            <a:off x="1309688" y="3860675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AutoShape 18"/>
          <p:cNvCxnSpPr>
            <a:cxnSpLocks noChangeShapeType="1"/>
          </p:cNvCxnSpPr>
          <p:nvPr/>
        </p:nvCxnSpPr>
        <p:spPr bwMode="auto">
          <a:xfrm>
            <a:off x="2605088" y="2717675"/>
            <a:ext cx="15716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AutoShape 20"/>
          <p:cNvCxnSpPr>
            <a:cxnSpLocks noChangeShapeType="1"/>
          </p:cNvCxnSpPr>
          <p:nvPr/>
        </p:nvCxnSpPr>
        <p:spPr bwMode="auto">
          <a:xfrm>
            <a:off x="5102225" y="2974850"/>
            <a:ext cx="6159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14|15</a:t>
            </a:r>
          </a:p>
        </p:txBody>
      </p:sp>
      <p:sp>
        <p:nvSpPr>
          <p:cNvPr id="5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|12</a:t>
            </a: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8 |11</a:t>
            </a: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9 |10</a:t>
            </a:r>
          </a:p>
        </p:txBody>
      </p:sp>
      <p:sp>
        <p:nvSpPr>
          <p:cNvPr id="56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7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4179887" y="4713901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61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2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63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65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66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Depth-First Search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Properties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4572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The predecessor sub-graph: </a:t>
            </a:r>
          </a:p>
          <a:p>
            <a:pPr marL="914400" lvl="1" indent="-514350"/>
            <a:r>
              <a:rPr lang="en-US" sz="3200" dirty="0"/>
              <a:t>C</a:t>
            </a:r>
            <a:r>
              <a:rPr lang="en-US" sz="3200" dirty="0" smtClean="0"/>
              <a:t>onstructed using the predecessor attribute π, of the nodes. </a:t>
            </a:r>
          </a:p>
          <a:p>
            <a:pPr marL="914400" lvl="1" indent="-514350"/>
            <a:r>
              <a:rPr lang="en-US" sz="3200" dirty="0"/>
              <a:t>F</a:t>
            </a:r>
            <a:r>
              <a:rPr lang="en-US" sz="3200" dirty="0" smtClean="0"/>
              <a:t>orms the </a:t>
            </a:r>
            <a:r>
              <a:rPr lang="en-US" sz="3200" i="1" dirty="0" smtClean="0">
                <a:solidFill>
                  <a:srgbClr val="FF0000"/>
                </a:solidFill>
              </a:rPr>
              <a:t>depth-first forest </a:t>
            </a:r>
            <a:r>
              <a:rPr lang="en-US" sz="3200" dirty="0" smtClean="0"/>
              <a:t>- set of trees because the search may be repeated from multiple sources.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DFS </a:t>
            </a:r>
            <a:r>
              <a:rPr lang="en-US" dirty="0" smtClean="0">
                <a:solidFill>
                  <a:srgbClr val="FF0000"/>
                </a:solidFill>
              </a:rPr>
              <a:t>Forest</a:t>
            </a:r>
          </a:p>
        </p:txBody>
      </p:sp>
      <p:sp>
        <p:nvSpPr>
          <p:cNvPr id="122778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13|16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08722" y="5397395"/>
            <a:ext cx="105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08722" y="1968348"/>
            <a:ext cx="104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8529" y="4203544"/>
            <a:ext cx="99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72568" y="1968348"/>
            <a:ext cx="126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01168" y="5410200"/>
            <a:ext cx="103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y.π=t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AutoShape 22"/>
          <p:cNvCxnSpPr>
            <a:cxnSpLocks noChangeShapeType="1"/>
          </p:cNvCxnSpPr>
          <p:nvPr/>
        </p:nvCxnSpPr>
        <p:spPr bwMode="auto">
          <a:xfrm>
            <a:off x="7391400" y="3074863"/>
            <a:ext cx="0" cy="16478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AutoShape 11"/>
          <p:cNvCxnSpPr>
            <a:cxnSpLocks noChangeShapeType="1"/>
          </p:cNvCxnSpPr>
          <p:nvPr/>
        </p:nvCxnSpPr>
        <p:spPr bwMode="auto">
          <a:xfrm flipH="1">
            <a:off x="1139825" y="2974850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AutoShape 12"/>
          <p:cNvCxnSpPr>
            <a:cxnSpLocks noChangeShapeType="1"/>
          </p:cNvCxnSpPr>
          <p:nvPr/>
        </p:nvCxnSpPr>
        <p:spPr bwMode="auto">
          <a:xfrm>
            <a:off x="1139825" y="4117850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</p:cNvCxnSpPr>
          <p:nvPr/>
        </p:nvCxnSpPr>
        <p:spPr bwMode="auto">
          <a:xfrm>
            <a:off x="1309688" y="3860675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AutoShape 18"/>
          <p:cNvCxnSpPr>
            <a:cxnSpLocks noChangeShapeType="1"/>
          </p:cNvCxnSpPr>
          <p:nvPr/>
        </p:nvCxnSpPr>
        <p:spPr bwMode="auto">
          <a:xfrm>
            <a:off x="2605088" y="2717675"/>
            <a:ext cx="15716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AutoShape 20"/>
          <p:cNvCxnSpPr>
            <a:cxnSpLocks noChangeShapeType="1"/>
          </p:cNvCxnSpPr>
          <p:nvPr/>
        </p:nvCxnSpPr>
        <p:spPr bwMode="auto">
          <a:xfrm>
            <a:off x="5102225" y="2974850"/>
            <a:ext cx="6159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14|15</a:t>
            </a:r>
          </a:p>
        </p:txBody>
      </p:sp>
      <p:sp>
        <p:nvSpPr>
          <p:cNvPr id="5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|12</a:t>
            </a: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8 |11</a:t>
            </a: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9 |10</a:t>
            </a:r>
          </a:p>
        </p:txBody>
      </p:sp>
      <p:sp>
        <p:nvSpPr>
          <p:cNvPr id="56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7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4179887" y="4713901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61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2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63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65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66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8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Depth-First Search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Properties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36576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 smtClean="0"/>
              <a:t>Discovering and finishing times have </a:t>
            </a:r>
            <a:r>
              <a:rPr lang="en-US" sz="3600" i="1" dirty="0" smtClean="0">
                <a:solidFill>
                  <a:srgbClr val="FF0000"/>
                </a:solidFill>
              </a:rPr>
              <a:t>parenthesis structure</a:t>
            </a:r>
            <a:r>
              <a:rPr lang="en-US" sz="3600" i="1" dirty="0" smtClean="0"/>
              <a:t>.</a:t>
            </a:r>
          </a:p>
          <a:p>
            <a:pPr marL="914400" lvl="1" indent="-514350"/>
            <a:r>
              <a:rPr lang="en-US" sz="3200" dirty="0" smtClean="0"/>
              <a:t>As soon as we assign the attribute </a:t>
            </a:r>
            <a:r>
              <a:rPr lang="en-US" sz="3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3200" dirty="0" smtClean="0"/>
              <a:t> to a node </a:t>
            </a:r>
            <a:r>
              <a:rPr lang="en-US" sz="3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3200" dirty="0" smtClean="0"/>
              <a:t> we write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 </a:t>
            </a:r>
            <a:r>
              <a:rPr lang="en-US" sz="3200" b="1" dirty="0" smtClean="0">
                <a:cs typeface="Courier New" panose="02070309020205020404" pitchFamily="49" charset="0"/>
              </a:rPr>
              <a:t>.</a:t>
            </a:r>
          </a:p>
          <a:p>
            <a:pPr marL="914400" lvl="1" indent="-514350"/>
            <a:r>
              <a:rPr lang="en-US" sz="3200" dirty="0"/>
              <a:t>As soon as we assign the attribute </a:t>
            </a:r>
            <a:r>
              <a:rPr lang="en-US" sz="3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3200" dirty="0" smtClean="0"/>
              <a:t> </a:t>
            </a:r>
            <a:r>
              <a:rPr lang="en-US" sz="3200" dirty="0"/>
              <a:t>to a node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3200" dirty="0"/>
              <a:t> we write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f) </a:t>
            </a:r>
            <a:r>
              <a:rPr lang="en-US" sz="3200" b="1" dirty="0" smtClean="0">
                <a:cs typeface="Courier New" panose="02070309020205020404" pitchFamily="49" charset="0"/>
              </a:rPr>
              <a:t>.</a:t>
            </a:r>
            <a:endParaRPr lang="en-US" sz="3200" b="1" dirty="0">
              <a:cs typeface="Courier New" panose="02070309020205020404" pitchFamily="49" charset="0"/>
            </a:endParaRPr>
          </a:p>
          <a:p>
            <a:pPr marL="914400" lvl="1" indent="-514350"/>
            <a:endParaRPr lang="en-US" b="1" dirty="0" smtClean="0"/>
          </a:p>
          <a:p>
            <a:pPr marL="914400" lvl="1" indent="-51435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</a:t>
            </a:r>
            <a:r>
              <a:rPr lang="en-US" dirty="0" smtClean="0">
                <a:solidFill>
                  <a:srgbClr val="FF0000"/>
                </a:solidFill>
              </a:rPr>
              <a:t>Parenthesis Structure</a:t>
            </a:r>
            <a:endParaRPr lang="en-US" dirty="0" smtClean="0">
              <a:cs typeface="+mj-cs"/>
            </a:endParaRPr>
          </a:p>
        </p:txBody>
      </p:sp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| </a:t>
            </a: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|  </a:t>
            </a: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12443" name="Oval 27"/>
          <p:cNvSpPr>
            <a:spLocks noChangeArrowheads="1"/>
          </p:cNvSpPr>
          <p:nvPr/>
        </p:nvSpPr>
        <p:spPr bwMode="auto">
          <a:xfrm>
            <a:off x="1520825" y="287073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r.f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4400" y="107189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(1</a:t>
            </a:r>
            <a:endParaRPr lang="en-US" sz="2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Parenthesis Structure</a:t>
            </a:r>
            <a:endParaRPr lang="en-US" dirty="0" smtClean="0">
              <a:cs typeface="+mj-cs"/>
            </a:endParaRPr>
          </a:p>
        </p:txBody>
      </p:sp>
      <p:sp>
        <p:nvSpPr>
          <p:cNvPr id="121344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 </a:t>
            </a:r>
          </a:p>
        </p:txBody>
      </p:sp>
      <p:cxnSp>
        <p:nvCxnSpPr>
          <p:cNvPr id="1213451" name="AutoShape 11"/>
          <p:cNvCxnSpPr>
            <a:cxnSpLocks noChangeShapeType="1"/>
            <a:endCxn id="121344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52" name="AutoShape 12"/>
          <p:cNvCxnSpPr>
            <a:cxnSpLocks noChangeShapeType="1"/>
            <a:stCxn id="1213449" idx="5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53" name="AutoShape 13"/>
          <p:cNvCxnSpPr>
            <a:cxnSpLocks noChangeShapeType="1"/>
            <a:stCxn id="1213449" idx="6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54" name="AutoShape 14"/>
          <p:cNvCxnSpPr>
            <a:cxnSpLocks noChangeShapeType="1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55" name="AutoShape 15"/>
          <p:cNvCxnSpPr>
            <a:cxnSpLocks noChangeShapeType="1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56" name="AutoShape 16"/>
          <p:cNvCxnSpPr>
            <a:cxnSpLocks noChangeShapeType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57" name="AutoShape 17"/>
          <p:cNvCxnSpPr>
            <a:cxnSpLocks noChangeShapeType="1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58" name="AutoShape 18"/>
          <p:cNvCxnSpPr>
            <a:cxnSpLocks noChangeShapeType="1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59" name="AutoShape 19"/>
          <p:cNvCxnSpPr>
            <a:cxnSpLocks noChangeShapeType="1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60" name="AutoShape 20"/>
          <p:cNvCxnSpPr>
            <a:cxnSpLocks noChangeShapeType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61" name="AutoShape 21"/>
          <p:cNvCxnSpPr>
            <a:cxnSpLocks noChangeShapeType="1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62" name="AutoShape 22"/>
          <p:cNvCxnSpPr>
            <a:cxnSpLocks noChangeShapeType="1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63" name="AutoShape 23"/>
          <p:cNvCxnSpPr>
            <a:cxnSpLocks noChangeShapeType="1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3464" name="AutoShape 24"/>
          <p:cNvCxnSpPr>
            <a:cxnSpLocks noChangeShapeType="1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47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5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6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6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| </a:t>
            </a:r>
          </a:p>
        </p:txBody>
      </p:sp>
      <p:sp>
        <p:nvSpPr>
          <p:cNvPr id="6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|  </a:t>
            </a:r>
          </a:p>
        </p:txBody>
      </p:sp>
      <p:sp>
        <p:nvSpPr>
          <p:cNvPr id="63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4400" y="107189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(1 (2</a:t>
            </a:r>
            <a:endParaRPr lang="en-US" sz="2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0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7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 </a:t>
            </a:r>
          </a:p>
        </p:txBody>
      </p:sp>
      <p:cxnSp>
        <p:nvCxnSpPr>
          <p:cNvPr id="1214475" name="AutoShape 11"/>
          <p:cNvCxnSpPr>
            <a:cxnSpLocks noChangeShapeType="1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76" name="AutoShape 12"/>
          <p:cNvCxnSpPr>
            <a:cxnSpLocks noChangeShapeType="1"/>
            <a:endCxn id="121447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77" name="AutoShape 13"/>
          <p:cNvCxnSpPr>
            <a:cxnSpLocks noChangeShapeType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78" name="AutoShape 14"/>
          <p:cNvCxnSpPr>
            <a:cxnSpLocks noChangeShapeType="1"/>
            <a:endCxn id="121447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79" name="AutoShape 15"/>
          <p:cNvCxnSpPr>
            <a:cxnSpLocks noChangeShapeType="1"/>
            <a:stCxn id="1214472" idx="0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80" name="AutoShape 16"/>
          <p:cNvCxnSpPr>
            <a:cxnSpLocks noChangeShapeType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81" name="AutoShape 17"/>
          <p:cNvCxnSpPr>
            <a:cxnSpLocks noChangeShapeType="1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82" name="AutoShape 18"/>
          <p:cNvCxnSpPr>
            <a:cxnSpLocks noChangeShapeType="1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83" name="AutoShape 19"/>
          <p:cNvCxnSpPr>
            <a:cxnSpLocks noChangeShapeType="1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84" name="AutoShape 20"/>
          <p:cNvCxnSpPr>
            <a:cxnSpLocks noChangeShapeType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85" name="AutoShape 21"/>
          <p:cNvCxnSpPr>
            <a:cxnSpLocks noChangeShapeType="1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86" name="AutoShape 22"/>
          <p:cNvCxnSpPr>
            <a:cxnSpLocks noChangeShapeType="1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87" name="AutoShape 23"/>
          <p:cNvCxnSpPr>
            <a:cxnSpLocks noChangeShapeType="1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4488" name="AutoShape 24"/>
          <p:cNvCxnSpPr>
            <a:cxnSpLocks noChangeShapeType="1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47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4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 </a:t>
            </a:r>
          </a:p>
        </p:txBody>
      </p:sp>
      <p:sp>
        <p:nvSpPr>
          <p:cNvPr id="50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3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| </a:t>
            </a: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4400" y="107189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(1 (2 (3</a:t>
            </a:r>
            <a:endParaRPr lang="en-US" sz="2800" b="1" dirty="0"/>
          </a:p>
        </p:txBody>
      </p:sp>
      <p:sp>
        <p:nvSpPr>
          <p:cNvPr id="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Parenthesis Structure</a:t>
            </a:r>
            <a:endParaRPr lang="en-US" dirty="0" smtClean="0">
              <a:cs typeface="+mj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cxnSp>
        <p:nvCxnSpPr>
          <p:cNvPr id="1215499" name="AutoShape 11"/>
          <p:cNvCxnSpPr>
            <a:cxnSpLocks noChangeShapeType="1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00" name="AutoShape 12"/>
          <p:cNvCxnSpPr>
            <a:cxnSpLocks noChangeShapeType="1"/>
            <a:endCxn id="121549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01" name="AutoShape 13"/>
          <p:cNvCxnSpPr>
            <a:cxnSpLocks noChangeShapeType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02" name="AutoShape 14"/>
          <p:cNvCxnSpPr>
            <a:cxnSpLocks noChangeShapeType="1"/>
            <a:endCxn id="121549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03" name="AutoShape 15"/>
          <p:cNvCxnSpPr>
            <a:cxnSpLocks noChangeShapeType="1"/>
            <a:stCxn id="1215496" idx="0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04" name="AutoShape 16"/>
          <p:cNvCxnSpPr>
            <a:cxnSpLocks noChangeShapeType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05" name="AutoShape 17"/>
          <p:cNvCxnSpPr>
            <a:cxnSpLocks noChangeShapeType="1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06" name="AutoShape 18"/>
          <p:cNvCxnSpPr>
            <a:cxnSpLocks noChangeShapeType="1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07" name="AutoShape 19"/>
          <p:cNvCxnSpPr>
            <a:cxnSpLocks noChangeShapeType="1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08" name="AutoShape 20"/>
          <p:cNvCxnSpPr>
            <a:cxnSpLocks noChangeShapeType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09" name="AutoShape 21"/>
          <p:cNvCxnSpPr>
            <a:cxnSpLocks noChangeShapeType="1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10" name="AutoShape 22"/>
          <p:cNvCxnSpPr>
            <a:cxnSpLocks noChangeShapeType="1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11" name="AutoShape 23"/>
          <p:cNvCxnSpPr>
            <a:cxnSpLocks noChangeShapeType="1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5512" name="AutoShape 24"/>
          <p:cNvCxnSpPr>
            <a:cxnSpLocks noChangeShapeType="1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47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4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 </a:t>
            </a:r>
          </a:p>
        </p:txBody>
      </p:sp>
      <p:sp>
        <p:nvSpPr>
          <p:cNvPr id="50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3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| </a:t>
            </a: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4400" y="107189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 (2 (</a:t>
            </a:r>
            <a:r>
              <a:rPr lang="en-US" dirty="0" smtClean="0"/>
              <a:t>3 4)</a:t>
            </a:r>
            <a:endParaRPr lang="en-US" dirty="0"/>
          </a:p>
        </p:txBody>
      </p: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Parenthesis Structure</a:t>
            </a:r>
            <a:endParaRPr lang="en-US" dirty="0" smtClean="0">
              <a:cs typeface="+mj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5 |  </a:t>
            </a:r>
          </a:p>
        </p:txBody>
      </p:sp>
      <p:cxnSp>
        <p:nvCxnSpPr>
          <p:cNvPr id="1216523" name="AutoShape 11"/>
          <p:cNvCxnSpPr>
            <a:cxnSpLocks noChangeShapeType="1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24" name="AutoShape 12"/>
          <p:cNvCxnSpPr>
            <a:cxnSpLocks noChangeShapeType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25" name="AutoShape 13"/>
          <p:cNvCxnSpPr>
            <a:cxnSpLocks noChangeShapeType="1"/>
            <a:endCxn id="121651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26" name="AutoShape 14"/>
          <p:cNvCxnSpPr>
            <a:cxnSpLocks noChangeShapeType="1"/>
            <a:stCxn id="1216519" idx="2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27" name="AutoShape 15"/>
          <p:cNvCxnSpPr>
            <a:cxnSpLocks noChangeShapeType="1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28" name="AutoShape 16"/>
          <p:cNvCxnSpPr>
            <a:cxnSpLocks noChangeShapeType="1"/>
            <a:endCxn id="121651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29" name="AutoShape 17"/>
          <p:cNvCxnSpPr>
            <a:cxnSpLocks noChangeShapeType="1"/>
            <a:endCxn id="121651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0" name="AutoShape 18"/>
          <p:cNvCxnSpPr>
            <a:cxnSpLocks noChangeShapeType="1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1" name="AutoShape 19"/>
          <p:cNvCxnSpPr>
            <a:cxnSpLocks noChangeShapeType="1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2" name="AutoShape 20"/>
          <p:cNvCxnSpPr>
            <a:cxnSpLocks noChangeShapeType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3" name="AutoShape 21"/>
          <p:cNvCxnSpPr>
            <a:cxnSpLocks noChangeShapeType="1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4" name="AutoShape 22"/>
          <p:cNvCxnSpPr>
            <a:cxnSpLocks noChangeShapeType="1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5" name="AutoShape 23"/>
          <p:cNvCxnSpPr>
            <a:cxnSpLocks noChangeShapeType="1"/>
            <a:endCxn id="121651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6" name="AutoShape 24"/>
          <p:cNvCxnSpPr>
            <a:cxnSpLocks noChangeShapeType="1"/>
            <a:endCxn id="121651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 </a:t>
            </a:r>
          </a:p>
        </p:txBody>
      </p:sp>
      <p:sp>
        <p:nvSpPr>
          <p:cNvPr id="52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53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08722" y="5397395"/>
            <a:ext cx="105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14400" y="107189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 (2 (3 4</a:t>
            </a:r>
            <a:r>
              <a:rPr lang="en-US" dirty="0" smtClean="0"/>
              <a:t>) (5</a:t>
            </a:r>
            <a:endParaRPr lang="en-US" sz="2800" b="1" dirty="0"/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Parenthesis Structure</a:t>
            </a:r>
            <a:endParaRPr lang="en-US" dirty="0" smtClean="0">
              <a:cs typeface="+mj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6523" name="AutoShape 11"/>
          <p:cNvCxnSpPr>
            <a:cxnSpLocks noChangeShapeType="1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24" name="AutoShape 12"/>
          <p:cNvCxnSpPr>
            <a:cxnSpLocks noChangeShapeType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25" name="AutoShape 13"/>
          <p:cNvCxnSpPr>
            <a:cxnSpLocks noChangeShapeType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26" name="AutoShape 14"/>
          <p:cNvCxnSpPr>
            <a:cxnSpLocks noChangeShapeType="1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27" name="AutoShape 15"/>
          <p:cNvCxnSpPr>
            <a:cxnSpLocks noChangeShapeType="1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28" name="AutoShape 16"/>
          <p:cNvCxnSpPr>
            <a:cxnSpLocks noChangeShapeType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29" name="AutoShape 17"/>
          <p:cNvCxnSpPr>
            <a:cxnSpLocks noChangeShapeType="1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0" name="AutoShape 18"/>
          <p:cNvCxnSpPr>
            <a:cxnSpLocks noChangeShapeType="1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1" name="AutoShape 19"/>
          <p:cNvCxnSpPr>
            <a:cxnSpLocks noChangeShapeType="1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2" name="AutoShape 20"/>
          <p:cNvCxnSpPr>
            <a:cxnSpLocks noChangeShapeType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3" name="AutoShape 21"/>
          <p:cNvCxnSpPr>
            <a:cxnSpLocks noChangeShapeType="1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4" name="AutoShape 22"/>
          <p:cNvCxnSpPr>
            <a:cxnSpLocks noChangeShapeType="1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5" name="AutoShape 23"/>
          <p:cNvCxnSpPr>
            <a:cxnSpLocks noChangeShapeType="1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6536" name="AutoShape 24"/>
          <p:cNvCxnSpPr>
            <a:cxnSpLocks noChangeShapeType="1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 </a:t>
            </a:r>
          </a:p>
        </p:txBody>
      </p:sp>
      <p:sp>
        <p:nvSpPr>
          <p:cNvPr id="52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53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4179887" y="4713901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08722" y="5397395"/>
            <a:ext cx="105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14400" y="107189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 (2 (3 4) (</a:t>
            </a:r>
            <a:r>
              <a:rPr lang="en-US" dirty="0" smtClean="0"/>
              <a:t>5 6)</a:t>
            </a:r>
            <a:endParaRPr lang="en-US" dirty="0"/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Parenthesis Structure</a:t>
            </a:r>
            <a:endParaRPr lang="en-US" dirty="0" smtClean="0">
              <a:cs typeface="+mj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BFS Node Colors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Meaning of the node color: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gray</a:t>
            </a:r>
            <a:r>
              <a:rPr lang="en-US" dirty="0" smtClean="0"/>
              <a:t>: nodes </a:t>
            </a:r>
            <a:r>
              <a:rPr lang="en-US" dirty="0"/>
              <a:t>that are in the </a:t>
            </a:r>
            <a:r>
              <a:rPr lang="en-US" dirty="0" smtClean="0"/>
              <a:t>Queue, awaiting processing.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black</a:t>
            </a:r>
            <a:r>
              <a:rPr lang="en-US" dirty="0" smtClean="0"/>
              <a:t>: nodes that have </a:t>
            </a:r>
            <a:r>
              <a:rPr lang="en-US" dirty="0"/>
              <a:t>been </a:t>
            </a:r>
            <a:r>
              <a:rPr lang="en-US" dirty="0" err="1" smtClean="0"/>
              <a:t>dequeued</a:t>
            </a:r>
            <a:r>
              <a:rPr lang="en-US" dirty="0" smtClean="0"/>
              <a:t>, are processed.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white</a:t>
            </a:r>
            <a:r>
              <a:rPr lang="en-US" dirty="0" smtClean="0"/>
              <a:t>: unexplored </a:t>
            </a:r>
            <a:r>
              <a:rPr lang="en-US" dirty="0"/>
              <a:t>nodes, </a:t>
            </a:r>
            <a:r>
              <a:rPr lang="en-US" dirty="0" smtClean="0"/>
              <a:t>haven’t been processed.</a:t>
            </a:r>
            <a:endParaRPr lang="en-US" dirty="0"/>
          </a:p>
          <a:p>
            <a:r>
              <a:rPr lang="en-US" dirty="0" smtClean="0"/>
              <a:t>Node color keeps track of status of a given node.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accent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121856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>
                <a:solidFill>
                  <a:schemeClr val="accent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121856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>
                <a:solidFill>
                  <a:schemeClr val="accent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121856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>
                <a:solidFill>
                  <a:schemeClr val="accent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121856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>
                <a:solidFill>
                  <a:schemeClr val="accent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121856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7</a:t>
            </a:r>
          </a:p>
        </p:txBody>
      </p:sp>
      <p:sp>
        <p:nvSpPr>
          <p:cNvPr id="121857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>
                <a:solidFill>
                  <a:schemeClr val="accent1"/>
                </a:solidFill>
                <a:latin typeface="Courier New" charset="0"/>
                <a:cs typeface="+mn-cs"/>
              </a:rPr>
              <a:t>  |  </a:t>
            </a:r>
          </a:p>
        </p:txBody>
      </p:sp>
      <p:cxnSp>
        <p:nvCxnSpPr>
          <p:cNvPr id="1218571" name="AutoShape 11"/>
          <p:cNvCxnSpPr>
            <a:cxnSpLocks noChangeShapeType="1"/>
            <a:stCxn id="1218563" idx="3"/>
            <a:endCxn id="121856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2" name="AutoShape 12"/>
          <p:cNvCxnSpPr>
            <a:cxnSpLocks noChangeShapeType="1"/>
            <a:stCxn id="1218569" idx="5"/>
            <a:endCxn id="121856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3" name="AutoShape 13"/>
          <p:cNvCxnSpPr>
            <a:cxnSpLocks noChangeShapeType="1"/>
            <a:stCxn id="1218569" idx="6"/>
            <a:endCxn id="121856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4" name="AutoShape 14"/>
          <p:cNvCxnSpPr>
            <a:cxnSpLocks noChangeShapeType="1"/>
            <a:stCxn id="1218567" idx="2"/>
            <a:endCxn id="121856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5" name="AutoShape 15"/>
          <p:cNvCxnSpPr>
            <a:cxnSpLocks noChangeShapeType="1"/>
            <a:stCxn id="1218568" idx="0"/>
            <a:endCxn id="121856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6" name="AutoShape 16"/>
          <p:cNvCxnSpPr>
            <a:cxnSpLocks noChangeShapeType="1"/>
            <a:stCxn id="1218563" idx="5"/>
            <a:endCxn id="121856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7" name="AutoShape 17"/>
          <p:cNvCxnSpPr>
            <a:cxnSpLocks noChangeShapeType="1"/>
            <a:endCxn id="121856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8" name="AutoShape 18"/>
          <p:cNvCxnSpPr>
            <a:cxnSpLocks noChangeShapeType="1"/>
            <a:stCxn id="1218563" idx="6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9" name="AutoShape 19"/>
          <p:cNvCxnSpPr>
            <a:cxnSpLocks noChangeShapeType="1"/>
            <a:stCxn id="1218565" idx="2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80" name="AutoShape 20"/>
          <p:cNvCxnSpPr>
            <a:cxnSpLocks noChangeShapeType="1"/>
            <a:endCxn id="121857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81" name="AutoShape 21"/>
          <p:cNvCxnSpPr>
            <a:cxnSpLocks noChangeShapeType="1"/>
            <a:stCxn id="1218565" idx="3"/>
            <a:endCxn id="121857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82" name="AutoShape 22"/>
          <p:cNvCxnSpPr>
            <a:cxnSpLocks noChangeShapeType="1"/>
            <a:stCxn id="1218565" idx="4"/>
            <a:endCxn id="121856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83" name="AutoShape 23"/>
          <p:cNvCxnSpPr>
            <a:cxnSpLocks noChangeShapeType="1"/>
            <a:stCxn id="1218566" idx="2"/>
            <a:endCxn id="121856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84" name="AutoShape 24"/>
          <p:cNvCxnSpPr>
            <a:cxnSpLocks noChangeShapeType="1"/>
            <a:stCxn id="1218570" idx="3"/>
            <a:endCxn id="121856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60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63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6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4179887" y="4713901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08722" y="5397395"/>
            <a:ext cx="105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4400" y="107189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 (2 (3 4) (5 6</a:t>
            </a:r>
            <a:r>
              <a:rPr lang="en-US" dirty="0" smtClean="0"/>
              <a:t>) 7)</a:t>
            </a:r>
            <a:endParaRPr lang="en-US" dirty="0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Parenthesis Structure</a:t>
            </a:r>
            <a:endParaRPr lang="en-US" dirty="0" smtClean="0">
              <a:cs typeface="+mj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accent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121856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8 |  </a:t>
            </a:r>
          </a:p>
        </p:txBody>
      </p:sp>
      <p:sp>
        <p:nvSpPr>
          <p:cNvPr id="121856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>
                <a:solidFill>
                  <a:schemeClr val="accent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121856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>
                <a:solidFill>
                  <a:schemeClr val="accent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121856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>
                <a:solidFill>
                  <a:schemeClr val="accent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121856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>
                <a:solidFill>
                  <a:schemeClr val="accent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121856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7</a:t>
            </a:r>
          </a:p>
        </p:txBody>
      </p:sp>
      <p:sp>
        <p:nvSpPr>
          <p:cNvPr id="121857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>
                <a:solidFill>
                  <a:schemeClr val="accent1"/>
                </a:solidFill>
                <a:latin typeface="Courier New" charset="0"/>
                <a:cs typeface="+mn-cs"/>
              </a:rPr>
              <a:t>  |  </a:t>
            </a:r>
          </a:p>
        </p:txBody>
      </p:sp>
      <p:cxnSp>
        <p:nvCxnSpPr>
          <p:cNvPr id="1218571" name="AutoShape 11"/>
          <p:cNvCxnSpPr>
            <a:cxnSpLocks noChangeShapeType="1"/>
            <a:stCxn id="1218563" idx="3"/>
            <a:endCxn id="121856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2" name="AutoShape 12"/>
          <p:cNvCxnSpPr>
            <a:cxnSpLocks noChangeShapeType="1"/>
            <a:stCxn id="1218569" idx="5"/>
            <a:endCxn id="121856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3" name="AutoShape 13"/>
          <p:cNvCxnSpPr>
            <a:cxnSpLocks noChangeShapeType="1"/>
            <a:stCxn id="1218569" idx="6"/>
            <a:endCxn id="121856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4" name="AutoShape 14"/>
          <p:cNvCxnSpPr>
            <a:cxnSpLocks noChangeShapeType="1"/>
            <a:stCxn id="1218567" idx="2"/>
            <a:endCxn id="121856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5" name="AutoShape 15"/>
          <p:cNvCxnSpPr>
            <a:cxnSpLocks noChangeShapeType="1"/>
            <a:stCxn id="1218568" idx="0"/>
            <a:endCxn id="121856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6" name="AutoShape 16"/>
          <p:cNvCxnSpPr>
            <a:cxnSpLocks noChangeShapeType="1"/>
            <a:stCxn id="1218563" idx="5"/>
            <a:endCxn id="121856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7" name="AutoShape 17"/>
          <p:cNvCxnSpPr>
            <a:cxnSpLocks noChangeShapeType="1"/>
            <a:stCxn id="1218564" idx="4"/>
            <a:endCxn id="121856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8" name="AutoShape 18"/>
          <p:cNvCxnSpPr>
            <a:cxnSpLocks noChangeShapeType="1"/>
            <a:stCxn id="1218563" idx="6"/>
            <a:endCxn id="121856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79" name="AutoShape 19"/>
          <p:cNvCxnSpPr>
            <a:cxnSpLocks noChangeShapeType="1"/>
            <a:stCxn id="1218565" idx="2"/>
            <a:endCxn id="121856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80" name="AutoShape 20"/>
          <p:cNvCxnSpPr>
            <a:cxnSpLocks noChangeShapeType="1"/>
            <a:stCxn id="1218564" idx="5"/>
            <a:endCxn id="121857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81" name="AutoShape 21"/>
          <p:cNvCxnSpPr>
            <a:cxnSpLocks noChangeShapeType="1"/>
            <a:stCxn id="1218565" idx="3"/>
            <a:endCxn id="121857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82" name="AutoShape 22"/>
          <p:cNvCxnSpPr>
            <a:cxnSpLocks noChangeShapeType="1"/>
            <a:stCxn id="1218565" idx="4"/>
            <a:endCxn id="121856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83" name="AutoShape 23"/>
          <p:cNvCxnSpPr>
            <a:cxnSpLocks noChangeShapeType="1"/>
            <a:stCxn id="1218566" idx="2"/>
            <a:endCxn id="121856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8584" name="AutoShape 24"/>
          <p:cNvCxnSpPr>
            <a:cxnSpLocks noChangeShapeType="1"/>
            <a:stCxn id="1218570" idx="3"/>
            <a:endCxn id="121856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60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63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6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4179887" y="4713901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08722" y="5397395"/>
            <a:ext cx="105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108722" y="1968348"/>
            <a:ext cx="104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4400" y="107189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 (2 (3 4) (5 6) 7</a:t>
            </a:r>
            <a:r>
              <a:rPr lang="en-US" dirty="0" smtClean="0"/>
              <a:t>) (8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Parenthesis Structure</a:t>
            </a:r>
            <a:endParaRPr lang="en-US" dirty="0" smtClean="0">
              <a:cs typeface="+mj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4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accent3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9 </a:t>
            </a:r>
            <a:r>
              <a:rPr lang="en-US" sz="2400" b="1" i="0" dirty="0" smtClean="0">
                <a:solidFill>
                  <a:schemeClr val="bg1"/>
                </a:solidFill>
                <a:latin typeface="Courier New" charset="0"/>
                <a:cs typeface="+mn-cs"/>
              </a:rPr>
              <a:t>|</a:t>
            </a:r>
            <a:r>
              <a:rPr lang="en-US" sz="2400" dirty="0">
                <a:solidFill>
                  <a:schemeClr val="bg1"/>
                </a:solidFill>
                <a:latin typeface="Courier New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urier New" charset="0"/>
              </a:rPr>
              <a:t> </a:t>
            </a:r>
            <a:endParaRPr lang="en-US" sz="2400" b="1" i="0" dirty="0">
              <a:solidFill>
                <a:schemeClr val="bg1"/>
              </a:solidFill>
              <a:latin typeface="Courier New" charset="0"/>
              <a:cs typeface="+mn-cs"/>
            </a:endParaRPr>
          </a:p>
        </p:txBody>
      </p:sp>
      <p:cxnSp>
        <p:nvCxnSpPr>
          <p:cNvPr id="1221643" name="AutoShape 11"/>
          <p:cNvCxnSpPr>
            <a:cxnSpLocks noChangeShapeType="1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44" name="AutoShape 12"/>
          <p:cNvCxnSpPr>
            <a:cxnSpLocks noChangeShapeType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45" name="AutoShape 13"/>
          <p:cNvCxnSpPr>
            <a:cxnSpLocks noChangeShapeType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46" name="AutoShape 14"/>
          <p:cNvCxnSpPr>
            <a:cxnSpLocks noChangeShapeType="1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47" name="AutoShape 15"/>
          <p:cNvCxnSpPr>
            <a:cxnSpLocks noChangeShapeType="1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48" name="AutoShape 16"/>
          <p:cNvCxnSpPr>
            <a:cxnSpLocks noChangeShapeType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49" name="AutoShape 17"/>
          <p:cNvCxnSpPr>
            <a:cxnSpLocks noChangeShapeType="1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0" name="AutoShape 18"/>
          <p:cNvCxnSpPr>
            <a:cxnSpLocks noChangeShapeType="1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1" name="AutoShape 19"/>
          <p:cNvCxnSpPr>
            <a:cxnSpLocks noChangeShapeType="1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2" name="AutoShape 20"/>
          <p:cNvCxnSpPr>
            <a:cxnSpLocks noChangeShapeType="1"/>
            <a:endCxn id="122164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3" name="AutoShape 21"/>
          <p:cNvCxnSpPr>
            <a:cxnSpLocks noChangeShapeType="1"/>
            <a:endCxn id="122164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4" name="AutoShape 22"/>
          <p:cNvCxnSpPr>
            <a:cxnSpLocks noChangeShapeType="1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5" name="AutoShape 23"/>
          <p:cNvCxnSpPr>
            <a:cxnSpLocks noChangeShapeType="1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6" name="AutoShape 24"/>
          <p:cNvCxnSpPr>
            <a:cxnSpLocks noChangeShapeType="1"/>
            <a:stCxn id="1221642" idx="3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8 |  </a:t>
            </a:r>
          </a:p>
        </p:txBody>
      </p:sp>
      <p:sp>
        <p:nvSpPr>
          <p:cNvPr id="5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7</a:t>
            </a: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5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4179887" y="4713901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08722" y="5397395"/>
            <a:ext cx="105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08722" y="1968348"/>
            <a:ext cx="104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58529" y="4203544"/>
            <a:ext cx="99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14400" y="107189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 (2 (3 4) (5 6) 7) (8 </a:t>
            </a:r>
            <a:r>
              <a:rPr lang="en-US" dirty="0" smtClean="0"/>
              <a:t>(9</a:t>
            </a:r>
            <a:endParaRPr lang="en-US" dirty="0"/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Parenthesis Structure</a:t>
            </a:r>
            <a:endParaRPr lang="en-US" dirty="0" smtClean="0">
              <a:cs typeface="+mj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4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9 |10</a:t>
            </a:r>
          </a:p>
        </p:txBody>
      </p:sp>
      <p:cxnSp>
        <p:nvCxnSpPr>
          <p:cNvPr id="1221643" name="AutoShape 11"/>
          <p:cNvCxnSpPr>
            <a:cxnSpLocks noChangeShapeType="1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44" name="AutoShape 12"/>
          <p:cNvCxnSpPr>
            <a:cxnSpLocks noChangeShapeType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45" name="AutoShape 13"/>
          <p:cNvCxnSpPr>
            <a:cxnSpLocks noChangeShapeType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46" name="AutoShape 14"/>
          <p:cNvCxnSpPr>
            <a:cxnSpLocks noChangeShapeType="1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47" name="AutoShape 15"/>
          <p:cNvCxnSpPr>
            <a:cxnSpLocks noChangeShapeType="1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48" name="AutoShape 16"/>
          <p:cNvCxnSpPr>
            <a:cxnSpLocks noChangeShapeType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49" name="AutoShape 17"/>
          <p:cNvCxnSpPr>
            <a:cxnSpLocks noChangeShapeType="1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0" name="AutoShape 18"/>
          <p:cNvCxnSpPr>
            <a:cxnSpLocks noChangeShapeType="1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1" name="AutoShape 19"/>
          <p:cNvCxnSpPr>
            <a:cxnSpLocks noChangeShapeType="1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2" name="AutoShape 20"/>
          <p:cNvCxnSpPr>
            <a:cxnSpLocks noChangeShapeType="1"/>
            <a:endCxn id="122164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3" name="AutoShape 21"/>
          <p:cNvCxnSpPr>
            <a:cxnSpLocks noChangeShapeType="1"/>
            <a:endCxn id="122164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4" name="AutoShape 22"/>
          <p:cNvCxnSpPr>
            <a:cxnSpLocks noChangeShapeType="1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5" name="AutoShape 23"/>
          <p:cNvCxnSpPr>
            <a:cxnSpLocks noChangeShapeType="1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1656" name="AutoShape 24"/>
          <p:cNvCxnSpPr>
            <a:cxnSpLocks noChangeShapeType="1"/>
            <a:stCxn id="1221642" idx="3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8 |  </a:t>
            </a:r>
          </a:p>
        </p:txBody>
      </p:sp>
      <p:sp>
        <p:nvSpPr>
          <p:cNvPr id="5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7</a:t>
            </a: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5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4179887" y="4713901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08722" y="5397395"/>
            <a:ext cx="105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08722" y="1968348"/>
            <a:ext cx="104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58529" y="4203544"/>
            <a:ext cx="99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14400" y="107189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 (2 (3 4) (5 6) 7) (8 (</a:t>
            </a:r>
            <a:r>
              <a:rPr lang="en-US" dirty="0" smtClean="0"/>
              <a:t>9 10)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Parenthesis Structure</a:t>
            </a:r>
            <a:endParaRPr lang="en-US" dirty="0" smtClean="0">
              <a:cs typeface="+mj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6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8 |11</a:t>
            </a:r>
          </a:p>
        </p:txBody>
      </p:sp>
      <p:cxnSp>
        <p:nvCxnSpPr>
          <p:cNvPr id="1222667" name="AutoShape 11"/>
          <p:cNvCxnSpPr>
            <a:cxnSpLocks noChangeShapeType="1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68" name="AutoShape 12"/>
          <p:cNvCxnSpPr>
            <a:cxnSpLocks noChangeShapeType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69" name="AutoShape 13"/>
          <p:cNvCxnSpPr>
            <a:cxnSpLocks noChangeShapeType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70" name="AutoShape 14"/>
          <p:cNvCxnSpPr>
            <a:cxnSpLocks noChangeShapeType="1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71" name="AutoShape 15"/>
          <p:cNvCxnSpPr>
            <a:cxnSpLocks noChangeShapeType="1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72" name="AutoShape 16"/>
          <p:cNvCxnSpPr>
            <a:cxnSpLocks noChangeShapeType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73" name="AutoShape 17"/>
          <p:cNvCxnSpPr>
            <a:cxnSpLocks noChangeShapeType="1"/>
            <a:stCxn id="1222660" idx="4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74" name="AutoShape 18"/>
          <p:cNvCxnSpPr>
            <a:cxnSpLocks noChangeShapeType="1"/>
            <a:endCxn id="122266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75" name="AutoShape 19"/>
          <p:cNvCxnSpPr>
            <a:cxnSpLocks noChangeShapeType="1"/>
            <a:endCxn id="122266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76" name="AutoShape 20"/>
          <p:cNvCxnSpPr>
            <a:cxnSpLocks noChangeShapeType="1"/>
            <a:stCxn id="1222660" idx="5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77" name="AutoShape 21"/>
          <p:cNvCxnSpPr>
            <a:cxnSpLocks noChangeShapeType="1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78" name="AutoShape 22"/>
          <p:cNvCxnSpPr>
            <a:cxnSpLocks noChangeShapeType="1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79" name="AutoShape 23"/>
          <p:cNvCxnSpPr>
            <a:cxnSpLocks noChangeShapeType="1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2680" name="AutoShape 24"/>
          <p:cNvCxnSpPr>
            <a:cxnSpLocks noChangeShapeType="1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9 |10</a:t>
            </a:r>
          </a:p>
        </p:txBody>
      </p:sp>
      <p:sp>
        <p:nvSpPr>
          <p:cNvPr id="5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7</a:t>
            </a: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5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  </a:t>
            </a: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4179887" y="4713901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08722" y="5397395"/>
            <a:ext cx="105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08722" y="1968348"/>
            <a:ext cx="104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58529" y="4203544"/>
            <a:ext cx="99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14400" y="107189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 (2 (3 4) (5 6) 7) (8 (9 10) </a:t>
            </a:r>
            <a:r>
              <a:rPr lang="en-US" dirty="0" smtClean="0"/>
              <a:t>11)</a:t>
            </a:r>
            <a:endParaRPr lang="en-US" dirty="0"/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Parenthesis Structure</a:t>
            </a:r>
            <a:endParaRPr lang="en-US" dirty="0" smtClean="0">
              <a:cs typeface="+mj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|12</a:t>
            </a:r>
          </a:p>
        </p:txBody>
      </p:sp>
      <p:cxnSp>
        <p:nvCxnSpPr>
          <p:cNvPr id="1223691" name="AutoShape 11"/>
          <p:cNvCxnSpPr>
            <a:cxnSpLocks noChangeShapeType="1"/>
            <a:stCxn id="1223683" idx="3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692" name="AutoShape 12"/>
          <p:cNvCxnSpPr>
            <a:cxnSpLocks noChangeShapeType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693" name="AutoShape 13"/>
          <p:cNvCxnSpPr>
            <a:cxnSpLocks noChangeShapeType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694" name="AutoShape 14"/>
          <p:cNvCxnSpPr>
            <a:cxnSpLocks noChangeShapeType="1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695" name="AutoShape 15"/>
          <p:cNvCxnSpPr>
            <a:cxnSpLocks noChangeShapeType="1"/>
            <a:endCxn id="122368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696" name="AutoShape 16"/>
          <p:cNvCxnSpPr>
            <a:cxnSpLocks noChangeShapeType="1"/>
            <a:stCxn id="1223683" idx="5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697" name="AutoShape 17"/>
          <p:cNvCxnSpPr>
            <a:cxnSpLocks noChangeShapeType="1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698" name="AutoShape 18"/>
          <p:cNvCxnSpPr>
            <a:cxnSpLocks noChangeShapeType="1"/>
            <a:stCxn id="1223683" idx="6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699" name="AutoShape 19"/>
          <p:cNvCxnSpPr>
            <a:cxnSpLocks noChangeShapeType="1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700" name="AutoShape 20"/>
          <p:cNvCxnSpPr>
            <a:cxnSpLocks noChangeShapeType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701" name="AutoShape 21"/>
          <p:cNvCxnSpPr>
            <a:cxnSpLocks noChangeShapeType="1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702" name="AutoShape 22"/>
          <p:cNvCxnSpPr>
            <a:cxnSpLocks noChangeShapeType="1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703" name="AutoShape 23"/>
          <p:cNvCxnSpPr>
            <a:cxnSpLocks noChangeShapeType="1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3704" name="AutoShape 24"/>
          <p:cNvCxnSpPr>
            <a:cxnSpLocks noChangeShapeType="1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8 |11</a:t>
            </a:r>
          </a:p>
        </p:txBody>
      </p:sp>
      <p:sp>
        <p:nvSpPr>
          <p:cNvPr id="53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9 |10</a:t>
            </a:r>
          </a:p>
        </p:txBody>
      </p:sp>
      <p:sp>
        <p:nvSpPr>
          <p:cNvPr id="54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7</a:t>
            </a:r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4179887" y="4713901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08722" y="5397395"/>
            <a:ext cx="105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08722" y="1968348"/>
            <a:ext cx="104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58529" y="4203544"/>
            <a:ext cx="99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14400" y="107189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 (2 (3 4) (5 6) 7) (8 (9 10) 11</a:t>
            </a:r>
            <a:r>
              <a:rPr lang="en-US" dirty="0" smtClean="0"/>
              <a:t>) 12) </a:t>
            </a:r>
            <a:endParaRPr lang="en-US" dirty="0"/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Parenthesis Structure</a:t>
            </a:r>
            <a:endParaRPr lang="en-US" dirty="0" smtClean="0">
              <a:cs typeface="+mj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7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13|  </a:t>
            </a:r>
          </a:p>
        </p:txBody>
      </p:sp>
      <p:cxnSp>
        <p:nvCxnSpPr>
          <p:cNvPr id="1224715" name="AutoShape 11"/>
          <p:cNvCxnSpPr>
            <a:cxnSpLocks noChangeShapeType="1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16" name="AutoShape 12"/>
          <p:cNvCxnSpPr>
            <a:cxnSpLocks noChangeShapeType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17" name="AutoShape 13"/>
          <p:cNvCxnSpPr>
            <a:cxnSpLocks noChangeShapeType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18" name="AutoShape 14"/>
          <p:cNvCxnSpPr>
            <a:cxnSpLocks noChangeShapeType="1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19" name="AutoShape 15"/>
          <p:cNvCxnSpPr>
            <a:cxnSpLocks noChangeShapeType="1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20" name="AutoShape 16"/>
          <p:cNvCxnSpPr>
            <a:cxnSpLocks noChangeShapeType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21" name="AutoShape 17"/>
          <p:cNvCxnSpPr>
            <a:cxnSpLocks noChangeShapeType="1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22" name="AutoShape 18"/>
          <p:cNvCxnSpPr>
            <a:cxnSpLocks noChangeShapeType="1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23" name="AutoShape 19"/>
          <p:cNvCxnSpPr>
            <a:cxnSpLocks noChangeShapeType="1"/>
            <a:stCxn id="1224709" idx="2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24" name="AutoShape 20"/>
          <p:cNvCxnSpPr>
            <a:cxnSpLocks noChangeShapeType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25" name="AutoShape 21"/>
          <p:cNvCxnSpPr>
            <a:cxnSpLocks noChangeShapeType="1"/>
            <a:stCxn id="1224709" idx="3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26" name="AutoShape 22"/>
          <p:cNvCxnSpPr>
            <a:cxnSpLocks noChangeShapeType="1"/>
            <a:stCxn id="1224709" idx="4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27" name="AutoShape 23"/>
          <p:cNvCxnSpPr>
            <a:cxnSpLocks noChangeShapeType="1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4728" name="AutoShape 24"/>
          <p:cNvCxnSpPr>
            <a:cxnSpLocks noChangeShapeType="1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50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|12</a:t>
            </a: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8 |11</a:t>
            </a: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9 |10</a:t>
            </a:r>
          </a:p>
        </p:txBody>
      </p:sp>
      <p:sp>
        <p:nvSpPr>
          <p:cNvPr id="56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7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4179887" y="4713901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59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  |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08722" y="5397395"/>
            <a:ext cx="105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108722" y="1968348"/>
            <a:ext cx="104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58529" y="4203544"/>
            <a:ext cx="99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72568" y="1968348"/>
            <a:ext cx="126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4400" y="1071890"/>
            <a:ext cx="658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 (2 (3 4) (5 6) 7) (8 (9 10) 11) 12) </a:t>
            </a:r>
            <a:r>
              <a:rPr lang="en-US" dirty="0" smtClean="0"/>
              <a:t>(13</a:t>
            </a:r>
            <a:endParaRPr lang="en-US" dirty="0"/>
          </a:p>
        </p:txBody>
      </p:sp>
      <p:sp>
        <p:nvSpPr>
          <p:cNvPr id="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Parenthesis Structure</a:t>
            </a:r>
            <a:endParaRPr lang="en-US" dirty="0" smtClean="0">
              <a:cs typeface="+mj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14|  </a:t>
            </a:r>
          </a:p>
        </p:txBody>
      </p:sp>
      <p:cxnSp>
        <p:nvCxnSpPr>
          <p:cNvPr id="1225742" name="AutoShape 14"/>
          <p:cNvCxnSpPr>
            <a:cxnSpLocks noChangeShapeType="1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5743" name="AutoShape 15"/>
          <p:cNvCxnSpPr>
            <a:cxnSpLocks noChangeShapeType="1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5744" name="AutoShape 16"/>
          <p:cNvCxnSpPr>
            <a:cxnSpLocks noChangeShapeType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5745" name="AutoShape 17"/>
          <p:cNvCxnSpPr>
            <a:cxnSpLocks noChangeShapeType="1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5747" name="AutoShape 19"/>
          <p:cNvCxnSpPr>
            <a:cxnSpLocks noChangeShapeType="1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5749" name="AutoShape 21"/>
          <p:cNvCxnSpPr>
            <a:cxnSpLocks noChangeShapeType="1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5750" name="AutoShape 22"/>
          <p:cNvCxnSpPr>
            <a:cxnSpLocks noChangeShapeType="1"/>
            <a:endCxn id="122573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5751" name="AutoShape 23"/>
          <p:cNvCxnSpPr>
            <a:cxnSpLocks noChangeShapeType="1"/>
            <a:stCxn id="1225734" idx="2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5752" name="AutoShape 24"/>
          <p:cNvCxnSpPr>
            <a:cxnSpLocks noChangeShapeType="1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AutoShape 11"/>
          <p:cNvCxnSpPr>
            <a:cxnSpLocks noChangeShapeType="1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AutoShape 12"/>
          <p:cNvCxnSpPr>
            <a:cxnSpLocks noChangeShapeType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AutoShape 18"/>
          <p:cNvCxnSpPr>
            <a:cxnSpLocks noChangeShapeType="1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AutoShape 20"/>
          <p:cNvCxnSpPr>
            <a:cxnSpLocks noChangeShapeType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54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56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13|  </a:t>
            </a:r>
          </a:p>
        </p:txBody>
      </p:sp>
      <p:sp>
        <p:nvSpPr>
          <p:cNvPr id="6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|12</a:t>
            </a:r>
          </a:p>
        </p:txBody>
      </p:sp>
      <p:sp>
        <p:nvSpPr>
          <p:cNvPr id="6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8 |11</a:t>
            </a:r>
          </a:p>
        </p:txBody>
      </p:sp>
      <p:sp>
        <p:nvSpPr>
          <p:cNvPr id="63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9 |10</a:t>
            </a:r>
          </a:p>
        </p:txBody>
      </p:sp>
      <p:sp>
        <p:nvSpPr>
          <p:cNvPr id="64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7</a:t>
            </a:r>
          </a:p>
        </p:txBody>
      </p:sp>
      <p:sp>
        <p:nvSpPr>
          <p:cNvPr id="65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179887" y="4713901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108722" y="5397395"/>
            <a:ext cx="105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08722" y="1968348"/>
            <a:ext cx="104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58529" y="4203544"/>
            <a:ext cx="99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72568" y="1968348"/>
            <a:ext cx="126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01168" y="5410200"/>
            <a:ext cx="103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y.π=t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1071890"/>
            <a:ext cx="7198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 (2 (3 4) (5 6) 7) (8 (9 10) 11) 12) (</a:t>
            </a:r>
            <a:r>
              <a:rPr lang="en-US" dirty="0" smtClean="0"/>
              <a:t>13 (14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Parenthesis Structure</a:t>
            </a:r>
            <a:endParaRPr lang="en-US" dirty="0" smtClean="0">
              <a:cs typeface="+mj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14|15</a:t>
            </a:r>
          </a:p>
        </p:txBody>
      </p:sp>
      <p:cxnSp>
        <p:nvCxnSpPr>
          <p:cNvPr id="1226766" name="AutoShape 14"/>
          <p:cNvCxnSpPr>
            <a:cxnSpLocks noChangeShapeType="1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6767" name="AutoShape 15"/>
          <p:cNvCxnSpPr>
            <a:cxnSpLocks noChangeShapeType="1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6768" name="AutoShape 16"/>
          <p:cNvCxnSpPr>
            <a:cxnSpLocks noChangeShapeType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6769" name="AutoShape 17"/>
          <p:cNvCxnSpPr>
            <a:cxnSpLocks noChangeShapeType="1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6771" name="AutoShape 19"/>
          <p:cNvCxnSpPr>
            <a:cxnSpLocks noChangeShapeType="1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6773" name="AutoShape 21"/>
          <p:cNvCxnSpPr>
            <a:cxnSpLocks noChangeShapeType="1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6775" name="AutoShape 23"/>
          <p:cNvCxnSpPr>
            <a:cxnSpLocks noChangeShapeType="1"/>
            <a:stCxn id="1226758" idx="2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6776" name="AutoShape 24"/>
          <p:cNvCxnSpPr>
            <a:cxnSpLocks noChangeShapeType="1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AutoShape 22"/>
          <p:cNvCxnSpPr>
            <a:cxnSpLocks noChangeShapeType="1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AutoShape 11"/>
          <p:cNvCxnSpPr>
            <a:cxnSpLocks noChangeShapeType="1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AutoShape 12"/>
          <p:cNvCxnSpPr>
            <a:cxnSpLocks noChangeShapeType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AutoShape 18"/>
          <p:cNvCxnSpPr>
            <a:cxnSpLocks noChangeShapeType="1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AutoShape 20"/>
          <p:cNvCxnSpPr>
            <a:cxnSpLocks noChangeShapeType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54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56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13|  </a:t>
            </a:r>
          </a:p>
        </p:txBody>
      </p:sp>
      <p:sp>
        <p:nvSpPr>
          <p:cNvPr id="6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|12</a:t>
            </a:r>
          </a:p>
        </p:txBody>
      </p:sp>
      <p:sp>
        <p:nvSpPr>
          <p:cNvPr id="6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8 |11</a:t>
            </a:r>
          </a:p>
        </p:txBody>
      </p:sp>
      <p:sp>
        <p:nvSpPr>
          <p:cNvPr id="63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9 |10</a:t>
            </a:r>
          </a:p>
        </p:txBody>
      </p:sp>
      <p:sp>
        <p:nvSpPr>
          <p:cNvPr id="64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7</a:t>
            </a:r>
          </a:p>
        </p:txBody>
      </p:sp>
      <p:sp>
        <p:nvSpPr>
          <p:cNvPr id="65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179887" y="4713901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108722" y="5397395"/>
            <a:ext cx="105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08722" y="1968348"/>
            <a:ext cx="104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58529" y="4203544"/>
            <a:ext cx="99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72568" y="1968348"/>
            <a:ext cx="126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01168" y="5410200"/>
            <a:ext cx="103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y.π=t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1071890"/>
            <a:ext cx="7513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 (2 (3 4) (5 6) 7) (8 (9 10) 11) 12) (13 (</a:t>
            </a:r>
            <a:r>
              <a:rPr lang="en-US" dirty="0" smtClean="0"/>
              <a:t>14 15)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Parenthesis Structure</a:t>
            </a:r>
            <a:endParaRPr lang="en-US" dirty="0" smtClean="0">
              <a:cs typeface="+mj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13|16</a:t>
            </a:r>
          </a:p>
        </p:txBody>
      </p:sp>
      <p:cxnSp>
        <p:nvCxnSpPr>
          <p:cNvPr id="1227790" name="AutoShape 14"/>
          <p:cNvCxnSpPr>
            <a:cxnSpLocks noChangeShapeType="1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7791" name="AutoShape 15"/>
          <p:cNvCxnSpPr>
            <a:cxnSpLocks noChangeShapeType="1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7792" name="AutoShape 16"/>
          <p:cNvCxnSpPr>
            <a:cxnSpLocks noChangeShapeType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7793" name="AutoShape 17"/>
          <p:cNvCxnSpPr>
            <a:cxnSpLocks noChangeShapeType="1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7795" name="AutoShape 19"/>
          <p:cNvCxnSpPr>
            <a:cxnSpLocks noChangeShapeType="1"/>
            <a:stCxn id="1227781" idx="2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7797" name="AutoShape 21"/>
          <p:cNvCxnSpPr>
            <a:cxnSpLocks noChangeShapeType="1"/>
            <a:stCxn id="1227781" idx="3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7799" name="AutoShape 23"/>
          <p:cNvCxnSpPr>
            <a:cxnSpLocks noChangeShapeType="1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7800" name="AutoShape 24"/>
          <p:cNvCxnSpPr>
            <a:cxnSpLocks noChangeShapeType="1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87391" y="4232090"/>
            <a:ext cx="9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00317" y="1962090"/>
            <a:ext cx="130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45811" y="5395487"/>
            <a:ext cx="10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08722" y="5397395"/>
            <a:ext cx="105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08722" y="1968348"/>
            <a:ext cx="104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8529" y="4203544"/>
            <a:ext cx="99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72568" y="1968348"/>
            <a:ext cx="126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01168" y="5410200"/>
            <a:ext cx="103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y.π=t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AutoShape 22"/>
          <p:cNvCxnSpPr>
            <a:cxnSpLocks noChangeShapeType="1"/>
          </p:cNvCxnSpPr>
          <p:nvPr/>
        </p:nvCxnSpPr>
        <p:spPr bwMode="auto">
          <a:xfrm>
            <a:off x="7391400" y="3074863"/>
            <a:ext cx="0" cy="16478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AutoShape 11"/>
          <p:cNvCxnSpPr>
            <a:cxnSpLocks noChangeShapeType="1"/>
          </p:cNvCxnSpPr>
          <p:nvPr/>
        </p:nvCxnSpPr>
        <p:spPr bwMode="auto">
          <a:xfrm flipH="1">
            <a:off x="1139825" y="2974850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AutoShape 12"/>
          <p:cNvCxnSpPr>
            <a:cxnSpLocks noChangeShapeType="1"/>
          </p:cNvCxnSpPr>
          <p:nvPr/>
        </p:nvCxnSpPr>
        <p:spPr bwMode="auto">
          <a:xfrm>
            <a:off x="1139825" y="4117850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</p:cNvCxnSpPr>
          <p:nvPr/>
        </p:nvCxnSpPr>
        <p:spPr bwMode="auto">
          <a:xfrm>
            <a:off x="1309688" y="3860675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AutoShape 18"/>
          <p:cNvCxnSpPr>
            <a:cxnSpLocks noChangeShapeType="1"/>
          </p:cNvCxnSpPr>
          <p:nvPr/>
        </p:nvCxnSpPr>
        <p:spPr bwMode="auto">
          <a:xfrm>
            <a:off x="2605088" y="2717675"/>
            <a:ext cx="15716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AutoShape 20"/>
          <p:cNvCxnSpPr>
            <a:cxnSpLocks noChangeShapeType="1"/>
          </p:cNvCxnSpPr>
          <p:nvPr/>
        </p:nvCxnSpPr>
        <p:spPr bwMode="auto">
          <a:xfrm>
            <a:off x="5102225" y="2974850"/>
            <a:ext cx="6159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14|15</a:t>
            </a:r>
          </a:p>
        </p:txBody>
      </p:sp>
      <p:sp>
        <p:nvSpPr>
          <p:cNvPr id="5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1 |12</a:t>
            </a: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8 |11</a:t>
            </a: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9 |10</a:t>
            </a:r>
          </a:p>
        </p:txBody>
      </p:sp>
      <p:sp>
        <p:nvSpPr>
          <p:cNvPr id="56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2 | 7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3 | 4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4179887" y="4713901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 i="0" dirty="0">
                <a:solidFill>
                  <a:schemeClr val="bg1"/>
                </a:solidFill>
                <a:latin typeface="Courier New" charset="0"/>
                <a:cs typeface="+mn-cs"/>
              </a:rPr>
              <a:t>5 | 6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1857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4524666" y="1874837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61" name="Text Box 13"/>
          <p:cNvSpPr txBox="1">
            <a:spLocks noChangeArrowheads="1"/>
          </p:cNvSpPr>
          <p:nvPr/>
        </p:nvSpPr>
        <p:spPr bwMode="auto">
          <a:xfrm>
            <a:off x="7162800" y="187483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2" name="Text Box 14"/>
          <p:cNvSpPr txBox="1">
            <a:spLocks noChangeArrowheads="1"/>
          </p:cNvSpPr>
          <p:nvPr/>
        </p:nvSpPr>
        <p:spPr bwMode="auto">
          <a:xfrm>
            <a:off x="5889570" y="3062288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63" name="Text Box 15"/>
          <p:cNvSpPr txBox="1">
            <a:spLocks noChangeArrowheads="1"/>
          </p:cNvSpPr>
          <p:nvPr/>
        </p:nvSpPr>
        <p:spPr bwMode="auto">
          <a:xfrm>
            <a:off x="602747" y="3065361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auto">
          <a:xfrm>
            <a:off x="182194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65" name="Text Box 17"/>
          <p:cNvSpPr txBox="1">
            <a:spLocks noChangeArrowheads="1"/>
          </p:cNvSpPr>
          <p:nvPr/>
        </p:nvSpPr>
        <p:spPr bwMode="auto">
          <a:xfrm>
            <a:off x="4524666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66" name="Text Box 18"/>
          <p:cNvSpPr txBox="1">
            <a:spLocks noChangeArrowheads="1"/>
          </p:cNvSpPr>
          <p:nvPr/>
        </p:nvSpPr>
        <p:spPr bwMode="auto">
          <a:xfrm>
            <a:off x="7191665" y="5450997"/>
            <a:ext cx="399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14400" y="1071890"/>
            <a:ext cx="8112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 (2 (3 4) (5 6) 7) (8 (9 10) 11) 12) (13 (14 15) </a:t>
            </a:r>
            <a:r>
              <a:rPr lang="en-US" dirty="0" smtClean="0"/>
              <a:t>16)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Example: Parenthesis Structure</a:t>
            </a:r>
            <a:endParaRPr lang="en-US" dirty="0" smtClean="0">
              <a:cs typeface="+mj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4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BFS Algorithm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70606" r="-70606"/>
          <a:stretch>
            <a:fillRect/>
          </a:stretch>
        </p:blipFill>
        <p:spPr>
          <a:xfrm>
            <a:off x="379412" y="951363"/>
            <a:ext cx="8385175" cy="529590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Depth-first Search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000" b="1" dirty="0"/>
              <a:t>(1 (2 (3 4) (5 6) 7) (8 (9 10) 11) 12) (13 (14 15) 16</a:t>
            </a:r>
            <a:r>
              <a:rPr lang="en-US" sz="3000" b="1" dirty="0" smtClean="0"/>
              <a:t>)</a:t>
            </a:r>
          </a:p>
          <a:p>
            <a:pPr marL="0" indent="0" algn="ctr">
              <a:buNone/>
            </a:pPr>
            <a:endParaRPr lang="en-US" sz="3000" b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 node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 smtClean="0">
                <a:solidFill>
                  <a:srgbClr val="000000"/>
                </a:solidFill>
              </a:rPr>
              <a:t> is a </a:t>
            </a:r>
            <a:r>
              <a:rPr lang="en-US" i="1" dirty="0" smtClean="0">
                <a:solidFill>
                  <a:srgbClr val="000000"/>
                </a:solidFill>
              </a:rPr>
              <a:t>descendent</a:t>
            </a:r>
            <a:r>
              <a:rPr lang="en-US" dirty="0" smtClean="0">
                <a:solidFill>
                  <a:srgbClr val="000000"/>
                </a:solidFill>
              </a:rPr>
              <a:t> of a node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solidFill>
                  <a:srgbClr val="000000"/>
                </a:solidFill>
              </a:rPr>
              <a:t> in the DFS forest </a:t>
            </a:r>
            <a:r>
              <a:rPr lang="en-US" i="1" dirty="0" err="1" smtClean="0">
                <a:solidFill>
                  <a:srgbClr val="000000"/>
                </a:solidFill>
              </a:rPr>
              <a:t>iff</a:t>
            </a:r>
            <a:r>
              <a:rPr lang="en-US" dirty="0" smtClean="0">
                <a:solidFill>
                  <a:srgbClr val="000000"/>
                </a:solidFill>
              </a:rPr>
              <a:t> the interval 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</a:t>
            </a:r>
            <a:r>
              <a:rPr lang="en-US" dirty="0" err="1" smtClean="0">
                <a:solidFill>
                  <a:srgbClr val="000000"/>
                </a:solidFill>
              </a:rPr>
              <a:t>,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dirty="0" smtClean="0">
                <a:solidFill>
                  <a:srgbClr val="000000"/>
                </a:solidFill>
              </a:rPr>
              <a:t>) is contained in the interval 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</a:t>
            </a:r>
            <a:r>
              <a:rPr lang="en-US" dirty="0" err="1" smtClean="0">
                <a:solidFill>
                  <a:srgbClr val="000000"/>
                </a:solidFill>
              </a:rPr>
              <a:t>,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v.f</a:t>
            </a:r>
            <a:r>
              <a:rPr lang="en-US" dirty="0" smtClean="0">
                <a:solidFill>
                  <a:srgbClr val="000000"/>
                </a:solidFill>
              </a:rPr>
              <a:t>), i.e.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v.f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Node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 smtClean="0">
                <a:solidFill>
                  <a:srgbClr val="000000"/>
                </a:solidFill>
              </a:rPr>
              <a:t> is </a:t>
            </a:r>
            <a:r>
              <a:rPr lang="en-US" i="1" dirty="0" smtClean="0">
                <a:solidFill>
                  <a:srgbClr val="000000"/>
                </a:solidFill>
              </a:rPr>
              <a:t>unrelated</a:t>
            </a:r>
            <a:r>
              <a:rPr lang="en-US" dirty="0" smtClean="0">
                <a:solidFill>
                  <a:srgbClr val="000000"/>
                </a:solidFill>
              </a:rPr>
              <a:t> to node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solidFill>
                  <a:srgbClr val="000000"/>
                </a:solidFill>
              </a:rPr>
              <a:t> in the DFS forest </a:t>
            </a:r>
            <a:r>
              <a:rPr lang="en-US" i="1" dirty="0" err="1" smtClean="0">
                <a:solidFill>
                  <a:srgbClr val="000000"/>
                </a:solidFill>
              </a:rPr>
              <a:t>iff</a:t>
            </a:r>
            <a:r>
              <a:rPr lang="en-US" dirty="0" smtClean="0">
                <a:solidFill>
                  <a:srgbClr val="000000"/>
                </a:solidFill>
              </a:rPr>
              <a:t> the intervals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</a:t>
            </a:r>
            <a:r>
              <a:rPr lang="en-US" dirty="0" err="1">
                <a:solidFill>
                  <a:srgbClr val="000000"/>
                </a:solidFill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 smtClean="0">
                <a:solidFill>
                  <a:srgbClr val="000000"/>
                </a:solidFill>
              </a:rPr>
              <a:t>and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</a:t>
            </a:r>
            <a:r>
              <a:rPr lang="en-US" dirty="0" err="1">
                <a:solidFill>
                  <a:srgbClr val="000000"/>
                </a:solidFill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v.f</a:t>
            </a:r>
            <a:r>
              <a:rPr lang="en-US" dirty="0" smtClean="0">
                <a:solidFill>
                  <a:srgbClr val="000000"/>
                </a:solidFill>
              </a:rPr>
              <a:t>) are disjoint, i.e.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</a:t>
            </a:r>
            <a:r>
              <a:rPr lang="en-US" dirty="0" smtClean="0">
                <a:solidFill>
                  <a:srgbClr val="000000"/>
                </a:solidFill>
              </a:rPr>
              <a:t> OR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v.f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3200" dirty="0" smtClean="0">
                <a:solidFill>
                  <a:srgbClr val="000000"/>
                </a:solidFill>
              </a:rPr>
              <a:t>e.g. nodes 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3200" dirty="0" smtClean="0">
                <a:solidFill>
                  <a:srgbClr val="000000"/>
                </a:solidFill>
              </a:rPr>
              <a:t> and 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 smtClean="0">
                <a:solidFill>
                  <a:srgbClr val="000000"/>
                </a:solidFill>
              </a:rPr>
              <a:t> are unrelated</a:t>
            </a:r>
          </a:p>
          <a:p>
            <a:pPr marL="0" indent="0" algn="ctr">
              <a:buNone/>
            </a:pPr>
            <a:endParaRPr lang="en-US" sz="3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Analysis of DFS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7311" b="-7311"/>
          <a:stretch>
            <a:fillRect/>
          </a:stretch>
        </p:blipFill>
        <p:spPr>
          <a:xfrm>
            <a:off x="4963817" y="1213444"/>
            <a:ext cx="3502850" cy="3925561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-24282" b="-24282"/>
          <a:stretch>
            <a:fillRect/>
          </a:stretch>
        </p:blipFill>
        <p:spPr>
          <a:xfrm>
            <a:off x="1148737" y="887598"/>
            <a:ext cx="3502850" cy="3925561"/>
          </a:xfrm>
        </p:spPr>
      </p:pic>
      <p:cxnSp>
        <p:nvCxnSpPr>
          <p:cNvPr id="8" name="Straight Connector 7"/>
          <p:cNvCxnSpPr/>
          <p:nvPr/>
        </p:nvCxnSpPr>
        <p:spPr>
          <a:xfrm>
            <a:off x="4810135" y="1574011"/>
            <a:ext cx="5473" cy="3204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" name="TextBox 1"/>
          <p:cNvSpPr txBox="1"/>
          <p:nvPr/>
        </p:nvSpPr>
        <p:spPr>
          <a:xfrm>
            <a:off x="0" y="5099615"/>
            <a:ext cx="9144000" cy="954107"/>
          </a:xfrm>
          <a:prstGeom prst="rect">
            <a:avLst/>
          </a:prstGeom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The DFS running time is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Θ(|V|+|E|)</a:t>
            </a:r>
            <a:r>
              <a:rPr lang="en-US" b="1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, because th</a:t>
            </a:r>
            <a:r>
              <a:rPr lang="en-US" dirty="0" smtClean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ere’s no requirement that the graph be connected. </a:t>
            </a:r>
            <a:endParaRPr lang="en-US" b="1" dirty="0" smtClean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1119145" y="2121925"/>
            <a:ext cx="125565" cy="5831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063965" y="3308025"/>
            <a:ext cx="84772" cy="6465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2695" y="1051473"/>
            <a:ext cx="130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O(|V|) 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483929" y="2780973"/>
            <a:ext cx="158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977" y="4197906"/>
            <a:ext cx="1337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O(|E|)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685800" y="3654971"/>
            <a:ext cx="241095" cy="54293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85800" y="1481762"/>
            <a:ext cx="314728" cy="90537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EA0F5-F4B1-4995-9FE4-4B602279649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2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Topological Sort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1676400"/>
            <a:ext cx="717973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 Prerequisites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486400"/>
          </a:xfrm>
        </p:spPr>
        <p:txBody>
          <a:bodyPr/>
          <a:lstStyle/>
          <a:p>
            <a:r>
              <a:rPr lang="en-US" dirty="0" smtClean="0"/>
              <a:t>Consider part-time student planning schedule.</a:t>
            </a:r>
          </a:p>
          <a:p>
            <a:pPr lvl="1"/>
            <a:r>
              <a:rPr lang="en-US" dirty="0" smtClean="0"/>
              <a:t>Must take the following 10 required courses with the given prerequisites: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sz="2000" dirty="0" smtClean="0"/>
          </a:p>
          <a:p>
            <a:pPr lvl="1"/>
            <a:r>
              <a:rPr lang="en-US" dirty="0" smtClean="0"/>
              <a:t>Can take classes in any order, if prerequisite met.</a:t>
            </a:r>
          </a:p>
          <a:p>
            <a:pPr lvl="1"/>
            <a:r>
              <a:rPr lang="en-US" dirty="0" smtClean="0"/>
              <a:t>Can only take one class a semester. </a:t>
            </a:r>
          </a:p>
          <a:p>
            <a:r>
              <a:rPr lang="en-US" dirty="0" smtClean="0"/>
              <a:t>What order should the classes be taken?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57300" y="2590800"/>
          <a:ext cx="6629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</a:tblGrid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321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322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326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341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370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378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401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421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321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321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322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322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326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326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341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378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2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Graph Modelling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r>
              <a:rPr lang="en-US" sz="2800" dirty="0" smtClean="0"/>
              <a:t>Model problem as a directed, acyclic graph (DAG):</a:t>
            </a:r>
          </a:p>
          <a:p>
            <a:pPr lvl="1"/>
            <a:r>
              <a:rPr lang="en-US" sz="2400" dirty="0" smtClean="0"/>
              <a:t>nodes represent courses.</a:t>
            </a:r>
          </a:p>
          <a:p>
            <a:pPr lvl="1"/>
            <a:r>
              <a:rPr lang="en-US" sz="2400" dirty="0" smtClean="0"/>
              <a:t>contains an edge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dirty="0" smtClean="0"/>
              <a:t>) if course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400" dirty="0" smtClean="0"/>
              <a:t> is a prerequisite of course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dirty="0" smtClean="0"/>
              <a:t>. 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1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Use topological sort to determine order to take classes.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667000"/>
            <a:ext cx="3771899" cy="2514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Topological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Topological </a:t>
            </a:r>
            <a:r>
              <a:rPr lang="en-US" sz="2800" i="1" dirty="0">
                <a:solidFill>
                  <a:srgbClr val="FF0000"/>
                </a:solidFill>
              </a:rPr>
              <a:t>sorting problem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sz="2400" dirty="0"/>
              <a:t>G</a:t>
            </a:r>
            <a:r>
              <a:rPr lang="en-US" sz="2400" dirty="0" smtClean="0"/>
              <a:t>iven directed acyclic graph (DAG)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i="1" dirty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&lt;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dirty="0"/>
              <a:t>,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cs typeface="Courier New" panose="02070309020205020404" pitchFamily="49" charset="0"/>
              </a:rPr>
              <a:t>&gt;</a:t>
            </a:r>
            <a:r>
              <a:rPr lang="en-US" sz="2400" dirty="0" smtClean="0"/>
              <a:t> </a:t>
            </a:r>
            <a:r>
              <a:rPr lang="en-US" sz="2400" dirty="0"/>
              <a:t>, </a:t>
            </a:r>
            <a:endParaRPr lang="en-US" sz="2400" dirty="0" smtClean="0"/>
          </a:p>
          <a:p>
            <a:pPr lvl="2"/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a linear ordering of vertices such </a:t>
            </a:r>
            <a:r>
              <a:rPr lang="en-US" dirty="0" smtClean="0"/>
              <a:t>that for </a:t>
            </a:r>
            <a:r>
              <a:rPr lang="en-US" dirty="0"/>
              <a:t>any edge </a:t>
            </a:r>
            <a:r>
              <a:rPr lang="en-US" dirty="0" smtClean="0"/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 smtClean="0"/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/>
              <a:t>) </a:t>
            </a:r>
            <a:r>
              <a:rPr lang="en-US" dirty="0"/>
              <a:t>in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,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i="1" dirty="0" smtClean="0"/>
              <a:t> </a:t>
            </a:r>
            <a:r>
              <a:rPr lang="en-US" dirty="0"/>
              <a:t>precedes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i="1" dirty="0" smtClean="0"/>
              <a:t> </a:t>
            </a:r>
            <a:r>
              <a:rPr lang="en-US" dirty="0"/>
              <a:t>in the </a:t>
            </a:r>
            <a:r>
              <a:rPr lang="en-US" dirty="0" smtClean="0"/>
              <a:t>ordering. 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ay be more than one ordering.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6" y="3555202"/>
            <a:ext cx="8167787" cy="27693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8600" y="3324369"/>
            <a:ext cx="2602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Topological Sort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Simple Topological Sort 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Identify vertices with no incoming edges.</a:t>
            </a:r>
          </a:p>
          <a:p>
            <a:pPr marL="914400" lvl="1" indent="-514350"/>
            <a:r>
              <a:rPr lang="en-US" dirty="0" smtClean="0"/>
              <a:t>The in-degree of these vertices is zero.</a:t>
            </a:r>
          </a:p>
          <a:p>
            <a:pPr marL="914400" lvl="1" indent="-514350"/>
            <a:r>
              <a:rPr lang="en-US" dirty="0" smtClean="0"/>
              <a:t>If no vertices with no incoming edges,</a:t>
            </a:r>
          </a:p>
          <a:p>
            <a:pPr marL="1314450" lvl="2" indent="-514350"/>
            <a:r>
              <a:rPr lang="en-US" dirty="0"/>
              <a:t>G</a:t>
            </a:r>
            <a:r>
              <a:rPr lang="en-US" dirty="0" smtClean="0"/>
              <a:t>raph is not acyclic.</a:t>
            </a:r>
          </a:p>
          <a:p>
            <a:pPr marL="1314450" lvl="2" indent="-514350"/>
            <a:r>
              <a:rPr lang="en-US" dirty="0"/>
              <a:t>D</a:t>
            </a:r>
            <a:r>
              <a:rPr lang="en-US" dirty="0" smtClean="0"/>
              <a:t>oesn’t have a topological ordering.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Remove one of these vertices and its edges from the graph. </a:t>
            </a:r>
          </a:p>
          <a:p>
            <a:pPr marL="914400" lvl="1" indent="-514350"/>
            <a:r>
              <a:rPr lang="en-US" sz="2400" dirty="0" smtClean="0"/>
              <a:t>Return this vertex.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Repeat until graph is empty.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Order vertices are returned is topological ordering.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6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Simple Topological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28800" y="914400"/>
            <a:ext cx="5486400" cy="4655578"/>
            <a:chOff x="533400" y="1221257"/>
            <a:chExt cx="5486400" cy="4655578"/>
          </a:xfrm>
        </p:grpSpPr>
        <p:grpSp>
          <p:nvGrpSpPr>
            <p:cNvPr id="6" name="Group 5"/>
            <p:cNvGrpSpPr/>
            <p:nvPr/>
          </p:nvGrpSpPr>
          <p:grpSpPr>
            <a:xfrm>
              <a:off x="4000500" y="1221257"/>
              <a:ext cx="609600" cy="533400"/>
              <a:chOff x="2171700" y="2209800"/>
              <a:chExt cx="609600" cy="533400"/>
            </a:xfrm>
          </p:grpSpPr>
          <p:sp>
            <p:nvSpPr>
              <p:cNvPr id="47" name="Oval 46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322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82750" y="3086100"/>
              <a:ext cx="609600" cy="533400"/>
              <a:chOff x="2171700" y="2209800"/>
              <a:chExt cx="609600" cy="533400"/>
            </a:xfrm>
          </p:grpSpPr>
          <p:sp>
            <p:nvSpPr>
              <p:cNvPr id="45" name="Oval 44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143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98233" y="1752600"/>
              <a:ext cx="609600" cy="533400"/>
              <a:chOff x="2171700" y="2209800"/>
              <a:chExt cx="609600" cy="533400"/>
            </a:xfrm>
          </p:grpSpPr>
          <p:sp>
            <p:nvSpPr>
              <p:cNvPr id="43" name="Oval 42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321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000500" y="2286000"/>
              <a:ext cx="609600" cy="533400"/>
              <a:chOff x="2171700" y="2209800"/>
              <a:chExt cx="609600" cy="533400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326</a:t>
                </a:r>
                <a:endParaRPr lang="en-US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33400" y="3086100"/>
              <a:ext cx="609600" cy="533400"/>
              <a:chOff x="2171700" y="2209800"/>
              <a:chExt cx="609600" cy="533400"/>
            </a:xfrm>
          </p:grpSpPr>
          <p:sp>
            <p:nvSpPr>
              <p:cNvPr id="39" name="Oval 38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142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760133" y="3086100"/>
              <a:ext cx="609600" cy="533400"/>
              <a:chOff x="2171700" y="2209800"/>
              <a:chExt cx="609600" cy="533400"/>
            </a:xfrm>
          </p:grpSpPr>
          <p:sp>
            <p:nvSpPr>
              <p:cNvPr id="37" name="Oval 36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341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760133" y="4181445"/>
              <a:ext cx="609600" cy="533400"/>
              <a:chOff x="2171700" y="2209800"/>
              <a:chExt cx="609600" cy="533400"/>
            </a:xfrm>
          </p:grpSpPr>
          <p:sp>
            <p:nvSpPr>
              <p:cNvPr id="35" name="Oval 34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370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410200" y="3086100"/>
              <a:ext cx="609600" cy="533400"/>
              <a:chOff x="2171700" y="2209800"/>
              <a:chExt cx="609600" cy="533400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401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798233" y="5343435"/>
              <a:ext cx="609600" cy="533400"/>
              <a:chOff x="2171700" y="2209800"/>
              <a:chExt cx="609600" cy="533400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378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72100" y="1752600"/>
              <a:ext cx="609600" cy="533400"/>
              <a:chOff x="2171700" y="2209800"/>
              <a:chExt cx="609600" cy="533400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421</a:t>
                </a:r>
                <a:endParaRPr lang="en-US" dirty="0"/>
              </a:p>
            </p:txBody>
          </p:sp>
        </p:grpSp>
        <p:cxnSp>
          <p:nvCxnSpPr>
            <p:cNvPr id="16" name="Straight Arrow Connector 15"/>
            <p:cNvCxnSpPr>
              <a:stCxn id="40" idx="3"/>
              <a:endCxn id="45" idx="2"/>
            </p:cNvCxnSpPr>
            <p:nvPr/>
          </p:nvCxnSpPr>
          <p:spPr bwMode="auto">
            <a:xfrm>
              <a:off x="1143000" y="3352800"/>
              <a:ext cx="577850" cy="0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45" idx="6"/>
              <a:endCxn id="37" idx="2"/>
            </p:cNvCxnSpPr>
            <p:nvPr/>
          </p:nvCxnSpPr>
          <p:spPr bwMode="auto">
            <a:xfrm>
              <a:off x="2254250" y="3352800"/>
              <a:ext cx="543983" cy="0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45" idx="5"/>
            </p:cNvCxnSpPr>
            <p:nvPr/>
          </p:nvCxnSpPr>
          <p:spPr bwMode="auto">
            <a:xfrm>
              <a:off x="2176135" y="3541385"/>
              <a:ext cx="655965" cy="72945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45" idx="4"/>
            </p:cNvCxnSpPr>
            <p:nvPr/>
          </p:nvCxnSpPr>
          <p:spPr bwMode="auto">
            <a:xfrm>
              <a:off x="1987550" y="3619500"/>
              <a:ext cx="882650" cy="1790580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V="1">
              <a:off x="2135717" y="2190811"/>
              <a:ext cx="734483" cy="895289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/>
            <p:cNvCxnSpPr>
              <a:stCxn id="43" idx="7"/>
              <a:endCxn id="48" idx="1"/>
            </p:cNvCxnSpPr>
            <p:nvPr/>
          </p:nvCxnSpPr>
          <p:spPr bwMode="auto">
            <a:xfrm flipV="1">
              <a:off x="3291618" y="1487957"/>
              <a:ext cx="708882" cy="342758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43" idx="5"/>
              <a:endCxn id="42" idx="1"/>
            </p:cNvCxnSpPr>
            <p:nvPr/>
          </p:nvCxnSpPr>
          <p:spPr bwMode="auto">
            <a:xfrm>
              <a:off x="3291618" y="2207885"/>
              <a:ext cx="708882" cy="34481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/>
            <p:cNvCxnSpPr>
              <a:stCxn id="47" idx="5"/>
              <a:endCxn id="33" idx="0"/>
            </p:cNvCxnSpPr>
            <p:nvPr/>
          </p:nvCxnSpPr>
          <p:spPr bwMode="auto">
            <a:xfrm>
              <a:off x="4493885" y="1676542"/>
              <a:ext cx="1221115" cy="1409558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41" idx="6"/>
              <a:endCxn id="33" idx="1"/>
            </p:cNvCxnSpPr>
            <p:nvPr/>
          </p:nvCxnSpPr>
          <p:spPr bwMode="auto">
            <a:xfrm>
              <a:off x="4572000" y="2552700"/>
              <a:ext cx="954415" cy="61151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/>
            <p:cNvCxnSpPr>
              <a:stCxn id="31" idx="7"/>
              <a:endCxn id="33" idx="3"/>
            </p:cNvCxnSpPr>
            <p:nvPr/>
          </p:nvCxnSpPr>
          <p:spPr bwMode="auto">
            <a:xfrm flipV="1">
              <a:off x="3291618" y="3541385"/>
              <a:ext cx="2234797" cy="188016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>
              <a:stCxn id="38" idx="3"/>
              <a:endCxn id="34" idx="1"/>
            </p:cNvCxnSpPr>
            <p:nvPr/>
          </p:nvCxnSpPr>
          <p:spPr bwMode="auto">
            <a:xfrm>
              <a:off x="3369733" y="3352800"/>
              <a:ext cx="2040467" cy="0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>
              <a:stCxn id="48" idx="3"/>
            </p:cNvCxnSpPr>
            <p:nvPr/>
          </p:nvCxnSpPr>
          <p:spPr bwMode="auto">
            <a:xfrm>
              <a:off x="4610100" y="1487957"/>
              <a:ext cx="838200" cy="378801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>
              <a:endCxn id="29" idx="3"/>
            </p:cNvCxnSpPr>
            <p:nvPr/>
          </p:nvCxnSpPr>
          <p:spPr bwMode="auto">
            <a:xfrm flipV="1">
              <a:off x="4493885" y="2207885"/>
              <a:ext cx="994430" cy="172407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1" name="TextBox 50"/>
          <p:cNvSpPr txBox="1"/>
          <p:nvPr/>
        </p:nvSpPr>
        <p:spPr>
          <a:xfrm>
            <a:off x="366083" y="4141288"/>
            <a:ext cx="2605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Only vertex with no incoming edges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>
            <a:stCxn id="51" idx="0"/>
          </p:cNvCxnSpPr>
          <p:nvPr/>
        </p:nvCxnSpPr>
        <p:spPr bwMode="auto">
          <a:xfrm flipV="1">
            <a:off x="1668992" y="3429000"/>
            <a:ext cx="326445" cy="7122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Rectangle 55"/>
          <p:cNvSpPr/>
          <p:nvPr/>
        </p:nvSpPr>
        <p:spPr>
          <a:xfrm>
            <a:off x="233564" y="1309297"/>
            <a:ext cx="3326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Identify vertices with no incoming edges.</a:t>
            </a:r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2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Simple Topological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978150" y="914400"/>
            <a:ext cx="4337050" cy="4655578"/>
            <a:chOff x="1682750" y="1221257"/>
            <a:chExt cx="4337050" cy="4655578"/>
          </a:xfrm>
        </p:grpSpPr>
        <p:grpSp>
          <p:nvGrpSpPr>
            <p:cNvPr id="6" name="Group 5"/>
            <p:cNvGrpSpPr/>
            <p:nvPr/>
          </p:nvGrpSpPr>
          <p:grpSpPr>
            <a:xfrm>
              <a:off x="4000500" y="1221257"/>
              <a:ext cx="609600" cy="533400"/>
              <a:chOff x="2171700" y="2209800"/>
              <a:chExt cx="609600" cy="533400"/>
            </a:xfrm>
          </p:grpSpPr>
          <p:sp>
            <p:nvSpPr>
              <p:cNvPr id="47" name="Oval 46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322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82750" y="3086100"/>
              <a:ext cx="609600" cy="533400"/>
              <a:chOff x="2171700" y="2209800"/>
              <a:chExt cx="609600" cy="533400"/>
            </a:xfrm>
          </p:grpSpPr>
          <p:sp>
            <p:nvSpPr>
              <p:cNvPr id="45" name="Oval 44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143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98233" y="1752600"/>
              <a:ext cx="609600" cy="533400"/>
              <a:chOff x="2171700" y="2209800"/>
              <a:chExt cx="609600" cy="533400"/>
            </a:xfrm>
          </p:grpSpPr>
          <p:sp>
            <p:nvSpPr>
              <p:cNvPr id="43" name="Oval 42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321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000500" y="2286000"/>
              <a:ext cx="609600" cy="533400"/>
              <a:chOff x="2171700" y="2209800"/>
              <a:chExt cx="609600" cy="533400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326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760133" y="3086100"/>
              <a:ext cx="609600" cy="533400"/>
              <a:chOff x="2171700" y="2209800"/>
              <a:chExt cx="609600" cy="533400"/>
            </a:xfrm>
          </p:grpSpPr>
          <p:sp>
            <p:nvSpPr>
              <p:cNvPr id="37" name="Oval 36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341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760133" y="4181445"/>
              <a:ext cx="609600" cy="533400"/>
              <a:chOff x="2171700" y="2209800"/>
              <a:chExt cx="609600" cy="533400"/>
            </a:xfrm>
          </p:grpSpPr>
          <p:sp>
            <p:nvSpPr>
              <p:cNvPr id="35" name="Oval 34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370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410200" y="3086100"/>
              <a:ext cx="609600" cy="533400"/>
              <a:chOff x="2171700" y="2209800"/>
              <a:chExt cx="609600" cy="533400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401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798233" y="5343435"/>
              <a:ext cx="609600" cy="533400"/>
              <a:chOff x="2171700" y="2209800"/>
              <a:chExt cx="609600" cy="533400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378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72100" y="1752600"/>
              <a:ext cx="609600" cy="533400"/>
              <a:chOff x="2171700" y="2209800"/>
              <a:chExt cx="609600" cy="533400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421</a:t>
                </a:r>
                <a:endParaRPr lang="en-US" dirty="0"/>
              </a:p>
            </p:txBody>
          </p:sp>
        </p:grpSp>
        <p:cxnSp>
          <p:nvCxnSpPr>
            <p:cNvPr id="17" name="Straight Arrow Connector 16"/>
            <p:cNvCxnSpPr>
              <a:stCxn id="45" idx="6"/>
              <a:endCxn id="37" idx="2"/>
            </p:cNvCxnSpPr>
            <p:nvPr/>
          </p:nvCxnSpPr>
          <p:spPr bwMode="auto">
            <a:xfrm>
              <a:off x="2254250" y="3352800"/>
              <a:ext cx="543983" cy="0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45" idx="5"/>
            </p:cNvCxnSpPr>
            <p:nvPr/>
          </p:nvCxnSpPr>
          <p:spPr bwMode="auto">
            <a:xfrm>
              <a:off x="2176135" y="3541385"/>
              <a:ext cx="655965" cy="72945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45" idx="4"/>
            </p:cNvCxnSpPr>
            <p:nvPr/>
          </p:nvCxnSpPr>
          <p:spPr bwMode="auto">
            <a:xfrm>
              <a:off x="1987550" y="3619500"/>
              <a:ext cx="882650" cy="1790580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V="1">
              <a:off x="2135717" y="2190811"/>
              <a:ext cx="734483" cy="895289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/>
            <p:cNvCxnSpPr>
              <a:stCxn id="43" idx="7"/>
              <a:endCxn id="48" idx="1"/>
            </p:cNvCxnSpPr>
            <p:nvPr/>
          </p:nvCxnSpPr>
          <p:spPr bwMode="auto">
            <a:xfrm flipV="1">
              <a:off x="3291618" y="1487957"/>
              <a:ext cx="708882" cy="342758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43" idx="5"/>
              <a:endCxn id="42" idx="1"/>
            </p:cNvCxnSpPr>
            <p:nvPr/>
          </p:nvCxnSpPr>
          <p:spPr bwMode="auto">
            <a:xfrm>
              <a:off x="3291618" y="2207885"/>
              <a:ext cx="708882" cy="34481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/>
            <p:cNvCxnSpPr>
              <a:stCxn id="47" idx="5"/>
              <a:endCxn id="33" idx="0"/>
            </p:cNvCxnSpPr>
            <p:nvPr/>
          </p:nvCxnSpPr>
          <p:spPr bwMode="auto">
            <a:xfrm>
              <a:off x="4493885" y="1676542"/>
              <a:ext cx="1221115" cy="1409558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41" idx="6"/>
              <a:endCxn id="33" idx="1"/>
            </p:cNvCxnSpPr>
            <p:nvPr/>
          </p:nvCxnSpPr>
          <p:spPr bwMode="auto">
            <a:xfrm>
              <a:off x="4572000" y="2552700"/>
              <a:ext cx="954415" cy="61151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/>
            <p:cNvCxnSpPr>
              <a:stCxn id="31" idx="7"/>
              <a:endCxn id="33" idx="3"/>
            </p:cNvCxnSpPr>
            <p:nvPr/>
          </p:nvCxnSpPr>
          <p:spPr bwMode="auto">
            <a:xfrm flipV="1">
              <a:off x="3291618" y="3541385"/>
              <a:ext cx="2234797" cy="188016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>
              <a:stCxn id="38" idx="3"/>
              <a:endCxn id="34" idx="1"/>
            </p:cNvCxnSpPr>
            <p:nvPr/>
          </p:nvCxnSpPr>
          <p:spPr bwMode="auto">
            <a:xfrm>
              <a:off x="3369733" y="3352800"/>
              <a:ext cx="2040467" cy="0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>
              <a:stCxn id="48" idx="3"/>
            </p:cNvCxnSpPr>
            <p:nvPr/>
          </p:nvCxnSpPr>
          <p:spPr bwMode="auto">
            <a:xfrm>
              <a:off x="4610100" y="1487957"/>
              <a:ext cx="838200" cy="378801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>
              <a:endCxn id="29" idx="3"/>
            </p:cNvCxnSpPr>
            <p:nvPr/>
          </p:nvCxnSpPr>
          <p:spPr bwMode="auto">
            <a:xfrm flipV="1">
              <a:off x="4493885" y="2207885"/>
              <a:ext cx="994430" cy="172407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9" name="Rectangle 48"/>
          <p:cNvSpPr/>
          <p:nvPr/>
        </p:nvSpPr>
        <p:spPr>
          <a:xfrm>
            <a:off x="233564" y="1309297"/>
            <a:ext cx="3326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 vertex and its edges.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63546" y="5715000"/>
            <a:ext cx="157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1524000" y="5715000"/>
            <a:ext cx="728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0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Simple Topological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978150" y="914400"/>
            <a:ext cx="4337050" cy="4655578"/>
            <a:chOff x="1682750" y="1221257"/>
            <a:chExt cx="4337050" cy="4655578"/>
          </a:xfrm>
        </p:grpSpPr>
        <p:grpSp>
          <p:nvGrpSpPr>
            <p:cNvPr id="6" name="Group 5"/>
            <p:cNvGrpSpPr/>
            <p:nvPr/>
          </p:nvGrpSpPr>
          <p:grpSpPr>
            <a:xfrm>
              <a:off x="4000500" y="1221257"/>
              <a:ext cx="609600" cy="533400"/>
              <a:chOff x="2171700" y="2209800"/>
              <a:chExt cx="609600" cy="533400"/>
            </a:xfrm>
          </p:grpSpPr>
          <p:sp>
            <p:nvSpPr>
              <p:cNvPr id="47" name="Oval 46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322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82750" y="3086100"/>
              <a:ext cx="609600" cy="533400"/>
              <a:chOff x="2171700" y="2209800"/>
              <a:chExt cx="609600" cy="533400"/>
            </a:xfrm>
          </p:grpSpPr>
          <p:sp>
            <p:nvSpPr>
              <p:cNvPr id="45" name="Oval 44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143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98233" y="1752600"/>
              <a:ext cx="609600" cy="533400"/>
              <a:chOff x="2171700" y="2209800"/>
              <a:chExt cx="609600" cy="533400"/>
            </a:xfrm>
          </p:grpSpPr>
          <p:sp>
            <p:nvSpPr>
              <p:cNvPr id="43" name="Oval 42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321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000500" y="2286000"/>
              <a:ext cx="609600" cy="533400"/>
              <a:chOff x="2171700" y="2209800"/>
              <a:chExt cx="609600" cy="533400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326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760133" y="3086100"/>
              <a:ext cx="609600" cy="533400"/>
              <a:chOff x="2171700" y="2209800"/>
              <a:chExt cx="609600" cy="533400"/>
            </a:xfrm>
          </p:grpSpPr>
          <p:sp>
            <p:nvSpPr>
              <p:cNvPr id="37" name="Oval 36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341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760133" y="4181445"/>
              <a:ext cx="609600" cy="533400"/>
              <a:chOff x="2171700" y="2209800"/>
              <a:chExt cx="609600" cy="533400"/>
            </a:xfrm>
          </p:grpSpPr>
          <p:sp>
            <p:nvSpPr>
              <p:cNvPr id="35" name="Oval 34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370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410200" y="3086100"/>
              <a:ext cx="609600" cy="533400"/>
              <a:chOff x="2171700" y="2209800"/>
              <a:chExt cx="609600" cy="533400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401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798233" y="5343435"/>
              <a:ext cx="609600" cy="533400"/>
              <a:chOff x="2171700" y="2209800"/>
              <a:chExt cx="609600" cy="533400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378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72100" y="1752600"/>
              <a:ext cx="609600" cy="533400"/>
              <a:chOff x="2171700" y="2209800"/>
              <a:chExt cx="609600" cy="533400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421</a:t>
                </a:r>
                <a:endParaRPr lang="en-US" dirty="0"/>
              </a:p>
            </p:txBody>
          </p:sp>
        </p:grpSp>
        <p:cxnSp>
          <p:nvCxnSpPr>
            <p:cNvPr id="17" name="Straight Arrow Connector 16"/>
            <p:cNvCxnSpPr>
              <a:stCxn id="45" idx="6"/>
              <a:endCxn id="37" idx="2"/>
            </p:cNvCxnSpPr>
            <p:nvPr/>
          </p:nvCxnSpPr>
          <p:spPr bwMode="auto">
            <a:xfrm>
              <a:off x="2254250" y="3352800"/>
              <a:ext cx="543983" cy="0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45" idx="5"/>
            </p:cNvCxnSpPr>
            <p:nvPr/>
          </p:nvCxnSpPr>
          <p:spPr bwMode="auto">
            <a:xfrm>
              <a:off x="2176135" y="3541385"/>
              <a:ext cx="655965" cy="72945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45" idx="4"/>
            </p:cNvCxnSpPr>
            <p:nvPr/>
          </p:nvCxnSpPr>
          <p:spPr bwMode="auto">
            <a:xfrm>
              <a:off x="1987550" y="3619500"/>
              <a:ext cx="882650" cy="1790580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V="1">
              <a:off x="2135717" y="2190811"/>
              <a:ext cx="734483" cy="895289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/>
            <p:cNvCxnSpPr>
              <a:stCxn id="43" idx="7"/>
              <a:endCxn id="48" idx="1"/>
            </p:cNvCxnSpPr>
            <p:nvPr/>
          </p:nvCxnSpPr>
          <p:spPr bwMode="auto">
            <a:xfrm flipV="1">
              <a:off x="3291618" y="1487957"/>
              <a:ext cx="708882" cy="342758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43" idx="5"/>
              <a:endCxn id="42" idx="1"/>
            </p:cNvCxnSpPr>
            <p:nvPr/>
          </p:nvCxnSpPr>
          <p:spPr bwMode="auto">
            <a:xfrm>
              <a:off x="3291618" y="2207885"/>
              <a:ext cx="708882" cy="34481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/>
            <p:cNvCxnSpPr>
              <a:stCxn id="47" idx="5"/>
              <a:endCxn id="33" idx="0"/>
            </p:cNvCxnSpPr>
            <p:nvPr/>
          </p:nvCxnSpPr>
          <p:spPr bwMode="auto">
            <a:xfrm>
              <a:off x="4493885" y="1676542"/>
              <a:ext cx="1221115" cy="1409558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41" idx="6"/>
              <a:endCxn id="33" idx="1"/>
            </p:cNvCxnSpPr>
            <p:nvPr/>
          </p:nvCxnSpPr>
          <p:spPr bwMode="auto">
            <a:xfrm>
              <a:off x="4572000" y="2552700"/>
              <a:ext cx="954415" cy="61151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/>
            <p:cNvCxnSpPr>
              <a:stCxn id="31" idx="7"/>
              <a:endCxn id="33" idx="3"/>
            </p:cNvCxnSpPr>
            <p:nvPr/>
          </p:nvCxnSpPr>
          <p:spPr bwMode="auto">
            <a:xfrm flipV="1">
              <a:off x="3291618" y="3541385"/>
              <a:ext cx="2234797" cy="188016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>
              <a:stCxn id="38" idx="3"/>
              <a:endCxn id="34" idx="1"/>
            </p:cNvCxnSpPr>
            <p:nvPr/>
          </p:nvCxnSpPr>
          <p:spPr bwMode="auto">
            <a:xfrm>
              <a:off x="3369733" y="3352800"/>
              <a:ext cx="2040467" cy="0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>
              <a:stCxn id="48" idx="3"/>
            </p:cNvCxnSpPr>
            <p:nvPr/>
          </p:nvCxnSpPr>
          <p:spPr bwMode="auto">
            <a:xfrm>
              <a:off x="4610100" y="1487957"/>
              <a:ext cx="838200" cy="378801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>
              <a:endCxn id="29" idx="3"/>
            </p:cNvCxnSpPr>
            <p:nvPr/>
          </p:nvCxnSpPr>
          <p:spPr bwMode="auto">
            <a:xfrm flipV="1">
              <a:off x="4493885" y="2207885"/>
              <a:ext cx="994430" cy="172407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1" name="Rectangle 50"/>
          <p:cNvSpPr/>
          <p:nvPr/>
        </p:nvSpPr>
        <p:spPr>
          <a:xfrm>
            <a:off x="233564" y="1309297"/>
            <a:ext cx="3326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Identify vertices with no incoming edges.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65390" y="3993817"/>
            <a:ext cx="2605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Only vertex with no incoming edges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>
            <a:stCxn id="52" idx="0"/>
          </p:cNvCxnSpPr>
          <p:nvPr/>
        </p:nvCxnSpPr>
        <p:spPr bwMode="auto">
          <a:xfrm flipV="1">
            <a:off x="1968299" y="3289997"/>
            <a:ext cx="959253" cy="7038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63546" y="5715000"/>
            <a:ext cx="157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1524000" y="5715000"/>
            <a:ext cx="728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1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BFS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73507" name="Oval 3"/>
          <p:cNvSpPr>
            <a:spLocks noChangeArrowheads="1"/>
          </p:cNvSpPr>
          <p:nvPr/>
        </p:nvSpPr>
        <p:spPr bwMode="auto">
          <a:xfrm>
            <a:off x="1143000" y="1668435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  <a:endParaRPr lang="en-US" sz="4000" i="0">
              <a:solidFill>
                <a:schemeClr val="accent1"/>
              </a:solidFill>
              <a:latin typeface="Times New Roman" charset="0"/>
            </a:endParaRPr>
          </a:p>
        </p:txBody>
      </p:sp>
      <p:sp>
        <p:nvSpPr>
          <p:cNvPr id="1173508" name="Oval 4"/>
          <p:cNvSpPr>
            <a:spLocks noChangeArrowheads="1"/>
          </p:cNvSpPr>
          <p:nvPr/>
        </p:nvSpPr>
        <p:spPr bwMode="auto">
          <a:xfrm>
            <a:off x="1143000" y="3192435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1173509" name="Oval 5"/>
          <p:cNvSpPr>
            <a:spLocks noChangeArrowheads="1"/>
          </p:cNvSpPr>
          <p:nvPr/>
        </p:nvSpPr>
        <p:spPr bwMode="auto">
          <a:xfrm>
            <a:off x="3200400" y="1668435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1173510" name="Oval 6"/>
          <p:cNvSpPr>
            <a:spLocks noChangeArrowheads="1"/>
          </p:cNvSpPr>
          <p:nvPr/>
        </p:nvSpPr>
        <p:spPr bwMode="auto">
          <a:xfrm>
            <a:off x="3200400" y="3192435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1173511" name="Oval 7"/>
          <p:cNvSpPr>
            <a:spLocks noChangeArrowheads="1"/>
          </p:cNvSpPr>
          <p:nvPr/>
        </p:nvSpPr>
        <p:spPr bwMode="auto">
          <a:xfrm>
            <a:off x="5257800" y="1668435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1173512" name="Oval 8"/>
          <p:cNvSpPr>
            <a:spLocks noChangeArrowheads="1"/>
          </p:cNvSpPr>
          <p:nvPr/>
        </p:nvSpPr>
        <p:spPr bwMode="auto">
          <a:xfrm>
            <a:off x="5257800" y="3192435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1173513" name="Oval 9"/>
          <p:cNvSpPr>
            <a:spLocks noChangeArrowheads="1"/>
          </p:cNvSpPr>
          <p:nvPr/>
        </p:nvSpPr>
        <p:spPr bwMode="auto">
          <a:xfrm>
            <a:off x="7315200" y="1668435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1173514" name="Oval 10"/>
          <p:cNvSpPr>
            <a:spLocks noChangeArrowheads="1"/>
          </p:cNvSpPr>
          <p:nvPr/>
        </p:nvSpPr>
        <p:spPr bwMode="auto">
          <a:xfrm>
            <a:off x="7315200" y="3192435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1173515" name="Text Box 11"/>
          <p:cNvSpPr txBox="1">
            <a:spLocks noChangeArrowheads="1"/>
          </p:cNvSpPr>
          <p:nvPr/>
        </p:nvSpPr>
        <p:spPr bwMode="auto">
          <a:xfrm>
            <a:off x="1361937" y="1211235"/>
            <a:ext cx="324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r</a:t>
            </a:r>
          </a:p>
        </p:txBody>
      </p:sp>
      <p:sp>
        <p:nvSpPr>
          <p:cNvPr id="1173516" name="Text Box 12"/>
          <p:cNvSpPr txBox="1">
            <a:spLocks noChangeArrowheads="1"/>
          </p:cNvSpPr>
          <p:nvPr/>
        </p:nvSpPr>
        <p:spPr bwMode="auto">
          <a:xfrm>
            <a:off x="3385705" y="1203808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s</a:t>
            </a:r>
          </a:p>
        </p:txBody>
      </p:sp>
      <p:sp>
        <p:nvSpPr>
          <p:cNvPr id="1173517" name="Text Box 13"/>
          <p:cNvSpPr txBox="1">
            <a:spLocks noChangeArrowheads="1"/>
          </p:cNvSpPr>
          <p:nvPr/>
        </p:nvSpPr>
        <p:spPr bwMode="auto">
          <a:xfrm>
            <a:off x="5464129" y="1211235"/>
            <a:ext cx="3048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t</a:t>
            </a:r>
          </a:p>
        </p:txBody>
      </p:sp>
      <p:sp>
        <p:nvSpPr>
          <p:cNvPr id="1173518" name="Text Box 14"/>
          <p:cNvSpPr txBox="1">
            <a:spLocks noChangeArrowheads="1"/>
          </p:cNvSpPr>
          <p:nvPr/>
        </p:nvSpPr>
        <p:spPr bwMode="auto">
          <a:xfrm>
            <a:off x="7461518" y="1211235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u</a:t>
            </a:r>
          </a:p>
        </p:txBody>
      </p:sp>
      <p:sp>
        <p:nvSpPr>
          <p:cNvPr id="1173519" name="Text Box 15"/>
          <p:cNvSpPr txBox="1">
            <a:spLocks noChangeArrowheads="1"/>
          </p:cNvSpPr>
          <p:nvPr/>
        </p:nvSpPr>
        <p:spPr bwMode="auto">
          <a:xfrm>
            <a:off x="1321161" y="3954435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v</a:t>
            </a:r>
          </a:p>
        </p:txBody>
      </p:sp>
      <p:sp>
        <p:nvSpPr>
          <p:cNvPr id="1173520" name="Text Box 16"/>
          <p:cNvSpPr txBox="1">
            <a:spLocks noChangeArrowheads="1"/>
          </p:cNvSpPr>
          <p:nvPr/>
        </p:nvSpPr>
        <p:spPr bwMode="auto">
          <a:xfrm>
            <a:off x="3361512" y="3954435"/>
            <a:ext cx="463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w</a:t>
            </a:r>
          </a:p>
        </p:txBody>
      </p:sp>
      <p:sp>
        <p:nvSpPr>
          <p:cNvPr id="1173521" name="Text Box 17"/>
          <p:cNvSpPr txBox="1">
            <a:spLocks noChangeArrowheads="1"/>
          </p:cNvSpPr>
          <p:nvPr/>
        </p:nvSpPr>
        <p:spPr bwMode="auto">
          <a:xfrm>
            <a:off x="5479617" y="3954435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1173522" name="Text Box 18"/>
          <p:cNvSpPr txBox="1">
            <a:spLocks noChangeArrowheads="1"/>
          </p:cNvSpPr>
          <p:nvPr/>
        </p:nvSpPr>
        <p:spPr bwMode="auto">
          <a:xfrm>
            <a:off x="7560036" y="3954435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y</a:t>
            </a:r>
          </a:p>
        </p:txBody>
      </p:sp>
      <p:cxnSp>
        <p:nvCxnSpPr>
          <p:cNvPr id="1173523" name="AutoShape 19"/>
          <p:cNvCxnSpPr>
            <a:cxnSpLocks noChangeShapeType="1"/>
            <a:stCxn id="1173508" idx="0"/>
            <a:endCxn id="1173507" idx="4"/>
          </p:cNvCxnSpPr>
          <p:nvPr/>
        </p:nvCxnSpPr>
        <p:spPr bwMode="auto">
          <a:xfrm flipV="1">
            <a:off x="1524000" y="2444723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3524" name="AutoShape 20"/>
          <p:cNvCxnSpPr>
            <a:cxnSpLocks noChangeShapeType="1"/>
            <a:stCxn id="1173507" idx="6"/>
            <a:endCxn id="1173509" idx="2"/>
          </p:cNvCxnSpPr>
          <p:nvPr/>
        </p:nvCxnSpPr>
        <p:spPr bwMode="auto">
          <a:xfrm>
            <a:off x="1919288" y="2049435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3525" name="AutoShape 21"/>
          <p:cNvCxnSpPr>
            <a:cxnSpLocks noChangeShapeType="1"/>
            <a:stCxn id="1173509" idx="4"/>
            <a:endCxn id="1173510" idx="0"/>
          </p:cNvCxnSpPr>
          <p:nvPr/>
        </p:nvCxnSpPr>
        <p:spPr bwMode="auto">
          <a:xfrm>
            <a:off x="3581400" y="2444723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3526" name="AutoShape 22"/>
          <p:cNvCxnSpPr>
            <a:cxnSpLocks noChangeShapeType="1"/>
            <a:stCxn id="1173510" idx="7"/>
            <a:endCxn id="1173511" idx="3"/>
          </p:cNvCxnSpPr>
          <p:nvPr/>
        </p:nvCxnSpPr>
        <p:spPr bwMode="auto">
          <a:xfrm flipV="1">
            <a:off x="3851275" y="2333598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3527" name="AutoShape 23"/>
          <p:cNvCxnSpPr>
            <a:cxnSpLocks noChangeShapeType="1"/>
            <a:stCxn id="1173510" idx="6"/>
            <a:endCxn id="1173512" idx="2"/>
          </p:cNvCxnSpPr>
          <p:nvPr/>
        </p:nvCxnSpPr>
        <p:spPr bwMode="auto">
          <a:xfrm>
            <a:off x="3976688" y="3573435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3528" name="AutoShape 24"/>
          <p:cNvCxnSpPr>
            <a:cxnSpLocks noChangeShapeType="1"/>
            <a:stCxn id="1173512" idx="0"/>
            <a:endCxn id="1173511" idx="4"/>
          </p:cNvCxnSpPr>
          <p:nvPr/>
        </p:nvCxnSpPr>
        <p:spPr bwMode="auto">
          <a:xfrm flipV="1">
            <a:off x="5638800" y="2444723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3529" name="AutoShape 25"/>
          <p:cNvCxnSpPr>
            <a:cxnSpLocks noChangeShapeType="1"/>
            <a:stCxn id="1173511" idx="6"/>
            <a:endCxn id="1173513" idx="2"/>
          </p:cNvCxnSpPr>
          <p:nvPr/>
        </p:nvCxnSpPr>
        <p:spPr bwMode="auto">
          <a:xfrm>
            <a:off x="6034088" y="2049435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3530" name="AutoShape 26"/>
          <p:cNvCxnSpPr>
            <a:cxnSpLocks noChangeShapeType="1"/>
            <a:stCxn id="1173512" idx="6"/>
            <a:endCxn id="1173514" idx="2"/>
          </p:cNvCxnSpPr>
          <p:nvPr/>
        </p:nvCxnSpPr>
        <p:spPr bwMode="auto">
          <a:xfrm>
            <a:off x="6034088" y="3573435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3531" name="AutoShape 27"/>
          <p:cNvCxnSpPr>
            <a:cxnSpLocks noChangeShapeType="1"/>
            <a:stCxn id="1173514" idx="0"/>
            <a:endCxn id="1173513" idx="4"/>
          </p:cNvCxnSpPr>
          <p:nvPr/>
        </p:nvCxnSpPr>
        <p:spPr bwMode="auto">
          <a:xfrm flipV="1">
            <a:off x="7696200" y="2444723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887943" y="4696671"/>
            <a:ext cx="7369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latin typeface="+mn-lt"/>
              </a:rPr>
              <a:t>The number within the node represents the distance from the source node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55180" y="1325675"/>
            <a:ext cx="377032" cy="3427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27600" y="914400"/>
            <a:ext cx="166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source node</a:t>
            </a:r>
            <a:endParaRPr lang="en-US" sz="20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Simple Topological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055533" y="914400"/>
            <a:ext cx="3259667" cy="4655578"/>
            <a:chOff x="2760133" y="1221257"/>
            <a:chExt cx="3259667" cy="4655578"/>
          </a:xfrm>
        </p:grpSpPr>
        <p:grpSp>
          <p:nvGrpSpPr>
            <p:cNvPr id="6" name="Group 5"/>
            <p:cNvGrpSpPr/>
            <p:nvPr/>
          </p:nvGrpSpPr>
          <p:grpSpPr>
            <a:xfrm>
              <a:off x="4000500" y="1221257"/>
              <a:ext cx="609600" cy="533400"/>
              <a:chOff x="2171700" y="2209800"/>
              <a:chExt cx="609600" cy="533400"/>
            </a:xfrm>
          </p:grpSpPr>
          <p:sp>
            <p:nvSpPr>
              <p:cNvPr id="47" name="Oval 46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322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98233" y="1752600"/>
              <a:ext cx="609600" cy="533400"/>
              <a:chOff x="2171700" y="2209800"/>
              <a:chExt cx="609600" cy="533400"/>
            </a:xfrm>
          </p:grpSpPr>
          <p:sp>
            <p:nvSpPr>
              <p:cNvPr id="43" name="Oval 42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321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000500" y="2286000"/>
              <a:ext cx="609600" cy="533400"/>
              <a:chOff x="2171700" y="2209800"/>
              <a:chExt cx="609600" cy="533400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326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760133" y="3086100"/>
              <a:ext cx="609600" cy="533400"/>
              <a:chOff x="2171700" y="2209800"/>
              <a:chExt cx="609600" cy="533400"/>
            </a:xfrm>
          </p:grpSpPr>
          <p:sp>
            <p:nvSpPr>
              <p:cNvPr id="37" name="Oval 36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341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760133" y="4181445"/>
              <a:ext cx="609600" cy="533400"/>
              <a:chOff x="2171700" y="2209800"/>
              <a:chExt cx="609600" cy="533400"/>
            </a:xfrm>
          </p:grpSpPr>
          <p:sp>
            <p:nvSpPr>
              <p:cNvPr id="35" name="Oval 34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370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410200" y="3086100"/>
              <a:ext cx="609600" cy="533400"/>
              <a:chOff x="2171700" y="2209800"/>
              <a:chExt cx="609600" cy="533400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401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798233" y="5343435"/>
              <a:ext cx="609600" cy="533400"/>
              <a:chOff x="2171700" y="2209800"/>
              <a:chExt cx="609600" cy="533400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378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72100" y="1752600"/>
              <a:ext cx="609600" cy="533400"/>
              <a:chOff x="2171700" y="2209800"/>
              <a:chExt cx="609600" cy="533400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421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stCxn id="43" idx="7"/>
              <a:endCxn id="48" idx="1"/>
            </p:cNvCxnSpPr>
            <p:nvPr/>
          </p:nvCxnSpPr>
          <p:spPr bwMode="auto">
            <a:xfrm flipV="1">
              <a:off x="3291618" y="1487957"/>
              <a:ext cx="708882" cy="342758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43" idx="5"/>
              <a:endCxn id="42" idx="1"/>
            </p:cNvCxnSpPr>
            <p:nvPr/>
          </p:nvCxnSpPr>
          <p:spPr bwMode="auto">
            <a:xfrm>
              <a:off x="3291618" y="2207885"/>
              <a:ext cx="708882" cy="34481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/>
            <p:cNvCxnSpPr>
              <a:stCxn id="47" idx="5"/>
              <a:endCxn id="33" idx="0"/>
            </p:cNvCxnSpPr>
            <p:nvPr/>
          </p:nvCxnSpPr>
          <p:spPr bwMode="auto">
            <a:xfrm>
              <a:off x="4493885" y="1676542"/>
              <a:ext cx="1221115" cy="1409558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41" idx="6"/>
              <a:endCxn id="33" idx="1"/>
            </p:cNvCxnSpPr>
            <p:nvPr/>
          </p:nvCxnSpPr>
          <p:spPr bwMode="auto">
            <a:xfrm>
              <a:off x="4572000" y="2552700"/>
              <a:ext cx="954415" cy="61151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/>
            <p:cNvCxnSpPr>
              <a:stCxn id="31" idx="7"/>
              <a:endCxn id="33" idx="3"/>
            </p:cNvCxnSpPr>
            <p:nvPr/>
          </p:nvCxnSpPr>
          <p:spPr bwMode="auto">
            <a:xfrm flipV="1">
              <a:off x="3291618" y="3541385"/>
              <a:ext cx="2234797" cy="188016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>
              <a:stCxn id="38" idx="3"/>
              <a:endCxn id="34" idx="1"/>
            </p:cNvCxnSpPr>
            <p:nvPr/>
          </p:nvCxnSpPr>
          <p:spPr bwMode="auto">
            <a:xfrm>
              <a:off x="3369733" y="3352800"/>
              <a:ext cx="2040467" cy="0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>
              <a:stCxn id="48" idx="3"/>
            </p:cNvCxnSpPr>
            <p:nvPr/>
          </p:nvCxnSpPr>
          <p:spPr bwMode="auto">
            <a:xfrm>
              <a:off x="4610100" y="1487957"/>
              <a:ext cx="838200" cy="378801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>
              <a:endCxn id="29" idx="3"/>
            </p:cNvCxnSpPr>
            <p:nvPr/>
          </p:nvCxnSpPr>
          <p:spPr bwMode="auto">
            <a:xfrm flipV="1">
              <a:off x="4493885" y="2207885"/>
              <a:ext cx="994430" cy="172407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9" name="Rectangle 48"/>
          <p:cNvSpPr/>
          <p:nvPr/>
        </p:nvSpPr>
        <p:spPr>
          <a:xfrm>
            <a:off x="233564" y="1309297"/>
            <a:ext cx="3326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 vertex and its edges.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63546" y="5715000"/>
            <a:ext cx="157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1524000" y="5715000"/>
            <a:ext cx="728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142 143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1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Simple Topological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055533" y="914400"/>
            <a:ext cx="3259667" cy="4655578"/>
            <a:chOff x="2760133" y="1221257"/>
            <a:chExt cx="3259667" cy="4655578"/>
          </a:xfrm>
        </p:grpSpPr>
        <p:grpSp>
          <p:nvGrpSpPr>
            <p:cNvPr id="6" name="Group 5"/>
            <p:cNvGrpSpPr/>
            <p:nvPr/>
          </p:nvGrpSpPr>
          <p:grpSpPr>
            <a:xfrm>
              <a:off x="4000500" y="1221257"/>
              <a:ext cx="609600" cy="533400"/>
              <a:chOff x="2171700" y="2209800"/>
              <a:chExt cx="609600" cy="533400"/>
            </a:xfrm>
          </p:grpSpPr>
          <p:sp>
            <p:nvSpPr>
              <p:cNvPr id="47" name="Oval 46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322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98233" y="1752600"/>
              <a:ext cx="609600" cy="533400"/>
              <a:chOff x="2171700" y="2209800"/>
              <a:chExt cx="609600" cy="533400"/>
            </a:xfrm>
          </p:grpSpPr>
          <p:sp>
            <p:nvSpPr>
              <p:cNvPr id="43" name="Oval 42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321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000500" y="2286000"/>
              <a:ext cx="609600" cy="533400"/>
              <a:chOff x="2171700" y="2209800"/>
              <a:chExt cx="609600" cy="533400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326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760133" y="3086100"/>
              <a:ext cx="609600" cy="533400"/>
              <a:chOff x="2171700" y="2209800"/>
              <a:chExt cx="609600" cy="533400"/>
            </a:xfrm>
          </p:grpSpPr>
          <p:sp>
            <p:nvSpPr>
              <p:cNvPr id="37" name="Oval 36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341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760133" y="4181445"/>
              <a:ext cx="609600" cy="533400"/>
              <a:chOff x="2171700" y="2209800"/>
              <a:chExt cx="609600" cy="533400"/>
            </a:xfrm>
          </p:grpSpPr>
          <p:sp>
            <p:nvSpPr>
              <p:cNvPr id="35" name="Oval 34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370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410200" y="3086100"/>
              <a:ext cx="609600" cy="533400"/>
              <a:chOff x="2171700" y="2209800"/>
              <a:chExt cx="609600" cy="533400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401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798233" y="5343435"/>
              <a:ext cx="609600" cy="533400"/>
              <a:chOff x="2171700" y="2209800"/>
              <a:chExt cx="609600" cy="533400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378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72100" y="1752600"/>
              <a:ext cx="609600" cy="533400"/>
              <a:chOff x="2171700" y="2209800"/>
              <a:chExt cx="609600" cy="533400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421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stCxn id="43" idx="7"/>
              <a:endCxn id="48" idx="1"/>
            </p:cNvCxnSpPr>
            <p:nvPr/>
          </p:nvCxnSpPr>
          <p:spPr bwMode="auto">
            <a:xfrm flipV="1">
              <a:off x="3291618" y="1487957"/>
              <a:ext cx="708882" cy="342758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43" idx="5"/>
              <a:endCxn id="42" idx="1"/>
            </p:cNvCxnSpPr>
            <p:nvPr/>
          </p:nvCxnSpPr>
          <p:spPr bwMode="auto">
            <a:xfrm>
              <a:off x="3291618" y="2207885"/>
              <a:ext cx="708882" cy="34481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/>
            <p:cNvCxnSpPr>
              <a:stCxn id="47" idx="5"/>
              <a:endCxn id="33" idx="0"/>
            </p:cNvCxnSpPr>
            <p:nvPr/>
          </p:nvCxnSpPr>
          <p:spPr bwMode="auto">
            <a:xfrm>
              <a:off x="4493885" y="1676542"/>
              <a:ext cx="1221115" cy="1409558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41" idx="6"/>
              <a:endCxn id="33" idx="1"/>
            </p:cNvCxnSpPr>
            <p:nvPr/>
          </p:nvCxnSpPr>
          <p:spPr bwMode="auto">
            <a:xfrm>
              <a:off x="4572000" y="2552700"/>
              <a:ext cx="954415" cy="61151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/>
            <p:cNvCxnSpPr>
              <a:stCxn id="31" idx="7"/>
              <a:endCxn id="33" idx="3"/>
            </p:cNvCxnSpPr>
            <p:nvPr/>
          </p:nvCxnSpPr>
          <p:spPr bwMode="auto">
            <a:xfrm flipV="1">
              <a:off x="3291618" y="3541385"/>
              <a:ext cx="2234797" cy="188016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>
              <a:stCxn id="38" idx="3"/>
              <a:endCxn id="34" idx="1"/>
            </p:cNvCxnSpPr>
            <p:nvPr/>
          </p:nvCxnSpPr>
          <p:spPr bwMode="auto">
            <a:xfrm>
              <a:off x="3369733" y="3352800"/>
              <a:ext cx="2040467" cy="0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>
              <a:stCxn id="48" idx="3"/>
            </p:cNvCxnSpPr>
            <p:nvPr/>
          </p:nvCxnSpPr>
          <p:spPr bwMode="auto">
            <a:xfrm>
              <a:off x="4610100" y="1487957"/>
              <a:ext cx="838200" cy="378801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>
              <a:endCxn id="29" idx="3"/>
            </p:cNvCxnSpPr>
            <p:nvPr/>
          </p:nvCxnSpPr>
          <p:spPr bwMode="auto">
            <a:xfrm flipV="1">
              <a:off x="4493885" y="2207885"/>
              <a:ext cx="994430" cy="172407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9" name="Rectangle 38"/>
          <p:cNvSpPr/>
          <p:nvPr/>
        </p:nvSpPr>
        <p:spPr>
          <a:xfrm>
            <a:off x="233564" y="1309297"/>
            <a:ext cx="3326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Identify vertices with no incoming edges.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8395" y="2883125"/>
            <a:ext cx="26058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Four vertices with no incoming edges.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Select one.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40" idx="0"/>
          </p:cNvCxnSpPr>
          <p:nvPr/>
        </p:nvCxnSpPr>
        <p:spPr bwMode="auto">
          <a:xfrm flipV="1">
            <a:off x="1591304" y="1901028"/>
            <a:ext cx="2435818" cy="98209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>
            <a:stCxn id="40" idx="3"/>
          </p:cNvCxnSpPr>
          <p:nvPr/>
        </p:nvCxnSpPr>
        <p:spPr bwMode="auto">
          <a:xfrm flipV="1">
            <a:off x="2894213" y="3094792"/>
            <a:ext cx="998324" cy="32694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>
            <a:stCxn id="40" idx="3"/>
          </p:cNvCxnSpPr>
          <p:nvPr/>
        </p:nvCxnSpPr>
        <p:spPr bwMode="auto">
          <a:xfrm>
            <a:off x="2894213" y="3421734"/>
            <a:ext cx="1036424" cy="59509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>
            <a:stCxn id="40" idx="2"/>
          </p:cNvCxnSpPr>
          <p:nvPr/>
        </p:nvCxnSpPr>
        <p:spPr bwMode="auto">
          <a:xfrm>
            <a:off x="1591304" y="3960343"/>
            <a:ext cx="2301233" cy="121604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Oval 2"/>
          <p:cNvSpPr/>
          <p:nvPr/>
        </p:nvSpPr>
        <p:spPr bwMode="auto">
          <a:xfrm>
            <a:off x="3825018" y="1347775"/>
            <a:ext cx="1066800" cy="8382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63546" y="5715000"/>
            <a:ext cx="157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1524000" y="5715000"/>
            <a:ext cx="728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142 143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7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Simple Topological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055533" y="914400"/>
            <a:ext cx="3259667" cy="4655578"/>
            <a:chOff x="2760133" y="1221257"/>
            <a:chExt cx="3259667" cy="4655578"/>
          </a:xfrm>
        </p:grpSpPr>
        <p:grpSp>
          <p:nvGrpSpPr>
            <p:cNvPr id="6" name="Group 5"/>
            <p:cNvGrpSpPr/>
            <p:nvPr/>
          </p:nvGrpSpPr>
          <p:grpSpPr>
            <a:xfrm>
              <a:off x="4000500" y="1221257"/>
              <a:ext cx="609600" cy="533400"/>
              <a:chOff x="2171700" y="2209800"/>
              <a:chExt cx="609600" cy="533400"/>
            </a:xfrm>
          </p:grpSpPr>
          <p:sp>
            <p:nvSpPr>
              <p:cNvPr id="47" name="Oval 46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322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000500" y="2286000"/>
              <a:ext cx="609600" cy="533400"/>
              <a:chOff x="2171700" y="2209800"/>
              <a:chExt cx="609600" cy="533400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326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760133" y="3086100"/>
              <a:ext cx="609600" cy="533400"/>
              <a:chOff x="2171700" y="2209800"/>
              <a:chExt cx="609600" cy="533400"/>
            </a:xfrm>
          </p:grpSpPr>
          <p:sp>
            <p:nvSpPr>
              <p:cNvPr id="37" name="Oval 36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341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760133" y="4181445"/>
              <a:ext cx="609600" cy="533400"/>
              <a:chOff x="2171700" y="2209800"/>
              <a:chExt cx="609600" cy="533400"/>
            </a:xfrm>
          </p:grpSpPr>
          <p:sp>
            <p:nvSpPr>
              <p:cNvPr id="35" name="Oval 34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370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410200" y="3086100"/>
              <a:ext cx="609600" cy="533400"/>
              <a:chOff x="2171700" y="2209800"/>
              <a:chExt cx="609600" cy="533400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401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798233" y="5343435"/>
              <a:ext cx="609600" cy="533400"/>
              <a:chOff x="2171700" y="2209800"/>
              <a:chExt cx="609600" cy="533400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378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72100" y="1752600"/>
              <a:ext cx="609600" cy="533400"/>
              <a:chOff x="2171700" y="2209800"/>
              <a:chExt cx="609600" cy="533400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421</a:t>
                </a:r>
                <a:endParaRPr lang="en-US" dirty="0"/>
              </a:p>
            </p:txBody>
          </p:sp>
        </p:grpSp>
        <p:cxnSp>
          <p:nvCxnSpPr>
            <p:cNvPr id="23" name="Straight Arrow Connector 22"/>
            <p:cNvCxnSpPr>
              <a:stCxn id="47" idx="5"/>
              <a:endCxn id="33" idx="0"/>
            </p:cNvCxnSpPr>
            <p:nvPr/>
          </p:nvCxnSpPr>
          <p:spPr bwMode="auto">
            <a:xfrm>
              <a:off x="4493885" y="1676542"/>
              <a:ext cx="1221115" cy="1409558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41" idx="6"/>
              <a:endCxn id="33" idx="1"/>
            </p:cNvCxnSpPr>
            <p:nvPr/>
          </p:nvCxnSpPr>
          <p:spPr bwMode="auto">
            <a:xfrm>
              <a:off x="4572000" y="2552700"/>
              <a:ext cx="954415" cy="61151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/>
            <p:cNvCxnSpPr>
              <a:stCxn id="31" idx="7"/>
              <a:endCxn id="33" idx="3"/>
            </p:cNvCxnSpPr>
            <p:nvPr/>
          </p:nvCxnSpPr>
          <p:spPr bwMode="auto">
            <a:xfrm flipV="1">
              <a:off x="3291618" y="3541385"/>
              <a:ext cx="2234797" cy="188016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>
              <a:stCxn id="38" idx="3"/>
              <a:endCxn id="34" idx="1"/>
            </p:cNvCxnSpPr>
            <p:nvPr/>
          </p:nvCxnSpPr>
          <p:spPr bwMode="auto">
            <a:xfrm>
              <a:off x="3369733" y="3352800"/>
              <a:ext cx="2040467" cy="0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>
              <a:stCxn id="48" idx="3"/>
            </p:cNvCxnSpPr>
            <p:nvPr/>
          </p:nvCxnSpPr>
          <p:spPr bwMode="auto">
            <a:xfrm>
              <a:off x="4610100" y="1487957"/>
              <a:ext cx="838200" cy="378801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>
              <a:endCxn id="29" idx="3"/>
            </p:cNvCxnSpPr>
            <p:nvPr/>
          </p:nvCxnSpPr>
          <p:spPr bwMode="auto">
            <a:xfrm flipV="1">
              <a:off x="4493885" y="2207885"/>
              <a:ext cx="994430" cy="172407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9" name="Rectangle 48"/>
          <p:cNvSpPr/>
          <p:nvPr/>
        </p:nvSpPr>
        <p:spPr>
          <a:xfrm>
            <a:off x="233564" y="1309297"/>
            <a:ext cx="3326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 vertex and its edges.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63546" y="5715000"/>
            <a:ext cx="157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1524000" y="5715000"/>
            <a:ext cx="728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142 143 321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49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Simple Topological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055533" y="914400"/>
            <a:ext cx="3259667" cy="4655578"/>
            <a:chOff x="2760133" y="1221257"/>
            <a:chExt cx="3259667" cy="4655578"/>
          </a:xfrm>
        </p:grpSpPr>
        <p:grpSp>
          <p:nvGrpSpPr>
            <p:cNvPr id="6" name="Group 5"/>
            <p:cNvGrpSpPr/>
            <p:nvPr/>
          </p:nvGrpSpPr>
          <p:grpSpPr>
            <a:xfrm>
              <a:off x="4000500" y="1221257"/>
              <a:ext cx="609600" cy="533400"/>
              <a:chOff x="2171700" y="2209800"/>
              <a:chExt cx="609600" cy="533400"/>
            </a:xfrm>
          </p:grpSpPr>
          <p:sp>
            <p:nvSpPr>
              <p:cNvPr id="47" name="Oval 46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322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000500" y="2286000"/>
              <a:ext cx="609600" cy="533400"/>
              <a:chOff x="2171700" y="2209800"/>
              <a:chExt cx="609600" cy="533400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326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760133" y="3086100"/>
              <a:ext cx="609600" cy="533400"/>
              <a:chOff x="2171700" y="2209800"/>
              <a:chExt cx="609600" cy="533400"/>
            </a:xfrm>
          </p:grpSpPr>
          <p:sp>
            <p:nvSpPr>
              <p:cNvPr id="37" name="Oval 36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341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760133" y="4181445"/>
              <a:ext cx="609600" cy="533400"/>
              <a:chOff x="2171700" y="2209800"/>
              <a:chExt cx="609600" cy="533400"/>
            </a:xfrm>
          </p:grpSpPr>
          <p:sp>
            <p:nvSpPr>
              <p:cNvPr id="35" name="Oval 34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370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410200" y="3086100"/>
              <a:ext cx="609600" cy="533400"/>
              <a:chOff x="2171700" y="2209800"/>
              <a:chExt cx="609600" cy="533400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401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798233" y="5343435"/>
              <a:ext cx="609600" cy="533400"/>
              <a:chOff x="2171700" y="2209800"/>
              <a:chExt cx="609600" cy="533400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378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72100" y="1752600"/>
              <a:ext cx="609600" cy="533400"/>
              <a:chOff x="2171700" y="2209800"/>
              <a:chExt cx="609600" cy="533400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421</a:t>
                </a:r>
                <a:endParaRPr lang="en-US" dirty="0"/>
              </a:p>
            </p:txBody>
          </p:sp>
        </p:grpSp>
        <p:cxnSp>
          <p:nvCxnSpPr>
            <p:cNvPr id="23" name="Straight Arrow Connector 22"/>
            <p:cNvCxnSpPr>
              <a:stCxn id="47" idx="5"/>
              <a:endCxn id="33" idx="0"/>
            </p:cNvCxnSpPr>
            <p:nvPr/>
          </p:nvCxnSpPr>
          <p:spPr bwMode="auto">
            <a:xfrm>
              <a:off x="4493885" y="1676542"/>
              <a:ext cx="1221115" cy="1409558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41" idx="6"/>
              <a:endCxn id="33" idx="1"/>
            </p:cNvCxnSpPr>
            <p:nvPr/>
          </p:nvCxnSpPr>
          <p:spPr bwMode="auto">
            <a:xfrm>
              <a:off x="4572000" y="2552700"/>
              <a:ext cx="954415" cy="61151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/>
            <p:cNvCxnSpPr>
              <a:stCxn id="31" idx="7"/>
              <a:endCxn id="33" idx="3"/>
            </p:cNvCxnSpPr>
            <p:nvPr/>
          </p:nvCxnSpPr>
          <p:spPr bwMode="auto">
            <a:xfrm flipV="1">
              <a:off x="3291618" y="3541385"/>
              <a:ext cx="2234797" cy="188016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>
              <a:stCxn id="38" idx="3"/>
              <a:endCxn id="34" idx="1"/>
            </p:cNvCxnSpPr>
            <p:nvPr/>
          </p:nvCxnSpPr>
          <p:spPr bwMode="auto">
            <a:xfrm>
              <a:off x="3369733" y="3352800"/>
              <a:ext cx="2040467" cy="0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>
              <a:stCxn id="48" idx="3"/>
            </p:cNvCxnSpPr>
            <p:nvPr/>
          </p:nvCxnSpPr>
          <p:spPr bwMode="auto">
            <a:xfrm>
              <a:off x="4610100" y="1487957"/>
              <a:ext cx="838200" cy="378801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>
              <a:endCxn id="29" idx="3"/>
            </p:cNvCxnSpPr>
            <p:nvPr/>
          </p:nvCxnSpPr>
          <p:spPr bwMode="auto">
            <a:xfrm flipV="1">
              <a:off x="4493885" y="2207885"/>
              <a:ext cx="994430" cy="172407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2" name="Rectangle 51"/>
          <p:cNvSpPr/>
          <p:nvPr/>
        </p:nvSpPr>
        <p:spPr>
          <a:xfrm>
            <a:off x="233564" y="1309297"/>
            <a:ext cx="3326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Identify vertices with no incoming edges.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8395" y="2883125"/>
            <a:ext cx="26058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Five vertices with no incoming edges.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Select one.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>
            <a:stCxn id="53" idx="0"/>
          </p:cNvCxnSpPr>
          <p:nvPr/>
        </p:nvCxnSpPr>
        <p:spPr bwMode="auto">
          <a:xfrm flipV="1">
            <a:off x="1591304" y="1262226"/>
            <a:ext cx="3570566" cy="16208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53" idx="3"/>
          </p:cNvCxnSpPr>
          <p:nvPr/>
        </p:nvCxnSpPr>
        <p:spPr bwMode="auto">
          <a:xfrm flipV="1">
            <a:off x="2894213" y="3094792"/>
            <a:ext cx="998324" cy="32694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>
            <a:stCxn id="53" idx="3"/>
          </p:cNvCxnSpPr>
          <p:nvPr/>
        </p:nvCxnSpPr>
        <p:spPr bwMode="auto">
          <a:xfrm>
            <a:off x="2894213" y="3421734"/>
            <a:ext cx="1036424" cy="59509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/>
          <p:cNvCxnSpPr>
            <a:stCxn id="53" idx="2"/>
          </p:cNvCxnSpPr>
          <p:nvPr/>
        </p:nvCxnSpPr>
        <p:spPr bwMode="auto">
          <a:xfrm>
            <a:off x="1591304" y="3960343"/>
            <a:ext cx="2301233" cy="121604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3740137" y="2603762"/>
            <a:ext cx="1066800" cy="8382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9" name="Straight Arrow Connector 58"/>
          <p:cNvCxnSpPr>
            <a:stCxn id="53" idx="0"/>
          </p:cNvCxnSpPr>
          <p:nvPr/>
        </p:nvCxnSpPr>
        <p:spPr bwMode="auto">
          <a:xfrm flipV="1">
            <a:off x="1591304" y="2257730"/>
            <a:ext cx="3608666" cy="62539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63546" y="5715000"/>
            <a:ext cx="157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  <a:endParaRPr lang="en-US" sz="2000" dirty="0"/>
          </a:p>
        </p:txBody>
      </p:sp>
      <p:sp>
        <p:nvSpPr>
          <p:cNvPr id="79" name="TextBox 78"/>
          <p:cNvSpPr txBox="1"/>
          <p:nvPr/>
        </p:nvSpPr>
        <p:spPr>
          <a:xfrm>
            <a:off x="1524000" y="5715000"/>
            <a:ext cx="728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142 143 321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Simple Topological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055533" y="914400"/>
            <a:ext cx="3259667" cy="4655578"/>
            <a:chOff x="2760133" y="1221257"/>
            <a:chExt cx="3259667" cy="4655578"/>
          </a:xfrm>
        </p:grpSpPr>
        <p:grpSp>
          <p:nvGrpSpPr>
            <p:cNvPr id="6" name="Group 5"/>
            <p:cNvGrpSpPr/>
            <p:nvPr/>
          </p:nvGrpSpPr>
          <p:grpSpPr>
            <a:xfrm>
              <a:off x="4000500" y="1221257"/>
              <a:ext cx="609600" cy="533400"/>
              <a:chOff x="2171700" y="2209800"/>
              <a:chExt cx="609600" cy="533400"/>
            </a:xfrm>
          </p:grpSpPr>
          <p:sp>
            <p:nvSpPr>
              <p:cNvPr id="47" name="Oval 46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322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000500" y="2286000"/>
              <a:ext cx="609600" cy="533400"/>
              <a:chOff x="2171700" y="2209800"/>
              <a:chExt cx="609600" cy="533400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760133" y="4181445"/>
              <a:ext cx="609600" cy="533400"/>
              <a:chOff x="2171700" y="2209800"/>
              <a:chExt cx="609600" cy="533400"/>
            </a:xfrm>
          </p:grpSpPr>
          <p:sp>
            <p:nvSpPr>
              <p:cNvPr id="35" name="Oval 34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370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410200" y="3086100"/>
              <a:ext cx="609600" cy="533400"/>
              <a:chOff x="2171700" y="2209800"/>
              <a:chExt cx="609600" cy="533400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401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798233" y="5343435"/>
              <a:ext cx="609600" cy="533400"/>
              <a:chOff x="2171700" y="2209800"/>
              <a:chExt cx="609600" cy="533400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378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72100" y="1752600"/>
              <a:ext cx="609600" cy="533400"/>
              <a:chOff x="2171700" y="2209800"/>
              <a:chExt cx="609600" cy="533400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421</a:t>
                </a:r>
                <a:endParaRPr lang="en-US" dirty="0"/>
              </a:p>
            </p:txBody>
          </p:sp>
        </p:grpSp>
        <p:cxnSp>
          <p:nvCxnSpPr>
            <p:cNvPr id="23" name="Straight Arrow Connector 22"/>
            <p:cNvCxnSpPr>
              <a:stCxn id="47" idx="5"/>
              <a:endCxn id="33" idx="0"/>
            </p:cNvCxnSpPr>
            <p:nvPr/>
          </p:nvCxnSpPr>
          <p:spPr bwMode="auto">
            <a:xfrm>
              <a:off x="4493885" y="1676542"/>
              <a:ext cx="1221115" cy="1409558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41" idx="6"/>
              <a:endCxn id="33" idx="1"/>
            </p:cNvCxnSpPr>
            <p:nvPr/>
          </p:nvCxnSpPr>
          <p:spPr bwMode="auto">
            <a:xfrm>
              <a:off x="4572000" y="2552700"/>
              <a:ext cx="954415" cy="61151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/>
            <p:cNvCxnSpPr>
              <a:stCxn id="31" idx="7"/>
              <a:endCxn id="33" idx="3"/>
            </p:cNvCxnSpPr>
            <p:nvPr/>
          </p:nvCxnSpPr>
          <p:spPr bwMode="auto">
            <a:xfrm flipV="1">
              <a:off x="3291618" y="3541385"/>
              <a:ext cx="2234797" cy="188016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>
              <a:stCxn id="48" idx="3"/>
            </p:cNvCxnSpPr>
            <p:nvPr/>
          </p:nvCxnSpPr>
          <p:spPr bwMode="auto">
            <a:xfrm>
              <a:off x="4610100" y="1487957"/>
              <a:ext cx="838200" cy="378801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>
              <a:endCxn id="29" idx="3"/>
            </p:cNvCxnSpPr>
            <p:nvPr/>
          </p:nvCxnSpPr>
          <p:spPr bwMode="auto">
            <a:xfrm flipV="1">
              <a:off x="4493885" y="2207885"/>
              <a:ext cx="994430" cy="172407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3" name="Rectangle 42"/>
          <p:cNvSpPr/>
          <p:nvPr/>
        </p:nvSpPr>
        <p:spPr>
          <a:xfrm>
            <a:off x="233564" y="1309297"/>
            <a:ext cx="3326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 vertex and its edges.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63546" y="5715000"/>
            <a:ext cx="157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  <a:endParaRPr 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1524000" y="5715000"/>
            <a:ext cx="728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142 143 321 341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6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Simple Topological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055533" y="914400"/>
            <a:ext cx="3259667" cy="4655578"/>
            <a:chOff x="2760133" y="1221257"/>
            <a:chExt cx="3259667" cy="4655578"/>
          </a:xfrm>
        </p:grpSpPr>
        <p:grpSp>
          <p:nvGrpSpPr>
            <p:cNvPr id="6" name="Group 5"/>
            <p:cNvGrpSpPr/>
            <p:nvPr/>
          </p:nvGrpSpPr>
          <p:grpSpPr>
            <a:xfrm>
              <a:off x="4000500" y="1221257"/>
              <a:ext cx="609600" cy="533400"/>
              <a:chOff x="2171700" y="2209800"/>
              <a:chExt cx="609600" cy="533400"/>
            </a:xfrm>
          </p:grpSpPr>
          <p:sp>
            <p:nvSpPr>
              <p:cNvPr id="47" name="Oval 46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322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000500" y="2286000"/>
              <a:ext cx="609600" cy="533400"/>
              <a:chOff x="2171700" y="2209800"/>
              <a:chExt cx="609600" cy="533400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760133" y="4181445"/>
              <a:ext cx="609600" cy="533400"/>
              <a:chOff x="2171700" y="2209800"/>
              <a:chExt cx="609600" cy="533400"/>
            </a:xfrm>
          </p:grpSpPr>
          <p:sp>
            <p:nvSpPr>
              <p:cNvPr id="35" name="Oval 34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370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410200" y="3086100"/>
              <a:ext cx="609600" cy="533400"/>
              <a:chOff x="2171700" y="2209800"/>
              <a:chExt cx="609600" cy="533400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401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798233" y="5343435"/>
              <a:ext cx="609600" cy="533400"/>
              <a:chOff x="2171700" y="2209800"/>
              <a:chExt cx="609600" cy="533400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378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72100" y="1752600"/>
              <a:ext cx="609600" cy="533400"/>
              <a:chOff x="2171700" y="2209800"/>
              <a:chExt cx="609600" cy="533400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421</a:t>
                </a:r>
                <a:endParaRPr lang="en-US" dirty="0"/>
              </a:p>
            </p:txBody>
          </p:sp>
        </p:grpSp>
        <p:cxnSp>
          <p:nvCxnSpPr>
            <p:cNvPr id="23" name="Straight Arrow Connector 22"/>
            <p:cNvCxnSpPr>
              <a:stCxn id="47" idx="5"/>
              <a:endCxn id="33" idx="0"/>
            </p:cNvCxnSpPr>
            <p:nvPr/>
          </p:nvCxnSpPr>
          <p:spPr bwMode="auto">
            <a:xfrm>
              <a:off x="4493885" y="1676542"/>
              <a:ext cx="1221115" cy="1409558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41" idx="6"/>
              <a:endCxn id="33" idx="1"/>
            </p:cNvCxnSpPr>
            <p:nvPr/>
          </p:nvCxnSpPr>
          <p:spPr bwMode="auto">
            <a:xfrm>
              <a:off x="4572000" y="2552700"/>
              <a:ext cx="954415" cy="61151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/>
            <p:cNvCxnSpPr>
              <a:stCxn id="31" idx="7"/>
              <a:endCxn id="33" idx="3"/>
            </p:cNvCxnSpPr>
            <p:nvPr/>
          </p:nvCxnSpPr>
          <p:spPr bwMode="auto">
            <a:xfrm flipV="1">
              <a:off x="3291618" y="3541385"/>
              <a:ext cx="2234797" cy="188016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>
              <a:stCxn id="48" idx="3"/>
            </p:cNvCxnSpPr>
            <p:nvPr/>
          </p:nvCxnSpPr>
          <p:spPr bwMode="auto">
            <a:xfrm>
              <a:off x="4610100" y="1487957"/>
              <a:ext cx="838200" cy="378801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>
              <a:endCxn id="29" idx="3"/>
            </p:cNvCxnSpPr>
            <p:nvPr/>
          </p:nvCxnSpPr>
          <p:spPr bwMode="auto">
            <a:xfrm flipV="1">
              <a:off x="4493885" y="2207885"/>
              <a:ext cx="994430" cy="172407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3564" y="1309297"/>
            <a:ext cx="3326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Identify vertices with no incoming edges.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8395" y="2883125"/>
            <a:ext cx="26058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Four vertices with no incoming edges.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Select one.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8" idx="0"/>
          </p:cNvCxnSpPr>
          <p:nvPr/>
        </p:nvCxnSpPr>
        <p:spPr bwMode="auto">
          <a:xfrm flipV="1">
            <a:off x="1591304" y="1262226"/>
            <a:ext cx="3570566" cy="16208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>
            <a:stCxn id="38" idx="3"/>
          </p:cNvCxnSpPr>
          <p:nvPr/>
        </p:nvCxnSpPr>
        <p:spPr bwMode="auto">
          <a:xfrm>
            <a:off x="2894213" y="3421734"/>
            <a:ext cx="1036424" cy="59509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>
            <a:stCxn id="38" idx="2"/>
          </p:cNvCxnSpPr>
          <p:nvPr/>
        </p:nvCxnSpPr>
        <p:spPr bwMode="auto">
          <a:xfrm>
            <a:off x="1591304" y="3960343"/>
            <a:ext cx="2301233" cy="121604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Oval 44"/>
          <p:cNvSpPr/>
          <p:nvPr/>
        </p:nvSpPr>
        <p:spPr bwMode="auto">
          <a:xfrm>
            <a:off x="3733106" y="3722188"/>
            <a:ext cx="1066800" cy="8382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Arrow Connector 45"/>
          <p:cNvCxnSpPr>
            <a:stCxn id="38" idx="0"/>
          </p:cNvCxnSpPr>
          <p:nvPr/>
        </p:nvCxnSpPr>
        <p:spPr bwMode="auto">
          <a:xfrm flipV="1">
            <a:off x="1591304" y="2257730"/>
            <a:ext cx="3608666" cy="62539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463546" y="5715000"/>
            <a:ext cx="157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1524000" y="5715000"/>
            <a:ext cx="728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142 143 321 341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3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Simple Topological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093633" y="914400"/>
            <a:ext cx="3221567" cy="4655578"/>
            <a:chOff x="2798233" y="1221257"/>
            <a:chExt cx="3221567" cy="4655578"/>
          </a:xfrm>
        </p:grpSpPr>
        <p:grpSp>
          <p:nvGrpSpPr>
            <p:cNvPr id="6" name="Group 5"/>
            <p:cNvGrpSpPr/>
            <p:nvPr/>
          </p:nvGrpSpPr>
          <p:grpSpPr>
            <a:xfrm>
              <a:off x="4000500" y="1221257"/>
              <a:ext cx="609600" cy="533400"/>
              <a:chOff x="2171700" y="2209800"/>
              <a:chExt cx="609600" cy="533400"/>
            </a:xfrm>
          </p:grpSpPr>
          <p:sp>
            <p:nvSpPr>
              <p:cNvPr id="47" name="Oval 46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322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000500" y="2286000"/>
              <a:ext cx="609600" cy="533400"/>
              <a:chOff x="2171700" y="2209800"/>
              <a:chExt cx="609600" cy="533400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326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410200" y="3086100"/>
              <a:ext cx="609600" cy="533400"/>
              <a:chOff x="2171700" y="2209800"/>
              <a:chExt cx="609600" cy="533400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401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798233" y="5343435"/>
              <a:ext cx="609600" cy="533400"/>
              <a:chOff x="2171700" y="2209800"/>
              <a:chExt cx="609600" cy="533400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378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72100" y="1752600"/>
              <a:ext cx="609600" cy="533400"/>
              <a:chOff x="2171700" y="2209800"/>
              <a:chExt cx="609600" cy="533400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421</a:t>
                </a:r>
                <a:endParaRPr lang="en-US" dirty="0"/>
              </a:p>
            </p:txBody>
          </p:sp>
        </p:grpSp>
        <p:cxnSp>
          <p:nvCxnSpPr>
            <p:cNvPr id="23" name="Straight Arrow Connector 22"/>
            <p:cNvCxnSpPr>
              <a:stCxn id="47" idx="5"/>
              <a:endCxn id="33" idx="0"/>
            </p:cNvCxnSpPr>
            <p:nvPr/>
          </p:nvCxnSpPr>
          <p:spPr bwMode="auto">
            <a:xfrm>
              <a:off x="4493885" y="1676542"/>
              <a:ext cx="1221115" cy="1409558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41" idx="6"/>
              <a:endCxn id="33" idx="1"/>
            </p:cNvCxnSpPr>
            <p:nvPr/>
          </p:nvCxnSpPr>
          <p:spPr bwMode="auto">
            <a:xfrm>
              <a:off x="4572000" y="2552700"/>
              <a:ext cx="954415" cy="61151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/>
            <p:cNvCxnSpPr>
              <a:stCxn id="31" idx="7"/>
              <a:endCxn id="33" idx="3"/>
            </p:cNvCxnSpPr>
            <p:nvPr/>
          </p:nvCxnSpPr>
          <p:spPr bwMode="auto">
            <a:xfrm flipV="1">
              <a:off x="3291618" y="3541385"/>
              <a:ext cx="2234797" cy="188016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>
              <a:stCxn id="48" idx="3"/>
            </p:cNvCxnSpPr>
            <p:nvPr/>
          </p:nvCxnSpPr>
          <p:spPr bwMode="auto">
            <a:xfrm>
              <a:off x="4610100" y="1487957"/>
              <a:ext cx="838200" cy="378801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>
              <a:endCxn id="29" idx="3"/>
            </p:cNvCxnSpPr>
            <p:nvPr/>
          </p:nvCxnSpPr>
          <p:spPr bwMode="auto">
            <a:xfrm flipV="1">
              <a:off x="4493885" y="2207885"/>
              <a:ext cx="994430" cy="172407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33564" y="1309297"/>
            <a:ext cx="3326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 vertex and its edges.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3546" y="5715000"/>
            <a:ext cx="157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1524000" y="5715000"/>
            <a:ext cx="728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142 143 321 341 370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8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Simple Topological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093633" y="914400"/>
            <a:ext cx="3221567" cy="4655578"/>
            <a:chOff x="2798233" y="1221257"/>
            <a:chExt cx="3221567" cy="4655578"/>
          </a:xfrm>
        </p:grpSpPr>
        <p:grpSp>
          <p:nvGrpSpPr>
            <p:cNvPr id="6" name="Group 5"/>
            <p:cNvGrpSpPr/>
            <p:nvPr/>
          </p:nvGrpSpPr>
          <p:grpSpPr>
            <a:xfrm>
              <a:off x="4000500" y="1221257"/>
              <a:ext cx="609600" cy="533400"/>
              <a:chOff x="2171700" y="2209800"/>
              <a:chExt cx="609600" cy="533400"/>
            </a:xfrm>
          </p:grpSpPr>
          <p:sp>
            <p:nvSpPr>
              <p:cNvPr id="47" name="Oval 46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322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000500" y="2286000"/>
              <a:ext cx="609600" cy="533400"/>
              <a:chOff x="2171700" y="2209800"/>
              <a:chExt cx="609600" cy="533400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326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410200" y="3086100"/>
              <a:ext cx="609600" cy="533400"/>
              <a:chOff x="2171700" y="2209800"/>
              <a:chExt cx="609600" cy="533400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401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798233" y="5343435"/>
              <a:ext cx="609600" cy="533400"/>
              <a:chOff x="2171700" y="2209800"/>
              <a:chExt cx="609600" cy="533400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378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72100" y="1752600"/>
              <a:ext cx="609600" cy="533400"/>
              <a:chOff x="2171700" y="2209800"/>
              <a:chExt cx="609600" cy="533400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421</a:t>
                </a:r>
                <a:endParaRPr lang="en-US" dirty="0"/>
              </a:p>
            </p:txBody>
          </p:sp>
        </p:grpSp>
        <p:cxnSp>
          <p:nvCxnSpPr>
            <p:cNvPr id="23" name="Straight Arrow Connector 22"/>
            <p:cNvCxnSpPr>
              <a:stCxn id="47" idx="5"/>
              <a:endCxn id="33" idx="0"/>
            </p:cNvCxnSpPr>
            <p:nvPr/>
          </p:nvCxnSpPr>
          <p:spPr bwMode="auto">
            <a:xfrm>
              <a:off x="4493885" y="1676542"/>
              <a:ext cx="1221115" cy="1409558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41" idx="6"/>
              <a:endCxn id="33" idx="1"/>
            </p:cNvCxnSpPr>
            <p:nvPr/>
          </p:nvCxnSpPr>
          <p:spPr bwMode="auto">
            <a:xfrm>
              <a:off x="4572000" y="2552700"/>
              <a:ext cx="954415" cy="61151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/>
            <p:cNvCxnSpPr>
              <a:stCxn id="31" idx="7"/>
              <a:endCxn id="33" idx="3"/>
            </p:cNvCxnSpPr>
            <p:nvPr/>
          </p:nvCxnSpPr>
          <p:spPr bwMode="auto">
            <a:xfrm flipV="1">
              <a:off x="3291618" y="3541385"/>
              <a:ext cx="2234797" cy="188016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>
              <a:stCxn id="48" idx="3"/>
            </p:cNvCxnSpPr>
            <p:nvPr/>
          </p:nvCxnSpPr>
          <p:spPr bwMode="auto">
            <a:xfrm>
              <a:off x="4610100" y="1487957"/>
              <a:ext cx="838200" cy="378801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>
              <a:endCxn id="29" idx="3"/>
            </p:cNvCxnSpPr>
            <p:nvPr/>
          </p:nvCxnSpPr>
          <p:spPr bwMode="auto">
            <a:xfrm flipV="1">
              <a:off x="4493885" y="2207885"/>
              <a:ext cx="994430" cy="172407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33564" y="1309297"/>
            <a:ext cx="3326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Identify vertices with no incoming edges.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8395" y="2883125"/>
            <a:ext cx="26058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Three vertices with no incoming edges.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Select one.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6" idx="0"/>
          </p:cNvCxnSpPr>
          <p:nvPr/>
        </p:nvCxnSpPr>
        <p:spPr bwMode="auto">
          <a:xfrm flipV="1">
            <a:off x="1591304" y="1262226"/>
            <a:ext cx="3570566" cy="16208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stCxn id="36" idx="2"/>
          </p:cNvCxnSpPr>
          <p:nvPr/>
        </p:nvCxnSpPr>
        <p:spPr bwMode="auto">
          <a:xfrm>
            <a:off x="1591304" y="3960343"/>
            <a:ext cx="2301233" cy="121604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3759200" y="4801096"/>
            <a:ext cx="1066800" cy="8382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Straight Arrow Connector 39"/>
          <p:cNvCxnSpPr>
            <a:stCxn id="36" idx="0"/>
          </p:cNvCxnSpPr>
          <p:nvPr/>
        </p:nvCxnSpPr>
        <p:spPr bwMode="auto">
          <a:xfrm flipV="1">
            <a:off x="1591304" y="2257730"/>
            <a:ext cx="3608666" cy="62539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463546" y="5715000"/>
            <a:ext cx="157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  <a:endParaRPr 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1524000" y="5715000"/>
            <a:ext cx="728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142 143 321 341 370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Simple Topological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95900" y="914400"/>
            <a:ext cx="2019300" cy="2398243"/>
            <a:chOff x="4000500" y="1221257"/>
            <a:chExt cx="2019300" cy="2398243"/>
          </a:xfrm>
        </p:grpSpPr>
        <p:grpSp>
          <p:nvGrpSpPr>
            <p:cNvPr id="6" name="Group 5"/>
            <p:cNvGrpSpPr/>
            <p:nvPr/>
          </p:nvGrpSpPr>
          <p:grpSpPr>
            <a:xfrm>
              <a:off x="4000500" y="1221257"/>
              <a:ext cx="609600" cy="533400"/>
              <a:chOff x="2171700" y="2209800"/>
              <a:chExt cx="609600" cy="533400"/>
            </a:xfrm>
          </p:grpSpPr>
          <p:sp>
            <p:nvSpPr>
              <p:cNvPr id="47" name="Oval 46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322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000500" y="2286000"/>
              <a:ext cx="609600" cy="533400"/>
              <a:chOff x="2171700" y="2209800"/>
              <a:chExt cx="609600" cy="533400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326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410200" y="3086100"/>
              <a:ext cx="609600" cy="533400"/>
              <a:chOff x="2171700" y="2209800"/>
              <a:chExt cx="609600" cy="533400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401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72100" y="1752600"/>
              <a:ext cx="609600" cy="533400"/>
              <a:chOff x="2171700" y="2209800"/>
              <a:chExt cx="609600" cy="533400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421</a:t>
                </a:r>
                <a:endParaRPr lang="en-US" dirty="0"/>
              </a:p>
            </p:txBody>
          </p:sp>
        </p:grpSp>
        <p:cxnSp>
          <p:nvCxnSpPr>
            <p:cNvPr id="23" name="Straight Arrow Connector 22"/>
            <p:cNvCxnSpPr>
              <a:stCxn id="47" idx="5"/>
              <a:endCxn id="33" idx="0"/>
            </p:cNvCxnSpPr>
            <p:nvPr/>
          </p:nvCxnSpPr>
          <p:spPr bwMode="auto">
            <a:xfrm>
              <a:off x="4493885" y="1676542"/>
              <a:ext cx="1221115" cy="1409558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41" idx="6"/>
              <a:endCxn id="33" idx="1"/>
            </p:cNvCxnSpPr>
            <p:nvPr/>
          </p:nvCxnSpPr>
          <p:spPr bwMode="auto">
            <a:xfrm>
              <a:off x="4572000" y="2552700"/>
              <a:ext cx="954415" cy="61151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>
              <a:stCxn id="48" idx="3"/>
            </p:cNvCxnSpPr>
            <p:nvPr/>
          </p:nvCxnSpPr>
          <p:spPr bwMode="auto">
            <a:xfrm>
              <a:off x="4610100" y="1487957"/>
              <a:ext cx="838200" cy="378801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>
              <a:endCxn id="29" idx="3"/>
            </p:cNvCxnSpPr>
            <p:nvPr/>
          </p:nvCxnSpPr>
          <p:spPr bwMode="auto">
            <a:xfrm flipV="1">
              <a:off x="4493885" y="2207885"/>
              <a:ext cx="994430" cy="172407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33564" y="1309297"/>
            <a:ext cx="3326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 vertex and its edges.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3546" y="5715000"/>
            <a:ext cx="157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1524000" y="5715000"/>
            <a:ext cx="728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142 143 321 341 370 378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5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Simple Topological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95900" y="914400"/>
            <a:ext cx="2019300" cy="2398243"/>
            <a:chOff x="4000500" y="1221257"/>
            <a:chExt cx="2019300" cy="2398243"/>
          </a:xfrm>
        </p:grpSpPr>
        <p:grpSp>
          <p:nvGrpSpPr>
            <p:cNvPr id="6" name="Group 5"/>
            <p:cNvGrpSpPr/>
            <p:nvPr/>
          </p:nvGrpSpPr>
          <p:grpSpPr>
            <a:xfrm>
              <a:off x="4000500" y="1221257"/>
              <a:ext cx="609600" cy="533400"/>
              <a:chOff x="2171700" y="2209800"/>
              <a:chExt cx="609600" cy="533400"/>
            </a:xfrm>
          </p:grpSpPr>
          <p:sp>
            <p:nvSpPr>
              <p:cNvPr id="47" name="Oval 46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322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000500" y="2286000"/>
              <a:ext cx="609600" cy="533400"/>
              <a:chOff x="2171700" y="2209800"/>
              <a:chExt cx="609600" cy="533400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326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410200" y="3086100"/>
              <a:ext cx="609600" cy="533400"/>
              <a:chOff x="2171700" y="2209800"/>
              <a:chExt cx="609600" cy="533400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401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72100" y="1752600"/>
              <a:ext cx="609600" cy="533400"/>
              <a:chOff x="2171700" y="2209800"/>
              <a:chExt cx="609600" cy="533400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421</a:t>
                </a:r>
                <a:endParaRPr lang="en-US" dirty="0"/>
              </a:p>
            </p:txBody>
          </p:sp>
        </p:grpSp>
        <p:cxnSp>
          <p:nvCxnSpPr>
            <p:cNvPr id="23" name="Straight Arrow Connector 22"/>
            <p:cNvCxnSpPr>
              <a:stCxn id="47" idx="5"/>
              <a:endCxn id="33" idx="0"/>
            </p:cNvCxnSpPr>
            <p:nvPr/>
          </p:nvCxnSpPr>
          <p:spPr bwMode="auto">
            <a:xfrm>
              <a:off x="4493885" y="1676542"/>
              <a:ext cx="1221115" cy="1409558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41" idx="6"/>
              <a:endCxn id="33" idx="1"/>
            </p:cNvCxnSpPr>
            <p:nvPr/>
          </p:nvCxnSpPr>
          <p:spPr bwMode="auto">
            <a:xfrm>
              <a:off x="4572000" y="2552700"/>
              <a:ext cx="954415" cy="61151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>
              <a:stCxn id="48" idx="3"/>
            </p:cNvCxnSpPr>
            <p:nvPr/>
          </p:nvCxnSpPr>
          <p:spPr bwMode="auto">
            <a:xfrm>
              <a:off x="4610100" y="1487957"/>
              <a:ext cx="838200" cy="378801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>
              <a:endCxn id="29" idx="3"/>
            </p:cNvCxnSpPr>
            <p:nvPr/>
          </p:nvCxnSpPr>
          <p:spPr bwMode="auto">
            <a:xfrm flipV="1">
              <a:off x="4493885" y="2207885"/>
              <a:ext cx="994430" cy="172407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8395" y="2883125"/>
            <a:ext cx="26058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Two vertices with no incoming edges.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Select one.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 bwMode="auto">
          <a:xfrm flipV="1">
            <a:off x="1591304" y="1262226"/>
            <a:ext cx="3570566" cy="162089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4942178" y="790605"/>
            <a:ext cx="1066800" cy="8382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" name="Straight Arrow Connector 34"/>
          <p:cNvCxnSpPr>
            <a:stCxn id="25" idx="0"/>
          </p:cNvCxnSpPr>
          <p:nvPr/>
        </p:nvCxnSpPr>
        <p:spPr bwMode="auto">
          <a:xfrm flipV="1">
            <a:off x="1591304" y="2257730"/>
            <a:ext cx="3608666" cy="62539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233564" y="1309297"/>
            <a:ext cx="3326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Identify vertices with no incoming edges.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3546" y="5715000"/>
            <a:ext cx="157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1524000" y="5715000"/>
            <a:ext cx="728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142 143 321 341 370 378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BFS 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74531" name="Oval 3"/>
          <p:cNvSpPr>
            <a:spLocks noChangeArrowheads="1"/>
          </p:cNvSpPr>
          <p:nvPr/>
        </p:nvSpPr>
        <p:spPr bwMode="auto">
          <a:xfrm>
            <a:off x="1143000" y="153142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  <a:endParaRPr lang="en-US" sz="4000" i="0">
              <a:solidFill>
                <a:schemeClr val="accent1"/>
              </a:solidFill>
              <a:latin typeface="Times New Roman" charset="0"/>
            </a:endParaRPr>
          </a:p>
        </p:txBody>
      </p:sp>
      <p:sp>
        <p:nvSpPr>
          <p:cNvPr id="1174532" name="Oval 4"/>
          <p:cNvSpPr>
            <a:spLocks noChangeArrowheads="1"/>
          </p:cNvSpPr>
          <p:nvPr/>
        </p:nvSpPr>
        <p:spPr bwMode="auto">
          <a:xfrm>
            <a:off x="1143000" y="305542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1174533" name="Oval 5"/>
          <p:cNvSpPr>
            <a:spLocks noChangeArrowheads="1"/>
          </p:cNvSpPr>
          <p:nvPr/>
        </p:nvSpPr>
        <p:spPr bwMode="auto">
          <a:xfrm>
            <a:off x="3200400" y="1531427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 dirty="0">
                <a:solidFill>
                  <a:schemeClr val="accent1"/>
                </a:solidFill>
                <a:latin typeface="Times New Roman" charset="0"/>
                <a:sym typeface="Symbol" charset="0"/>
              </a:rPr>
              <a:t>0</a:t>
            </a:r>
          </a:p>
        </p:txBody>
      </p:sp>
      <p:sp>
        <p:nvSpPr>
          <p:cNvPr id="1174534" name="Oval 6"/>
          <p:cNvSpPr>
            <a:spLocks noChangeArrowheads="1"/>
          </p:cNvSpPr>
          <p:nvPr/>
        </p:nvSpPr>
        <p:spPr bwMode="auto">
          <a:xfrm>
            <a:off x="3200400" y="305542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1174535" name="Oval 7"/>
          <p:cNvSpPr>
            <a:spLocks noChangeArrowheads="1"/>
          </p:cNvSpPr>
          <p:nvPr/>
        </p:nvSpPr>
        <p:spPr bwMode="auto">
          <a:xfrm>
            <a:off x="5257800" y="153142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1174536" name="Oval 8"/>
          <p:cNvSpPr>
            <a:spLocks noChangeArrowheads="1"/>
          </p:cNvSpPr>
          <p:nvPr/>
        </p:nvSpPr>
        <p:spPr bwMode="auto">
          <a:xfrm>
            <a:off x="5257800" y="305542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1174537" name="Oval 9"/>
          <p:cNvSpPr>
            <a:spLocks noChangeArrowheads="1"/>
          </p:cNvSpPr>
          <p:nvPr/>
        </p:nvSpPr>
        <p:spPr bwMode="auto">
          <a:xfrm>
            <a:off x="7315200" y="153142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1174538" name="Oval 10"/>
          <p:cNvSpPr>
            <a:spLocks noChangeArrowheads="1"/>
          </p:cNvSpPr>
          <p:nvPr/>
        </p:nvSpPr>
        <p:spPr bwMode="auto">
          <a:xfrm>
            <a:off x="7315200" y="305542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1174547" name="AutoShape 19"/>
          <p:cNvCxnSpPr>
            <a:cxnSpLocks noChangeShapeType="1"/>
            <a:stCxn id="1174532" idx="0"/>
            <a:endCxn id="1174531" idx="4"/>
          </p:cNvCxnSpPr>
          <p:nvPr/>
        </p:nvCxnSpPr>
        <p:spPr bwMode="auto">
          <a:xfrm flipV="1">
            <a:off x="1524000" y="2307715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4548" name="AutoShape 20"/>
          <p:cNvCxnSpPr>
            <a:cxnSpLocks noChangeShapeType="1"/>
            <a:stCxn id="1174531" idx="6"/>
            <a:endCxn id="1174533" idx="2"/>
          </p:cNvCxnSpPr>
          <p:nvPr/>
        </p:nvCxnSpPr>
        <p:spPr bwMode="auto">
          <a:xfrm>
            <a:off x="1919288" y="1912427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4549" name="AutoShape 21"/>
          <p:cNvCxnSpPr>
            <a:cxnSpLocks noChangeShapeType="1"/>
            <a:stCxn id="1174533" idx="4"/>
            <a:endCxn id="1174534" idx="0"/>
          </p:cNvCxnSpPr>
          <p:nvPr/>
        </p:nvCxnSpPr>
        <p:spPr bwMode="auto">
          <a:xfrm>
            <a:off x="3581400" y="2307715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4550" name="AutoShape 22"/>
          <p:cNvCxnSpPr>
            <a:cxnSpLocks noChangeShapeType="1"/>
            <a:stCxn id="1174534" idx="7"/>
            <a:endCxn id="1174535" idx="3"/>
          </p:cNvCxnSpPr>
          <p:nvPr/>
        </p:nvCxnSpPr>
        <p:spPr bwMode="auto">
          <a:xfrm flipV="1">
            <a:off x="3851275" y="2196590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4551" name="AutoShape 23"/>
          <p:cNvCxnSpPr>
            <a:cxnSpLocks noChangeShapeType="1"/>
            <a:stCxn id="1174534" idx="6"/>
            <a:endCxn id="1174536" idx="2"/>
          </p:cNvCxnSpPr>
          <p:nvPr/>
        </p:nvCxnSpPr>
        <p:spPr bwMode="auto">
          <a:xfrm>
            <a:off x="3976688" y="3436427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4552" name="AutoShape 24"/>
          <p:cNvCxnSpPr>
            <a:cxnSpLocks noChangeShapeType="1"/>
            <a:stCxn id="1174536" idx="0"/>
            <a:endCxn id="1174535" idx="4"/>
          </p:cNvCxnSpPr>
          <p:nvPr/>
        </p:nvCxnSpPr>
        <p:spPr bwMode="auto">
          <a:xfrm flipV="1">
            <a:off x="5638800" y="2307715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4553" name="AutoShape 25"/>
          <p:cNvCxnSpPr>
            <a:cxnSpLocks noChangeShapeType="1"/>
            <a:stCxn id="1174535" idx="6"/>
            <a:endCxn id="1174537" idx="2"/>
          </p:cNvCxnSpPr>
          <p:nvPr/>
        </p:nvCxnSpPr>
        <p:spPr bwMode="auto">
          <a:xfrm>
            <a:off x="6034088" y="1912427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4554" name="AutoShape 26"/>
          <p:cNvCxnSpPr>
            <a:cxnSpLocks noChangeShapeType="1"/>
            <a:stCxn id="1174536" idx="6"/>
            <a:endCxn id="1174538" idx="2"/>
          </p:cNvCxnSpPr>
          <p:nvPr/>
        </p:nvCxnSpPr>
        <p:spPr bwMode="auto">
          <a:xfrm>
            <a:off x="6034088" y="3436427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4555" name="AutoShape 27"/>
          <p:cNvCxnSpPr>
            <a:cxnSpLocks noChangeShapeType="1"/>
            <a:stCxn id="1174538" idx="0"/>
            <a:endCxn id="1174537" idx="4"/>
          </p:cNvCxnSpPr>
          <p:nvPr/>
        </p:nvCxnSpPr>
        <p:spPr bwMode="auto">
          <a:xfrm flipV="1">
            <a:off x="7696200" y="2307715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74556" name="Rectangle 28"/>
          <p:cNvSpPr>
            <a:spLocks noChangeArrowheads="1"/>
          </p:cNvSpPr>
          <p:nvPr/>
        </p:nvSpPr>
        <p:spPr bwMode="auto">
          <a:xfrm>
            <a:off x="1905000" y="508508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74557" name="Rectangle 29"/>
          <p:cNvSpPr>
            <a:spLocks noChangeArrowheads="1"/>
          </p:cNvSpPr>
          <p:nvPr/>
        </p:nvSpPr>
        <p:spPr bwMode="auto">
          <a:xfrm>
            <a:off x="1219200" y="508508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latin typeface="+mn-lt"/>
              </a:rPr>
              <a:t>Q: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1361937" y="1074227"/>
            <a:ext cx="324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r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3385705" y="1066800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s</a:t>
            </a: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5464129" y="1074227"/>
            <a:ext cx="3048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t</a:t>
            </a: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7461518" y="1074227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u</a:t>
            </a:r>
          </a:p>
        </p:txBody>
      </p:sp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1321161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v</a:t>
            </a:r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3361512" y="3817427"/>
            <a:ext cx="463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w</a:t>
            </a:r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5479617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7560036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06864" y="1476078"/>
            <a:ext cx="134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Simple Topological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95900" y="1445743"/>
            <a:ext cx="2019300" cy="1866900"/>
            <a:chOff x="4000500" y="1752600"/>
            <a:chExt cx="2019300" cy="1866900"/>
          </a:xfrm>
        </p:grpSpPr>
        <p:grpSp>
          <p:nvGrpSpPr>
            <p:cNvPr id="9" name="Group 8"/>
            <p:cNvGrpSpPr/>
            <p:nvPr/>
          </p:nvGrpSpPr>
          <p:grpSpPr>
            <a:xfrm>
              <a:off x="4000500" y="2286000"/>
              <a:ext cx="609600" cy="533400"/>
              <a:chOff x="2171700" y="2209800"/>
              <a:chExt cx="609600" cy="533400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326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410200" y="3086100"/>
              <a:ext cx="609600" cy="533400"/>
              <a:chOff x="2171700" y="2209800"/>
              <a:chExt cx="609600" cy="533400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401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72100" y="1752600"/>
              <a:ext cx="609600" cy="533400"/>
              <a:chOff x="2171700" y="2209800"/>
              <a:chExt cx="609600" cy="533400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421</a:t>
                </a:r>
                <a:endParaRPr lang="en-US" dirty="0"/>
              </a:p>
            </p:txBody>
          </p:sp>
        </p:grpSp>
        <p:cxnSp>
          <p:nvCxnSpPr>
            <p:cNvPr id="24" name="Straight Arrow Connector 23"/>
            <p:cNvCxnSpPr>
              <a:stCxn id="41" idx="6"/>
              <a:endCxn id="33" idx="1"/>
            </p:cNvCxnSpPr>
            <p:nvPr/>
          </p:nvCxnSpPr>
          <p:spPr bwMode="auto">
            <a:xfrm>
              <a:off x="4572000" y="2552700"/>
              <a:ext cx="954415" cy="61151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>
              <a:endCxn id="29" idx="3"/>
            </p:cNvCxnSpPr>
            <p:nvPr/>
          </p:nvCxnSpPr>
          <p:spPr bwMode="auto">
            <a:xfrm flipV="1">
              <a:off x="4493885" y="2207885"/>
              <a:ext cx="994430" cy="172407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33564" y="1309297"/>
            <a:ext cx="3326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 vertex and its edges.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3546" y="5715000"/>
            <a:ext cx="157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1524000" y="5715000"/>
            <a:ext cx="728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142 143 321 341 370 378 322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21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Simple Topological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95900" y="1445743"/>
            <a:ext cx="2019300" cy="1866900"/>
            <a:chOff x="4000500" y="1752600"/>
            <a:chExt cx="2019300" cy="1866900"/>
          </a:xfrm>
        </p:grpSpPr>
        <p:grpSp>
          <p:nvGrpSpPr>
            <p:cNvPr id="9" name="Group 8"/>
            <p:cNvGrpSpPr/>
            <p:nvPr/>
          </p:nvGrpSpPr>
          <p:grpSpPr>
            <a:xfrm>
              <a:off x="4000500" y="2286000"/>
              <a:ext cx="609600" cy="533400"/>
              <a:chOff x="2171700" y="2209800"/>
              <a:chExt cx="609600" cy="533400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326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410200" y="3086100"/>
              <a:ext cx="609600" cy="533400"/>
              <a:chOff x="2171700" y="2209800"/>
              <a:chExt cx="609600" cy="533400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401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72100" y="1752600"/>
              <a:ext cx="609600" cy="533400"/>
              <a:chOff x="2171700" y="2209800"/>
              <a:chExt cx="609600" cy="533400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421</a:t>
                </a:r>
                <a:endParaRPr lang="en-US" dirty="0"/>
              </a:p>
            </p:txBody>
          </p:sp>
        </p:grpSp>
        <p:cxnSp>
          <p:nvCxnSpPr>
            <p:cNvPr id="24" name="Straight Arrow Connector 23"/>
            <p:cNvCxnSpPr>
              <a:stCxn id="41" idx="6"/>
              <a:endCxn id="33" idx="1"/>
            </p:cNvCxnSpPr>
            <p:nvPr/>
          </p:nvCxnSpPr>
          <p:spPr bwMode="auto">
            <a:xfrm>
              <a:off x="4572000" y="2552700"/>
              <a:ext cx="954415" cy="611515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>
              <a:endCxn id="29" idx="3"/>
            </p:cNvCxnSpPr>
            <p:nvPr/>
          </p:nvCxnSpPr>
          <p:spPr bwMode="auto">
            <a:xfrm flipV="1">
              <a:off x="4493885" y="2207885"/>
              <a:ext cx="994430" cy="172407"/>
            </a:xfrm>
            <a:prstGeom prst="straightConnector1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8395" y="2883125"/>
            <a:ext cx="2605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Only vertex with no incoming edge. 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9" idx="0"/>
          </p:cNvCxnSpPr>
          <p:nvPr/>
        </p:nvCxnSpPr>
        <p:spPr bwMode="auto">
          <a:xfrm flipV="1">
            <a:off x="1591304" y="2257731"/>
            <a:ext cx="3608666" cy="6253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233564" y="1309297"/>
            <a:ext cx="3326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Identify vertices with no incoming edges.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63546" y="5715000"/>
            <a:ext cx="157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1524000" y="5715000"/>
            <a:ext cx="728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142 143 321 341 370 378 322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4971370" y="1840270"/>
            <a:ext cx="1066800" cy="8382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7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Simple Topological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67500" y="1445743"/>
            <a:ext cx="647700" cy="1866900"/>
            <a:chOff x="5372100" y="1752600"/>
            <a:chExt cx="647700" cy="1866900"/>
          </a:xfrm>
        </p:grpSpPr>
        <p:grpSp>
          <p:nvGrpSpPr>
            <p:cNvPr id="13" name="Group 12"/>
            <p:cNvGrpSpPr/>
            <p:nvPr/>
          </p:nvGrpSpPr>
          <p:grpSpPr>
            <a:xfrm>
              <a:off x="5410200" y="3086100"/>
              <a:ext cx="609600" cy="533400"/>
              <a:chOff x="2171700" y="2209800"/>
              <a:chExt cx="609600" cy="533400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401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72100" y="1752600"/>
              <a:ext cx="609600" cy="533400"/>
              <a:chOff x="2171700" y="2209800"/>
              <a:chExt cx="609600" cy="533400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421</a:t>
                </a:r>
                <a:endParaRPr lang="en-US" dirty="0"/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3564" y="1309297"/>
            <a:ext cx="3326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 vertex and its edges.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3546" y="5715000"/>
            <a:ext cx="157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1524000" y="5715000"/>
            <a:ext cx="728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142 143 321 341 370 378 322 326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Simple Topological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67500" y="1445743"/>
            <a:ext cx="647700" cy="1866900"/>
            <a:chOff x="5372100" y="1752600"/>
            <a:chExt cx="647700" cy="1866900"/>
          </a:xfrm>
        </p:grpSpPr>
        <p:grpSp>
          <p:nvGrpSpPr>
            <p:cNvPr id="13" name="Group 12"/>
            <p:cNvGrpSpPr/>
            <p:nvPr/>
          </p:nvGrpSpPr>
          <p:grpSpPr>
            <a:xfrm>
              <a:off x="5410200" y="3086100"/>
              <a:ext cx="609600" cy="533400"/>
              <a:chOff x="2171700" y="2209800"/>
              <a:chExt cx="609600" cy="533400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401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72100" y="1752600"/>
              <a:ext cx="609600" cy="533400"/>
              <a:chOff x="2171700" y="2209800"/>
              <a:chExt cx="609600" cy="533400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2209800" y="2209800"/>
                <a:ext cx="533400" cy="5334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Marlett" pitchFamily="2" charset="2"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71700" y="2276445"/>
                <a:ext cx="60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421</a:t>
                </a:r>
                <a:endParaRPr lang="en-US" dirty="0"/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14600" y="2436151"/>
            <a:ext cx="26058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Two vertices with no incoming edges.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Select one.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 bwMode="auto">
          <a:xfrm flipV="1">
            <a:off x="5120418" y="2010263"/>
            <a:ext cx="1127982" cy="96449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6345767" y="1314703"/>
            <a:ext cx="1066800" cy="8382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 bwMode="auto">
          <a:xfrm>
            <a:off x="5120418" y="2974760"/>
            <a:ext cx="1432782" cy="9209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233564" y="1309297"/>
            <a:ext cx="3326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Identify vertices with no incoming edges.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3546" y="5715000"/>
            <a:ext cx="157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1524000" y="5715000"/>
            <a:ext cx="728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142 143 321 341 370 378 322 326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Simple Topological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05600" y="2779243"/>
            <a:ext cx="609600" cy="533400"/>
            <a:chOff x="2171700" y="2209800"/>
            <a:chExt cx="609600" cy="533400"/>
          </a:xfrm>
        </p:grpSpPr>
        <p:sp>
          <p:nvSpPr>
            <p:cNvPr id="33" name="Oval 32"/>
            <p:cNvSpPr/>
            <p:nvPr/>
          </p:nvSpPr>
          <p:spPr bwMode="auto">
            <a:xfrm>
              <a:off x="2209800" y="2209800"/>
              <a:ext cx="533400" cy="5334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71700" y="2276445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401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3564" y="1309297"/>
            <a:ext cx="3326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 vertex and its edges.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3546" y="5715000"/>
            <a:ext cx="157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1524000" y="5715000"/>
            <a:ext cx="728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142 143 321 341 370 378 322 326 421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7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Simple Topological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05600" y="2779243"/>
            <a:ext cx="609600" cy="533400"/>
            <a:chOff x="2171700" y="2209800"/>
            <a:chExt cx="609600" cy="533400"/>
          </a:xfrm>
        </p:grpSpPr>
        <p:sp>
          <p:nvSpPr>
            <p:cNvPr id="33" name="Oval 32"/>
            <p:cNvSpPr/>
            <p:nvPr/>
          </p:nvSpPr>
          <p:spPr bwMode="auto">
            <a:xfrm>
              <a:off x="2209800" y="2209800"/>
              <a:ext cx="533400" cy="5334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71700" y="2276445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401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436151"/>
            <a:ext cx="2605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Only vertex with no incoming edges.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6324600" y="2643766"/>
            <a:ext cx="1066800" cy="8382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 bwMode="auto">
          <a:xfrm>
            <a:off x="5120418" y="2790094"/>
            <a:ext cx="1432782" cy="27675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233564" y="1309297"/>
            <a:ext cx="3326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Identify vertices with no incoming edges.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3546" y="5715000"/>
            <a:ext cx="157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1524000" y="5715000"/>
            <a:ext cx="728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142 143 321 341 370 378 322 326 421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11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Simple Topological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3564" y="1309297"/>
            <a:ext cx="3326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 vertex and its edges.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3546" y="5715000"/>
            <a:ext cx="157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1524000" y="5715000"/>
            <a:ext cx="728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142 143 321 341 370 378 322 326 421 401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Simple Topological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4267200"/>
          </a:xfrm>
        </p:spPr>
        <p:txBody>
          <a:bodyPr/>
          <a:lstStyle/>
          <a:p>
            <a:r>
              <a:rPr lang="en-US" dirty="0" smtClean="0"/>
              <a:t>Therefore, the student can take the classes in this order: 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142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143 321 341 370 378 322 326 421 401</a:t>
            </a:r>
            <a:endParaRPr lang="en-US" sz="28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There are many other possible orderings, depending how choose which vertex to remove if there’s more than one with no incoming edges.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14300"/>
            <a:ext cx="8991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 of Simple Topological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6172200" cy="5410200"/>
              </a:xfrm>
            </p:spPr>
            <p:txBody>
              <a:bodyPr/>
              <a:lstStyle/>
              <a:p>
                <a:r>
                  <a:rPr lang="en-US" dirty="0" smtClean="0"/>
                  <a:t>Runtime of each step: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Initialize in-degree array: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Find vertex with in-degree zero:</a:t>
                </a:r>
              </a:p>
              <a:p>
                <a:pPr marL="1371600" lvl="2" indent="-51435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 smtClean="0"/>
                  <a:t> vertices,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search in-degree array.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Reduce degree of vertices adjacent to removed vertex: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Output and mark removed vertex:  </a:t>
                </a:r>
              </a:p>
              <a:p>
                <a:pPr marL="571500" indent="-514350"/>
                <a:endParaRPr lang="en-US" dirty="0" smtClean="0"/>
              </a:p>
              <a:p>
                <a:pPr marL="571500" indent="-514350"/>
                <a:r>
                  <a:rPr lang="en-US" dirty="0" smtClean="0"/>
                  <a:t>Total time: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6172200" cy="5410200"/>
              </a:xfrm>
              <a:blipFill rotWithShape="0">
                <a:blip r:embed="rId2"/>
                <a:stretch>
                  <a:fillRect l="-1877" t="-1466" r="-1285" b="-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14300"/>
            <a:ext cx="8991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 of Simple Topological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6172200" cy="5410200"/>
              </a:xfrm>
            </p:spPr>
            <p:txBody>
              <a:bodyPr/>
              <a:lstStyle/>
              <a:p>
                <a:r>
                  <a:rPr lang="en-US" dirty="0" smtClean="0"/>
                  <a:t>Runtime of each step: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Initialize in-degree array: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Find vertex with in-degree zero:</a:t>
                </a:r>
              </a:p>
              <a:p>
                <a:pPr marL="1371600" lvl="2" indent="-51435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 smtClean="0"/>
                  <a:t> vertices,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search in-degree array.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Reduce degree of vertices adjacent to removed vertex: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Output and mark removed vertex:  </a:t>
                </a:r>
              </a:p>
              <a:p>
                <a:pPr marL="571500" indent="-514350"/>
                <a:endParaRPr lang="en-US" dirty="0" smtClean="0"/>
              </a:p>
              <a:p>
                <a:pPr marL="571500" indent="-514350"/>
                <a:r>
                  <a:rPr lang="en-US" dirty="0" smtClean="0"/>
                  <a:t>Total time: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6172200" cy="5410200"/>
              </a:xfrm>
              <a:blipFill rotWithShape="0">
                <a:blip r:embed="rId2"/>
                <a:stretch>
                  <a:fillRect l="-1877" t="-1466" r="-1285" b="-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6049433" y="1409700"/>
                <a:ext cx="3009900" cy="4914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arlett" pitchFamily="2" charset="2"/>
                  <a:buChar char="8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kern="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9433" y="1409700"/>
                <a:ext cx="3009900" cy="49149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BFS 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75555" name="Oval 3"/>
          <p:cNvSpPr>
            <a:spLocks noChangeArrowheads="1"/>
          </p:cNvSpPr>
          <p:nvPr/>
        </p:nvSpPr>
        <p:spPr bwMode="auto">
          <a:xfrm>
            <a:off x="1143000" y="1531427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charset="0"/>
            </a:endParaRPr>
          </a:p>
        </p:txBody>
      </p:sp>
      <p:sp>
        <p:nvSpPr>
          <p:cNvPr id="1175556" name="Oval 4"/>
          <p:cNvSpPr>
            <a:spLocks noChangeArrowheads="1"/>
          </p:cNvSpPr>
          <p:nvPr/>
        </p:nvSpPr>
        <p:spPr bwMode="auto">
          <a:xfrm>
            <a:off x="1143000" y="305542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1175557" name="Oval 5"/>
          <p:cNvSpPr>
            <a:spLocks noChangeArrowheads="1"/>
          </p:cNvSpPr>
          <p:nvPr/>
        </p:nvSpPr>
        <p:spPr bwMode="auto">
          <a:xfrm>
            <a:off x="3200400" y="1531427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0</a:t>
            </a:r>
          </a:p>
        </p:txBody>
      </p:sp>
      <p:sp>
        <p:nvSpPr>
          <p:cNvPr id="1175558" name="Oval 6"/>
          <p:cNvSpPr>
            <a:spLocks noChangeArrowheads="1"/>
          </p:cNvSpPr>
          <p:nvPr/>
        </p:nvSpPr>
        <p:spPr bwMode="auto">
          <a:xfrm>
            <a:off x="3200400" y="3055427"/>
            <a:ext cx="762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175559" name="Oval 7"/>
          <p:cNvSpPr>
            <a:spLocks noChangeArrowheads="1"/>
          </p:cNvSpPr>
          <p:nvPr/>
        </p:nvSpPr>
        <p:spPr bwMode="auto">
          <a:xfrm>
            <a:off x="5257800" y="153142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1175560" name="Oval 8"/>
          <p:cNvSpPr>
            <a:spLocks noChangeArrowheads="1"/>
          </p:cNvSpPr>
          <p:nvPr/>
        </p:nvSpPr>
        <p:spPr bwMode="auto">
          <a:xfrm>
            <a:off x="5257800" y="305542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1175561" name="Oval 9"/>
          <p:cNvSpPr>
            <a:spLocks noChangeArrowheads="1"/>
          </p:cNvSpPr>
          <p:nvPr/>
        </p:nvSpPr>
        <p:spPr bwMode="auto">
          <a:xfrm>
            <a:off x="7315200" y="153142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1175562" name="Oval 10"/>
          <p:cNvSpPr>
            <a:spLocks noChangeArrowheads="1"/>
          </p:cNvSpPr>
          <p:nvPr/>
        </p:nvSpPr>
        <p:spPr bwMode="auto">
          <a:xfrm>
            <a:off x="7315200" y="305542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1175571" name="AutoShape 19"/>
          <p:cNvCxnSpPr>
            <a:cxnSpLocks noChangeShapeType="1"/>
            <a:stCxn id="1175556" idx="0"/>
            <a:endCxn id="1175555" idx="4"/>
          </p:cNvCxnSpPr>
          <p:nvPr/>
        </p:nvCxnSpPr>
        <p:spPr bwMode="auto">
          <a:xfrm flipV="1">
            <a:off x="1524000" y="2307715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5572" name="AutoShape 20"/>
          <p:cNvCxnSpPr>
            <a:cxnSpLocks noChangeShapeType="1"/>
            <a:stCxn id="1175555" idx="6"/>
            <a:endCxn id="1175557" idx="2"/>
          </p:cNvCxnSpPr>
          <p:nvPr/>
        </p:nvCxnSpPr>
        <p:spPr bwMode="auto">
          <a:xfrm>
            <a:off x="1919288" y="1912427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5573" name="AutoShape 21"/>
          <p:cNvCxnSpPr>
            <a:cxnSpLocks noChangeShapeType="1"/>
            <a:stCxn id="1175557" idx="4"/>
            <a:endCxn id="1175558" idx="0"/>
          </p:cNvCxnSpPr>
          <p:nvPr/>
        </p:nvCxnSpPr>
        <p:spPr bwMode="auto">
          <a:xfrm>
            <a:off x="3581400" y="2307715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5574" name="AutoShape 22"/>
          <p:cNvCxnSpPr>
            <a:cxnSpLocks noChangeShapeType="1"/>
            <a:stCxn id="1175558" idx="7"/>
            <a:endCxn id="1175559" idx="3"/>
          </p:cNvCxnSpPr>
          <p:nvPr/>
        </p:nvCxnSpPr>
        <p:spPr bwMode="auto">
          <a:xfrm flipV="1">
            <a:off x="3851275" y="2196590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5575" name="AutoShape 23"/>
          <p:cNvCxnSpPr>
            <a:cxnSpLocks noChangeShapeType="1"/>
            <a:stCxn id="1175558" idx="6"/>
            <a:endCxn id="1175560" idx="2"/>
          </p:cNvCxnSpPr>
          <p:nvPr/>
        </p:nvCxnSpPr>
        <p:spPr bwMode="auto">
          <a:xfrm>
            <a:off x="3976688" y="3436427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5576" name="AutoShape 24"/>
          <p:cNvCxnSpPr>
            <a:cxnSpLocks noChangeShapeType="1"/>
            <a:stCxn id="1175560" idx="0"/>
            <a:endCxn id="1175559" idx="4"/>
          </p:cNvCxnSpPr>
          <p:nvPr/>
        </p:nvCxnSpPr>
        <p:spPr bwMode="auto">
          <a:xfrm flipV="1">
            <a:off x="5638800" y="2307715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5577" name="AutoShape 25"/>
          <p:cNvCxnSpPr>
            <a:cxnSpLocks noChangeShapeType="1"/>
            <a:stCxn id="1175559" idx="6"/>
            <a:endCxn id="1175561" idx="2"/>
          </p:cNvCxnSpPr>
          <p:nvPr/>
        </p:nvCxnSpPr>
        <p:spPr bwMode="auto">
          <a:xfrm>
            <a:off x="6034088" y="1912427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5578" name="AutoShape 26"/>
          <p:cNvCxnSpPr>
            <a:cxnSpLocks noChangeShapeType="1"/>
            <a:stCxn id="1175560" idx="6"/>
            <a:endCxn id="1175562" idx="2"/>
          </p:cNvCxnSpPr>
          <p:nvPr/>
        </p:nvCxnSpPr>
        <p:spPr bwMode="auto">
          <a:xfrm>
            <a:off x="6034088" y="3436427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5579" name="AutoShape 27"/>
          <p:cNvCxnSpPr>
            <a:cxnSpLocks noChangeShapeType="1"/>
            <a:stCxn id="1175562" idx="0"/>
            <a:endCxn id="1175561" idx="4"/>
          </p:cNvCxnSpPr>
          <p:nvPr/>
        </p:nvCxnSpPr>
        <p:spPr bwMode="auto">
          <a:xfrm flipV="1">
            <a:off x="7696200" y="2307715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75580" name="Rectangle 28"/>
          <p:cNvSpPr>
            <a:spLocks noChangeArrowheads="1"/>
          </p:cNvSpPr>
          <p:nvPr/>
        </p:nvSpPr>
        <p:spPr bwMode="auto">
          <a:xfrm>
            <a:off x="1905000" y="508679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1175582" name="Rectangle 30"/>
          <p:cNvSpPr>
            <a:spLocks noChangeArrowheads="1"/>
          </p:cNvSpPr>
          <p:nvPr/>
        </p:nvSpPr>
        <p:spPr bwMode="auto">
          <a:xfrm>
            <a:off x="2590800" y="5086793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1361937" y="1074227"/>
            <a:ext cx="324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r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3385705" y="1066800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s</a:t>
            </a: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5464129" y="1074227"/>
            <a:ext cx="3048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t</a:t>
            </a: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7461518" y="1074227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u</a:t>
            </a: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1321161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v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3361512" y="3817427"/>
            <a:ext cx="463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w</a:t>
            </a: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5479617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x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7560036" y="3817427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y</a:t>
            </a:r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1244600" y="508508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latin typeface="+mn-lt"/>
              </a:rPr>
              <a:t>Q: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06864" y="1476078"/>
            <a:ext cx="134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s.π=NIL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02145" y="1477403"/>
            <a:ext cx="1016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61331" y="3499635"/>
            <a:ext cx="102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w.π=s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6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14300"/>
            <a:ext cx="8991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 of Simple Topological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6172200" cy="5410200"/>
              </a:xfrm>
            </p:spPr>
            <p:txBody>
              <a:bodyPr/>
              <a:lstStyle/>
              <a:p>
                <a:r>
                  <a:rPr lang="en-US" dirty="0" smtClean="0"/>
                  <a:t>Runtime of each step: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Initialize in-degree array: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Find vertex with in-degree zero:</a:t>
                </a:r>
              </a:p>
              <a:p>
                <a:pPr marL="1371600" lvl="2" indent="-51435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 smtClean="0"/>
                  <a:t> vertices,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search in-degree array.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Reduce degree of vertices adjacent to removed vertex: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Output and mark removed vertex:  </a:t>
                </a:r>
              </a:p>
              <a:p>
                <a:pPr marL="571500" indent="-514350"/>
                <a:endParaRPr lang="en-US" dirty="0" smtClean="0"/>
              </a:p>
              <a:p>
                <a:pPr marL="571500" indent="-514350"/>
                <a:r>
                  <a:rPr lang="en-US" dirty="0" smtClean="0"/>
                  <a:t>Total time: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6172200" cy="5410200"/>
              </a:xfrm>
              <a:blipFill rotWithShape="0">
                <a:blip r:embed="rId2"/>
                <a:stretch>
                  <a:fillRect l="-1877" t="-1466" r="-1285" b="-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6049433" y="1409700"/>
                <a:ext cx="3009900" cy="4914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arlett" pitchFamily="2" charset="2"/>
                  <a:buChar char="8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000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000" b="0" kern="0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kern="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9433" y="1409700"/>
                <a:ext cx="3009900" cy="49149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0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14300"/>
            <a:ext cx="8991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 of Simple Topological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6172200" cy="5410200"/>
              </a:xfrm>
            </p:spPr>
            <p:txBody>
              <a:bodyPr/>
              <a:lstStyle/>
              <a:p>
                <a:r>
                  <a:rPr lang="en-US" dirty="0" smtClean="0"/>
                  <a:t>Runtime of each step: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Initialize in-degree array: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Find vertex with in-degree zero:</a:t>
                </a:r>
              </a:p>
              <a:p>
                <a:pPr marL="1371600" lvl="2" indent="-51435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 smtClean="0"/>
                  <a:t> vertices,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search in-degree array.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Reduce degree of vertices adjacent to removed vertex: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Output and mark removed vertex:  </a:t>
                </a:r>
              </a:p>
              <a:p>
                <a:pPr marL="571500" indent="-514350"/>
                <a:endParaRPr lang="en-US" dirty="0" smtClean="0"/>
              </a:p>
              <a:p>
                <a:pPr marL="571500" indent="-514350"/>
                <a:r>
                  <a:rPr lang="en-US" dirty="0" smtClean="0"/>
                  <a:t>Total time: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6172200" cy="5410200"/>
              </a:xfrm>
              <a:blipFill rotWithShape="0">
                <a:blip r:embed="rId2"/>
                <a:stretch>
                  <a:fillRect l="-1877" t="-1466" r="-1285" b="-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6049433" y="1409700"/>
                <a:ext cx="3009900" cy="4914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arlett" pitchFamily="2" charset="2"/>
                  <a:buChar char="8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000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000" b="0" kern="0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kern="0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kern="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9433" y="1409700"/>
                <a:ext cx="3009900" cy="49149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3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14300"/>
            <a:ext cx="8991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 of Simple Topological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6172200" cy="5410200"/>
              </a:xfrm>
            </p:spPr>
            <p:txBody>
              <a:bodyPr/>
              <a:lstStyle/>
              <a:p>
                <a:r>
                  <a:rPr lang="en-US" dirty="0" smtClean="0"/>
                  <a:t>Runtime of each step: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Initialize in-degree array: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Find vertex with in-degree zero:</a:t>
                </a:r>
              </a:p>
              <a:p>
                <a:pPr marL="1371600" lvl="2" indent="-51435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 smtClean="0"/>
                  <a:t> vertices,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search in-degree array.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Reduce degree of vertices adjacent to removed vertex: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Output and mark removed vertex:  </a:t>
                </a:r>
              </a:p>
              <a:p>
                <a:pPr marL="571500" indent="-514350"/>
                <a:endParaRPr lang="en-US" dirty="0" smtClean="0"/>
              </a:p>
              <a:p>
                <a:pPr marL="571500" indent="-514350"/>
                <a:r>
                  <a:rPr lang="en-US" dirty="0" smtClean="0"/>
                  <a:t>Total time: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6172200" cy="5410200"/>
              </a:xfrm>
              <a:blipFill rotWithShape="0">
                <a:blip r:embed="rId2"/>
                <a:stretch>
                  <a:fillRect l="-1877" t="-1466" r="-1285" b="-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6049433" y="1409700"/>
                <a:ext cx="3009900" cy="4914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arlett" pitchFamily="2" charset="2"/>
                  <a:buChar char="8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000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000" b="0" kern="0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kern="0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kern="0" dirty="0" smtClean="0"/>
                  <a:t> </a:t>
                </a:r>
              </a:p>
              <a:p>
                <a:pPr marL="57150" indent="0">
                  <a:buNone/>
                </a:pPr>
                <a:endParaRPr lang="en-US" b="0" i="1" kern="0" dirty="0" smtClean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kern="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9433" y="1409700"/>
                <a:ext cx="3009900" cy="49149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45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14300"/>
            <a:ext cx="8991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 of Simple Topological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6172200" cy="5410200"/>
              </a:xfrm>
            </p:spPr>
            <p:txBody>
              <a:bodyPr/>
              <a:lstStyle/>
              <a:p>
                <a:r>
                  <a:rPr lang="en-US" dirty="0" smtClean="0"/>
                  <a:t>Runtime of each step: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Initialize in-degree array: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Find vertex with in-degree zero:</a:t>
                </a:r>
              </a:p>
              <a:p>
                <a:pPr marL="1371600" lvl="2" indent="-51435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 smtClean="0"/>
                  <a:t> vertices,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search in-degree array.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Reduce degree of vertices adjacent to removed vertex: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Output and mark removed vertex:  </a:t>
                </a:r>
              </a:p>
              <a:p>
                <a:pPr marL="571500" indent="-514350"/>
                <a:endParaRPr lang="en-US" dirty="0" smtClean="0"/>
              </a:p>
              <a:p>
                <a:pPr marL="571500" indent="-514350"/>
                <a:r>
                  <a:rPr lang="en-US" dirty="0" smtClean="0"/>
                  <a:t>Total time: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6172200" cy="5410200"/>
              </a:xfrm>
              <a:blipFill rotWithShape="0">
                <a:blip r:embed="rId2"/>
                <a:stretch>
                  <a:fillRect l="-1877" t="-1466" r="-1285" b="-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6049433" y="1409700"/>
                <a:ext cx="3009900" cy="4914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arlett" pitchFamily="2" charset="2"/>
                  <a:buChar char="8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kern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000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000" b="0" kern="0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kern="0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kern="0" dirty="0" smtClean="0"/>
                  <a:t> </a:t>
                </a:r>
              </a:p>
              <a:p>
                <a:pPr marL="57150" indent="0">
                  <a:buNone/>
                </a:pPr>
                <a:endParaRPr lang="en-US" b="0" i="1" kern="0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kern="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9433" y="1409700"/>
                <a:ext cx="3009900" cy="49149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3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Topological Sort with DFS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8686800" cy="1143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topological sort of a DAG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 can by computed by leveraging the DFS algorithm.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55" y="2819400"/>
            <a:ext cx="7518889" cy="161042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8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TS with DFS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28" y="990600"/>
            <a:ext cx="8686800" cy="70439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Modelling the order a person can dress:</a:t>
            </a:r>
            <a:endParaRPr lang="en-US" sz="2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4000"/>
            <a:ext cx="6182588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TS with DFS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54" y="1515502"/>
            <a:ext cx="6223829" cy="32042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7028" y="990600"/>
            <a:ext cx="8686800" cy="704395"/>
          </a:xfrm>
        </p:spPr>
        <p:txBody>
          <a:bodyPr>
            <a:normAutofit fontScale="92500"/>
          </a:bodyPr>
          <a:lstStyle/>
          <a:p>
            <a:r>
              <a:rPr lang="en-US" sz="2700" dirty="0" smtClean="0"/>
              <a:t>The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v.d</a:t>
            </a:r>
            <a:r>
              <a:rPr lang="en-US" sz="2700" dirty="0" smtClean="0"/>
              <a:t> and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v.f</a:t>
            </a:r>
            <a:r>
              <a:rPr lang="en-US" sz="2700" dirty="0" smtClean="0"/>
              <a:t> times for the items after complete DFS. 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57008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TS with DFS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54" y="1515502"/>
            <a:ext cx="6223829" cy="3204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1691"/>
            <a:ext cx="9144000" cy="13567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52399" y="4702809"/>
            <a:ext cx="4186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Topological Sort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7028" y="990600"/>
            <a:ext cx="8686800" cy="70439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Add items to list as finish each one. 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69207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3" y="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Analysis of Topological Sort with DFS 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55" y="808920"/>
            <a:ext cx="7518889" cy="161042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2453216"/>
            <a:ext cx="6172200" cy="3033184"/>
          </a:xfrm>
        </p:spPr>
        <p:txBody>
          <a:bodyPr/>
          <a:lstStyle/>
          <a:p>
            <a:r>
              <a:rPr lang="en-US" sz="2800" dirty="0" smtClean="0"/>
              <a:t>Runtime of each step: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DFS(G):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Add vertex to front of list:</a:t>
            </a:r>
            <a:endParaRPr lang="en-US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Return list: </a:t>
            </a:r>
          </a:p>
          <a:p>
            <a:pPr marL="571500" indent="-514350"/>
            <a:endParaRPr lang="en-US" sz="2800" dirty="0" smtClean="0"/>
          </a:p>
          <a:p>
            <a:pPr marL="571500" indent="-514350"/>
            <a:r>
              <a:rPr lang="en-US" sz="2800" dirty="0" smtClean="0"/>
              <a:t>Total time: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3" y="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Analysis of Topological Sort with DFS 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F31B7-9060-42E4-BB86-9DFA13B43B24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55" y="808920"/>
            <a:ext cx="7518889" cy="161042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2453216"/>
            <a:ext cx="6172200" cy="2956984"/>
          </a:xfrm>
        </p:spPr>
        <p:txBody>
          <a:bodyPr/>
          <a:lstStyle/>
          <a:p>
            <a:r>
              <a:rPr lang="en-US" sz="2800" dirty="0" smtClean="0"/>
              <a:t>Runtime of each step: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DFS(G):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Add vertex to front of list:</a:t>
            </a:r>
            <a:endParaRPr lang="en-US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Return list: </a:t>
            </a:r>
          </a:p>
          <a:p>
            <a:pPr marL="571500" indent="-514350"/>
            <a:endParaRPr lang="en-US" sz="2800" dirty="0" smtClean="0"/>
          </a:p>
          <a:p>
            <a:pPr marL="571500" indent="-514350"/>
            <a:r>
              <a:rPr lang="en-US" sz="2800" dirty="0" smtClean="0"/>
              <a:t>Total time: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5181600" y="2940049"/>
                <a:ext cx="3009900" cy="2470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arlett" pitchFamily="2" charset="2"/>
                  <a:buChar char="8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kern="0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kern="0" dirty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0" y="2940049"/>
                <a:ext cx="3009900" cy="2470151"/>
              </a:xfrm>
              <a:prstGeom prst="rect">
                <a:avLst/>
              </a:prstGeom>
              <a:blipFill rotWithShape="0">
                <a:blip r:embed="rId3"/>
                <a:stretch>
                  <a:fillRect t="-14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0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7707</TotalTime>
  <Words>4448</Words>
  <Application>Microsoft Office PowerPoint</Application>
  <PresentationFormat>On-screen Show (4:3)</PresentationFormat>
  <Paragraphs>1759</Paragraphs>
  <Slides>103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0" baseType="lpstr">
      <vt:lpstr>Arial</vt:lpstr>
      <vt:lpstr>Cambria Math</vt:lpstr>
      <vt:lpstr>Courier New</vt:lpstr>
      <vt:lpstr>Marlett</vt:lpstr>
      <vt:lpstr>Symbol</vt:lpstr>
      <vt:lpstr>Times New Roman</vt:lpstr>
      <vt:lpstr>Default Design</vt:lpstr>
      <vt:lpstr>Graph Algorithms</vt:lpstr>
      <vt:lpstr>Graph Search</vt:lpstr>
      <vt:lpstr>Breadth-First Search</vt:lpstr>
      <vt:lpstr>BFS Algorithm</vt:lpstr>
      <vt:lpstr>BFS Node Colors</vt:lpstr>
      <vt:lpstr>BFS Algorithm</vt:lpstr>
      <vt:lpstr>Example: BFS </vt:lpstr>
      <vt:lpstr>Example: BFS </vt:lpstr>
      <vt:lpstr>Example: BFS </vt:lpstr>
      <vt:lpstr>Example: BFS </vt:lpstr>
      <vt:lpstr>Example: BFS </vt:lpstr>
      <vt:lpstr>Example: BFS </vt:lpstr>
      <vt:lpstr>Example: BFS </vt:lpstr>
      <vt:lpstr>Example: BFS </vt:lpstr>
      <vt:lpstr>Example: BFS </vt:lpstr>
      <vt:lpstr>Example: BFS </vt:lpstr>
      <vt:lpstr>Example: BFS </vt:lpstr>
      <vt:lpstr>Analysis of BFS</vt:lpstr>
      <vt:lpstr>Computing Shortest Paths</vt:lpstr>
      <vt:lpstr>Depth-First Search</vt:lpstr>
      <vt:lpstr>DFS Algorithm</vt:lpstr>
      <vt:lpstr>DFS Colors</vt:lpstr>
      <vt:lpstr>DFS Algorithm</vt:lpstr>
      <vt:lpstr>Example: DFS</vt:lpstr>
      <vt:lpstr>Example: DFS</vt:lpstr>
      <vt:lpstr>Example: DFS</vt:lpstr>
      <vt:lpstr>Example: DFS</vt:lpstr>
      <vt:lpstr>Example: DFS</vt:lpstr>
      <vt:lpstr>Example: DFS</vt:lpstr>
      <vt:lpstr>Example: DFS</vt:lpstr>
      <vt:lpstr>Example: DFS</vt:lpstr>
      <vt:lpstr>Example: DFS</vt:lpstr>
      <vt:lpstr>Example: DFS</vt:lpstr>
      <vt:lpstr>Example: DFS</vt:lpstr>
      <vt:lpstr>Example: DFS</vt:lpstr>
      <vt:lpstr>Example: DFS</vt:lpstr>
      <vt:lpstr>Example: DFS</vt:lpstr>
      <vt:lpstr>Example: DFS</vt:lpstr>
      <vt:lpstr>Example: DFS</vt:lpstr>
      <vt:lpstr>Example: DFS</vt:lpstr>
      <vt:lpstr>Depth-First Search Properties</vt:lpstr>
      <vt:lpstr>Example: DFS Forest</vt:lpstr>
      <vt:lpstr>Depth-First Search Properties</vt:lpstr>
      <vt:lpstr>Example: Parenthesis Structure</vt:lpstr>
      <vt:lpstr>Example: Parenthesis Structure</vt:lpstr>
      <vt:lpstr>Example: Parenthesis Structure</vt:lpstr>
      <vt:lpstr>Example: Parenthesis Structure</vt:lpstr>
      <vt:lpstr>Example: Parenthesis Structure</vt:lpstr>
      <vt:lpstr>Example: Parenthesis Structure</vt:lpstr>
      <vt:lpstr>Example: Parenthesis Structure</vt:lpstr>
      <vt:lpstr>Example: Parenthesis Structure</vt:lpstr>
      <vt:lpstr>Example: Parenthesis Structure</vt:lpstr>
      <vt:lpstr>Example: Parenthesis Structure</vt:lpstr>
      <vt:lpstr>Example: Parenthesis Structure</vt:lpstr>
      <vt:lpstr>Example: Parenthesis Structure</vt:lpstr>
      <vt:lpstr>Example: Parenthesis Structure</vt:lpstr>
      <vt:lpstr>Example: Parenthesis Structure</vt:lpstr>
      <vt:lpstr>Example: Parenthesis Structure</vt:lpstr>
      <vt:lpstr>Example: Parenthesis Structure</vt:lpstr>
      <vt:lpstr>Depth-first Search Properties</vt:lpstr>
      <vt:lpstr>Analysis of DFS</vt:lpstr>
      <vt:lpstr>Topological Sort</vt:lpstr>
      <vt:lpstr>Class Prerequisites</vt:lpstr>
      <vt:lpstr>Graph Modelling</vt:lpstr>
      <vt:lpstr>Topological Sort</vt:lpstr>
      <vt:lpstr>Simple Topological Sort Algorithm</vt:lpstr>
      <vt:lpstr>Example: Simple Topological Sort</vt:lpstr>
      <vt:lpstr>Example: Simple Topological Sort</vt:lpstr>
      <vt:lpstr>Example: Simple Topological Sort</vt:lpstr>
      <vt:lpstr>Example: Simple Topological Sort</vt:lpstr>
      <vt:lpstr>Example: Simple Topological Sort</vt:lpstr>
      <vt:lpstr>Example: Simple Topological Sort</vt:lpstr>
      <vt:lpstr>Example: Simple Topological Sort</vt:lpstr>
      <vt:lpstr>Example: Simple Topological Sort</vt:lpstr>
      <vt:lpstr>Example: Simple Topological Sort</vt:lpstr>
      <vt:lpstr>Example: Simple Topological Sort</vt:lpstr>
      <vt:lpstr>Example: Simple Topological Sort</vt:lpstr>
      <vt:lpstr>Example: Simple Topological Sort</vt:lpstr>
      <vt:lpstr>Example: Simple Topological Sort</vt:lpstr>
      <vt:lpstr>Example: Simple Topological Sort</vt:lpstr>
      <vt:lpstr>Example: Simple Topological Sort</vt:lpstr>
      <vt:lpstr>Example: Simple Topological Sort</vt:lpstr>
      <vt:lpstr>Example: Simple Topological Sort</vt:lpstr>
      <vt:lpstr>Example: Simple Topological Sort</vt:lpstr>
      <vt:lpstr>Example: Simple Topological Sort</vt:lpstr>
      <vt:lpstr>Example: Simple Topological Sort</vt:lpstr>
      <vt:lpstr>Example: Simple Topological Sort</vt:lpstr>
      <vt:lpstr>Analysis of Simple Topological Sort</vt:lpstr>
      <vt:lpstr>Analysis of Simple Topological Sort</vt:lpstr>
      <vt:lpstr>Analysis of Simple Topological Sort</vt:lpstr>
      <vt:lpstr>Analysis of Simple Topological Sort</vt:lpstr>
      <vt:lpstr>Analysis of Simple Topological Sort</vt:lpstr>
      <vt:lpstr>Analysis of Simple Topological Sort</vt:lpstr>
      <vt:lpstr>Topological Sort with DFS</vt:lpstr>
      <vt:lpstr>Example: TS with DFS</vt:lpstr>
      <vt:lpstr>Example: TS with DFS</vt:lpstr>
      <vt:lpstr>Example: TS with DFS</vt:lpstr>
      <vt:lpstr>Analysis of Topological Sort with DFS  </vt:lpstr>
      <vt:lpstr>Analysis of Topological Sort with DFS  </vt:lpstr>
      <vt:lpstr>Analysis of Topological Sort with DFS  </vt:lpstr>
      <vt:lpstr>Analysis of Topological Sort with DFS  </vt:lpstr>
      <vt:lpstr>Analysis of Topological Sort with DFS  </vt:lpstr>
      <vt:lpstr>PowerPoint Presentation</vt:lpstr>
    </vt:vector>
  </TitlesOfParts>
  <Company>U of 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</dc:creator>
  <cp:lastModifiedBy>Matt T Laptop</cp:lastModifiedBy>
  <cp:revision>252</cp:revision>
  <dcterms:created xsi:type="dcterms:W3CDTF">2001-06-29T19:12:00Z</dcterms:created>
  <dcterms:modified xsi:type="dcterms:W3CDTF">2019-12-05T18:38:42Z</dcterms:modified>
</cp:coreProperties>
</file>