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5"/>
  </p:notesMasterIdLst>
  <p:sldIdLst>
    <p:sldId id="256" r:id="rId2"/>
    <p:sldId id="605" r:id="rId3"/>
    <p:sldId id="606" r:id="rId4"/>
    <p:sldId id="607" r:id="rId5"/>
    <p:sldId id="660" r:id="rId6"/>
    <p:sldId id="609" r:id="rId7"/>
    <p:sldId id="621" r:id="rId8"/>
    <p:sldId id="673" r:id="rId9"/>
    <p:sldId id="681" r:id="rId10"/>
    <p:sldId id="682" r:id="rId11"/>
    <p:sldId id="683" r:id="rId12"/>
    <p:sldId id="684" r:id="rId13"/>
    <p:sldId id="686" r:id="rId14"/>
    <p:sldId id="687" r:id="rId15"/>
    <p:sldId id="688" r:id="rId16"/>
    <p:sldId id="689" r:id="rId17"/>
    <p:sldId id="690" r:id="rId18"/>
    <p:sldId id="691" r:id="rId19"/>
    <p:sldId id="692" r:id="rId20"/>
    <p:sldId id="644" r:id="rId21"/>
    <p:sldId id="645" r:id="rId22"/>
    <p:sldId id="695" r:id="rId23"/>
    <p:sldId id="697" r:id="rId24"/>
    <p:sldId id="698" r:id="rId25"/>
    <p:sldId id="699" r:id="rId26"/>
    <p:sldId id="700" r:id="rId27"/>
    <p:sldId id="701" r:id="rId28"/>
    <p:sldId id="702" r:id="rId29"/>
    <p:sldId id="703" r:id="rId30"/>
    <p:sldId id="704" r:id="rId31"/>
    <p:sldId id="659" r:id="rId32"/>
    <p:sldId id="504" r:id="rId33"/>
    <p:sldId id="661" r:id="rId34"/>
    <p:sldId id="662" r:id="rId35"/>
    <p:sldId id="663" r:id="rId36"/>
    <p:sldId id="664" r:id="rId37"/>
    <p:sldId id="665" r:id="rId38"/>
    <p:sldId id="666" r:id="rId39"/>
    <p:sldId id="667" r:id="rId40"/>
    <p:sldId id="668" r:id="rId41"/>
    <p:sldId id="669" r:id="rId42"/>
    <p:sldId id="670" r:id="rId43"/>
    <p:sldId id="671" r:id="rId44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20000"/>
      </a:spcBef>
      <a:spcAft>
        <a:spcPct val="0"/>
      </a:spcAft>
      <a:buFont typeface="Marlett" pitchFamily="2" charset="2"/>
      <a:defRPr sz="28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buFont typeface="Marlett" pitchFamily="2" charset="2"/>
      <a:defRPr sz="28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buFont typeface="Marlett" pitchFamily="2" charset="2"/>
      <a:defRPr sz="28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buFont typeface="Marlett" pitchFamily="2" charset="2"/>
      <a:defRPr sz="28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buFont typeface="Marlett" pitchFamily="2" charset="2"/>
      <a:defRPr sz="28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8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8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8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800"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2" autoAdjust="0"/>
    <p:restoredTop sz="94660" autoAdjust="0"/>
  </p:normalViewPr>
  <p:slideViewPr>
    <p:cSldViewPr>
      <p:cViewPr varScale="1">
        <p:scale>
          <a:sx n="87" d="100"/>
          <a:sy n="87" d="100"/>
        </p:scale>
        <p:origin x="174" y="1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buFontTx/>
              <a:buNone/>
              <a:defRPr sz="13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buFontTx/>
              <a:buNone/>
              <a:defRPr sz="13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73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buFontTx/>
              <a:buNone/>
              <a:defRPr sz="13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buFontTx/>
              <a:buNone/>
              <a:defRPr sz="1300" b="0">
                <a:latin typeface="Times New Roman" pitchFamily="18" charset="0"/>
              </a:defRPr>
            </a:lvl1pPr>
          </a:lstStyle>
          <a:p>
            <a:pPr>
              <a:defRPr/>
            </a:pPr>
            <a:fld id="{BB9C04F3-B1C3-49D1-9BA8-5A4A7462C4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78131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8826EEC-1D6C-4D3A-B168-23FEA85335D3}" type="slidenum">
              <a:rPr lang="en-US" sz="1300" b="0" smtClean="0">
                <a:latin typeface="Times New Roman" pitchFamily="18" charset="0"/>
              </a:rPr>
              <a:pPr eaLnBrk="1" hangingPunct="1"/>
              <a:t>1</a:t>
            </a:fld>
            <a:endParaRPr lang="en-US" sz="1300" b="0" smtClean="0">
              <a:latin typeface="Times New Roman" pitchFamily="18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4815433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9C04F3-B1C3-49D1-9BA8-5A4A7462C43C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2168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2014 Goodrich, Tamassia, Goldwasser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CS 321 - Data Structures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52F4B2-30F0-48D5-8AD0-0872867837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709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2014 Goodrich, Tamassia, Goldwasser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CS 321 - Data Structures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5CED24-4B54-4706-AC09-BBC4B10617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856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-152400"/>
            <a:ext cx="2171700" cy="6477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-152400"/>
            <a:ext cx="6362700" cy="6477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2014 Goodrich, Tamassia, Goldwasser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CS 321 - Data Structures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B7AC74-68E0-4FC1-9403-DF2FF05571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941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2014 Goodrich, Tamassia, Goldwasser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CS 321 - Data Structures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4F31B7-9060-42E4-BB86-9DFA13B43B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635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2014 Goodrich, Tamassia, Goldwasser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CS 321 - Data Structures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DE3774-C5E8-40EC-A6F4-CE57C5FFFD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369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838200"/>
            <a:ext cx="42672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38200"/>
            <a:ext cx="42672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2014 Goodrich, Tamassia, Goldwasser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CS 321 - Data Structures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7EA0F5-F4B1-4995-9FE4-4B60227964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740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2014 Goodrich, Tamassia, Goldwasser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CS 321 - Data Structures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D2E831-B63C-44BF-8BB4-9ED556E7A3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28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2014 Goodrich, Tamassia, Goldwasser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CS 321 - Data Structures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E4661E-959B-41F6-A2B4-2D9284F0878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420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2014 Goodrich, Tamassia, Goldwasser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CS 321 - Data Structures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B368D4-5768-483F-A9BA-B0B5200FB1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930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2014 Goodrich, Tamassia, Goldwasser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CS 321 - Data Structures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09D807-6774-4031-B438-A81B7246F1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756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2014 Goodrich, Tamassia, Goldwasser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CS 321 - Data Structures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D19B1A-CD36-4EF2-80D2-FA294E60AE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650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-1524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838200"/>
            <a:ext cx="86868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28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400" b="0">
                <a:latin typeface="Arial" charset="0"/>
              </a:defRPr>
            </a:lvl1pPr>
          </a:lstStyle>
          <a:p>
            <a:pPr>
              <a:defRPr/>
            </a:pPr>
            <a:r>
              <a:rPr lang="en-US" smtClean="0"/>
              <a:t>© 2014 Goodrich, Tamassia, Goldwasser</a:t>
            </a: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819400" y="6248400"/>
            <a:ext cx="3505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FontTx/>
              <a:buNone/>
              <a:defRPr sz="1400" b="0">
                <a:solidFill>
                  <a:schemeClr val="folHlink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n-US" smtClean="0"/>
              <a:t>CS 321 - Data Structures</a:t>
            </a: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800">
                <a:latin typeface="Arial" charset="0"/>
              </a:defRPr>
            </a:lvl1pPr>
          </a:lstStyle>
          <a:p>
            <a:pPr>
              <a:defRPr/>
            </a:pPr>
            <a:fld id="{7A0F919F-830A-4564-8801-D255A0EC0B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Marlett" pitchFamily="2" charset="2"/>
        <a:buChar char="8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rgbClr val="FF0000"/>
                </a:solidFill>
              </a:rPr>
              <a:t>Minimum Spanning Tree</a:t>
            </a:r>
            <a:r>
              <a:rPr lang="en-US" dirty="0" smtClean="0">
                <a:solidFill>
                  <a:srgbClr val="FF0000"/>
                </a:solidFill>
              </a:rPr>
              <a:t>s</a:t>
            </a:r>
            <a:endParaRPr lang="en-US" dirty="0" smtClean="0"/>
          </a:p>
        </p:txBody>
      </p:sp>
      <p:sp>
        <p:nvSpPr>
          <p:cNvPr id="1331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66700" y="3970062"/>
            <a:ext cx="8610600" cy="2259288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sz="2800" dirty="0" smtClean="0"/>
              <a:t>"</a:t>
            </a:r>
            <a:r>
              <a:rPr lang="en-US" sz="2800" dirty="0"/>
              <a:t>One day Chao-Chou fell down in the snow, and called out: "Help me! Help Me!" </a:t>
            </a:r>
            <a:endParaRPr lang="en-US" sz="2800" dirty="0" smtClean="0"/>
          </a:p>
          <a:p>
            <a:r>
              <a:rPr lang="en-US" sz="2800" dirty="0" smtClean="0"/>
              <a:t>A </a:t>
            </a:r>
            <a:r>
              <a:rPr lang="en-US" sz="2800" dirty="0"/>
              <a:t>monk came and lay down beside him. </a:t>
            </a:r>
            <a:endParaRPr lang="en-US" sz="2800" dirty="0" smtClean="0"/>
          </a:p>
          <a:p>
            <a:r>
              <a:rPr lang="en-US" sz="2800" dirty="0" smtClean="0"/>
              <a:t>Chao-Chou </a:t>
            </a:r>
            <a:r>
              <a:rPr lang="en-US" sz="2800" dirty="0"/>
              <a:t>got up and went away.</a:t>
            </a:r>
            <a:r>
              <a:rPr lang="en-US" sz="2800" dirty="0" smtClean="0"/>
              <a:t>"</a:t>
            </a:r>
            <a:endParaRPr lang="en-US" sz="2800" dirty="0" smtClean="0"/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sz="2800" dirty="0" smtClean="0"/>
              <a:t>	- </a:t>
            </a:r>
            <a:r>
              <a:rPr lang="en-US" sz="2400" i="1" dirty="0" smtClean="0"/>
              <a:t>Zen </a:t>
            </a:r>
            <a:r>
              <a:rPr lang="en-US" sz="2400" i="1" dirty="0" err="1" smtClean="0"/>
              <a:t>Koan</a:t>
            </a:r>
            <a:endParaRPr lang="en-US" sz="24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5486400" y="6229350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 smtClean="0"/>
              <a:t>CLRS, Sections </a:t>
            </a:r>
            <a:r>
              <a:rPr lang="en-US" sz="2000" b="0" dirty="0" smtClean="0"/>
              <a:t>23.1 – 23.2</a:t>
            </a:r>
            <a:endParaRPr lang="en-US" sz="2000" b="0" dirty="0"/>
          </a:p>
        </p:txBody>
      </p:sp>
      <p:pic>
        <p:nvPicPr>
          <p:cNvPr id="6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1558" y="1295400"/>
            <a:ext cx="3480884" cy="2575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  <a:latin typeface="Tahoma" charset="0"/>
              </a:rPr>
              <a:t>Example: </a:t>
            </a:r>
            <a:r>
              <a:rPr lang="en-US" dirty="0" err="1" smtClean="0">
                <a:solidFill>
                  <a:srgbClr val="FF0000"/>
                </a:solidFill>
                <a:latin typeface="Tahoma" charset="0"/>
              </a:rPr>
              <a:t>Kruskal’s</a:t>
            </a:r>
            <a:r>
              <a:rPr lang="en-US" dirty="0" smtClean="0">
                <a:solidFill>
                  <a:srgbClr val="FF0000"/>
                </a:solidFill>
                <a:latin typeface="Tahoma" charset="0"/>
              </a:rPr>
              <a:t> Algorithm</a:t>
            </a:r>
            <a:endParaRPr lang="en-US" dirty="0">
              <a:solidFill>
                <a:srgbClr val="FF0000"/>
              </a:solidFill>
              <a:latin typeface="Tahoma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321 - Data Structures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E4661E-959B-41F6-A2B4-2D9284F0878A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57200" y="5224840"/>
            <a:ext cx="1629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A={(A,B)}</a:t>
            </a:r>
            <a:endParaRPr lang="en-US" sz="20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7200" y="5695890"/>
            <a:ext cx="50059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Clusters ={{A,B},{C},{D},{E}}</a:t>
            </a:r>
            <a:endParaRPr lang="en-US" sz="20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1" name="Group 60"/>
          <p:cNvGrpSpPr/>
          <p:nvPr/>
        </p:nvGrpSpPr>
        <p:grpSpPr>
          <a:xfrm>
            <a:off x="5105400" y="1426180"/>
            <a:ext cx="3495953" cy="2895600"/>
            <a:chOff x="5056188" y="1758950"/>
            <a:chExt cx="2328862" cy="2052638"/>
          </a:xfrm>
        </p:grpSpPr>
        <p:sp>
          <p:nvSpPr>
            <p:cNvPr id="62" name="Freeform 125"/>
            <p:cNvSpPr>
              <a:spLocks/>
            </p:cNvSpPr>
            <p:nvPr/>
          </p:nvSpPr>
          <p:spPr bwMode="auto">
            <a:xfrm>
              <a:off x="6688138" y="2003425"/>
              <a:ext cx="668337" cy="669925"/>
            </a:xfrm>
            <a:custGeom>
              <a:avLst/>
              <a:gdLst>
                <a:gd name="T0" fmla="*/ 55256 w 508"/>
                <a:gd name="T1" fmla="*/ 303502 h 543"/>
                <a:gd name="T2" fmla="*/ 110512 w 508"/>
                <a:gd name="T3" fmla="*/ 547784 h 543"/>
                <a:gd name="T4" fmla="*/ 442050 w 508"/>
                <a:gd name="T5" fmla="*/ 621809 h 543"/>
                <a:gd name="T6" fmla="*/ 655181 w 508"/>
                <a:gd name="T7" fmla="*/ 259087 h 543"/>
                <a:gd name="T8" fmla="*/ 363112 w 508"/>
                <a:gd name="T9" fmla="*/ 7402 h 543"/>
                <a:gd name="T10" fmla="*/ 55256 w 508"/>
                <a:gd name="T11" fmla="*/ 303502 h 54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08"/>
                <a:gd name="T19" fmla="*/ 0 h 543"/>
                <a:gd name="T20" fmla="*/ 508 w 508"/>
                <a:gd name="T21" fmla="*/ 543 h 54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08" h="543">
                  <a:moveTo>
                    <a:pt x="42" y="246"/>
                  </a:moveTo>
                  <a:cubicBezTo>
                    <a:pt x="0" y="396"/>
                    <a:pt x="35" y="401"/>
                    <a:pt x="84" y="444"/>
                  </a:cubicBezTo>
                  <a:cubicBezTo>
                    <a:pt x="133" y="487"/>
                    <a:pt x="267" y="543"/>
                    <a:pt x="336" y="504"/>
                  </a:cubicBezTo>
                  <a:cubicBezTo>
                    <a:pt x="405" y="465"/>
                    <a:pt x="508" y="293"/>
                    <a:pt x="498" y="210"/>
                  </a:cubicBezTo>
                  <a:cubicBezTo>
                    <a:pt x="488" y="127"/>
                    <a:pt x="352" y="0"/>
                    <a:pt x="276" y="6"/>
                  </a:cubicBezTo>
                  <a:cubicBezTo>
                    <a:pt x="200" y="12"/>
                    <a:pt x="84" y="96"/>
                    <a:pt x="42" y="246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" name="Freeform 126"/>
            <p:cNvSpPr>
              <a:spLocks/>
            </p:cNvSpPr>
            <p:nvPr/>
          </p:nvSpPr>
          <p:spPr bwMode="auto">
            <a:xfrm>
              <a:off x="6654800" y="2944813"/>
              <a:ext cx="730250" cy="663575"/>
            </a:xfrm>
            <a:custGeom>
              <a:avLst/>
              <a:gdLst>
                <a:gd name="T0" fmla="*/ 60375 w 508"/>
                <a:gd name="T1" fmla="*/ 300625 h 543"/>
                <a:gd name="T2" fmla="*/ 120750 w 508"/>
                <a:gd name="T3" fmla="*/ 542592 h 543"/>
                <a:gd name="T4" fmla="*/ 483000 w 508"/>
                <a:gd name="T5" fmla="*/ 615915 h 543"/>
                <a:gd name="T6" fmla="*/ 715875 w 508"/>
                <a:gd name="T7" fmla="*/ 256631 h 543"/>
                <a:gd name="T8" fmla="*/ 396750 w 508"/>
                <a:gd name="T9" fmla="*/ 7332 h 543"/>
                <a:gd name="T10" fmla="*/ 60375 w 508"/>
                <a:gd name="T11" fmla="*/ 300625 h 54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08"/>
                <a:gd name="T19" fmla="*/ 0 h 543"/>
                <a:gd name="T20" fmla="*/ 508 w 508"/>
                <a:gd name="T21" fmla="*/ 543 h 54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08" h="543">
                  <a:moveTo>
                    <a:pt x="42" y="246"/>
                  </a:moveTo>
                  <a:cubicBezTo>
                    <a:pt x="0" y="396"/>
                    <a:pt x="35" y="401"/>
                    <a:pt x="84" y="444"/>
                  </a:cubicBezTo>
                  <a:cubicBezTo>
                    <a:pt x="133" y="487"/>
                    <a:pt x="267" y="543"/>
                    <a:pt x="336" y="504"/>
                  </a:cubicBezTo>
                  <a:cubicBezTo>
                    <a:pt x="405" y="465"/>
                    <a:pt x="508" y="293"/>
                    <a:pt x="498" y="210"/>
                  </a:cubicBezTo>
                  <a:cubicBezTo>
                    <a:pt x="488" y="127"/>
                    <a:pt x="352" y="0"/>
                    <a:pt x="276" y="6"/>
                  </a:cubicBezTo>
                  <a:cubicBezTo>
                    <a:pt x="200" y="12"/>
                    <a:pt x="84" y="96"/>
                    <a:pt x="42" y="246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" name="Freeform 127"/>
            <p:cNvSpPr>
              <a:spLocks/>
            </p:cNvSpPr>
            <p:nvPr/>
          </p:nvSpPr>
          <p:spPr bwMode="auto">
            <a:xfrm>
              <a:off x="6007100" y="2559050"/>
              <a:ext cx="596900" cy="554038"/>
            </a:xfrm>
            <a:custGeom>
              <a:avLst/>
              <a:gdLst>
                <a:gd name="T0" fmla="*/ 49350 w 508"/>
                <a:gd name="T1" fmla="*/ 251001 h 543"/>
                <a:gd name="T2" fmla="*/ 98700 w 508"/>
                <a:gd name="T3" fmla="*/ 453026 h 543"/>
                <a:gd name="T4" fmla="*/ 394800 w 508"/>
                <a:gd name="T5" fmla="*/ 514245 h 543"/>
                <a:gd name="T6" fmla="*/ 585150 w 508"/>
                <a:gd name="T7" fmla="*/ 214269 h 543"/>
                <a:gd name="T8" fmla="*/ 324300 w 508"/>
                <a:gd name="T9" fmla="*/ 6122 h 543"/>
                <a:gd name="T10" fmla="*/ 49350 w 508"/>
                <a:gd name="T11" fmla="*/ 251001 h 54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08"/>
                <a:gd name="T19" fmla="*/ 0 h 543"/>
                <a:gd name="T20" fmla="*/ 508 w 508"/>
                <a:gd name="T21" fmla="*/ 543 h 54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08" h="543">
                  <a:moveTo>
                    <a:pt x="42" y="246"/>
                  </a:moveTo>
                  <a:cubicBezTo>
                    <a:pt x="0" y="396"/>
                    <a:pt x="35" y="401"/>
                    <a:pt x="84" y="444"/>
                  </a:cubicBezTo>
                  <a:cubicBezTo>
                    <a:pt x="133" y="487"/>
                    <a:pt x="267" y="543"/>
                    <a:pt x="336" y="504"/>
                  </a:cubicBezTo>
                  <a:cubicBezTo>
                    <a:pt x="405" y="465"/>
                    <a:pt x="508" y="293"/>
                    <a:pt x="498" y="210"/>
                  </a:cubicBezTo>
                  <a:cubicBezTo>
                    <a:pt x="488" y="127"/>
                    <a:pt x="352" y="0"/>
                    <a:pt x="276" y="6"/>
                  </a:cubicBezTo>
                  <a:cubicBezTo>
                    <a:pt x="200" y="12"/>
                    <a:pt x="84" y="96"/>
                    <a:pt x="42" y="246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" name="Freeform 128"/>
            <p:cNvSpPr>
              <a:spLocks/>
            </p:cNvSpPr>
            <p:nvPr/>
          </p:nvSpPr>
          <p:spPr bwMode="auto">
            <a:xfrm>
              <a:off x="5056188" y="1758950"/>
              <a:ext cx="958850" cy="2052638"/>
            </a:xfrm>
            <a:custGeom>
              <a:avLst/>
              <a:gdLst>
                <a:gd name="T0" fmla="*/ 215900 w 604"/>
                <a:gd name="T1" fmla="*/ 663575 h 1293"/>
                <a:gd name="T2" fmla="*/ 34925 w 604"/>
                <a:gd name="T3" fmla="*/ 1568450 h 1293"/>
                <a:gd name="T4" fmla="*/ 158750 w 604"/>
                <a:gd name="T5" fmla="*/ 1911350 h 1293"/>
                <a:gd name="T6" fmla="*/ 501650 w 604"/>
                <a:gd name="T7" fmla="*/ 1892300 h 1293"/>
                <a:gd name="T8" fmla="*/ 663575 w 604"/>
                <a:gd name="T9" fmla="*/ 949325 h 1293"/>
                <a:gd name="T10" fmla="*/ 935038 w 604"/>
                <a:gd name="T11" fmla="*/ 280988 h 1293"/>
                <a:gd name="T12" fmla="*/ 520700 w 604"/>
                <a:gd name="T13" fmla="*/ 63500 h 1293"/>
                <a:gd name="T14" fmla="*/ 215900 w 604"/>
                <a:gd name="T15" fmla="*/ 663575 h 129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604"/>
                <a:gd name="T25" fmla="*/ 0 h 1293"/>
                <a:gd name="T26" fmla="*/ 604 w 604"/>
                <a:gd name="T27" fmla="*/ 1293 h 129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604" h="1293">
                  <a:moveTo>
                    <a:pt x="136" y="418"/>
                  </a:moveTo>
                  <a:cubicBezTo>
                    <a:pt x="101" y="535"/>
                    <a:pt x="0" y="852"/>
                    <a:pt x="22" y="988"/>
                  </a:cubicBezTo>
                  <a:cubicBezTo>
                    <a:pt x="16" y="1119"/>
                    <a:pt x="51" y="1170"/>
                    <a:pt x="100" y="1204"/>
                  </a:cubicBezTo>
                  <a:cubicBezTo>
                    <a:pt x="149" y="1238"/>
                    <a:pt x="263" y="1293"/>
                    <a:pt x="316" y="1192"/>
                  </a:cubicBezTo>
                  <a:cubicBezTo>
                    <a:pt x="369" y="1091"/>
                    <a:pt x="373" y="767"/>
                    <a:pt x="418" y="598"/>
                  </a:cubicBezTo>
                  <a:cubicBezTo>
                    <a:pt x="463" y="429"/>
                    <a:pt x="604" y="270"/>
                    <a:pt x="589" y="177"/>
                  </a:cubicBezTo>
                  <a:cubicBezTo>
                    <a:pt x="574" y="84"/>
                    <a:pt x="404" y="0"/>
                    <a:pt x="328" y="40"/>
                  </a:cubicBezTo>
                  <a:cubicBezTo>
                    <a:pt x="252" y="80"/>
                    <a:pt x="176" y="339"/>
                    <a:pt x="136" y="418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" name="Oval 129"/>
            <p:cNvSpPr>
              <a:spLocks noChangeArrowheads="1"/>
            </p:cNvSpPr>
            <p:nvPr/>
          </p:nvSpPr>
          <p:spPr bwMode="auto">
            <a:xfrm>
              <a:off x="5537200" y="1973263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B</a:t>
              </a:r>
            </a:p>
          </p:txBody>
        </p:sp>
        <p:sp>
          <p:nvSpPr>
            <p:cNvPr id="67" name="Oval 131"/>
            <p:cNvSpPr>
              <a:spLocks noChangeArrowheads="1"/>
            </p:cNvSpPr>
            <p:nvPr/>
          </p:nvSpPr>
          <p:spPr bwMode="auto">
            <a:xfrm>
              <a:off x="6156325" y="2662238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 dirty="0"/>
                <a:t>C</a:t>
              </a:r>
            </a:p>
          </p:txBody>
        </p:sp>
        <p:sp>
          <p:nvSpPr>
            <p:cNvPr id="68" name="Oval 132"/>
            <p:cNvSpPr>
              <a:spLocks noChangeArrowheads="1"/>
            </p:cNvSpPr>
            <p:nvPr/>
          </p:nvSpPr>
          <p:spPr bwMode="auto">
            <a:xfrm>
              <a:off x="5232400" y="3303588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A</a:t>
              </a:r>
            </a:p>
          </p:txBody>
        </p:sp>
        <p:sp>
          <p:nvSpPr>
            <p:cNvPr id="69" name="Oval 134"/>
            <p:cNvSpPr>
              <a:spLocks noChangeArrowheads="1"/>
            </p:cNvSpPr>
            <p:nvPr/>
          </p:nvSpPr>
          <p:spPr bwMode="auto">
            <a:xfrm>
              <a:off x="6877050" y="3141663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D</a:t>
              </a:r>
            </a:p>
          </p:txBody>
        </p:sp>
        <p:cxnSp>
          <p:nvCxnSpPr>
            <p:cNvPr id="70" name="AutoShape 135"/>
            <p:cNvCxnSpPr>
              <a:cxnSpLocks noChangeShapeType="1"/>
              <a:stCxn id="66" idx="5"/>
              <a:endCxn id="67" idx="1"/>
            </p:cNvCxnSpPr>
            <p:nvPr/>
          </p:nvCxnSpPr>
          <p:spPr bwMode="auto">
            <a:xfrm>
              <a:off x="5797550" y="2243138"/>
              <a:ext cx="403225" cy="45402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71" name="AutoShape 136"/>
            <p:cNvCxnSpPr>
              <a:cxnSpLocks noChangeShapeType="1"/>
              <a:stCxn id="67" idx="3"/>
              <a:endCxn id="68" idx="7"/>
            </p:cNvCxnSpPr>
            <p:nvPr/>
          </p:nvCxnSpPr>
          <p:spPr bwMode="auto">
            <a:xfrm flipH="1">
              <a:off x="5492750" y="2932113"/>
              <a:ext cx="708025" cy="40640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72" name="AutoShape 137"/>
            <p:cNvCxnSpPr>
              <a:cxnSpLocks noChangeShapeType="1"/>
              <a:stCxn id="66" idx="3"/>
              <a:endCxn id="68" idx="0"/>
            </p:cNvCxnSpPr>
            <p:nvPr/>
          </p:nvCxnSpPr>
          <p:spPr bwMode="auto">
            <a:xfrm flipH="1">
              <a:off x="5384800" y="2243138"/>
              <a:ext cx="196850" cy="1050925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73" name="AutoShape 138"/>
            <p:cNvCxnSpPr>
              <a:cxnSpLocks noChangeShapeType="1"/>
              <a:stCxn id="67" idx="5"/>
              <a:endCxn id="69" idx="1"/>
            </p:cNvCxnSpPr>
            <p:nvPr/>
          </p:nvCxnSpPr>
          <p:spPr bwMode="auto">
            <a:xfrm>
              <a:off x="6416675" y="2932113"/>
              <a:ext cx="504825" cy="24447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74" name="AutoShape 139"/>
            <p:cNvCxnSpPr>
              <a:cxnSpLocks noChangeShapeType="1"/>
              <a:stCxn id="68" idx="6"/>
              <a:endCxn id="69" idx="2"/>
            </p:cNvCxnSpPr>
            <p:nvPr/>
          </p:nvCxnSpPr>
          <p:spPr bwMode="auto">
            <a:xfrm flipV="1">
              <a:off x="5546725" y="3294063"/>
              <a:ext cx="1320800" cy="16192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75" name="AutoShape 140"/>
            <p:cNvCxnSpPr>
              <a:cxnSpLocks noChangeShapeType="1"/>
              <a:stCxn id="66" idx="6"/>
              <a:endCxn id="82" idx="1"/>
            </p:cNvCxnSpPr>
            <p:nvPr/>
          </p:nvCxnSpPr>
          <p:spPr bwMode="auto">
            <a:xfrm>
              <a:off x="5851525" y="2125663"/>
              <a:ext cx="1063625" cy="12541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76" name="Text Box 144"/>
            <p:cNvSpPr txBox="1">
              <a:spLocks noChangeArrowheads="1"/>
            </p:cNvSpPr>
            <p:nvPr/>
          </p:nvSpPr>
          <p:spPr bwMode="auto">
            <a:xfrm>
              <a:off x="5164138" y="2490788"/>
              <a:ext cx="309562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solidFill>
                    <a:schemeClr val="tx2"/>
                  </a:solidFill>
                </a:rPr>
                <a:t>1</a:t>
              </a:r>
            </a:p>
          </p:txBody>
        </p:sp>
        <p:sp>
          <p:nvSpPr>
            <p:cNvPr id="77" name="Text Box 145"/>
            <p:cNvSpPr txBox="1">
              <a:spLocks noChangeArrowheads="1"/>
            </p:cNvSpPr>
            <p:nvPr/>
          </p:nvSpPr>
          <p:spPr bwMode="auto">
            <a:xfrm>
              <a:off x="7004050" y="2617788"/>
              <a:ext cx="309563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/>
                <a:t>3</a:t>
              </a:r>
            </a:p>
          </p:txBody>
        </p:sp>
        <p:sp>
          <p:nvSpPr>
            <p:cNvPr id="78" name="Text Box 146"/>
            <p:cNvSpPr txBox="1">
              <a:spLocks noChangeArrowheads="1"/>
            </p:cNvSpPr>
            <p:nvPr/>
          </p:nvSpPr>
          <p:spPr bwMode="auto">
            <a:xfrm>
              <a:off x="5751513" y="2403475"/>
              <a:ext cx="309562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/>
                <a:t>5</a:t>
              </a:r>
            </a:p>
          </p:txBody>
        </p:sp>
        <p:sp>
          <p:nvSpPr>
            <p:cNvPr id="79" name="Text Box 147"/>
            <p:cNvSpPr txBox="1">
              <a:spLocks noChangeArrowheads="1"/>
            </p:cNvSpPr>
            <p:nvPr/>
          </p:nvSpPr>
          <p:spPr bwMode="auto">
            <a:xfrm>
              <a:off x="6103938" y="3379788"/>
              <a:ext cx="434975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/>
                <a:t>10</a:t>
              </a:r>
            </a:p>
          </p:txBody>
        </p:sp>
        <p:sp>
          <p:nvSpPr>
            <p:cNvPr id="80" name="Text Box 149"/>
            <p:cNvSpPr txBox="1">
              <a:spLocks noChangeArrowheads="1"/>
            </p:cNvSpPr>
            <p:nvPr/>
          </p:nvSpPr>
          <p:spPr bwMode="auto">
            <a:xfrm>
              <a:off x="6242050" y="1855788"/>
              <a:ext cx="309563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/>
                <a:t>8</a:t>
              </a:r>
            </a:p>
          </p:txBody>
        </p:sp>
        <p:sp>
          <p:nvSpPr>
            <p:cNvPr id="81" name="Text Box 150"/>
            <p:cNvSpPr txBox="1">
              <a:spLocks noChangeArrowheads="1"/>
            </p:cNvSpPr>
            <p:nvPr/>
          </p:nvSpPr>
          <p:spPr bwMode="auto">
            <a:xfrm>
              <a:off x="5868988" y="3013075"/>
              <a:ext cx="309562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/>
                <a:t>7</a:t>
              </a:r>
            </a:p>
          </p:txBody>
        </p:sp>
        <p:sp>
          <p:nvSpPr>
            <p:cNvPr id="82" name="Oval 153"/>
            <p:cNvSpPr>
              <a:spLocks noChangeArrowheads="1"/>
            </p:cNvSpPr>
            <p:nvPr/>
          </p:nvSpPr>
          <p:spPr bwMode="auto">
            <a:xfrm>
              <a:off x="6870700" y="2216150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E</a:t>
              </a:r>
            </a:p>
          </p:txBody>
        </p:sp>
        <p:cxnSp>
          <p:nvCxnSpPr>
            <p:cNvPr id="83" name="AutoShape 155"/>
            <p:cNvCxnSpPr>
              <a:cxnSpLocks noChangeShapeType="1"/>
              <a:stCxn id="82" idx="4"/>
              <a:endCxn id="69" idx="0"/>
            </p:cNvCxnSpPr>
            <p:nvPr/>
          </p:nvCxnSpPr>
          <p:spPr bwMode="auto">
            <a:xfrm>
              <a:off x="7023100" y="2530475"/>
              <a:ext cx="6350" cy="60166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84" name="Text Box 156"/>
            <p:cNvSpPr txBox="1">
              <a:spLocks noChangeArrowheads="1"/>
            </p:cNvSpPr>
            <p:nvPr/>
          </p:nvSpPr>
          <p:spPr bwMode="auto">
            <a:xfrm>
              <a:off x="6472238" y="2708275"/>
              <a:ext cx="434975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dirty="0"/>
                <a:t>11</a:t>
              </a:r>
            </a:p>
          </p:txBody>
        </p:sp>
        <p:cxnSp>
          <p:nvCxnSpPr>
            <p:cNvPr id="85" name="AutoShape 157"/>
            <p:cNvCxnSpPr>
              <a:cxnSpLocks noChangeShapeType="1"/>
              <a:stCxn id="82" idx="3"/>
              <a:endCxn id="67" idx="7"/>
            </p:cNvCxnSpPr>
            <p:nvPr/>
          </p:nvCxnSpPr>
          <p:spPr bwMode="auto">
            <a:xfrm flipH="1">
              <a:off x="6416675" y="2486025"/>
              <a:ext cx="498475" cy="21113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86" name="Text Box 158"/>
            <p:cNvSpPr txBox="1">
              <a:spLocks noChangeArrowheads="1"/>
            </p:cNvSpPr>
            <p:nvPr/>
          </p:nvSpPr>
          <p:spPr bwMode="auto">
            <a:xfrm>
              <a:off x="6403975" y="2274888"/>
              <a:ext cx="309563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/>
                <a:t>9</a:t>
              </a:r>
            </a:p>
          </p:txBody>
        </p:sp>
      </p:grpSp>
      <p:sp>
        <p:nvSpPr>
          <p:cNvPr id="87" name="TextBox 86"/>
          <p:cNvSpPr txBox="1"/>
          <p:nvPr/>
        </p:nvSpPr>
        <p:spPr>
          <a:xfrm>
            <a:off x="457200" y="4757360"/>
            <a:ext cx="861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sz="2000" b="0" baseline="-25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sorted</a:t>
            </a:r>
            <a:r>
              <a:rPr lang="en-US" sz="20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={(D,E),(B,C</a:t>
            </a:r>
            <a:r>
              <a:rPr 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r>
              <a:rPr lang="en-US" sz="20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(A,C),(</a:t>
            </a:r>
            <a:r>
              <a:rPr 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B,E</a:t>
            </a:r>
            <a:r>
              <a:rPr lang="en-US" sz="20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),(</a:t>
            </a:r>
            <a:r>
              <a:rPr 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C,E</a:t>
            </a:r>
            <a:r>
              <a:rPr lang="en-US" sz="20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),(</a:t>
            </a:r>
            <a:r>
              <a:rPr 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A,D),</a:t>
            </a:r>
            <a:r>
              <a:rPr lang="en-US" sz="20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(C,D)}</a:t>
            </a:r>
            <a:endParaRPr lang="en-US" sz="20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44280" y="1962046"/>
            <a:ext cx="4932795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 smtClean="0"/>
              <a:t>remove </a:t>
            </a:r>
            <a:r>
              <a:rPr lang="en-US" sz="20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(A,B)</a:t>
            </a:r>
          </a:p>
          <a:p>
            <a:r>
              <a:rPr lang="en-US" sz="20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Find-Set(A) ≠ Find-Set(B)</a:t>
            </a:r>
          </a:p>
          <a:p>
            <a:r>
              <a:rPr lang="en-US" sz="2000" b="0" dirty="0" smtClean="0"/>
              <a:t>add </a:t>
            </a:r>
            <a:r>
              <a:rPr lang="en-US" sz="20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(A,B)</a:t>
            </a:r>
            <a:r>
              <a:rPr lang="en-US" sz="2000" b="0" dirty="0" smtClean="0"/>
              <a:t> to </a:t>
            </a:r>
            <a:r>
              <a:rPr lang="en-US" sz="20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r>
              <a:rPr lang="en-US" sz="20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Union(</a:t>
            </a:r>
            <a:r>
              <a:rPr 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Find-Set(A</a:t>
            </a:r>
            <a:r>
              <a:rPr lang="en-US" sz="20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r>
              <a:rPr 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 Find-Set(B</a:t>
            </a:r>
            <a:r>
              <a:rPr lang="en-US" sz="20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en-US" sz="20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50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  <a:latin typeface="Tahoma" charset="0"/>
              </a:rPr>
              <a:t>Example: </a:t>
            </a:r>
            <a:r>
              <a:rPr lang="en-US" dirty="0" err="1" smtClean="0">
                <a:solidFill>
                  <a:srgbClr val="FF0000"/>
                </a:solidFill>
                <a:latin typeface="Tahoma" charset="0"/>
              </a:rPr>
              <a:t>Kruskal’s</a:t>
            </a:r>
            <a:r>
              <a:rPr lang="en-US" dirty="0" smtClean="0">
                <a:solidFill>
                  <a:srgbClr val="FF0000"/>
                </a:solidFill>
                <a:latin typeface="Tahoma" charset="0"/>
              </a:rPr>
              <a:t> Algorithm</a:t>
            </a:r>
            <a:endParaRPr lang="en-US" dirty="0">
              <a:solidFill>
                <a:srgbClr val="FF0000"/>
              </a:solidFill>
              <a:latin typeface="Tahoma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321 - Data Structures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E4661E-959B-41F6-A2B4-2D9284F0878A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57200" y="5224840"/>
            <a:ext cx="3124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A={(A,B),(</a:t>
            </a:r>
            <a:r>
              <a:rPr 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D,E)</a:t>
            </a:r>
            <a:r>
              <a:rPr lang="en-US" sz="20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0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7200" y="5695890"/>
            <a:ext cx="50059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Clusters ={{A,B},{C},{D,E}}</a:t>
            </a:r>
            <a:endParaRPr lang="en-US" sz="20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457200" y="4757360"/>
            <a:ext cx="861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sz="2000" b="0" baseline="-25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sorted</a:t>
            </a:r>
            <a:r>
              <a:rPr lang="en-US" sz="20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={(B,C</a:t>
            </a:r>
            <a:r>
              <a:rPr 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r>
              <a:rPr lang="en-US" sz="20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(A,C),(</a:t>
            </a:r>
            <a:r>
              <a:rPr 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B,E</a:t>
            </a:r>
            <a:r>
              <a:rPr lang="en-US" sz="20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),(</a:t>
            </a:r>
            <a:r>
              <a:rPr 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C,E</a:t>
            </a:r>
            <a:r>
              <a:rPr lang="en-US" sz="20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),(</a:t>
            </a:r>
            <a:r>
              <a:rPr 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A,D),</a:t>
            </a:r>
            <a:r>
              <a:rPr lang="en-US" sz="20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(C,D)}</a:t>
            </a:r>
            <a:endParaRPr lang="en-US" sz="20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42666" y="1955711"/>
            <a:ext cx="5066135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 smtClean="0"/>
              <a:t>remove </a:t>
            </a:r>
            <a:r>
              <a:rPr lang="en-US" sz="20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(D,E)</a:t>
            </a:r>
          </a:p>
          <a:p>
            <a:r>
              <a:rPr lang="en-US" sz="20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Find-Set(D) ≠ Find-Set(E)</a:t>
            </a:r>
          </a:p>
          <a:p>
            <a:r>
              <a:rPr lang="en-US" sz="2000" b="0" dirty="0" smtClean="0"/>
              <a:t>add </a:t>
            </a:r>
            <a:r>
              <a:rPr lang="en-US" sz="20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(D,E)</a:t>
            </a:r>
            <a:r>
              <a:rPr lang="en-US" sz="2000" b="0" dirty="0" smtClean="0"/>
              <a:t> to </a:t>
            </a:r>
            <a:r>
              <a:rPr lang="en-US" sz="20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r>
              <a:rPr lang="en-US" sz="20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Union(Find-Set(D), Find-Set(E))</a:t>
            </a:r>
            <a:endParaRPr lang="en-US" sz="20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0" name="Group 59"/>
          <p:cNvGrpSpPr/>
          <p:nvPr/>
        </p:nvGrpSpPr>
        <p:grpSpPr>
          <a:xfrm>
            <a:off x="5105400" y="1426180"/>
            <a:ext cx="3453058" cy="2792761"/>
            <a:chOff x="5105400" y="4424363"/>
            <a:chExt cx="2317750" cy="2052637"/>
          </a:xfrm>
        </p:grpSpPr>
        <p:sp>
          <p:nvSpPr>
            <p:cNvPr id="88" name="Freeform 161"/>
            <p:cNvSpPr>
              <a:spLocks/>
            </p:cNvSpPr>
            <p:nvPr/>
          </p:nvSpPr>
          <p:spPr bwMode="auto">
            <a:xfrm>
              <a:off x="6738938" y="4668838"/>
              <a:ext cx="684212" cy="1674812"/>
            </a:xfrm>
            <a:custGeom>
              <a:avLst/>
              <a:gdLst>
                <a:gd name="T0" fmla="*/ 53975 w 431"/>
                <a:gd name="T1" fmla="*/ 303212 h 1055"/>
                <a:gd name="T2" fmla="*/ 128587 w 431"/>
                <a:gd name="T3" fmla="*/ 836612 h 1055"/>
                <a:gd name="T4" fmla="*/ 128587 w 431"/>
                <a:gd name="T5" fmla="*/ 1455737 h 1055"/>
                <a:gd name="T6" fmla="*/ 547687 w 431"/>
                <a:gd name="T7" fmla="*/ 1474787 h 1055"/>
                <a:gd name="T8" fmla="*/ 654050 w 431"/>
                <a:gd name="T9" fmla="*/ 258762 h 1055"/>
                <a:gd name="T10" fmla="*/ 361950 w 431"/>
                <a:gd name="T11" fmla="*/ 7937 h 1055"/>
                <a:gd name="T12" fmla="*/ 53975 w 431"/>
                <a:gd name="T13" fmla="*/ 303212 h 105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31"/>
                <a:gd name="T22" fmla="*/ 0 h 1055"/>
                <a:gd name="T23" fmla="*/ 431 w 431"/>
                <a:gd name="T24" fmla="*/ 1055 h 105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31" h="1055">
                  <a:moveTo>
                    <a:pt x="34" y="191"/>
                  </a:moveTo>
                  <a:cubicBezTo>
                    <a:pt x="0" y="275"/>
                    <a:pt x="73" y="406"/>
                    <a:pt x="81" y="527"/>
                  </a:cubicBezTo>
                  <a:cubicBezTo>
                    <a:pt x="89" y="648"/>
                    <a:pt x="37" y="850"/>
                    <a:pt x="81" y="917"/>
                  </a:cubicBezTo>
                  <a:cubicBezTo>
                    <a:pt x="125" y="984"/>
                    <a:pt x="290" y="1055"/>
                    <a:pt x="345" y="929"/>
                  </a:cubicBezTo>
                  <a:cubicBezTo>
                    <a:pt x="400" y="803"/>
                    <a:pt x="431" y="317"/>
                    <a:pt x="412" y="163"/>
                  </a:cubicBezTo>
                  <a:cubicBezTo>
                    <a:pt x="393" y="9"/>
                    <a:pt x="291" y="0"/>
                    <a:pt x="228" y="5"/>
                  </a:cubicBezTo>
                  <a:cubicBezTo>
                    <a:pt x="165" y="9"/>
                    <a:pt x="68" y="107"/>
                    <a:pt x="34" y="191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" name="Freeform 163"/>
            <p:cNvSpPr>
              <a:spLocks/>
            </p:cNvSpPr>
            <p:nvPr/>
          </p:nvSpPr>
          <p:spPr bwMode="auto">
            <a:xfrm>
              <a:off x="6056313" y="5224463"/>
              <a:ext cx="596900" cy="554037"/>
            </a:xfrm>
            <a:custGeom>
              <a:avLst/>
              <a:gdLst>
                <a:gd name="T0" fmla="*/ 49350 w 508"/>
                <a:gd name="T1" fmla="*/ 251000 h 543"/>
                <a:gd name="T2" fmla="*/ 98700 w 508"/>
                <a:gd name="T3" fmla="*/ 453025 h 543"/>
                <a:gd name="T4" fmla="*/ 394800 w 508"/>
                <a:gd name="T5" fmla="*/ 514244 h 543"/>
                <a:gd name="T6" fmla="*/ 585150 w 508"/>
                <a:gd name="T7" fmla="*/ 214268 h 543"/>
                <a:gd name="T8" fmla="*/ 324300 w 508"/>
                <a:gd name="T9" fmla="*/ 6122 h 543"/>
                <a:gd name="T10" fmla="*/ 49350 w 508"/>
                <a:gd name="T11" fmla="*/ 251000 h 54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08"/>
                <a:gd name="T19" fmla="*/ 0 h 543"/>
                <a:gd name="T20" fmla="*/ 508 w 508"/>
                <a:gd name="T21" fmla="*/ 543 h 54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08" h="543">
                  <a:moveTo>
                    <a:pt x="42" y="246"/>
                  </a:moveTo>
                  <a:cubicBezTo>
                    <a:pt x="0" y="396"/>
                    <a:pt x="35" y="401"/>
                    <a:pt x="84" y="444"/>
                  </a:cubicBezTo>
                  <a:cubicBezTo>
                    <a:pt x="133" y="487"/>
                    <a:pt x="267" y="543"/>
                    <a:pt x="336" y="504"/>
                  </a:cubicBezTo>
                  <a:cubicBezTo>
                    <a:pt x="405" y="465"/>
                    <a:pt x="508" y="293"/>
                    <a:pt x="498" y="210"/>
                  </a:cubicBezTo>
                  <a:cubicBezTo>
                    <a:pt x="488" y="127"/>
                    <a:pt x="352" y="0"/>
                    <a:pt x="276" y="6"/>
                  </a:cubicBezTo>
                  <a:cubicBezTo>
                    <a:pt x="200" y="12"/>
                    <a:pt x="84" y="96"/>
                    <a:pt x="42" y="246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" name="Freeform 164"/>
            <p:cNvSpPr>
              <a:spLocks/>
            </p:cNvSpPr>
            <p:nvPr/>
          </p:nvSpPr>
          <p:spPr bwMode="auto">
            <a:xfrm>
              <a:off x="5105400" y="4424363"/>
              <a:ext cx="958850" cy="2052637"/>
            </a:xfrm>
            <a:custGeom>
              <a:avLst/>
              <a:gdLst>
                <a:gd name="T0" fmla="*/ 215900 w 604"/>
                <a:gd name="T1" fmla="*/ 663575 h 1293"/>
                <a:gd name="T2" fmla="*/ 34925 w 604"/>
                <a:gd name="T3" fmla="*/ 1568450 h 1293"/>
                <a:gd name="T4" fmla="*/ 158750 w 604"/>
                <a:gd name="T5" fmla="*/ 1911350 h 1293"/>
                <a:gd name="T6" fmla="*/ 501650 w 604"/>
                <a:gd name="T7" fmla="*/ 1892300 h 1293"/>
                <a:gd name="T8" fmla="*/ 663575 w 604"/>
                <a:gd name="T9" fmla="*/ 949325 h 1293"/>
                <a:gd name="T10" fmla="*/ 935038 w 604"/>
                <a:gd name="T11" fmla="*/ 280987 h 1293"/>
                <a:gd name="T12" fmla="*/ 520700 w 604"/>
                <a:gd name="T13" fmla="*/ 63500 h 1293"/>
                <a:gd name="T14" fmla="*/ 215900 w 604"/>
                <a:gd name="T15" fmla="*/ 663575 h 129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604"/>
                <a:gd name="T25" fmla="*/ 0 h 1293"/>
                <a:gd name="T26" fmla="*/ 604 w 604"/>
                <a:gd name="T27" fmla="*/ 1293 h 129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604" h="1293">
                  <a:moveTo>
                    <a:pt x="136" y="418"/>
                  </a:moveTo>
                  <a:cubicBezTo>
                    <a:pt x="101" y="535"/>
                    <a:pt x="0" y="852"/>
                    <a:pt x="22" y="988"/>
                  </a:cubicBezTo>
                  <a:cubicBezTo>
                    <a:pt x="16" y="1119"/>
                    <a:pt x="51" y="1170"/>
                    <a:pt x="100" y="1204"/>
                  </a:cubicBezTo>
                  <a:cubicBezTo>
                    <a:pt x="149" y="1238"/>
                    <a:pt x="263" y="1293"/>
                    <a:pt x="316" y="1192"/>
                  </a:cubicBezTo>
                  <a:cubicBezTo>
                    <a:pt x="369" y="1091"/>
                    <a:pt x="373" y="767"/>
                    <a:pt x="418" y="598"/>
                  </a:cubicBezTo>
                  <a:cubicBezTo>
                    <a:pt x="463" y="429"/>
                    <a:pt x="604" y="270"/>
                    <a:pt x="589" y="177"/>
                  </a:cubicBezTo>
                  <a:cubicBezTo>
                    <a:pt x="574" y="84"/>
                    <a:pt x="404" y="0"/>
                    <a:pt x="328" y="40"/>
                  </a:cubicBezTo>
                  <a:cubicBezTo>
                    <a:pt x="252" y="80"/>
                    <a:pt x="176" y="339"/>
                    <a:pt x="136" y="418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" name="Oval 165"/>
            <p:cNvSpPr>
              <a:spLocks noChangeArrowheads="1"/>
            </p:cNvSpPr>
            <p:nvPr/>
          </p:nvSpPr>
          <p:spPr bwMode="auto">
            <a:xfrm>
              <a:off x="5586413" y="4638675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B</a:t>
              </a:r>
            </a:p>
          </p:txBody>
        </p:sp>
        <p:sp>
          <p:nvSpPr>
            <p:cNvPr id="92" name="Oval 167"/>
            <p:cNvSpPr>
              <a:spLocks noChangeArrowheads="1"/>
            </p:cNvSpPr>
            <p:nvPr/>
          </p:nvSpPr>
          <p:spPr bwMode="auto">
            <a:xfrm>
              <a:off x="6205538" y="5327650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C</a:t>
              </a:r>
            </a:p>
          </p:txBody>
        </p:sp>
        <p:sp>
          <p:nvSpPr>
            <p:cNvPr id="93" name="Oval 168"/>
            <p:cNvSpPr>
              <a:spLocks noChangeArrowheads="1"/>
            </p:cNvSpPr>
            <p:nvPr/>
          </p:nvSpPr>
          <p:spPr bwMode="auto">
            <a:xfrm>
              <a:off x="5281613" y="5969000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A</a:t>
              </a:r>
            </a:p>
          </p:txBody>
        </p:sp>
        <p:sp>
          <p:nvSpPr>
            <p:cNvPr id="94" name="Oval 170"/>
            <p:cNvSpPr>
              <a:spLocks noChangeArrowheads="1"/>
            </p:cNvSpPr>
            <p:nvPr/>
          </p:nvSpPr>
          <p:spPr bwMode="auto">
            <a:xfrm>
              <a:off x="6926263" y="5807075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D</a:t>
              </a:r>
            </a:p>
          </p:txBody>
        </p:sp>
        <p:cxnSp>
          <p:nvCxnSpPr>
            <p:cNvPr id="95" name="AutoShape 171"/>
            <p:cNvCxnSpPr>
              <a:cxnSpLocks noChangeShapeType="1"/>
              <a:stCxn id="91" idx="5"/>
              <a:endCxn id="92" idx="1"/>
            </p:cNvCxnSpPr>
            <p:nvPr/>
          </p:nvCxnSpPr>
          <p:spPr bwMode="auto">
            <a:xfrm>
              <a:off x="5846763" y="4908550"/>
              <a:ext cx="403225" cy="45402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96" name="AutoShape 172"/>
            <p:cNvCxnSpPr>
              <a:cxnSpLocks noChangeShapeType="1"/>
              <a:stCxn id="92" idx="3"/>
              <a:endCxn id="93" idx="7"/>
            </p:cNvCxnSpPr>
            <p:nvPr/>
          </p:nvCxnSpPr>
          <p:spPr bwMode="auto">
            <a:xfrm flipH="1">
              <a:off x="5541963" y="5597525"/>
              <a:ext cx="708025" cy="40640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97" name="AutoShape 173"/>
            <p:cNvCxnSpPr>
              <a:cxnSpLocks noChangeShapeType="1"/>
              <a:stCxn id="91" idx="3"/>
              <a:endCxn id="93" idx="0"/>
            </p:cNvCxnSpPr>
            <p:nvPr/>
          </p:nvCxnSpPr>
          <p:spPr bwMode="auto">
            <a:xfrm flipH="1">
              <a:off x="5434013" y="4908550"/>
              <a:ext cx="196850" cy="1050925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98" name="AutoShape 174"/>
            <p:cNvCxnSpPr>
              <a:cxnSpLocks noChangeShapeType="1"/>
              <a:stCxn id="92" idx="5"/>
              <a:endCxn id="94" idx="1"/>
            </p:cNvCxnSpPr>
            <p:nvPr/>
          </p:nvCxnSpPr>
          <p:spPr bwMode="auto">
            <a:xfrm>
              <a:off x="6465888" y="5597525"/>
              <a:ext cx="504825" cy="24447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99" name="AutoShape 175"/>
            <p:cNvCxnSpPr>
              <a:cxnSpLocks noChangeShapeType="1"/>
              <a:stCxn id="93" idx="6"/>
              <a:endCxn id="94" idx="2"/>
            </p:cNvCxnSpPr>
            <p:nvPr/>
          </p:nvCxnSpPr>
          <p:spPr bwMode="auto">
            <a:xfrm flipV="1">
              <a:off x="5595938" y="5959475"/>
              <a:ext cx="1320800" cy="16192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00" name="AutoShape 176"/>
            <p:cNvCxnSpPr>
              <a:cxnSpLocks noChangeShapeType="1"/>
              <a:stCxn id="91" idx="6"/>
              <a:endCxn id="107" idx="1"/>
            </p:cNvCxnSpPr>
            <p:nvPr/>
          </p:nvCxnSpPr>
          <p:spPr bwMode="auto">
            <a:xfrm>
              <a:off x="5900738" y="4791075"/>
              <a:ext cx="1063625" cy="12541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101" name="Text Box 180"/>
            <p:cNvSpPr txBox="1">
              <a:spLocks noChangeArrowheads="1"/>
            </p:cNvSpPr>
            <p:nvPr/>
          </p:nvSpPr>
          <p:spPr bwMode="auto">
            <a:xfrm>
              <a:off x="5213350" y="5156200"/>
              <a:ext cx="309563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solidFill>
                    <a:schemeClr val="tx2"/>
                  </a:solidFill>
                </a:rPr>
                <a:t>1</a:t>
              </a:r>
            </a:p>
          </p:txBody>
        </p:sp>
        <p:sp>
          <p:nvSpPr>
            <p:cNvPr id="102" name="Text Box 181"/>
            <p:cNvSpPr txBox="1">
              <a:spLocks noChangeArrowheads="1"/>
            </p:cNvSpPr>
            <p:nvPr/>
          </p:nvSpPr>
          <p:spPr bwMode="auto">
            <a:xfrm>
              <a:off x="7053263" y="5283200"/>
              <a:ext cx="309562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solidFill>
                    <a:schemeClr val="tx2"/>
                  </a:solidFill>
                </a:rPr>
                <a:t>3</a:t>
              </a:r>
            </a:p>
          </p:txBody>
        </p:sp>
        <p:sp>
          <p:nvSpPr>
            <p:cNvPr id="103" name="Text Box 182"/>
            <p:cNvSpPr txBox="1">
              <a:spLocks noChangeArrowheads="1"/>
            </p:cNvSpPr>
            <p:nvPr/>
          </p:nvSpPr>
          <p:spPr bwMode="auto">
            <a:xfrm>
              <a:off x="5800725" y="5068888"/>
              <a:ext cx="309563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/>
                <a:t>5</a:t>
              </a:r>
            </a:p>
          </p:txBody>
        </p:sp>
        <p:sp>
          <p:nvSpPr>
            <p:cNvPr id="104" name="Text Box 183"/>
            <p:cNvSpPr txBox="1">
              <a:spLocks noChangeArrowheads="1"/>
            </p:cNvSpPr>
            <p:nvPr/>
          </p:nvSpPr>
          <p:spPr bwMode="auto">
            <a:xfrm>
              <a:off x="6153150" y="6045200"/>
              <a:ext cx="434975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/>
                <a:t>10</a:t>
              </a:r>
            </a:p>
          </p:txBody>
        </p:sp>
        <p:sp>
          <p:nvSpPr>
            <p:cNvPr id="105" name="Text Box 185"/>
            <p:cNvSpPr txBox="1">
              <a:spLocks noChangeArrowheads="1"/>
            </p:cNvSpPr>
            <p:nvPr/>
          </p:nvSpPr>
          <p:spPr bwMode="auto">
            <a:xfrm>
              <a:off x="6291263" y="4521200"/>
              <a:ext cx="309562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/>
                <a:t>8</a:t>
              </a:r>
            </a:p>
          </p:txBody>
        </p:sp>
        <p:sp>
          <p:nvSpPr>
            <p:cNvPr id="106" name="Text Box 186"/>
            <p:cNvSpPr txBox="1">
              <a:spLocks noChangeArrowheads="1"/>
            </p:cNvSpPr>
            <p:nvPr/>
          </p:nvSpPr>
          <p:spPr bwMode="auto">
            <a:xfrm>
              <a:off x="5918200" y="5678488"/>
              <a:ext cx="309563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/>
                <a:t>7</a:t>
              </a:r>
            </a:p>
          </p:txBody>
        </p:sp>
        <p:sp>
          <p:nvSpPr>
            <p:cNvPr id="107" name="Oval 189"/>
            <p:cNvSpPr>
              <a:spLocks noChangeArrowheads="1"/>
            </p:cNvSpPr>
            <p:nvPr/>
          </p:nvSpPr>
          <p:spPr bwMode="auto">
            <a:xfrm>
              <a:off x="6919913" y="4881563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E</a:t>
              </a:r>
            </a:p>
          </p:txBody>
        </p:sp>
        <p:cxnSp>
          <p:nvCxnSpPr>
            <p:cNvPr id="108" name="AutoShape 191"/>
            <p:cNvCxnSpPr>
              <a:cxnSpLocks noChangeShapeType="1"/>
              <a:stCxn id="107" idx="4"/>
              <a:endCxn id="94" idx="0"/>
            </p:cNvCxnSpPr>
            <p:nvPr/>
          </p:nvCxnSpPr>
          <p:spPr bwMode="auto">
            <a:xfrm>
              <a:off x="7072313" y="5195888"/>
              <a:ext cx="6350" cy="601662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109" name="Text Box 192"/>
            <p:cNvSpPr txBox="1">
              <a:spLocks noChangeArrowheads="1"/>
            </p:cNvSpPr>
            <p:nvPr/>
          </p:nvSpPr>
          <p:spPr bwMode="auto">
            <a:xfrm>
              <a:off x="6521450" y="5373688"/>
              <a:ext cx="434975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/>
                <a:t>11</a:t>
              </a:r>
            </a:p>
          </p:txBody>
        </p:sp>
        <p:cxnSp>
          <p:nvCxnSpPr>
            <p:cNvPr id="110" name="AutoShape 193"/>
            <p:cNvCxnSpPr>
              <a:cxnSpLocks noChangeShapeType="1"/>
              <a:stCxn id="107" idx="3"/>
              <a:endCxn id="92" idx="7"/>
            </p:cNvCxnSpPr>
            <p:nvPr/>
          </p:nvCxnSpPr>
          <p:spPr bwMode="auto">
            <a:xfrm flipH="1">
              <a:off x="6465888" y="5151438"/>
              <a:ext cx="498475" cy="21113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111" name="Text Box 194"/>
            <p:cNvSpPr txBox="1">
              <a:spLocks noChangeArrowheads="1"/>
            </p:cNvSpPr>
            <p:nvPr/>
          </p:nvSpPr>
          <p:spPr bwMode="auto">
            <a:xfrm>
              <a:off x="6453188" y="4940300"/>
              <a:ext cx="309562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/>
                <a:t>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12299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  <a:latin typeface="Tahoma" charset="0"/>
              </a:rPr>
              <a:t>Example: </a:t>
            </a:r>
            <a:r>
              <a:rPr lang="en-US" dirty="0" err="1" smtClean="0">
                <a:solidFill>
                  <a:srgbClr val="FF0000"/>
                </a:solidFill>
                <a:latin typeface="Tahoma" charset="0"/>
              </a:rPr>
              <a:t>Kruskal’s</a:t>
            </a:r>
            <a:r>
              <a:rPr lang="en-US" dirty="0" smtClean="0">
                <a:solidFill>
                  <a:srgbClr val="FF0000"/>
                </a:solidFill>
                <a:latin typeface="Tahoma" charset="0"/>
              </a:rPr>
              <a:t> Algorithm</a:t>
            </a:r>
            <a:endParaRPr lang="en-US" dirty="0">
              <a:solidFill>
                <a:srgbClr val="FF0000"/>
              </a:solidFill>
              <a:latin typeface="Tahoma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321 - Data Structures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E4661E-959B-41F6-A2B4-2D9284F0878A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57199" y="5224840"/>
            <a:ext cx="55157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A={(A,B),(</a:t>
            </a:r>
            <a:r>
              <a:rPr 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D,E</a:t>
            </a:r>
            <a:r>
              <a:rPr lang="en-US" sz="20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),(</a:t>
            </a:r>
            <a:r>
              <a:rPr 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B,C)</a:t>
            </a:r>
            <a:r>
              <a:rPr lang="en-US" sz="20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0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7200" y="5695890"/>
            <a:ext cx="50059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Clusters ={{A,B,C},{D,E}}</a:t>
            </a:r>
            <a:endParaRPr lang="en-US" sz="20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457200" y="4757360"/>
            <a:ext cx="861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sz="2000" b="0" baseline="-25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sorted</a:t>
            </a:r>
            <a:r>
              <a:rPr lang="en-US" sz="20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={(A,C),(</a:t>
            </a:r>
            <a:r>
              <a:rPr 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B,E</a:t>
            </a:r>
            <a:r>
              <a:rPr lang="en-US" sz="20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),(</a:t>
            </a:r>
            <a:r>
              <a:rPr 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C,E</a:t>
            </a:r>
            <a:r>
              <a:rPr lang="en-US" sz="20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),(</a:t>
            </a:r>
            <a:r>
              <a:rPr 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A,D),</a:t>
            </a:r>
            <a:r>
              <a:rPr lang="en-US" sz="20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(C,D)}</a:t>
            </a:r>
            <a:endParaRPr lang="en-US" sz="20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5774" y="1967420"/>
            <a:ext cx="4938951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 smtClean="0"/>
              <a:t>remove </a:t>
            </a:r>
            <a:r>
              <a:rPr lang="en-US" sz="20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(B,C)</a:t>
            </a:r>
          </a:p>
          <a:p>
            <a:r>
              <a:rPr lang="en-US" sz="20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Find-Set(B) ≠ Find-Set(C)</a:t>
            </a:r>
          </a:p>
          <a:p>
            <a:r>
              <a:rPr lang="en-US" sz="2000" b="0" dirty="0" smtClean="0"/>
              <a:t>add </a:t>
            </a:r>
            <a:r>
              <a:rPr lang="en-US" sz="20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(B,C)</a:t>
            </a:r>
            <a:r>
              <a:rPr lang="en-US" sz="2000" b="0" dirty="0" smtClean="0"/>
              <a:t> to </a:t>
            </a:r>
            <a:r>
              <a:rPr lang="en-US" sz="20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r>
              <a:rPr lang="en-US" sz="20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Union(Find-Set(B), Find-Set(C))</a:t>
            </a:r>
            <a:endParaRPr lang="en-US" sz="20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58" name="Group 57"/>
          <p:cNvGrpSpPr/>
          <p:nvPr/>
        </p:nvGrpSpPr>
        <p:grpSpPr>
          <a:xfrm>
            <a:off x="5195578" y="1447800"/>
            <a:ext cx="3453058" cy="2563867"/>
            <a:chOff x="728663" y="4343400"/>
            <a:chExt cx="2312987" cy="2005013"/>
          </a:xfrm>
        </p:grpSpPr>
        <p:sp>
          <p:nvSpPr>
            <p:cNvPr id="59" name="Freeform 42"/>
            <p:cNvSpPr>
              <a:spLocks/>
            </p:cNvSpPr>
            <p:nvPr/>
          </p:nvSpPr>
          <p:spPr bwMode="auto">
            <a:xfrm>
              <a:off x="2357438" y="4605338"/>
              <a:ext cx="684212" cy="1674812"/>
            </a:xfrm>
            <a:custGeom>
              <a:avLst/>
              <a:gdLst>
                <a:gd name="T0" fmla="*/ 53975 w 431"/>
                <a:gd name="T1" fmla="*/ 303212 h 1055"/>
                <a:gd name="T2" fmla="*/ 128587 w 431"/>
                <a:gd name="T3" fmla="*/ 836612 h 1055"/>
                <a:gd name="T4" fmla="*/ 128587 w 431"/>
                <a:gd name="T5" fmla="*/ 1455737 h 1055"/>
                <a:gd name="T6" fmla="*/ 547687 w 431"/>
                <a:gd name="T7" fmla="*/ 1474787 h 1055"/>
                <a:gd name="T8" fmla="*/ 654050 w 431"/>
                <a:gd name="T9" fmla="*/ 258762 h 1055"/>
                <a:gd name="T10" fmla="*/ 361950 w 431"/>
                <a:gd name="T11" fmla="*/ 7937 h 1055"/>
                <a:gd name="T12" fmla="*/ 53975 w 431"/>
                <a:gd name="T13" fmla="*/ 303212 h 105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31"/>
                <a:gd name="T22" fmla="*/ 0 h 1055"/>
                <a:gd name="T23" fmla="*/ 431 w 431"/>
                <a:gd name="T24" fmla="*/ 1055 h 105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31" h="1055">
                  <a:moveTo>
                    <a:pt x="34" y="191"/>
                  </a:moveTo>
                  <a:cubicBezTo>
                    <a:pt x="0" y="275"/>
                    <a:pt x="73" y="406"/>
                    <a:pt x="81" y="527"/>
                  </a:cubicBezTo>
                  <a:cubicBezTo>
                    <a:pt x="89" y="648"/>
                    <a:pt x="37" y="850"/>
                    <a:pt x="81" y="917"/>
                  </a:cubicBezTo>
                  <a:cubicBezTo>
                    <a:pt x="125" y="984"/>
                    <a:pt x="290" y="1055"/>
                    <a:pt x="345" y="929"/>
                  </a:cubicBezTo>
                  <a:cubicBezTo>
                    <a:pt x="400" y="803"/>
                    <a:pt x="431" y="317"/>
                    <a:pt x="412" y="163"/>
                  </a:cubicBezTo>
                  <a:cubicBezTo>
                    <a:pt x="393" y="9"/>
                    <a:pt x="291" y="0"/>
                    <a:pt x="228" y="5"/>
                  </a:cubicBezTo>
                  <a:cubicBezTo>
                    <a:pt x="165" y="9"/>
                    <a:pt x="68" y="107"/>
                    <a:pt x="34" y="191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" name="Freeform 44"/>
            <p:cNvSpPr>
              <a:spLocks/>
            </p:cNvSpPr>
            <p:nvPr/>
          </p:nvSpPr>
          <p:spPr bwMode="auto">
            <a:xfrm>
              <a:off x="728663" y="4343400"/>
              <a:ext cx="1508125" cy="1985963"/>
            </a:xfrm>
            <a:custGeom>
              <a:avLst/>
              <a:gdLst>
                <a:gd name="T0" fmla="*/ 30163 w 950"/>
                <a:gd name="T1" fmla="*/ 1585913 h 1251"/>
                <a:gd name="T2" fmla="*/ 153988 w 950"/>
                <a:gd name="T3" fmla="*/ 1928813 h 1251"/>
                <a:gd name="T4" fmla="*/ 496888 w 950"/>
                <a:gd name="T5" fmla="*/ 1909763 h 1251"/>
                <a:gd name="T6" fmla="*/ 595313 w 950"/>
                <a:gd name="T7" fmla="*/ 1466850 h 1251"/>
                <a:gd name="T8" fmla="*/ 633413 w 950"/>
                <a:gd name="T9" fmla="*/ 866775 h 1251"/>
                <a:gd name="T10" fmla="*/ 1042988 w 950"/>
                <a:gd name="T11" fmla="*/ 1238250 h 1251"/>
                <a:gd name="T12" fmla="*/ 1452563 w 950"/>
                <a:gd name="T13" fmla="*/ 1276350 h 1251"/>
                <a:gd name="T14" fmla="*/ 1376363 w 950"/>
                <a:gd name="T15" fmla="*/ 771525 h 1251"/>
                <a:gd name="T16" fmla="*/ 1071563 w 950"/>
                <a:gd name="T17" fmla="*/ 619125 h 1251"/>
                <a:gd name="T18" fmla="*/ 757238 w 950"/>
                <a:gd name="T19" fmla="*/ 104775 h 1251"/>
                <a:gd name="T20" fmla="*/ 233363 w 950"/>
                <a:gd name="T21" fmla="*/ 247650 h 1251"/>
                <a:gd name="T22" fmla="*/ 30163 w 950"/>
                <a:gd name="T23" fmla="*/ 1585913 h 125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950"/>
                <a:gd name="T37" fmla="*/ 0 h 1251"/>
                <a:gd name="T38" fmla="*/ 950 w 950"/>
                <a:gd name="T39" fmla="*/ 1251 h 1251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950" h="1251">
                  <a:moveTo>
                    <a:pt x="19" y="999"/>
                  </a:moveTo>
                  <a:cubicBezTo>
                    <a:pt x="0" y="1178"/>
                    <a:pt x="48" y="1181"/>
                    <a:pt x="97" y="1215"/>
                  </a:cubicBezTo>
                  <a:cubicBezTo>
                    <a:pt x="146" y="1249"/>
                    <a:pt x="267" y="1251"/>
                    <a:pt x="313" y="1203"/>
                  </a:cubicBezTo>
                  <a:cubicBezTo>
                    <a:pt x="359" y="1155"/>
                    <a:pt x="361" y="1033"/>
                    <a:pt x="375" y="924"/>
                  </a:cubicBezTo>
                  <a:cubicBezTo>
                    <a:pt x="389" y="815"/>
                    <a:pt x="352" y="570"/>
                    <a:pt x="399" y="546"/>
                  </a:cubicBezTo>
                  <a:cubicBezTo>
                    <a:pt x="446" y="522"/>
                    <a:pt x="571" y="737"/>
                    <a:pt x="657" y="780"/>
                  </a:cubicBezTo>
                  <a:cubicBezTo>
                    <a:pt x="743" y="823"/>
                    <a:pt x="880" y="853"/>
                    <a:pt x="915" y="804"/>
                  </a:cubicBezTo>
                  <a:cubicBezTo>
                    <a:pt x="950" y="755"/>
                    <a:pt x="907" y="555"/>
                    <a:pt x="867" y="486"/>
                  </a:cubicBezTo>
                  <a:cubicBezTo>
                    <a:pt x="827" y="417"/>
                    <a:pt x="740" y="460"/>
                    <a:pt x="675" y="390"/>
                  </a:cubicBezTo>
                  <a:cubicBezTo>
                    <a:pt x="610" y="320"/>
                    <a:pt x="565" y="105"/>
                    <a:pt x="477" y="66"/>
                  </a:cubicBezTo>
                  <a:cubicBezTo>
                    <a:pt x="389" y="27"/>
                    <a:pt x="223" y="0"/>
                    <a:pt x="147" y="156"/>
                  </a:cubicBezTo>
                  <a:cubicBezTo>
                    <a:pt x="71" y="312"/>
                    <a:pt x="46" y="824"/>
                    <a:pt x="19" y="999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" name="Oval 45"/>
            <p:cNvSpPr>
              <a:spLocks noChangeArrowheads="1"/>
            </p:cNvSpPr>
            <p:nvPr/>
          </p:nvSpPr>
          <p:spPr bwMode="auto">
            <a:xfrm>
              <a:off x="1204913" y="4575175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B</a:t>
              </a:r>
            </a:p>
          </p:txBody>
        </p:sp>
        <p:sp>
          <p:nvSpPr>
            <p:cNvPr id="63" name="Oval 47"/>
            <p:cNvSpPr>
              <a:spLocks noChangeArrowheads="1"/>
            </p:cNvSpPr>
            <p:nvPr/>
          </p:nvSpPr>
          <p:spPr bwMode="auto">
            <a:xfrm>
              <a:off x="1824038" y="5264150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C</a:t>
              </a:r>
            </a:p>
          </p:txBody>
        </p:sp>
        <p:sp>
          <p:nvSpPr>
            <p:cNvPr id="64" name="Oval 48"/>
            <p:cNvSpPr>
              <a:spLocks noChangeArrowheads="1"/>
            </p:cNvSpPr>
            <p:nvPr/>
          </p:nvSpPr>
          <p:spPr bwMode="auto">
            <a:xfrm>
              <a:off x="900113" y="5905500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A</a:t>
              </a:r>
            </a:p>
          </p:txBody>
        </p:sp>
        <p:sp>
          <p:nvSpPr>
            <p:cNvPr id="65" name="Oval 50"/>
            <p:cNvSpPr>
              <a:spLocks noChangeArrowheads="1"/>
            </p:cNvSpPr>
            <p:nvPr/>
          </p:nvSpPr>
          <p:spPr bwMode="auto">
            <a:xfrm>
              <a:off x="2544763" y="5743575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D</a:t>
              </a:r>
            </a:p>
          </p:txBody>
        </p:sp>
        <p:cxnSp>
          <p:nvCxnSpPr>
            <p:cNvPr id="66" name="AutoShape 51"/>
            <p:cNvCxnSpPr>
              <a:cxnSpLocks noChangeShapeType="1"/>
              <a:stCxn id="62" idx="5"/>
              <a:endCxn id="63" idx="1"/>
            </p:cNvCxnSpPr>
            <p:nvPr/>
          </p:nvCxnSpPr>
          <p:spPr bwMode="auto">
            <a:xfrm>
              <a:off x="1465263" y="4845050"/>
              <a:ext cx="403225" cy="454025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67" name="AutoShape 52"/>
            <p:cNvCxnSpPr>
              <a:cxnSpLocks noChangeShapeType="1"/>
              <a:stCxn id="63" idx="3"/>
              <a:endCxn id="64" idx="7"/>
            </p:cNvCxnSpPr>
            <p:nvPr/>
          </p:nvCxnSpPr>
          <p:spPr bwMode="auto">
            <a:xfrm flipH="1">
              <a:off x="1160463" y="5534025"/>
              <a:ext cx="708025" cy="40640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68" name="AutoShape 53"/>
            <p:cNvCxnSpPr>
              <a:cxnSpLocks noChangeShapeType="1"/>
              <a:stCxn id="62" idx="3"/>
              <a:endCxn id="64" idx="0"/>
            </p:cNvCxnSpPr>
            <p:nvPr/>
          </p:nvCxnSpPr>
          <p:spPr bwMode="auto">
            <a:xfrm flipH="1">
              <a:off x="1052513" y="4845050"/>
              <a:ext cx="196850" cy="1050925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69" name="AutoShape 54"/>
            <p:cNvCxnSpPr>
              <a:cxnSpLocks noChangeShapeType="1"/>
              <a:stCxn id="63" idx="5"/>
              <a:endCxn id="65" idx="1"/>
            </p:cNvCxnSpPr>
            <p:nvPr/>
          </p:nvCxnSpPr>
          <p:spPr bwMode="auto">
            <a:xfrm>
              <a:off x="2084388" y="5534025"/>
              <a:ext cx="504825" cy="24447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70" name="AutoShape 55"/>
            <p:cNvCxnSpPr>
              <a:cxnSpLocks noChangeShapeType="1"/>
              <a:stCxn id="64" idx="6"/>
              <a:endCxn id="65" idx="2"/>
            </p:cNvCxnSpPr>
            <p:nvPr/>
          </p:nvCxnSpPr>
          <p:spPr bwMode="auto">
            <a:xfrm flipV="1">
              <a:off x="1214438" y="5895975"/>
              <a:ext cx="1320800" cy="16192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71" name="AutoShape 56"/>
            <p:cNvCxnSpPr>
              <a:cxnSpLocks noChangeShapeType="1"/>
              <a:stCxn id="62" idx="6"/>
              <a:endCxn id="78" idx="1"/>
            </p:cNvCxnSpPr>
            <p:nvPr/>
          </p:nvCxnSpPr>
          <p:spPr bwMode="auto">
            <a:xfrm>
              <a:off x="1519238" y="4727575"/>
              <a:ext cx="1063625" cy="12541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72" name="Text Box 60"/>
            <p:cNvSpPr txBox="1">
              <a:spLocks noChangeArrowheads="1"/>
            </p:cNvSpPr>
            <p:nvPr/>
          </p:nvSpPr>
          <p:spPr bwMode="auto">
            <a:xfrm>
              <a:off x="831850" y="5092700"/>
              <a:ext cx="309563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solidFill>
                    <a:schemeClr val="tx2"/>
                  </a:solidFill>
                </a:rPr>
                <a:t>1</a:t>
              </a:r>
            </a:p>
          </p:txBody>
        </p:sp>
        <p:sp>
          <p:nvSpPr>
            <p:cNvPr id="73" name="Text Box 61"/>
            <p:cNvSpPr txBox="1">
              <a:spLocks noChangeArrowheads="1"/>
            </p:cNvSpPr>
            <p:nvPr/>
          </p:nvSpPr>
          <p:spPr bwMode="auto">
            <a:xfrm>
              <a:off x="2671763" y="5219700"/>
              <a:ext cx="309562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solidFill>
                    <a:schemeClr val="tx2"/>
                  </a:solidFill>
                </a:rPr>
                <a:t>3</a:t>
              </a:r>
            </a:p>
          </p:txBody>
        </p:sp>
        <p:sp>
          <p:nvSpPr>
            <p:cNvPr id="74" name="Text Box 62"/>
            <p:cNvSpPr txBox="1">
              <a:spLocks noChangeArrowheads="1"/>
            </p:cNvSpPr>
            <p:nvPr/>
          </p:nvSpPr>
          <p:spPr bwMode="auto">
            <a:xfrm>
              <a:off x="1419225" y="5005388"/>
              <a:ext cx="309563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solidFill>
                    <a:schemeClr val="tx2"/>
                  </a:solidFill>
                </a:rPr>
                <a:t>5</a:t>
              </a:r>
            </a:p>
          </p:txBody>
        </p:sp>
        <p:sp>
          <p:nvSpPr>
            <p:cNvPr id="75" name="Text Box 63"/>
            <p:cNvSpPr txBox="1">
              <a:spLocks noChangeArrowheads="1"/>
            </p:cNvSpPr>
            <p:nvPr/>
          </p:nvSpPr>
          <p:spPr bwMode="auto">
            <a:xfrm>
              <a:off x="1771650" y="5981700"/>
              <a:ext cx="434975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/>
                <a:t>10</a:t>
              </a:r>
            </a:p>
          </p:txBody>
        </p:sp>
        <p:sp>
          <p:nvSpPr>
            <p:cNvPr id="76" name="Text Box 65"/>
            <p:cNvSpPr txBox="1">
              <a:spLocks noChangeArrowheads="1"/>
            </p:cNvSpPr>
            <p:nvPr/>
          </p:nvSpPr>
          <p:spPr bwMode="auto">
            <a:xfrm>
              <a:off x="1909763" y="4457700"/>
              <a:ext cx="309562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/>
                <a:t>8</a:t>
              </a:r>
            </a:p>
          </p:txBody>
        </p:sp>
        <p:sp>
          <p:nvSpPr>
            <p:cNvPr id="77" name="Text Box 66"/>
            <p:cNvSpPr txBox="1">
              <a:spLocks noChangeArrowheads="1"/>
            </p:cNvSpPr>
            <p:nvPr/>
          </p:nvSpPr>
          <p:spPr bwMode="auto">
            <a:xfrm>
              <a:off x="1536700" y="5614988"/>
              <a:ext cx="309563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/>
                <a:t>7</a:t>
              </a:r>
            </a:p>
          </p:txBody>
        </p:sp>
        <p:sp>
          <p:nvSpPr>
            <p:cNvPr id="78" name="Oval 69"/>
            <p:cNvSpPr>
              <a:spLocks noChangeArrowheads="1"/>
            </p:cNvSpPr>
            <p:nvPr/>
          </p:nvSpPr>
          <p:spPr bwMode="auto">
            <a:xfrm>
              <a:off x="2538413" y="4818063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E</a:t>
              </a:r>
            </a:p>
          </p:txBody>
        </p:sp>
        <p:cxnSp>
          <p:nvCxnSpPr>
            <p:cNvPr id="79" name="AutoShape 71"/>
            <p:cNvCxnSpPr>
              <a:cxnSpLocks noChangeShapeType="1"/>
              <a:stCxn id="78" idx="4"/>
              <a:endCxn id="65" idx="0"/>
            </p:cNvCxnSpPr>
            <p:nvPr/>
          </p:nvCxnSpPr>
          <p:spPr bwMode="auto">
            <a:xfrm>
              <a:off x="2690813" y="5132388"/>
              <a:ext cx="6350" cy="601662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80" name="Text Box 72"/>
            <p:cNvSpPr txBox="1">
              <a:spLocks noChangeArrowheads="1"/>
            </p:cNvSpPr>
            <p:nvPr/>
          </p:nvSpPr>
          <p:spPr bwMode="auto">
            <a:xfrm>
              <a:off x="2139950" y="5310188"/>
              <a:ext cx="434975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/>
                <a:t>11</a:t>
              </a:r>
            </a:p>
          </p:txBody>
        </p:sp>
        <p:cxnSp>
          <p:nvCxnSpPr>
            <p:cNvPr id="81" name="AutoShape 73"/>
            <p:cNvCxnSpPr>
              <a:cxnSpLocks noChangeShapeType="1"/>
              <a:stCxn id="78" idx="3"/>
              <a:endCxn id="63" idx="7"/>
            </p:cNvCxnSpPr>
            <p:nvPr/>
          </p:nvCxnSpPr>
          <p:spPr bwMode="auto">
            <a:xfrm flipH="1">
              <a:off x="2084388" y="5087938"/>
              <a:ext cx="498475" cy="21113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82" name="Text Box 74"/>
            <p:cNvSpPr txBox="1">
              <a:spLocks noChangeArrowheads="1"/>
            </p:cNvSpPr>
            <p:nvPr/>
          </p:nvSpPr>
          <p:spPr bwMode="auto">
            <a:xfrm>
              <a:off x="2071688" y="4876800"/>
              <a:ext cx="309562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/>
                <a:t>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87339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  <a:latin typeface="Tahoma" charset="0"/>
              </a:rPr>
              <a:t>Example: </a:t>
            </a:r>
            <a:r>
              <a:rPr lang="en-US" dirty="0" err="1" smtClean="0">
                <a:solidFill>
                  <a:srgbClr val="FF0000"/>
                </a:solidFill>
                <a:latin typeface="Tahoma" charset="0"/>
              </a:rPr>
              <a:t>Kruskal’s</a:t>
            </a:r>
            <a:r>
              <a:rPr lang="en-US" dirty="0" smtClean="0">
                <a:solidFill>
                  <a:srgbClr val="FF0000"/>
                </a:solidFill>
                <a:latin typeface="Tahoma" charset="0"/>
              </a:rPr>
              <a:t> Algorithm</a:t>
            </a:r>
            <a:endParaRPr lang="en-US" dirty="0">
              <a:solidFill>
                <a:srgbClr val="FF0000"/>
              </a:solidFill>
              <a:latin typeface="Tahoma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321 - Data Structures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E4661E-959B-41F6-A2B4-2D9284F0878A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57199" y="5224840"/>
            <a:ext cx="55157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A={(A,B),(</a:t>
            </a:r>
            <a:r>
              <a:rPr 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D,E</a:t>
            </a:r>
            <a:r>
              <a:rPr lang="en-US" sz="20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),(</a:t>
            </a:r>
            <a:r>
              <a:rPr 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B,C)</a:t>
            </a:r>
            <a:r>
              <a:rPr lang="en-US" sz="20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0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7200" y="5695890"/>
            <a:ext cx="50059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Clusters ={{A,B,C},{D,E}}</a:t>
            </a:r>
            <a:endParaRPr lang="en-US" sz="20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457200" y="4757360"/>
            <a:ext cx="53418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sz="2000" b="0" baseline="-25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sorted</a:t>
            </a:r>
            <a:r>
              <a:rPr lang="en-US" sz="20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={(B,E),(</a:t>
            </a:r>
            <a:r>
              <a:rPr 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C,E</a:t>
            </a:r>
            <a:r>
              <a:rPr lang="en-US" sz="20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),(</a:t>
            </a:r>
            <a:r>
              <a:rPr 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A,D),</a:t>
            </a:r>
            <a:r>
              <a:rPr lang="en-US" sz="20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(C,D)}</a:t>
            </a:r>
            <a:endParaRPr lang="en-US" sz="20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06502" y="1977511"/>
            <a:ext cx="4023753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 smtClean="0"/>
              <a:t>remove </a:t>
            </a:r>
            <a:r>
              <a:rPr lang="en-US" sz="20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(A,C)</a:t>
            </a:r>
          </a:p>
          <a:p>
            <a:r>
              <a:rPr lang="en-US" sz="20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Find-Set(A) = Find-Set(C)</a:t>
            </a:r>
          </a:p>
          <a:p>
            <a:r>
              <a:rPr lang="en-US" sz="2000" b="0" dirty="0" smtClean="0"/>
              <a:t>don’t add </a:t>
            </a:r>
            <a:r>
              <a:rPr lang="en-US" sz="20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(A,C)</a:t>
            </a:r>
            <a:r>
              <a:rPr lang="en-US" sz="2000" b="0" dirty="0" smtClean="0"/>
              <a:t> to </a:t>
            </a:r>
            <a:r>
              <a:rPr lang="en-US" sz="20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sz="20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57" name="Group 56"/>
          <p:cNvGrpSpPr/>
          <p:nvPr/>
        </p:nvGrpSpPr>
        <p:grpSpPr>
          <a:xfrm>
            <a:off x="5210818" y="1447800"/>
            <a:ext cx="3296565" cy="2606877"/>
            <a:chOff x="5181600" y="1697038"/>
            <a:chExt cx="2312988" cy="2005012"/>
          </a:xfrm>
        </p:grpSpPr>
        <p:sp>
          <p:nvSpPr>
            <p:cNvPr id="60" name="Freeform 76"/>
            <p:cNvSpPr>
              <a:spLocks/>
            </p:cNvSpPr>
            <p:nvPr/>
          </p:nvSpPr>
          <p:spPr bwMode="auto">
            <a:xfrm>
              <a:off x="6810375" y="1958975"/>
              <a:ext cx="684213" cy="1674813"/>
            </a:xfrm>
            <a:custGeom>
              <a:avLst/>
              <a:gdLst>
                <a:gd name="T0" fmla="*/ 53975 w 431"/>
                <a:gd name="T1" fmla="*/ 303213 h 1055"/>
                <a:gd name="T2" fmla="*/ 128588 w 431"/>
                <a:gd name="T3" fmla="*/ 836613 h 1055"/>
                <a:gd name="T4" fmla="*/ 128588 w 431"/>
                <a:gd name="T5" fmla="*/ 1455738 h 1055"/>
                <a:gd name="T6" fmla="*/ 547688 w 431"/>
                <a:gd name="T7" fmla="*/ 1474788 h 1055"/>
                <a:gd name="T8" fmla="*/ 654050 w 431"/>
                <a:gd name="T9" fmla="*/ 258763 h 1055"/>
                <a:gd name="T10" fmla="*/ 361950 w 431"/>
                <a:gd name="T11" fmla="*/ 7938 h 1055"/>
                <a:gd name="T12" fmla="*/ 53975 w 431"/>
                <a:gd name="T13" fmla="*/ 303213 h 105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31"/>
                <a:gd name="T22" fmla="*/ 0 h 1055"/>
                <a:gd name="T23" fmla="*/ 431 w 431"/>
                <a:gd name="T24" fmla="*/ 1055 h 105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31" h="1055">
                  <a:moveTo>
                    <a:pt x="34" y="191"/>
                  </a:moveTo>
                  <a:cubicBezTo>
                    <a:pt x="0" y="275"/>
                    <a:pt x="73" y="406"/>
                    <a:pt x="81" y="527"/>
                  </a:cubicBezTo>
                  <a:cubicBezTo>
                    <a:pt x="89" y="648"/>
                    <a:pt x="37" y="850"/>
                    <a:pt x="81" y="917"/>
                  </a:cubicBezTo>
                  <a:cubicBezTo>
                    <a:pt x="125" y="984"/>
                    <a:pt x="290" y="1055"/>
                    <a:pt x="345" y="929"/>
                  </a:cubicBezTo>
                  <a:cubicBezTo>
                    <a:pt x="400" y="803"/>
                    <a:pt x="431" y="317"/>
                    <a:pt x="412" y="163"/>
                  </a:cubicBezTo>
                  <a:cubicBezTo>
                    <a:pt x="393" y="9"/>
                    <a:pt x="291" y="0"/>
                    <a:pt x="228" y="5"/>
                  </a:cubicBezTo>
                  <a:cubicBezTo>
                    <a:pt x="165" y="9"/>
                    <a:pt x="68" y="107"/>
                    <a:pt x="34" y="191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" name="Freeform 77"/>
            <p:cNvSpPr>
              <a:spLocks/>
            </p:cNvSpPr>
            <p:nvPr/>
          </p:nvSpPr>
          <p:spPr bwMode="auto">
            <a:xfrm>
              <a:off x="5181600" y="1697038"/>
              <a:ext cx="1508125" cy="1985962"/>
            </a:xfrm>
            <a:custGeom>
              <a:avLst/>
              <a:gdLst>
                <a:gd name="T0" fmla="*/ 30163 w 950"/>
                <a:gd name="T1" fmla="*/ 1585912 h 1251"/>
                <a:gd name="T2" fmla="*/ 153988 w 950"/>
                <a:gd name="T3" fmla="*/ 1928812 h 1251"/>
                <a:gd name="T4" fmla="*/ 496888 w 950"/>
                <a:gd name="T5" fmla="*/ 1909762 h 1251"/>
                <a:gd name="T6" fmla="*/ 595313 w 950"/>
                <a:gd name="T7" fmla="*/ 1466850 h 1251"/>
                <a:gd name="T8" fmla="*/ 633413 w 950"/>
                <a:gd name="T9" fmla="*/ 866775 h 1251"/>
                <a:gd name="T10" fmla="*/ 1042988 w 950"/>
                <a:gd name="T11" fmla="*/ 1238250 h 1251"/>
                <a:gd name="T12" fmla="*/ 1452563 w 950"/>
                <a:gd name="T13" fmla="*/ 1276350 h 1251"/>
                <a:gd name="T14" fmla="*/ 1376363 w 950"/>
                <a:gd name="T15" fmla="*/ 771525 h 1251"/>
                <a:gd name="T16" fmla="*/ 1071563 w 950"/>
                <a:gd name="T17" fmla="*/ 619125 h 1251"/>
                <a:gd name="T18" fmla="*/ 757238 w 950"/>
                <a:gd name="T19" fmla="*/ 104775 h 1251"/>
                <a:gd name="T20" fmla="*/ 233363 w 950"/>
                <a:gd name="T21" fmla="*/ 247650 h 1251"/>
                <a:gd name="T22" fmla="*/ 30163 w 950"/>
                <a:gd name="T23" fmla="*/ 1585912 h 125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950"/>
                <a:gd name="T37" fmla="*/ 0 h 1251"/>
                <a:gd name="T38" fmla="*/ 950 w 950"/>
                <a:gd name="T39" fmla="*/ 1251 h 1251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950" h="1251">
                  <a:moveTo>
                    <a:pt x="19" y="999"/>
                  </a:moveTo>
                  <a:cubicBezTo>
                    <a:pt x="0" y="1178"/>
                    <a:pt x="48" y="1181"/>
                    <a:pt x="97" y="1215"/>
                  </a:cubicBezTo>
                  <a:cubicBezTo>
                    <a:pt x="146" y="1249"/>
                    <a:pt x="267" y="1251"/>
                    <a:pt x="313" y="1203"/>
                  </a:cubicBezTo>
                  <a:cubicBezTo>
                    <a:pt x="359" y="1155"/>
                    <a:pt x="361" y="1033"/>
                    <a:pt x="375" y="924"/>
                  </a:cubicBezTo>
                  <a:cubicBezTo>
                    <a:pt x="389" y="815"/>
                    <a:pt x="352" y="570"/>
                    <a:pt x="399" y="546"/>
                  </a:cubicBezTo>
                  <a:cubicBezTo>
                    <a:pt x="446" y="522"/>
                    <a:pt x="571" y="737"/>
                    <a:pt x="657" y="780"/>
                  </a:cubicBezTo>
                  <a:cubicBezTo>
                    <a:pt x="743" y="823"/>
                    <a:pt x="880" y="853"/>
                    <a:pt x="915" y="804"/>
                  </a:cubicBezTo>
                  <a:cubicBezTo>
                    <a:pt x="950" y="755"/>
                    <a:pt x="907" y="555"/>
                    <a:pt x="867" y="486"/>
                  </a:cubicBezTo>
                  <a:cubicBezTo>
                    <a:pt x="827" y="417"/>
                    <a:pt x="740" y="460"/>
                    <a:pt x="675" y="390"/>
                  </a:cubicBezTo>
                  <a:cubicBezTo>
                    <a:pt x="610" y="320"/>
                    <a:pt x="565" y="105"/>
                    <a:pt x="477" y="66"/>
                  </a:cubicBezTo>
                  <a:cubicBezTo>
                    <a:pt x="389" y="27"/>
                    <a:pt x="223" y="0"/>
                    <a:pt x="147" y="156"/>
                  </a:cubicBezTo>
                  <a:cubicBezTo>
                    <a:pt x="71" y="312"/>
                    <a:pt x="46" y="824"/>
                    <a:pt x="19" y="999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" name="Oval 78"/>
            <p:cNvSpPr>
              <a:spLocks noChangeArrowheads="1"/>
            </p:cNvSpPr>
            <p:nvPr/>
          </p:nvSpPr>
          <p:spPr bwMode="auto">
            <a:xfrm>
              <a:off x="5657850" y="1928813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B</a:t>
              </a:r>
            </a:p>
          </p:txBody>
        </p:sp>
        <p:sp>
          <p:nvSpPr>
            <p:cNvPr id="85" name="Oval 80"/>
            <p:cNvSpPr>
              <a:spLocks noChangeArrowheads="1"/>
            </p:cNvSpPr>
            <p:nvPr/>
          </p:nvSpPr>
          <p:spPr bwMode="auto">
            <a:xfrm>
              <a:off x="6276975" y="2617788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C</a:t>
              </a:r>
            </a:p>
          </p:txBody>
        </p:sp>
        <p:sp>
          <p:nvSpPr>
            <p:cNvPr id="86" name="Oval 81"/>
            <p:cNvSpPr>
              <a:spLocks noChangeArrowheads="1"/>
            </p:cNvSpPr>
            <p:nvPr/>
          </p:nvSpPr>
          <p:spPr bwMode="auto">
            <a:xfrm>
              <a:off x="5353050" y="3259138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A</a:t>
              </a:r>
            </a:p>
          </p:txBody>
        </p:sp>
        <p:sp>
          <p:nvSpPr>
            <p:cNvPr id="88" name="Oval 83"/>
            <p:cNvSpPr>
              <a:spLocks noChangeArrowheads="1"/>
            </p:cNvSpPr>
            <p:nvPr/>
          </p:nvSpPr>
          <p:spPr bwMode="auto">
            <a:xfrm>
              <a:off x="6997700" y="3097213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D</a:t>
              </a:r>
            </a:p>
          </p:txBody>
        </p:sp>
        <p:cxnSp>
          <p:nvCxnSpPr>
            <p:cNvPr id="89" name="AutoShape 84"/>
            <p:cNvCxnSpPr>
              <a:cxnSpLocks noChangeShapeType="1"/>
              <a:stCxn id="84" idx="5"/>
              <a:endCxn id="85" idx="1"/>
            </p:cNvCxnSpPr>
            <p:nvPr/>
          </p:nvCxnSpPr>
          <p:spPr bwMode="auto">
            <a:xfrm>
              <a:off x="5918200" y="2198688"/>
              <a:ext cx="403225" cy="454025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90" name="AutoShape 85"/>
            <p:cNvCxnSpPr>
              <a:cxnSpLocks noChangeShapeType="1"/>
              <a:stCxn id="85" idx="3"/>
              <a:endCxn id="86" idx="7"/>
            </p:cNvCxnSpPr>
            <p:nvPr/>
          </p:nvCxnSpPr>
          <p:spPr bwMode="auto">
            <a:xfrm flipH="1">
              <a:off x="5613400" y="2887663"/>
              <a:ext cx="708025" cy="40640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91" name="AutoShape 86"/>
            <p:cNvCxnSpPr>
              <a:cxnSpLocks noChangeShapeType="1"/>
              <a:stCxn id="84" idx="3"/>
              <a:endCxn id="86" idx="0"/>
            </p:cNvCxnSpPr>
            <p:nvPr/>
          </p:nvCxnSpPr>
          <p:spPr bwMode="auto">
            <a:xfrm flipH="1">
              <a:off x="5505450" y="2198688"/>
              <a:ext cx="196850" cy="1050925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92" name="AutoShape 87"/>
            <p:cNvCxnSpPr>
              <a:cxnSpLocks noChangeShapeType="1"/>
              <a:stCxn id="85" idx="5"/>
              <a:endCxn id="88" idx="1"/>
            </p:cNvCxnSpPr>
            <p:nvPr/>
          </p:nvCxnSpPr>
          <p:spPr bwMode="auto">
            <a:xfrm>
              <a:off x="6537325" y="2887663"/>
              <a:ext cx="504825" cy="24447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93" name="AutoShape 88"/>
            <p:cNvCxnSpPr>
              <a:cxnSpLocks noChangeShapeType="1"/>
              <a:stCxn id="86" idx="6"/>
              <a:endCxn id="88" idx="2"/>
            </p:cNvCxnSpPr>
            <p:nvPr/>
          </p:nvCxnSpPr>
          <p:spPr bwMode="auto">
            <a:xfrm flipV="1">
              <a:off x="5667375" y="3249613"/>
              <a:ext cx="1320800" cy="16192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94" name="AutoShape 89"/>
            <p:cNvCxnSpPr>
              <a:cxnSpLocks noChangeShapeType="1"/>
              <a:stCxn id="84" idx="6"/>
              <a:endCxn id="101" idx="1"/>
            </p:cNvCxnSpPr>
            <p:nvPr/>
          </p:nvCxnSpPr>
          <p:spPr bwMode="auto">
            <a:xfrm>
              <a:off x="5972175" y="2081213"/>
              <a:ext cx="1063625" cy="12541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95" name="Text Box 93"/>
            <p:cNvSpPr txBox="1">
              <a:spLocks noChangeArrowheads="1"/>
            </p:cNvSpPr>
            <p:nvPr/>
          </p:nvSpPr>
          <p:spPr bwMode="auto">
            <a:xfrm>
              <a:off x="5284788" y="2446338"/>
              <a:ext cx="309562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solidFill>
                    <a:schemeClr val="tx2"/>
                  </a:solidFill>
                </a:rPr>
                <a:t>1</a:t>
              </a:r>
            </a:p>
          </p:txBody>
        </p:sp>
        <p:sp>
          <p:nvSpPr>
            <p:cNvPr id="96" name="Text Box 94"/>
            <p:cNvSpPr txBox="1">
              <a:spLocks noChangeArrowheads="1"/>
            </p:cNvSpPr>
            <p:nvPr/>
          </p:nvSpPr>
          <p:spPr bwMode="auto">
            <a:xfrm>
              <a:off x="7124700" y="2573338"/>
              <a:ext cx="309563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solidFill>
                    <a:schemeClr val="tx2"/>
                  </a:solidFill>
                </a:rPr>
                <a:t>3</a:t>
              </a:r>
            </a:p>
          </p:txBody>
        </p:sp>
        <p:sp>
          <p:nvSpPr>
            <p:cNvPr id="97" name="Text Box 95"/>
            <p:cNvSpPr txBox="1">
              <a:spLocks noChangeArrowheads="1"/>
            </p:cNvSpPr>
            <p:nvPr/>
          </p:nvSpPr>
          <p:spPr bwMode="auto">
            <a:xfrm>
              <a:off x="5872163" y="2359025"/>
              <a:ext cx="309562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solidFill>
                    <a:schemeClr val="tx2"/>
                  </a:solidFill>
                </a:rPr>
                <a:t>5</a:t>
              </a:r>
            </a:p>
          </p:txBody>
        </p:sp>
        <p:sp>
          <p:nvSpPr>
            <p:cNvPr id="98" name="Text Box 96"/>
            <p:cNvSpPr txBox="1">
              <a:spLocks noChangeArrowheads="1"/>
            </p:cNvSpPr>
            <p:nvPr/>
          </p:nvSpPr>
          <p:spPr bwMode="auto">
            <a:xfrm>
              <a:off x="6224588" y="3335338"/>
              <a:ext cx="434975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/>
                <a:t>10</a:t>
              </a:r>
            </a:p>
          </p:txBody>
        </p:sp>
        <p:sp>
          <p:nvSpPr>
            <p:cNvPr id="99" name="Text Box 98"/>
            <p:cNvSpPr txBox="1">
              <a:spLocks noChangeArrowheads="1"/>
            </p:cNvSpPr>
            <p:nvPr/>
          </p:nvSpPr>
          <p:spPr bwMode="auto">
            <a:xfrm>
              <a:off x="6362700" y="1811338"/>
              <a:ext cx="309563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/>
                <a:t>8</a:t>
              </a:r>
            </a:p>
          </p:txBody>
        </p:sp>
        <p:sp>
          <p:nvSpPr>
            <p:cNvPr id="100" name="Text Box 99"/>
            <p:cNvSpPr txBox="1">
              <a:spLocks noChangeArrowheads="1"/>
            </p:cNvSpPr>
            <p:nvPr/>
          </p:nvSpPr>
          <p:spPr bwMode="auto">
            <a:xfrm>
              <a:off x="5989638" y="2968625"/>
              <a:ext cx="309562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/>
                <a:t>7</a:t>
              </a:r>
            </a:p>
          </p:txBody>
        </p:sp>
        <p:sp>
          <p:nvSpPr>
            <p:cNvPr id="101" name="Oval 102"/>
            <p:cNvSpPr>
              <a:spLocks noChangeArrowheads="1"/>
            </p:cNvSpPr>
            <p:nvPr/>
          </p:nvSpPr>
          <p:spPr bwMode="auto">
            <a:xfrm>
              <a:off x="6991350" y="2171700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E</a:t>
              </a:r>
            </a:p>
          </p:txBody>
        </p:sp>
        <p:cxnSp>
          <p:nvCxnSpPr>
            <p:cNvPr id="102" name="AutoShape 104"/>
            <p:cNvCxnSpPr>
              <a:cxnSpLocks noChangeShapeType="1"/>
              <a:stCxn id="101" idx="4"/>
              <a:endCxn id="88" idx="0"/>
            </p:cNvCxnSpPr>
            <p:nvPr/>
          </p:nvCxnSpPr>
          <p:spPr bwMode="auto">
            <a:xfrm>
              <a:off x="7143750" y="2486025"/>
              <a:ext cx="6350" cy="60166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103" name="Text Box 105"/>
            <p:cNvSpPr txBox="1">
              <a:spLocks noChangeArrowheads="1"/>
            </p:cNvSpPr>
            <p:nvPr/>
          </p:nvSpPr>
          <p:spPr bwMode="auto">
            <a:xfrm>
              <a:off x="6592888" y="2663825"/>
              <a:ext cx="434975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/>
                <a:t>11</a:t>
              </a:r>
            </a:p>
          </p:txBody>
        </p:sp>
        <p:cxnSp>
          <p:nvCxnSpPr>
            <p:cNvPr id="104" name="AutoShape 106"/>
            <p:cNvCxnSpPr>
              <a:cxnSpLocks noChangeShapeType="1"/>
              <a:stCxn id="101" idx="3"/>
              <a:endCxn id="85" idx="7"/>
            </p:cNvCxnSpPr>
            <p:nvPr/>
          </p:nvCxnSpPr>
          <p:spPr bwMode="auto">
            <a:xfrm flipH="1">
              <a:off x="6537325" y="2441575"/>
              <a:ext cx="498475" cy="21113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105" name="Text Box 107"/>
            <p:cNvSpPr txBox="1">
              <a:spLocks noChangeArrowheads="1"/>
            </p:cNvSpPr>
            <p:nvPr/>
          </p:nvSpPr>
          <p:spPr bwMode="auto">
            <a:xfrm>
              <a:off x="6524625" y="2230438"/>
              <a:ext cx="309563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/>
                <a:t>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06119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  <a:latin typeface="Tahoma" charset="0"/>
              </a:rPr>
              <a:t>Example: </a:t>
            </a:r>
            <a:r>
              <a:rPr lang="en-US" dirty="0" err="1" smtClean="0">
                <a:solidFill>
                  <a:srgbClr val="FF0000"/>
                </a:solidFill>
                <a:latin typeface="Tahoma" charset="0"/>
              </a:rPr>
              <a:t>Kruskal’s</a:t>
            </a:r>
            <a:r>
              <a:rPr lang="en-US" dirty="0" smtClean="0">
                <a:solidFill>
                  <a:srgbClr val="FF0000"/>
                </a:solidFill>
                <a:latin typeface="Tahoma" charset="0"/>
              </a:rPr>
              <a:t> Algorithm</a:t>
            </a:r>
            <a:endParaRPr lang="en-US" dirty="0">
              <a:solidFill>
                <a:srgbClr val="FF0000"/>
              </a:solidFill>
              <a:latin typeface="Tahoma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321 - Data Structures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E4661E-959B-41F6-A2B4-2D9284F0878A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57199" y="5224840"/>
            <a:ext cx="55157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A={(A,B),(</a:t>
            </a:r>
            <a:r>
              <a:rPr 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D,E</a:t>
            </a:r>
            <a:r>
              <a:rPr lang="en-US" sz="20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),(</a:t>
            </a:r>
            <a:r>
              <a:rPr 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B,C</a:t>
            </a:r>
            <a:r>
              <a:rPr lang="en-US" sz="20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),(</a:t>
            </a:r>
            <a:r>
              <a:rPr 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B,E)</a:t>
            </a:r>
            <a:r>
              <a:rPr lang="en-US" sz="20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0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7200" y="5695890"/>
            <a:ext cx="50059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Clusters ={{A,B,C,D,E}}</a:t>
            </a:r>
            <a:endParaRPr lang="en-US" sz="20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457200" y="4757360"/>
            <a:ext cx="53418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sz="2000" b="0" baseline="-25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sorted</a:t>
            </a:r>
            <a:r>
              <a:rPr lang="en-US" sz="20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={(</a:t>
            </a:r>
            <a:r>
              <a:rPr 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C,E</a:t>
            </a:r>
            <a:r>
              <a:rPr lang="en-US" sz="20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),(</a:t>
            </a:r>
            <a:r>
              <a:rPr 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A,D),</a:t>
            </a:r>
            <a:r>
              <a:rPr lang="en-US" sz="20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(C,D)}</a:t>
            </a:r>
            <a:endParaRPr lang="en-US" sz="20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2885" y="1993779"/>
            <a:ext cx="4917718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 smtClean="0"/>
              <a:t>remove </a:t>
            </a:r>
            <a:r>
              <a:rPr lang="en-US" sz="20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(B,E)</a:t>
            </a:r>
          </a:p>
          <a:p>
            <a:r>
              <a:rPr lang="en-US" sz="20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Find-Set(B) </a:t>
            </a:r>
            <a:r>
              <a:rPr 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≠</a:t>
            </a:r>
            <a:r>
              <a:rPr lang="en-US" sz="20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Find-Set(E)</a:t>
            </a:r>
          </a:p>
          <a:p>
            <a:r>
              <a:rPr lang="en-US" sz="2000" b="0" dirty="0" smtClean="0"/>
              <a:t>add </a:t>
            </a:r>
            <a:r>
              <a:rPr lang="en-US" sz="20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(B,E)</a:t>
            </a:r>
            <a:r>
              <a:rPr lang="en-US" sz="2000" b="0" dirty="0" smtClean="0"/>
              <a:t> to </a:t>
            </a:r>
            <a:r>
              <a:rPr lang="en-US" sz="20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r>
              <a:rPr lang="en-US" sz="20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Union(Find-Set(B), Find-Set(E))</a:t>
            </a:r>
            <a:endParaRPr lang="en-US" sz="20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5210818" y="1447800"/>
            <a:ext cx="3628382" cy="2819126"/>
            <a:chOff x="5214938" y="4375785"/>
            <a:chExt cx="2306637" cy="2012950"/>
          </a:xfrm>
        </p:grpSpPr>
        <p:sp>
          <p:nvSpPr>
            <p:cNvPr id="34" name="Text Box 129"/>
            <p:cNvSpPr txBox="1">
              <a:spLocks noChangeArrowheads="1"/>
            </p:cNvSpPr>
            <p:nvPr/>
          </p:nvSpPr>
          <p:spPr bwMode="auto">
            <a:xfrm>
              <a:off x="6257925" y="6010910"/>
              <a:ext cx="434975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/>
                <a:t>10</a:t>
              </a:r>
            </a:p>
          </p:txBody>
        </p:sp>
        <p:grpSp>
          <p:nvGrpSpPr>
            <p:cNvPr id="35" name="Group 34"/>
            <p:cNvGrpSpPr/>
            <p:nvPr/>
          </p:nvGrpSpPr>
          <p:grpSpPr>
            <a:xfrm>
              <a:off x="5214938" y="4375785"/>
              <a:ext cx="2306637" cy="2012950"/>
              <a:chOff x="5214938" y="4346575"/>
              <a:chExt cx="2306637" cy="2012950"/>
            </a:xfrm>
          </p:grpSpPr>
          <p:sp>
            <p:nvSpPr>
              <p:cNvPr id="36" name="Freeform 110"/>
              <p:cNvSpPr>
                <a:spLocks/>
              </p:cNvSpPr>
              <p:nvPr/>
            </p:nvSpPr>
            <p:spPr bwMode="auto">
              <a:xfrm>
                <a:off x="5214938" y="4346575"/>
                <a:ext cx="2306637" cy="2012950"/>
              </a:xfrm>
              <a:custGeom>
                <a:avLst/>
                <a:gdLst>
                  <a:gd name="T0" fmla="*/ 30162 w 1453"/>
                  <a:gd name="T1" fmla="*/ 1582738 h 1268"/>
                  <a:gd name="T2" fmla="*/ 153987 w 1453"/>
                  <a:gd name="T3" fmla="*/ 1925638 h 1268"/>
                  <a:gd name="T4" fmla="*/ 496887 w 1453"/>
                  <a:gd name="T5" fmla="*/ 1906588 h 1268"/>
                  <a:gd name="T6" fmla="*/ 595312 w 1453"/>
                  <a:gd name="T7" fmla="*/ 1463675 h 1268"/>
                  <a:gd name="T8" fmla="*/ 633412 w 1453"/>
                  <a:gd name="T9" fmla="*/ 863600 h 1268"/>
                  <a:gd name="T10" fmla="*/ 1042987 w 1453"/>
                  <a:gd name="T11" fmla="*/ 1235075 h 1268"/>
                  <a:gd name="T12" fmla="*/ 1300162 w 1453"/>
                  <a:gd name="T13" fmla="*/ 1330325 h 1268"/>
                  <a:gd name="T14" fmla="*/ 1462087 w 1453"/>
                  <a:gd name="T15" fmla="*/ 1168400 h 1268"/>
                  <a:gd name="T16" fmla="*/ 1443037 w 1453"/>
                  <a:gd name="T17" fmla="*/ 901700 h 1268"/>
                  <a:gd name="T18" fmla="*/ 1166812 w 1453"/>
                  <a:gd name="T19" fmla="*/ 796925 h 1268"/>
                  <a:gd name="T20" fmla="*/ 1023937 w 1453"/>
                  <a:gd name="T21" fmla="*/ 558800 h 1268"/>
                  <a:gd name="T22" fmla="*/ 1557337 w 1453"/>
                  <a:gd name="T23" fmla="*/ 577850 h 1268"/>
                  <a:gd name="T24" fmla="*/ 1795462 w 1453"/>
                  <a:gd name="T25" fmla="*/ 949325 h 1268"/>
                  <a:gd name="T26" fmla="*/ 1738312 w 1453"/>
                  <a:gd name="T27" fmla="*/ 1606550 h 1268"/>
                  <a:gd name="T28" fmla="*/ 1833562 w 1453"/>
                  <a:gd name="T29" fmla="*/ 1863725 h 1268"/>
                  <a:gd name="T30" fmla="*/ 2214562 w 1453"/>
                  <a:gd name="T31" fmla="*/ 1758950 h 1268"/>
                  <a:gd name="T32" fmla="*/ 2147887 w 1453"/>
                  <a:gd name="T33" fmla="*/ 339725 h 1268"/>
                  <a:gd name="T34" fmla="*/ 1262062 w 1453"/>
                  <a:gd name="T35" fmla="*/ 111125 h 1268"/>
                  <a:gd name="T36" fmla="*/ 233362 w 1453"/>
                  <a:gd name="T37" fmla="*/ 244475 h 1268"/>
                  <a:gd name="T38" fmla="*/ 30162 w 1453"/>
                  <a:gd name="T39" fmla="*/ 1582738 h 126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1453"/>
                  <a:gd name="T61" fmla="*/ 0 h 1268"/>
                  <a:gd name="T62" fmla="*/ 1453 w 1453"/>
                  <a:gd name="T63" fmla="*/ 1268 h 1268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1453" h="1268">
                    <a:moveTo>
                      <a:pt x="19" y="997"/>
                    </a:moveTo>
                    <a:cubicBezTo>
                      <a:pt x="0" y="1176"/>
                      <a:pt x="48" y="1179"/>
                      <a:pt x="97" y="1213"/>
                    </a:cubicBezTo>
                    <a:cubicBezTo>
                      <a:pt x="146" y="1247"/>
                      <a:pt x="267" y="1249"/>
                      <a:pt x="313" y="1201"/>
                    </a:cubicBezTo>
                    <a:cubicBezTo>
                      <a:pt x="359" y="1153"/>
                      <a:pt x="361" y="1031"/>
                      <a:pt x="375" y="922"/>
                    </a:cubicBezTo>
                    <a:cubicBezTo>
                      <a:pt x="389" y="813"/>
                      <a:pt x="352" y="568"/>
                      <a:pt x="399" y="544"/>
                    </a:cubicBezTo>
                    <a:cubicBezTo>
                      <a:pt x="446" y="520"/>
                      <a:pt x="587" y="729"/>
                      <a:pt x="657" y="778"/>
                    </a:cubicBezTo>
                    <a:cubicBezTo>
                      <a:pt x="727" y="827"/>
                      <a:pt x="775" y="845"/>
                      <a:pt x="819" y="838"/>
                    </a:cubicBezTo>
                    <a:cubicBezTo>
                      <a:pt x="863" y="831"/>
                      <a:pt x="906" y="781"/>
                      <a:pt x="921" y="736"/>
                    </a:cubicBezTo>
                    <a:cubicBezTo>
                      <a:pt x="936" y="691"/>
                      <a:pt x="940" y="607"/>
                      <a:pt x="909" y="568"/>
                    </a:cubicBezTo>
                    <a:cubicBezTo>
                      <a:pt x="878" y="529"/>
                      <a:pt x="779" y="538"/>
                      <a:pt x="735" y="502"/>
                    </a:cubicBezTo>
                    <a:cubicBezTo>
                      <a:pt x="691" y="466"/>
                      <a:pt x="604" y="375"/>
                      <a:pt x="645" y="352"/>
                    </a:cubicBezTo>
                    <a:cubicBezTo>
                      <a:pt x="686" y="329"/>
                      <a:pt x="900" y="323"/>
                      <a:pt x="981" y="364"/>
                    </a:cubicBezTo>
                    <a:cubicBezTo>
                      <a:pt x="1062" y="405"/>
                      <a:pt x="1112" y="490"/>
                      <a:pt x="1131" y="598"/>
                    </a:cubicBezTo>
                    <a:cubicBezTo>
                      <a:pt x="1150" y="706"/>
                      <a:pt x="1091" y="916"/>
                      <a:pt x="1095" y="1012"/>
                    </a:cubicBezTo>
                    <a:cubicBezTo>
                      <a:pt x="1099" y="1108"/>
                      <a:pt x="1105" y="1158"/>
                      <a:pt x="1155" y="1174"/>
                    </a:cubicBezTo>
                    <a:cubicBezTo>
                      <a:pt x="1205" y="1190"/>
                      <a:pt x="1362" y="1268"/>
                      <a:pt x="1395" y="1108"/>
                    </a:cubicBezTo>
                    <a:cubicBezTo>
                      <a:pt x="1428" y="948"/>
                      <a:pt x="1453" y="387"/>
                      <a:pt x="1353" y="214"/>
                    </a:cubicBezTo>
                    <a:cubicBezTo>
                      <a:pt x="1253" y="41"/>
                      <a:pt x="996" y="80"/>
                      <a:pt x="795" y="70"/>
                    </a:cubicBezTo>
                    <a:cubicBezTo>
                      <a:pt x="594" y="60"/>
                      <a:pt x="276" y="0"/>
                      <a:pt x="147" y="154"/>
                    </a:cubicBezTo>
                    <a:cubicBezTo>
                      <a:pt x="18" y="308"/>
                      <a:pt x="46" y="822"/>
                      <a:pt x="19" y="997"/>
                    </a:cubicBezTo>
                    <a:close/>
                  </a:path>
                </a:pathLst>
              </a:custGeom>
              <a:solidFill>
                <a:srgbClr val="DDDD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" name="Oval 111"/>
              <p:cNvSpPr>
                <a:spLocks noChangeArrowheads="1"/>
              </p:cNvSpPr>
              <p:nvPr/>
            </p:nvSpPr>
            <p:spPr bwMode="auto">
              <a:xfrm>
                <a:off x="5691188" y="4575175"/>
                <a:ext cx="304800" cy="304800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sz="1800"/>
                  <a:t>B</a:t>
                </a:r>
              </a:p>
            </p:txBody>
          </p:sp>
          <p:sp>
            <p:nvSpPr>
              <p:cNvPr id="38" name="Oval 113"/>
              <p:cNvSpPr>
                <a:spLocks noChangeArrowheads="1"/>
              </p:cNvSpPr>
              <p:nvPr/>
            </p:nvSpPr>
            <p:spPr bwMode="auto">
              <a:xfrm>
                <a:off x="6310313" y="5264150"/>
                <a:ext cx="304800" cy="304800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sz="1800"/>
                  <a:t>C</a:t>
                </a:r>
              </a:p>
            </p:txBody>
          </p:sp>
          <p:sp>
            <p:nvSpPr>
              <p:cNvPr id="39" name="Oval 114"/>
              <p:cNvSpPr>
                <a:spLocks noChangeArrowheads="1"/>
              </p:cNvSpPr>
              <p:nvPr/>
            </p:nvSpPr>
            <p:spPr bwMode="auto">
              <a:xfrm>
                <a:off x="5386388" y="5905500"/>
                <a:ext cx="304800" cy="304800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sz="1800"/>
                  <a:t>A</a:t>
                </a:r>
              </a:p>
            </p:txBody>
          </p:sp>
          <p:sp>
            <p:nvSpPr>
              <p:cNvPr id="40" name="Oval 116"/>
              <p:cNvSpPr>
                <a:spLocks noChangeArrowheads="1"/>
              </p:cNvSpPr>
              <p:nvPr/>
            </p:nvSpPr>
            <p:spPr bwMode="auto">
              <a:xfrm>
                <a:off x="7031038" y="5743575"/>
                <a:ext cx="304800" cy="304800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sz="1800"/>
                  <a:t>D</a:t>
                </a:r>
              </a:p>
            </p:txBody>
          </p:sp>
          <p:cxnSp>
            <p:nvCxnSpPr>
              <p:cNvPr id="41" name="AutoShape 117"/>
              <p:cNvCxnSpPr>
                <a:cxnSpLocks noChangeShapeType="1"/>
                <a:stCxn id="37" idx="5"/>
                <a:endCxn id="38" idx="1"/>
              </p:cNvCxnSpPr>
              <p:nvPr/>
            </p:nvCxnSpPr>
            <p:spPr bwMode="auto">
              <a:xfrm>
                <a:off x="5951538" y="4845050"/>
                <a:ext cx="403225" cy="454025"/>
              </a:xfrm>
              <a:prstGeom prst="straightConnector1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42" name="AutoShape 118"/>
              <p:cNvCxnSpPr>
                <a:cxnSpLocks noChangeShapeType="1"/>
                <a:stCxn id="38" idx="3"/>
                <a:endCxn id="39" idx="7"/>
              </p:cNvCxnSpPr>
              <p:nvPr/>
            </p:nvCxnSpPr>
            <p:spPr bwMode="auto">
              <a:xfrm flipH="1">
                <a:off x="5646738" y="5534025"/>
                <a:ext cx="708025" cy="406400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43" name="AutoShape 119"/>
              <p:cNvCxnSpPr>
                <a:cxnSpLocks noChangeShapeType="1"/>
                <a:stCxn id="37" idx="3"/>
                <a:endCxn id="39" idx="0"/>
              </p:cNvCxnSpPr>
              <p:nvPr/>
            </p:nvCxnSpPr>
            <p:spPr bwMode="auto">
              <a:xfrm flipH="1">
                <a:off x="5538788" y="4845050"/>
                <a:ext cx="196850" cy="1050925"/>
              </a:xfrm>
              <a:prstGeom prst="straightConnector1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44" name="AutoShape 120"/>
              <p:cNvCxnSpPr>
                <a:cxnSpLocks noChangeShapeType="1"/>
                <a:stCxn id="38" idx="5"/>
                <a:endCxn id="40" idx="1"/>
              </p:cNvCxnSpPr>
              <p:nvPr/>
            </p:nvCxnSpPr>
            <p:spPr bwMode="auto">
              <a:xfrm>
                <a:off x="6570663" y="5534025"/>
                <a:ext cx="504825" cy="244475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45" name="AutoShape 121"/>
              <p:cNvCxnSpPr>
                <a:cxnSpLocks noChangeShapeType="1"/>
                <a:stCxn id="39" idx="6"/>
                <a:endCxn id="40" idx="2"/>
              </p:cNvCxnSpPr>
              <p:nvPr/>
            </p:nvCxnSpPr>
            <p:spPr bwMode="auto">
              <a:xfrm flipV="1">
                <a:off x="5700713" y="5895975"/>
                <a:ext cx="1320800" cy="161925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46" name="AutoShape 122"/>
              <p:cNvCxnSpPr>
                <a:cxnSpLocks noChangeShapeType="1"/>
                <a:stCxn id="37" idx="6"/>
                <a:endCxn id="52" idx="1"/>
              </p:cNvCxnSpPr>
              <p:nvPr/>
            </p:nvCxnSpPr>
            <p:spPr bwMode="auto">
              <a:xfrm>
                <a:off x="6005513" y="4727575"/>
                <a:ext cx="1063625" cy="125413"/>
              </a:xfrm>
              <a:prstGeom prst="straightConnector1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sp>
            <p:nvSpPr>
              <p:cNvPr id="47" name="Text Box 126"/>
              <p:cNvSpPr txBox="1">
                <a:spLocks noChangeArrowheads="1"/>
              </p:cNvSpPr>
              <p:nvPr/>
            </p:nvSpPr>
            <p:spPr bwMode="auto">
              <a:xfrm>
                <a:off x="5318125" y="5092700"/>
                <a:ext cx="309563" cy="3667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800">
                    <a:solidFill>
                      <a:schemeClr val="tx2"/>
                    </a:solidFill>
                  </a:rPr>
                  <a:t>1</a:t>
                </a:r>
              </a:p>
            </p:txBody>
          </p:sp>
          <p:sp>
            <p:nvSpPr>
              <p:cNvPr id="48" name="Text Box 127"/>
              <p:cNvSpPr txBox="1">
                <a:spLocks noChangeArrowheads="1"/>
              </p:cNvSpPr>
              <p:nvPr/>
            </p:nvSpPr>
            <p:spPr bwMode="auto">
              <a:xfrm>
                <a:off x="7158038" y="5219700"/>
                <a:ext cx="309562" cy="3667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800">
                    <a:solidFill>
                      <a:schemeClr val="tx2"/>
                    </a:solidFill>
                  </a:rPr>
                  <a:t>3</a:t>
                </a:r>
              </a:p>
            </p:txBody>
          </p:sp>
          <p:sp>
            <p:nvSpPr>
              <p:cNvPr id="49" name="Text Box 128"/>
              <p:cNvSpPr txBox="1">
                <a:spLocks noChangeArrowheads="1"/>
              </p:cNvSpPr>
              <p:nvPr/>
            </p:nvSpPr>
            <p:spPr bwMode="auto">
              <a:xfrm>
                <a:off x="5905500" y="5005388"/>
                <a:ext cx="309563" cy="3667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800">
                    <a:solidFill>
                      <a:schemeClr val="tx2"/>
                    </a:solidFill>
                  </a:rPr>
                  <a:t>5</a:t>
                </a:r>
              </a:p>
            </p:txBody>
          </p:sp>
          <p:sp>
            <p:nvSpPr>
              <p:cNvPr id="50" name="Text Box 131"/>
              <p:cNvSpPr txBox="1">
                <a:spLocks noChangeArrowheads="1"/>
              </p:cNvSpPr>
              <p:nvPr/>
            </p:nvSpPr>
            <p:spPr bwMode="auto">
              <a:xfrm>
                <a:off x="6396038" y="4457700"/>
                <a:ext cx="309562" cy="3667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800">
                    <a:solidFill>
                      <a:schemeClr val="tx2"/>
                    </a:solidFill>
                  </a:rPr>
                  <a:t>8</a:t>
                </a:r>
              </a:p>
            </p:txBody>
          </p:sp>
          <p:sp>
            <p:nvSpPr>
              <p:cNvPr id="51" name="Text Box 132"/>
              <p:cNvSpPr txBox="1">
                <a:spLocks noChangeArrowheads="1"/>
              </p:cNvSpPr>
              <p:nvPr/>
            </p:nvSpPr>
            <p:spPr bwMode="auto">
              <a:xfrm>
                <a:off x="6022975" y="5614988"/>
                <a:ext cx="309563" cy="3667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800"/>
                  <a:t>7</a:t>
                </a:r>
              </a:p>
            </p:txBody>
          </p:sp>
          <p:sp>
            <p:nvSpPr>
              <p:cNvPr id="52" name="Oval 135"/>
              <p:cNvSpPr>
                <a:spLocks noChangeArrowheads="1"/>
              </p:cNvSpPr>
              <p:nvPr/>
            </p:nvSpPr>
            <p:spPr bwMode="auto">
              <a:xfrm>
                <a:off x="7024688" y="4818063"/>
                <a:ext cx="304800" cy="304800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sz="1800"/>
                  <a:t>E</a:t>
                </a:r>
              </a:p>
            </p:txBody>
          </p:sp>
          <p:cxnSp>
            <p:nvCxnSpPr>
              <p:cNvPr id="53" name="AutoShape 137"/>
              <p:cNvCxnSpPr>
                <a:cxnSpLocks noChangeShapeType="1"/>
                <a:stCxn id="52" idx="4"/>
                <a:endCxn id="40" idx="0"/>
              </p:cNvCxnSpPr>
              <p:nvPr/>
            </p:nvCxnSpPr>
            <p:spPr bwMode="auto">
              <a:xfrm>
                <a:off x="7177088" y="5132388"/>
                <a:ext cx="6350" cy="601662"/>
              </a:xfrm>
              <a:prstGeom prst="straightConnector1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sp>
            <p:nvSpPr>
              <p:cNvPr id="54" name="Text Box 138"/>
              <p:cNvSpPr txBox="1">
                <a:spLocks noChangeArrowheads="1"/>
              </p:cNvSpPr>
              <p:nvPr/>
            </p:nvSpPr>
            <p:spPr bwMode="auto">
              <a:xfrm>
                <a:off x="6626225" y="5310188"/>
                <a:ext cx="434975" cy="3667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800"/>
                  <a:t>11</a:t>
                </a:r>
              </a:p>
            </p:txBody>
          </p:sp>
          <p:cxnSp>
            <p:nvCxnSpPr>
              <p:cNvPr id="55" name="AutoShape 139"/>
              <p:cNvCxnSpPr>
                <a:cxnSpLocks noChangeShapeType="1"/>
                <a:stCxn id="52" idx="3"/>
                <a:endCxn id="38" idx="7"/>
              </p:cNvCxnSpPr>
              <p:nvPr/>
            </p:nvCxnSpPr>
            <p:spPr bwMode="auto">
              <a:xfrm flipH="1">
                <a:off x="6570663" y="5087938"/>
                <a:ext cx="498475" cy="211137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sp>
            <p:nvSpPr>
              <p:cNvPr id="56" name="Text Box 140"/>
              <p:cNvSpPr txBox="1">
                <a:spLocks noChangeArrowheads="1"/>
              </p:cNvSpPr>
              <p:nvPr/>
            </p:nvSpPr>
            <p:spPr bwMode="auto">
              <a:xfrm>
                <a:off x="6557963" y="4876800"/>
                <a:ext cx="309562" cy="3667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800"/>
                  <a:t>9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01333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  <a:latin typeface="Tahoma" charset="0"/>
              </a:rPr>
              <a:t>Example: </a:t>
            </a:r>
            <a:r>
              <a:rPr lang="en-US" dirty="0" err="1" smtClean="0">
                <a:solidFill>
                  <a:srgbClr val="FF0000"/>
                </a:solidFill>
                <a:latin typeface="Tahoma" charset="0"/>
              </a:rPr>
              <a:t>Kruskal’s</a:t>
            </a:r>
            <a:r>
              <a:rPr lang="en-US" dirty="0" smtClean="0">
                <a:solidFill>
                  <a:srgbClr val="FF0000"/>
                </a:solidFill>
                <a:latin typeface="Tahoma" charset="0"/>
              </a:rPr>
              <a:t> Algorithm</a:t>
            </a:r>
            <a:endParaRPr lang="en-US" dirty="0">
              <a:solidFill>
                <a:srgbClr val="FF0000"/>
              </a:solidFill>
              <a:latin typeface="Tahoma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321 - Data Structures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E4661E-959B-41F6-A2B4-2D9284F0878A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57199" y="5224840"/>
            <a:ext cx="55157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A={(A,B),(</a:t>
            </a:r>
            <a:r>
              <a:rPr 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D,E</a:t>
            </a:r>
            <a:r>
              <a:rPr lang="en-US" sz="20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),(</a:t>
            </a:r>
            <a:r>
              <a:rPr 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B,C</a:t>
            </a:r>
            <a:r>
              <a:rPr lang="en-US" sz="20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),(</a:t>
            </a:r>
            <a:r>
              <a:rPr 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B,E)</a:t>
            </a:r>
            <a:r>
              <a:rPr lang="en-US" sz="20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0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7200" y="5695890"/>
            <a:ext cx="50059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Clusters ={{A,B,C,D,E}}</a:t>
            </a:r>
            <a:endParaRPr lang="en-US" sz="20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457200" y="4757360"/>
            <a:ext cx="53418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sz="2000" b="0" baseline="-25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sorted</a:t>
            </a:r>
            <a:r>
              <a:rPr lang="en-US" sz="20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={(A,D</a:t>
            </a:r>
            <a:r>
              <a:rPr 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r>
              <a:rPr lang="en-US" sz="20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(C,D)}</a:t>
            </a:r>
            <a:endParaRPr lang="en-US" sz="20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2885" y="1993779"/>
            <a:ext cx="4917718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 smtClean="0"/>
              <a:t>remove </a:t>
            </a:r>
            <a:r>
              <a:rPr lang="en-US" sz="20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0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,E)</a:t>
            </a:r>
          </a:p>
          <a:p>
            <a:r>
              <a:rPr lang="en-US" sz="20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Find-Set(C) = Find-Set(E)</a:t>
            </a:r>
          </a:p>
          <a:p>
            <a:r>
              <a:rPr lang="en-US" sz="2000" b="0" dirty="0" smtClean="0"/>
              <a:t>don’t add </a:t>
            </a:r>
            <a:r>
              <a:rPr lang="en-US" sz="20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0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,E)</a:t>
            </a:r>
            <a:r>
              <a:rPr lang="en-US" sz="2000" b="0" dirty="0" smtClean="0"/>
              <a:t> to </a:t>
            </a:r>
            <a:r>
              <a:rPr lang="en-US" sz="20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5210818" y="1447800"/>
            <a:ext cx="3628382" cy="2819126"/>
            <a:chOff x="5214938" y="4375785"/>
            <a:chExt cx="2306637" cy="2012950"/>
          </a:xfrm>
        </p:grpSpPr>
        <p:sp>
          <p:nvSpPr>
            <p:cNvPr id="34" name="Text Box 129"/>
            <p:cNvSpPr txBox="1">
              <a:spLocks noChangeArrowheads="1"/>
            </p:cNvSpPr>
            <p:nvPr/>
          </p:nvSpPr>
          <p:spPr bwMode="auto">
            <a:xfrm>
              <a:off x="6257925" y="6010910"/>
              <a:ext cx="434975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/>
                <a:t>10</a:t>
              </a:r>
            </a:p>
          </p:txBody>
        </p:sp>
        <p:grpSp>
          <p:nvGrpSpPr>
            <p:cNvPr id="35" name="Group 34"/>
            <p:cNvGrpSpPr/>
            <p:nvPr/>
          </p:nvGrpSpPr>
          <p:grpSpPr>
            <a:xfrm>
              <a:off x="5214938" y="4375785"/>
              <a:ext cx="2306637" cy="2012950"/>
              <a:chOff x="5214938" y="4346575"/>
              <a:chExt cx="2306637" cy="2012950"/>
            </a:xfrm>
          </p:grpSpPr>
          <p:sp>
            <p:nvSpPr>
              <p:cNvPr id="36" name="Freeform 110"/>
              <p:cNvSpPr>
                <a:spLocks/>
              </p:cNvSpPr>
              <p:nvPr/>
            </p:nvSpPr>
            <p:spPr bwMode="auto">
              <a:xfrm>
                <a:off x="5214938" y="4346575"/>
                <a:ext cx="2306637" cy="2012950"/>
              </a:xfrm>
              <a:custGeom>
                <a:avLst/>
                <a:gdLst>
                  <a:gd name="T0" fmla="*/ 30162 w 1453"/>
                  <a:gd name="T1" fmla="*/ 1582738 h 1268"/>
                  <a:gd name="T2" fmla="*/ 153987 w 1453"/>
                  <a:gd name="T3" fmla="*/ 1925638 h 1268"/>
                  <a:gd name="T4" fmla="*/ 496887 w 1453"/>
                  <a:gd name="T5" fmla="*/ 1906588 h 1268"/>
                  <a:gd name="T6" fmla="*/ 595312 w 1453"/>
                  <a:gd name="T7" fmla="*/ 1463675 h 1268"/>
                  <a:gd name="T8" fmla="*/ 633412 w 1453"/>
                  <a:gd name="T9" fmla="*/ 863600 h 1268"/>
                  <a:gd name="T10" fmla="*/ 1042987 w 1453"/>
                  <a:gd name="T11" fmla="*/ 1235075 h 1268"/>
                  <a:gd name="T12" fmla="*/ 1300162 w 1453"/>
                  <a:gd name="T13" fmla="*/ 1330325 h 1268"/>
                  <a:gd name="T14" fmla="*/ 1462087 w 1453"/>
                  <a:gd name="T15" fmla="*/ 1168400 h 1268"/>
                  <a:gd name="T16" fmla="*/ 1443037 w 1453"/>
                  <a:gd name="T17" fmla="*/ 901700 h 1268"/>
                  <a:gd name="T18" fmla="*/ 1166812 w 1453"/>
                  <a:gd name="T19" fmla="*/ 796925 h 1268"/>
                  <a:gd name="T20" fmla="*/ 1023937 w 1453"/>
                  <a:gd name="T21" fmla="*/ 558800 h 1268"/>
                  <a:gd name="T22" fmla="*/ 1557337 w 1453"/>
                  <a:gd name="T23" fmla="*/ 577850 h 1268"/>
                  <a:gd name="T24" fmla="*/ 1795462 w 1453"/>
                  <a:gd name="T25" fmla="*/ 949325 h 1268"/>
                  <a:gd name="T26" fmla="*/ 1738312 w 1453"/>
                  <a:gd name="T27" fmla="*/ 1606550 h 1268"/>
                  <a:gd name="T28" fmla="*/ 1833562 w 1453"/>
                  <a:gd name="T29" fmla="*/ 1863725 h 1268"/>
                  <a:gd name="T30" fmla="*/ 2214562 w 1453"/>
                  <a:gd name="T31" fmla="*/ 1758950 h 1268"/>
                  <a:gd name="T32" fmla="*/ 2147887 w 1453"/>
                  <a:gd name="T33" fmla="*/ 339725 h 1268"/>
                  <a:gd name="T34" fmla="*/ 1262062 w 1453"/>
                  <a:gd name="T35" fmla="*/ 111125 h 1268"/>
                  <a:gd name="T36" fmla="*/ 233362 w 1453"/>
                  <a:gd name="T37" fmla="*/ 244475 h 1268"/>
                  <a:gd name="T38" fmla="*/ 30162 w 1453"/>
                  <a:gd name="T39" fmla="*/ 1582738 h 126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1453"/>
                  <a:gd name="T61" fmla="*/ 0 h 1268"/>
                  <a:gd name="T62" fmla="*/ 1453 w 1453"/>
                  <a:gd name="T63" fmla="*/ 1268 h 1268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1453" h="1268">
                    <a:moveTo>
                      <a:pt x="19" y="997"/>
                    </a:moveTo>
                    <a:cubicBezTo>
                      <a:pt x="0" y="1176"/>
                      <a:pt x="48" y="1179"/>
                      <a:pt x="97" y="1213"/>
                    </a:cubicBezTo>
                    <a:cubicBezTo>
                      <a:pt x="146" y="1247"/>
                      <a:pt x="267" y="1249"/>
                      <a:pt x="313" y="1201"/>
                    </a:cubicBezTo>
                    <a:cubicBezTo>
                      <a:pt x="359" y="1153"/>
                      <a:pt x="361" y="1031"/>
                      <a:pt x="375" y="922"/>
                    </a:cubicBezTo>
                    <a:cubicBezTo>
                      <a:pt x="389" y="813"/>
                      <a:pt x="352" y="568"/>
                      <a:pt x="399" y="544"/>
                    </a:cubicBezTo>
                    <a:cubicBezTo>
                      <a:pt x="446" y="520"/>
                      <a:pt x="587" y="729"/>
                      <a:pt x="657" y="778"/>
                    </a:cubicBezTo>
                    <a:cubicBezTo>
                      <a:pt x="727" y="827"/>
                      <a:pt x="775" y="845"/>
                      <a:pt x="819" y="838"/>
                    </a:cubicBezTo>
                    <a:cubicBezTo>
                      <a:pt x="863" y="831"/>
                      <a:pt x="906" y="781"/>
                      <a:pt x="921" y="736"/>
                    </a:cubicBezTo>
                    <a:cubicBezTo>
                      <a:pt x="936" y="691"/>
                      <a:pt x="940" y="607"/>
                      <a:pt x="909" y="568"/>
                    </a:cubicBezTo>
                    <a:cubicBezTo>
                      <a:pt x="878" y="529"/>
                      <a:pt x="779" y="538"/>
                      <a:pt x="735" y="502"/>
                    </a:cubicBezTo>
                    <a:cubicBezTo>
                      <a:pt x="691" y="466"/>
                      <a:pt x="604" y="375"/>
                      <a:pt x="645" y="352"/>
                    </a:cubicBezTo>
                    <a:cubicBezTo>
                      <a:pt x="686" y="329"/>
                      <a:pt x="900" y="323"/>
                      <a:pt x="981" y="364"/>
                    </a:cubicBezTo>
                    <a:cubicBezTo>
                      <a:pt x="1062" y="405"/>
                      <a:pt x="1112" y="490"/>
                      <a:pt x="1131" y="598"/>
                    </a:cubicBezTo>
                    <a:cubicBezTo>
                      <a:pt x="1150" y="706"/>
                      <a:pt x="1091" y="916"/>
                      <a:pt x="1095" y="1012"/>
                    </a:cubicBezTo>
                    <a:cubicBezTo>
                      <a:pt x="1099" y="1108"/>
                      <a:pt x="1105" y="1158"/>
                      <a:pt x="1155" y="1174"/>
                    </a:cubicBezTo>
                    <a:cubicBezTo>
                      <a:pt x="1205" y="1190"/>
                      <a:pt x="1362" y="1268"/>
                      <a:pt x="1395" y="1108"/>
                    </a:cubicBezTo>
                    <a:cubicBezTo>
                      <a:pt x="1428" y="948"/>
                      <a:pt x="1453" y="387"/>
                      <a:pt x="1353" y="214"/>
                    </a:cubicBezTo>
                    <a:cubicBezTo>
                      <a:pt x="1253" y="41"/>
                      <a:pt x="996" y="80"/>
                      <a:pt x="795" y="70"/>
                    </a:cubicBezTo>
                    <a:cubicBezTo>
                      <a:pt x="594" y="60"/>
                      <a:pt x="276" y="0"/>
                      <a:pt x="147" y="154"/>
                    </a:cubicBezTo>
                    <a:cubicBezTo>
                      <a:pt x="18" y="308"/>
                      <a:pt x="46" y="822"/>
                      <a:pt x="19" y="997"/>
                    </a:cubicBezTo>
                    <a:close/>
                  </a:path>
                </a:pathLst>
              </a:custGeom>
              <a:solidFill>
                <a:srgbClr val="DDDD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" name="Oval 111"/>
              <p:cNvSpPr>
                <a:spLocks noChangeArrowheads="1"/>
              </p:cNvSpPr>
              <p:nvPr/>
            </p:nvSpPr>
            <p:spPr bwMode="auto">
              <a:xfrm>
                <a:off x="5691188" y="4575175"/>
                <a:ext cx="304800" cy="304800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sz="1800"/>
                  <a:t>B</a:t>
                </a:r>
              </a:p>
            </p:txBody>
          </p:sp>
          <p:sp>
            <p:nvSpPr>
              <p:cNvPr id="38" name="Oval 113"/>
              <p:cNvSpPr>
                <a:spLocks noChangeArrowheads="1"/>
              </p:cNvSpPr>
              <p:nvPr/>
            </p:nvSpPr>
            <p:spPr bwMode="auto">
              <a:xfrm>
                <a:off x="6310313" y="5264150"/>
                <a:ext cx="304800" cy="304800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sz="1800"/>
                  <a:t>C</a:t>
                </a:r>
              </a:p>
            </p:txBody>
          </p:sp>
          <p:sp>
            <p:nvSpPr>
              <p:cNvPr id="39" name="Oval 114"/>
              <p:cNvSpPr>
                <a:spLocks noChangeArrowheads="1"/>
              </p:cNvSpPr>
              <p:nvPr/>
            </p:nvSpPr>
            <p:spPr bwMode="auto">
              <a:xfrm>
                <a:off x="5386388" y="5905500"/>
                <a:ext cx="304800" cy="304800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sz="1800"/>
                  <a:t>A</a:t>
                </a:r>
              </a:p>
            </p:txBody>
          </p:sp>
          <p:sp>
            <p:nvSpPr>
              <p:cNvPr id="40" name="Oval 116"/>
              <p:cNvSpPr>
                <a:spLocks noChangeArrowheads="1"/>
              </p:cNvSpPr>
              <p:nvPr/>
            </p:nvSpPr>
            <p:spPr bwMode="auto">
              <a:xfrm>
                <a:off x="7031038" y="5743575"/>
                <a:ext cx="304800" cy="304800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sz="1800"/>
                  <a:t>D</a:t>
                </a:r>
              </a:p>
            </p:txBody>
          </p:sp>
          <p:cxnSp>
            <p:nvCxnSpPr>
              <p:cNvPr id="41" name="AutoShape 117"/>
              <p:cNvCxnSpPr>
                <a:cxnSpLocks noChangeShapeType="1"/>
                <a:stCxn id="37" idx="5"/>
                <a:endCxn id="38" idx="1"/>
              </p:cNvCxnSpPr>
              <p:nvPr/>
            </p:nvCxnSpPr>
            <p:spPr bwMode="auto">
              <a:xfrm>
                <a:off x="5951538" y="4845050"/>
                <a:ext cx="403225" cy="454025"/>
              </a:xfrm>
              <a:prstGeom prst="straightConnector1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42" name="AutoShape 118"/>
              <p:cNvCxnSpPr>
                <a:cxnSpLocks noChangeShapeType="1"/>
                <a:stCxn id="38" idx="3"/>
                <a:endCxn id="39" idx="7"/>
              </p:cNvCxnSpPr>
              <p:nvPr/>
            </p:nvCxnSpPr>
            <p:spPr bwMode="auto">
              <a:xfrm flipH="1">
                <a:off x="5646738" y="5534025"/>
                <a:ext cx="708025" cy="406400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43" name="AutoShape 119"/>
              <p:cNvCxnSpPr>
                <a:cxnSpLocks noChangeShapeType="1"/>
                <a:stCxn id="37" idx="3"/>
                <a:endCxn id="39" idx="0"/>
              </p:cNvCxnSpPr>
              <p:nvPr/>
            </p:nvCxnSpPr>
            <p:spPr bwMode="auto">
              <a:xfrm flipH="1">
                <a:off x="5538788" y="4845050"/>
                <a:ext cx="196850" cy="1050925"/>
              </a:xfrm>
              <a:prstGeom prst="straightConnector1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44" name="AutoShape 120"/>
              <p:cNvCxnSpPr>
                <a:cxnSpLocks noChangeShapeType="1"/>
                <a:stCxn id="38" idx="5"/>
                <a:endCxn id="40" idx="1"/>
              </p:cNvCxnSpPr>
              <p:nvPr/>
            </p:nvCxnSpPr>
            <p:spPr bwMode="auto">
              <a:xfrm>
                <a:off x="6570663" y="5534025"/>
                <a:ext cx="504825" cy="244475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45" name="AutoShape 121"/>
              <p:cNvCxnSpPr>
                <a:cxnSpLocks noChangeShapeType="1"/>
                <a:stCxn id="39" idx="6"/>
                <a:endCxn id="40" idx="2"/>
              </p:cNvCxnSpPr>
              <p:nvPr/>
            </p:nvCxnSpPr>
            <p:spPr bwMode="auto">
              <a:xfrm flipV="1">
                <a:off x="5700713" y="5895975"/>
                <a:ext cx="1320800" cy="161925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46" name="AutoShape 122"/>
              <p:cNvCxnSpPr>
                <a:cxnSpLocks noChangeShapeType="1"/>
                <a:stCxn id="37" idx="6"/>
                <a:endCxn id="52" idx="1"/>
              </p:cNvCxnSpPr>
              <p:nvPr/>
            </p:nvCxnSpPr>
            <p:spPr bwMode="auto">
              <a:xfrm>
                <a:off x="6005513" y="4727575"/>
                <a:ext cx="1063625" cy="125413"/>
              </a:xfrm>
              <a:prstGeom prst="straightConnector1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sp>
            <p:nvSpPr>
              <p:cNvPr id="47" name="Text Box 126"/>
              <p:cNvSpPr txBox="1">
                <a:spLocks noChangeArrowheads="1"/>
              </p:cNvSpPr>
              <p:nvPr/>
            </p:nvSpPr>
            <p:spPr bwMode="auto">
              <a:xfrm>
                <a:off x="5318125" y="5092700"/>
                <a:ext cx="309563" cy="3667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800">
                    <a:solidFill>
                      <a:schemeClr val="tx2"/>
                    </a:solidFill>
                  </a:rPr>
                  <a:t>1</a:t>
                </a:r>
              </a:p>
            </p:txBody>
          </p:sp>
          <p:sp>
            <p:nvSpPr>
              <p:cNvPr id="48" name="Text Box 127"/>
              <p:cNvSpPr txBox="1">
                <a:spLocks noChangeArrowheads="1"/>
              </p:cNvSpPr>
              <p:nvPr/>
            </p:nvSpPr>
            <p:spPr bwMode="auto">
              <a:xfrm>
                <a:off x="7158038" y="5219700"/>
                <a:ext cx="309562" cy="3667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800">
                    <a:solidFill>
                      <a:schemeClr val="tx2"/>
                    </a:solidFill>
                  </a:rPr>
                  <a:t>3</a:t>
                </a:r>
              </a:p>
            </p:txBody>
          </p:sp>
          <p:sp>
            <p:nvSpPr>
              <p:cNvPr id="49" name="Text Box 128"/>
              <p:cNvSpPr txBox="1">
                <a:spLocks noChangeArrowheads="1"/>
              </p:cNvSpPr>
              <p:nvPr/>
            </p:nvSpPr>
            <p:spPr bwMode="auto">
              <a:xfrm>
                <a:off x="5905500" y="5005388"/>
                <a:ext cx="309563" cy="3667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800">
                    <a:solidFill>
                      <a:schemeClr val="tx2"/>
                    </a:solidFill>
                  </a:rPr>
                  <a:t>5</a:t>
                </a:r>
              </a:p>
            </p:txBody>
          </p:sp>
          <p:sp>
            <p:nvSpPr>
              <p:cNvPr id="50" name="Text Box 131"/>
              <p:cNvSpPr txBox="1">
                <a:spLocks noChangeArrowheads="1"/>
              </p:cNvSpPr>
              <p:nvPr/>
            </p:nvSpPr>
            <p:spPr bwMode="auto">
              <a:xfrm>
                <a:off x="6396038" y="4457700"/>
                <a:ext cx="309562" cy="3667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800">
                    <a:solidFill>
                      <a:schemeClr val="tx2"/>
                    </a:solidFill>
                  </a:rPr>
                  <a:t>8</a:t>
                </a:r>
              </a:p>
            </p:txBody>
          </p:sp>
          <p:sp>
            <p:nvSpPr>
              <p:cNvPr id="51" name="Text Box 132"/>
              <p:cNvSpPr txBox="1">
                <a:spLocks noChangeArrowheads="1"/>
              </p:cNvSpPr>
              <p:nvPr/>
            </p:nvSpPr>
            <p:spPr bwMode="auto">
              <a:xfrm>
                <a:off x="6022975" y="5614988"/>
                <a:ext cx="309563" cy="3667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800"/>
                  <a:t>7</a:t>
                </a:r>
              </a:p>
            </p:txBody>
          </p:sp>
          <p:sp>
            <p:nvSpPr>
              <p:cNvPr id="52" name="Oval 135"/>
              <p:cNvSpPr>
                <a:spLocks noChangeArrowheads="1"/>
              </p:cNvSpPr>
              <p:nvPr/>
            </p:nvSpPr>
            <p:spPr bwMode="auto">
              <a:xfrm>
                <a:off x="7024688" y="4818063"/>
                <a:ext cx="304800" cy="304800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sz="1800"/>
                  <a:t>E</a:t>
                </a:r>
              </a:p>
            </p:txBody>
          </p:sp>
          <p:cxnSp>
            <p:nvCxnSpPr>
              <p:cNvPr id="53" name="AutoShape 137"/>
              <p:cNvCxnSpPr>
                <a:cxnSpLocks noChangeShapeType="1"/>
                <a:stCxn id="52" idx="4"/>
                <a:endCxn id="40" idx="0"/>
              </p:cNvCxnSpPr>
              <p:nvPr/>
            </p:nvCxnSpPr>
            <p:spPr bwMode="auto">
              <a:xfrm>
                <a:off x="7177088" y="5132388"/>
                <a:ext cx="6350" cy="601662"/>
              </a:xfrm>
              <a:prstGeom prst="straightConnector1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sp>
            <p:nvSpPr>
              <p:cNvPr id="54" name="Text Box 138"/>
              <p:cNvSpPr txBox="1">
                <a:spLocks noChangeArrowheads="1"/>
              </p:cNvSpPr>
              <p:nvPr/>
            </p:nvSpPr>
            <p:spPr bwMode="auto">
              <a:xfrm>
                <a:off x="6626225" y="5310188"/>
                <a:ext cx="434975" cy="3667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800"/>
                  <a:t>11</a:t>
                </a:r>
              </a:p>
            </p:txBody>
          </p:sp>
          <p:cxnSp>
            <p:nvCxnSpPr>
              <p:cNvPr id="55" name="AutoShape 139"/>
              <p:cNvCxnSpPr>
                <a:cxnSpLocks noChangeShapeType="1"/>
                <a:stCxn id="52" idx="3"/>
                <a:endCxn id="38" idx="7"/>
              </p:cNvCxnSpPr>
              <p:nvPr/>
            </p:nvCxnSpPr>
            <p:spPr bwMode="auto">
              <a:xfrm flipH="1">
                <a:off x="6570663" y="5087938"/>
                <a:ext cx="498475" cy="211137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sp>
            <p:nvSpPr>
              <p:cNvPr id="56" name="Text Box 140"/>
              <p:cNvSpPr txBox="1">
                <a:spLocks noChangeArrowheads="1"/>
              </p:cNvSpPr>
              <p:nvPr/>
            </p:nvSpPr>
            <p:spPr bwMode="auto">
              <a:xfrm>
                <a:off x="6557963" y="4876800"/>
                <a:ext cx="309562" cy="3667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800"/>
                  <a:t>9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9353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  <a:latin typeface="Tahoma" charset="0"/>
              </a:rPr>
              <a:t>Example: </a:t>
            </a:r>
            <a:r>
              <a:rPr lang="en-US" dirty="0" err="1" smtClean="0">
                <a:solidFill>
                  <a:srgbClr val="FF0000"/>
                </a:solidFill>
                <a:latin typeface="Tahoma" charset="0"/>
              </a:rPr>
              <a:t>Kruskal’s</a:t>
            </a:r>
            <a:r>
              <a:rPr lang="en-US" dirty="0" smtClean="0">
                <a:solidFill>
                  <a:srgbClr val="FF0000"/>
                </a:solidFill>
                <a:latin typeface="Tahoma" charset="0"/>
              </a:rPr>
              <a:t> Algorithm</a:t>
            </a:r>
            <a:endParaRPr lang="en-US" dirty="0">
              <a:solidFill>
                <a:srgbClr val="FF0000"/>
              </a:solidFill>
              <a:latin typeface="Tahoma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321 - Data Structures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E4661E-959B-41F6-A2B4-2D9284F0878A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57199" y="5224840"/>
            <a:ext cx="55157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A={(A,B),(</a:t>
            </a:r>
            <a:r>
              <a:rPr 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D,E</a:t>
            </a:r>
            <a:r>
              <a:rPr lang="en-US" sz="20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),(</a:t>
            </a:r>
            <a:r>
              <a:rPr 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B,C</a:t>
            </a:r>
            <a:r>
              <a:rPr lang="en-US" sz="20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),(</a:t>
            </a:r>
            <a:r>
              <a:rPr 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B,E)</a:t>
            </a:r>
            <a:r>
              <a:rPr lang="en-US" sz="20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0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7200" y="5695890"/>
            <a:ext cx="50059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Clusters ={{A,B,C,D,E}}</a:t>
            </a:r>
            <a:endParaRPr lang="en-US" sz="20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457200" y="4757360"/>
            <a:ext cx="53418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sz="2000" b="0" baseline="-25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sorted</a:t>
            </a:r>
            <a:r>
              <a:rPr lang="en-US" sz="20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={(C,D)}</a:t>
            </a:r>
            <a:endParaRPr lang="en-US" sz="20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2885" y="1993779"/>
            <a:ext cx="4917718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 smtClean="0"/>
              <a:t>remove </a:t>
            </a:r>
            <a:r>
              <a:rPr lang="en-US" sz="20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(A,D)</a:t>
            </a:r>
          </a:p>
          <a:p>
            <a:r>
              <a:rPr lang="en-US" sz="20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Find-Set(A) = Find-Set(D)</a:t>
            </a:r>
          </a:p>
          <a:p>
            <a:r>
              <a:rPr lang="en-US" sz="2000" b="0" dirty="0" smtClean="0"/>
              <a:t>don’t add </a:t>
            </a:r>
            <a:r>
              <a:rPr lang="en-US" sz="20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(A,D)</a:t>
            </a:r>
            <a:r>
              <a:rPr lang="en-US" sz="2000" b="0" dirty="0" smtClean="0"/>
              <a:t> to </a:t>
            </a:r>
            <a:r>
              <a:rPr lang="en-US" sz="20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5210818" y="1447800"/>
            <a:ext cx="3628382" cy="2819126"/>
            <a:chOff x="5214938" y="4375785"/>
            <a:chExt cx="2306637" cy="2012950"/>
          </a:xfrm>
        </p:grpSpPr>
        <p:sp>
          <p:nvSpPr>
            <p:cNvPr id="34" name="Text Box 129"/>
            <p:cNvSpPr txBox="1">
              <a:spLocks noChangeArrowheads="1"/>
            </p:cNvSpPr>
            <p:nvPr/>
          </p:nvSpPr>
          <p:spPr bwMode="auto">
            <a:xfrm>
              <a:off x="6257925" y="6010910"/>
              <a:ext cx="434975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/>
                <a:t>10</a:t>
              </a:r>
            </a:p>
          </p:txBody>
        </p:sp>
        <p:grpSp>
          <p:nvGrpSpPr>
            <p:cNvPr id="35" name="Group 34"/>
            <p:cNvGrpSpPr/>
            <p:nvPr/>
          </p:nvGrpSpPr>
          <p:grpSpPr>
            <a:xfrm>
              <a:off x="5214938" y="4375785"/>
              <a:ext cx="2306637" cy="2012950"/>
              <a:chOff x="5214938" y="4346575"/>
              <a:chExt cx="2306637" cy="2012950"/>
            </a:xfrm>
          </p:grpSpPr>
          <p:sp>
            <p:nvSpPr>
              <p:cNvPr id="36" name="Freeform 110"/>
              <p:cNvSpPr>
                <a:spLocks/>
              </p:cNvSpPr>
              <p:nvPr/>
            </p:nvSpPr>
            <p:spPr bwMode="auto">
              <a:xfrm>
                <a:off x="5214938" y="4346575"/>
                <a:ext cx="2306637" cy="2012950"/>
              </a:xfrm>
              <a:custGeom>
                <a:avLst/>
                <a:gdLst>
                  <a:gd name="T0" fmla="*/ 30162 w 1453"/>
                  <a:gd name="T1" fmla="*/ 1582738 h 1268"/>
                  <a:gd name="T2" fmla="*/ 153987 w 1453"/>
                  <a:gd name="T3" fmla="*/ 1925638 h 1268"/>
                  <a:gd name="T4" fmla="*/ 496887 w 1453"/>
                  <a:gd name="T5" fmla="*/ 1906588 h 1268"/>
                  <a:gd name="T6" fmla="*/ 595312 w 1453"/>
                  <a:gd name="T7" fmla="*/ 1463675 h 1268"/>
                  <a:gd name="T8" fmla="*/ 633412 w 1453"/>
                  <a:gd name="T9" fmla="*/ 863600 h 1268"/>
                  <a:gd name="T10" fmla="*/ 1042987 w 1453"/>
                  <a:gd name="T11" fmla="*/ 1235075 h 1268"/>
                  <a:gd name="T12" fmla="*/ 1300162 w 1453"/>
                  <a:gd name="T13" fmla="*/ 1330325 h 1268"/>
                  <a:gd name="T14" fmla="*/ 1462087 w 1453"/>
                  <a:gd name="T15" fmla="*/ 1168400 h 1268"/>
                  <a:gd name="T16" fmla="*/ 1443037 w 1453"/>
                  <a:gd name="T17" fmla="*/ 901700 h 1268"/>
                  <a:gd name="T18" fmla="*/ 1166812 w 1453"/>
                  <a:gd name="T19" fmla="*/ 796925 h 1268"/>
                  <a:gd name="T20" fmla="*/ 1023937 w 1453"/>
                  <a:gd name="T21" fmla="*/ 558800 h 1268"/>
                  <a:gd name="T22" fmla="*/ 1557337 w 1453"/>
                  <a:gd name="T23" fmla="*/ 577850 h 1268"/>
                  <a:gd name="T24" fmla="*/ 1795462 w 1453"/>
                  <a:gd name="T25" fmla="*/ 949325 h 1268"/>
                  <a:gd name="T26" fmla="*/ 1738312 w 1453"/>
                  <a:gd name="T27" fmla="*/ 1606550 h 1268"/>
                  <a:gd name="T28" fmla="*/ 1833562 w 1453"/>
                  <a:gd name="T29" fmla="*/ 1863725 h 1268"/>
                  <a:gd name="T30" fmla="*/ 2214562 w 1453"/>
                  <a:gd name="T31" fmla="*/ 1758950 h 1268"/>
                  <a:gd name="T32" fmla="*/ 2147887 w 1453"/>
                  <a:gd name="T33" fmla="*/ 339725 h 1268"/>
                  <a:gd name="T34" fmla="*/ 1262062 w 1453"/>
                  <a:gd name="T35" fmla="*/ 111125 h 1268"/>
                  <a:gd name="T36" fmla="*/ 233362 w 1453"/>
                  <a:gd name="T37" fmla="*/ 244475 h 1268"/>
                  <a:gd name="T38" fmla="*/ 30162 w 1453"/>
                  <a:gd name="T39" fmla="*/ 1582738 h 126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1453"/>
                  <a:gd name="T61" fmla="*/ 0 h 1268"/>
                  <a:gd name="T62" fmla="*/ 1453 w 1453"/>
                  <a:gd name="T63" fmla="*/ 1268 h 1268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1453" h="1268">
                    <a:moveTo>
                      <a:pt x="19" y="997"/>
                    </a:moveTo>
                    <a:cubicBezTo>
                      <a:pt x="0" y="1176"/>
                      <a:pt x="48" y="1179"/>
                      <a:pt x="97" y="1213"/>
                    </a:cubicBezTo>
                    <a:cubicBezTo>
                      <a:pt x="146" y="1247"/>
                      <a:pt x="267" y="1249"/>
                      <a:pt x="313" y="1201"/>
                    </a:cubicBezTo>
                    <a:cubicBezTo>
                      <a:pt x="359" y="1153"/>
                      <a:pt x="361" y="1031"/>
                      <a:pt x="375" y="922"/>
                    </a:cubicBezTo>
                    <a:cubicBezTo>
                      <a:pt x="389" y="813"/>
                      <a:pt x="352" y="568"/>
                      <a:pt x="399" y="544"/>
                    </a:cubicBezTo>
                    <a:cubicBezTo>
                      <a:pt x="446" y="520"/>
                      <a:pt x="587" y="729"/>
                      <a:pt x="657" y="778"/>
                    </a:cubicBezTo>
                    <a:cubicBezTo>
                      <a:pt x="727" y="827"/>
                      <a:pt x="775" y="845"/>
                      <a:pt x="819" y="838"/>
                    </a:cubicBezTo>
                    <a:cubicBezTo>
                      <a:pt x="863" y="831"/>
                      <a:pt x="906" y="781"/>
                      <a:pt x="921" y="736"/>
                    </a:cubicBezTo>
                    <a:cubicBezTo>
                      <a:pt x="936" y="691"/>
                      <a:pt x="940" y="607"/>
                      <a:pt x="909" y="568"/>
                    </a:cubicBezTo>
                    <a:cubicBezTo>
                      <a:pt x="878" y="529"/>
                      <a:pt x="779" y="538"/>
                      <a:pt x="735" y="502"/>
                    </a:cubicBezTo>
                    <a:cubicBezTo>
                      <a:pt x="691" y="466"/>
                      <a:pt x="604" y="375"/>
                      <a:pt x="645" y="352"/>
                    </a:cubicBezTo>
                    <a:cubicBezTo>
                      <a:pt x="686" y="329"/>
                      <a:pt x="900" y="323"/>
                      <a:pt x="981" y="364"/>
                    </a:cubicBezTo>
                    <a:cubicBezTo>
                      <a:pt x="1062" y="405"/>
                      <a:pt x="1112" y="490"/>
                      <a:pt x="1131" y="598"/>
                    </a:cubicBezTo>
                    <a:cubicBezTo>
                      <a:pt x="1150" y="706"/>
                      <a:pt x="1091" y="916"/>
                      <a:pt x="1095" y="1012"/>
                    </a:cubicBezTo>
                    <a:cubicBezTo>
                      <a:pt x="1099" y="1108"/>
                      <a:pt x="1105" y="1158"/>
                      <a:pt x="1155" y="1174"/>
                    </a:cubicBezTo>
                    <a:cubicBezTo>
                      <a:pt x="1205" y="1190"/>
                      <a:pt x="1362" y="1268"/>
                      <a:pt x="1395" y="1108"/>
                    </a:cubicBezTo>
                    <a:cubicBezTo>
                      <a:pt x="1428" y="948"/>
                      <a:pt x="1453" y="387"/>
                      <a:pt x="1353" y="214"/>
                    </a:cubicBezTo>
                    <a:cubicBezTo>
                      <a:pt x="1253" y="41"/>
                      <a:pt x="996" y="80"/>
                      <a:pt x="795" y="70"/>
                    </a:cubicBezTo>
                    <a:cubicBezTo>
                      <a:pt x="594" y="60"/>
                      <a:pt x="276" y="0"/>
                      <a:pt x="147" y="154"/>
                    </a:cubicBezTo>
                    <a:cubicBezTo>
                      <a:pt x="18" y="308"/>
                      <a:pt x="46" y="822"/>
                      <a:pt x="19" y="997"/>
                    </a:cubicBezTo>
                    <a:close/>
                  </a:path>
                </a:pathLst>
              </a:custGeom>
              <a:solidFill>
                <a:srgbClr val="DDDD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" name="Oval 111"/>
              <p:cNvSpPr>
                <a:spLocks noChangeArrowheads="1"/>
              </p:cNvSpPr>
              <p:nvPr/>
            </p:nvSpPr>
            <p:spPr bwMode="auto">
              <a:xfrm>
                <a:off x="5691188" y="4575175"/>
                <a:ext cx="304800" cy="304800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sz="1800"/>
                  <a:t>B</a:t>
                </a:r>
              </a:p>
            </p:txBody>
          </p:sp>
          <p:sp>
            <p:nvSpPr>
              <p:cNvPr id="38" name="Oval 113"/>
              <p:cNvSpPr>
                <a:spLocks noChangeArrowheads="1"/>
              </p:cNvSpPr>
              <p:nvPr/>
            </p:nvSpPr>
            <p:spPr bwMode="auto">
              <a:xfrm>
                <a:off x="6310313" y="5264150"/>
                <a:ext cx="304800" cy="304800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sz="1800"/>
                  <a:t>C</a:t>
                </a:r>
              </a:p>
            </p:txBody>
          </p:sp>
          <p:sp>
            <p:nvSpPr>
              <p:cNvPr id="39" name="Oval 114"/>
              <p:cNvSpPr>
                <a:spLocks noChangeArrowheads="1"/>
              </p:cNvSpPr>
              <p:nvPr/>
            </p:nvSpPr>
            <p:spPr bwMode="auto">
              <a:xfrm>
                <a:off x="5386388" y="5905500"/>
                <a:ext cx="304800" cy="304800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sz="1800"/>
                  <a:t>A</a:t>
                </a:r>
              </a:p>
            </p:txBody>
          </p:sp>
          <p:sp>
            <p:nvSpPr>
              <p:cNvPr id="40" name="Oval 116"/>
              <p:cNvSpPr>
                <a:spLocks noChangeArrowheads="1"/>
              </p:cNvSpPr>
              <p:nvPr/>
            </p:nvSpPr>
            <p:spPr bwMode="auto">
              <a:xfrm>
                <a:off x="7031038" y="5743575"/>
                <a:ext cx="304800" cy="304800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sz="1800"/>
                  <a:t>D</a:t>
                </a:r>
              </a:p>
            </p:txBody>
          </p:sp>
          <p:cxnSp>
            <p:nvCxnSpPr>
              <p:cNvPr id="41" name="AutoShape 117"/>
              <p:cNvCxnSpPr>
                <a:cxnSpLocks noChangeShapeType="1"/>
                <a:stCxn id="37" idx="5"/>
                <a:endCxn id="38" idx="1"/>
              </p:cNvCxnSpPr>
              <p:nvPr/>
            </p:nvCxnSpPr>
            <p:spPr bwMode="auto">
              <a:xfrm>
                <a:off x="5951538" y="4845050"/>
                <a:ext cx="403225" cy="454025"/>
              </a:xfrm>
              <a:prstGeom prst="straightConnector1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42" name="AutoShape 118"/>
              <p:cNvCxnSpPr>
                <a:cxnSpLocks noChangeShapeType="1"/>
                <a:stCxn id="38" idx="3"/>
                <a:endCxn id="39" idx="7"/>
              </p:cNvCxnSpPr>
              <p:nvPr/>
            </p:nvCxnSpPr>
            <p:spPr bwMode="auto">
              <a:xfrm flipH="1">
                <a:off x="5646738" y="5534025"/>
                <a:ext cx="708025" cy="406400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43" name="AutoShape 119"/>
              <p:cNvCxnSpPr>
                <a:cxnSpLocks noChangeShapeType="1"/>
                <a:stCxn id="37" idx="3"/>
                <a:endCxn id="39" idx="0"/>
              </p:cNvCxnSpPr>
              <p:nvPr/>
            </p:nvCxnSpPr>
            <p:spPr bwMode="auto">
              <a:xfrm flipH="1">
                <a:off x="5538788" y="4845050"/>
                <a:ext cx="196850" cy="1050925"/>
              </a:xfrm>
              <a:prstGeom prst="straightConnector1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44" name="AutoShape 120"/>
              <p:cNvCxnSpPr>
                <a:cxnSpLocks noChangeShapeType="1"/>
                <a:stCxn id="38" idx="5"/>
                <a:endCxn id="40" idx="1"/>
              </p:cNvCxnSpPr>
              <p:nvPr/>
            </p:nvCxnSpPr>
            <p:spPr bwMode="auto">
              <a:xfrm>
                <a:off x="6570663" y="5534025"/>
                <a:ext cx="504825" cy="244475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45" name="AutoShape 121"/>
              <p:cNvCxnSpPr>
                <a:cxnSpLocks noChangeShapeType="1"/>
                <a:stCxn id="39" idx="6"/>
                <a:endCxn id="40" idx="2"/>
              </p:cNvCxnSpPr>
              <p:nvPr/>
            </p:nvCxnSpPr>
            <p:spPr bwMode="auto">
              <a:xfrm flipV="1">
                <a:off x="5700713" y="5895975"/>
                <a:ext cx="1320800" cy="161925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46" name="AutoShape 122"/>
              <p:cNvCxnSpPr>
                <a:cxnSpLocks noChangeShapeType="1"/>
                <a:stCxn id="37" idx="6"/>
                <a:endCxn id="52" idx="1"/>
              </p:cNvCxnSpPr>
              <p:nvPr/>
            </p:nvCxnSpPr>
            <p:spPr bwMode="auto">
              <a:xfrm>
                <a:off x="6005513" y="4727575"/>
                <a:ext cx="1063625" cy="125413"/>
              </a:xfrm>
              <a:prstGeom prst="straightConnector1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sp>
            <p:nvSpPr>
              <p:cNvPr id="47" name="Text Box 126"/>
              <p:cNvSpPr txBox="1">
                <a:spLocks noChangeArrowheads="1"/>
              </p:cNvSpPr>
              <p:nvPr/>
            </p:nvSpPr>
            <p:spPr bwMode="auto">
              <a:xfrm>
                <a:off x="5318125" y="5092700"/>
                <a:ext cx="309563" cy="3667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800">
                    <a:solidFill>
                      <a:schemeClr val="tx2"/>
                    </a:solidFill>
                  </a:rPr>
                  <a:t>1</a:t>
                </a:r>
              </a:p>
            </p:txBody>
          </p:sp>
          <p:sp>
            <p:nvSpPr>
              <p:cNvPr id="48" name="Text Box 127"/>
              <p:cNvSpPr txBox="1">
                <a:spLocks noChangeArrowheads="1"/>
              </p:cNvSpPr>
              <p:nvPr/>
            </p:nvSpPr>
            <p:spPr bwMode="auto">
              <a:xfrm>
                <a:off x="7158038" y="5219700"/>
                <a:ext cx="309562" cy="3667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800">
                    <a:solidFill>
                      <a:schemeClr val="tx2"/>
                    </a:solidFill>
                  </a:rPr>
                  <a:t>3</a:t>
                </a:r>
              </a:p>
            </p:txBody>
          </p:sp>
          <p:sp>
            <p:nvSpPr>
              <p:cNvPr id="49" name="Text Box 128"/>
              <p:cNvSpPr txBox="1">
                <a:spLocks noChangeArrowheads="1"/>
              </p:cNvSpPr>
              <p:nvPr/>
            </p:nvSpPr>
            <p:spPr bwMode="auto">
              <a:xfrm>
                <a:off x="5905500" y="5005388"/>
                <a:ext cx="309563" cy="3667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800">
                    <a:solidFill>
                      <a:schemeClr val="tx2"/>
                    </a:solidFill>
                  </a:rPr>
                  <a:t>5</a:t>
                </a:r>
              </a:p>
            </p:txBody>
          </p:sp>
          <p:sp>
            <p:nvSpPr>
              <p:cNvPr id="50" name="Text Box 131"/>
              <p:cNvSpPr txBox="1">
                <a:spLocks noChangeArrowheads="1"/>
              </p:cNvSpPr>
              <p:nvPr/>
            </p:nvSpPr>
            <p:spPr bwMode="auto">
              <a:xfrm>
                <a:off x="6396038" y="4457700"/>
                <a:ext cx="309562" cy="3667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800">
                    <a:solidFill>
                      <a:schemeClr val="tx2"/>
                    </a:solidFill>
                  </a:rPr>
                  <a:t>8</a:t>
                </a:r>
              </a:p>
            </p:txBody>
          </p:sp>
          <p:sp>
            <p:nvSpPr>
              <p:cNvPr id="51" name="Text Box 132"/>
              <p:cNvSpPr txBox="1">
                <a:spLocks noChangeArrowheads="1"/>
              </p:cNvSpPr>
              <p:nvPr/>
            </p:nvSpPr>
            <p:spPr bwMode="auto">
              <a:xfrm>
                <a:off x="6022975" y="5614988"/>
                <a:ext cx="309563" cy="3667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800"/>
                  <a:t>7</a:t>
                </a:r>
              </a:p>
            </p:txBody>
          </p:sp>
          <p:sp>
            <p:nvSpPr>
              <p:cNvPr id="52" name="Oval 135"/>
              <p:cNvSpPr>
                <a:spLocks noChangeArrowheads="1"/>
              </p:cNvSpPr>
              <p:nvPr/>
            </p:nvSpPr>
            <p:spPr bwMode="auto">
              <a:xfrm>
                <a:off x="7024688" y="4818063"/>
                <a:ext cx="304800" cy="304800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sz="1800"/>
                  <a:t>E</a:t>
                </a:r>
              </a:p>
            </p:txBody>
          </p:sp>
          <p:cxnSp>
            <p:nvCxnSpPr>
              <p:cNvPr id="53" name="AutoShape 137"/>
              <p:cNvCxnSpPr>
                <a:cxnSpLocks noChangeShapeType="1"/>
                <a:stCxn id="52" idx="4"/>
                <a:endCxn id="40" idx="0"/>
              </p:cNvCxnSpPr>
              <p:nvPr/>
            </p:nvCxnSpPr>
            <p:spPr bwMode="auto">
              <a:xfrm>
                <a:off x="7177088" y="5132388"/>
                <a:ext cx="6350" cy="601662"/>
              </a:xfrm>
              <a:prstGeom prst="straightConnector1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sp>
            <p:nvSpPr>
              <p:cNvPr id="54" name="Text Box 138"/>
              <p:cNvSpPr txBox="1">
                <a:spLocks noChangeArrowheads="1"/>
              </p:cNvSpPr>
              <p:nvPr/>
            </p:nvSpPr>
            <p:spPr bwMode="auto">
              <a:xfrm>
                <a:off x="6626225" y="5310188"/>
                <a:ext cx="434975" cy="3667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800"/>
                  <a:t>11</a:t>
                </a:r>
              </a:p>
            </p:txBody>
          </p:sp>
          <p:cxnSp>
            <p:nvCxnSpPr>
              <p:cNvPr id="55" name="AutoShape 139"/>
              <p:cNvCxnSpPr>
                <a:cxnSpLocks noChangeShapeType="1"/>
                <a:stCxn id="52" idx="3"/>
                <a:endCxn id="38" idx="7"/>
              </p:cNvCxnSpPr>
              <p:nvPr/>
            </p:nvCxnSpPr>
            <p:spPr bwMode="auto">
              <a:xfrm flipH="1">
                <a:off x="6570663" y="5087938"/>
                <a:ext cx="498475" cy="211137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sp>
            <p:nvSpPr>
              <p:cNvPr id="56" name="Text Box 140"/>
              <p:cNvSpPr txBox="1">
                <a:spLocks noChangeArrowheads="1"/>
              </p:cNvSpPr>
              <p:nvPr/>
            </p:nvSpPr>
            <p:spPr bwMode="auto">
              <a:xfrm>
                <a:off x="6557963" y="4876800"/>
                <a:ext cx="309562" cy="3667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800"/>
                  <a:t>9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9094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  <a:latin typeface="Tahoma" charset="0"/>
              </a:rPr>
              <a:t>Example: </a:t>
            </a:r>
            <a:r>
              <a:rPr lang="en-US" dirty="0" err="1" smtClean="0">
                <a:solidFill>
                  <a:srgbClr val="FF0000"/>
                </a:solidFill>
                <a:latin typeface="Tahoma" charset="0"/>
              </a:rPr>
              <a:t>Kruskal’s</a:t>
            </a:r>
            <a:r>
              <a:rPr lang="en-US" dirty="0" smtClean="0">
                <a:solidFill>
                  <a:srgbClr val="FF0000"/>
                </a:solidFill>
                <a:latin typeface="Tahoma" charset="0"/>
              </a:rPr>
              <a:t> Algorithm</a:t>
            </a:r>
            <a:endParaRPr lang="en-US" dirty="0">
              <a:solidFill>
                <a:srgbClr val="FF0000"/>
              </a:solidFill>
              <a:latin typeface="Tahoma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321 - Data Structures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E4661E-959B-41F6-A2B4-2D9284F0878A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57199" y="5224840"/>
            <a:ext cx="55157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A={(A,B),(</a:t>
            </a:r>
            <a:r>
              <a:rPr 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D,E</a:t>
            </a:r>
            <a:r>
              <a:rPr lang="en-US" sz="20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),(</a:t>
            </a:r>
            <a:r>
              <a:rPr 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B,C</a:t>
            </a:r>
            <a:r>
              <a:rPr lang="en-US" sz="20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),(</a:t>
            </a:r>
            <a:r>
              <a:rPr 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B,E)</a:t>
            </a:r>
            <a:r>
              <a:rPr lang="en-US" sz="20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0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7200" y="5695890"/>
            <a:ext cx="50059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Clusters ={{A,B,C,D,E}}</a:t>
            </a:r>
            <a:endParaRPr lang="en-US" sz="20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457200" y="4757360"/>
            <a:ext cx="53418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sz="2000" b="0" baseline="-25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sorted</a:t>
            </a:r>
            <a:r>
              <a:rPr lang="en-US" sz="20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={}</a:t>
            </a:r>
            <a:endParaRPr lang="en-US" sz="20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2885" y="1993779"/>
            <a:ext cx="4917718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 smtClean="0"/>
              <a:t>remove </a:t>
            </a:r>
            <a:r>
              <a:rPr lang="en-US" sz="20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(C,D)</a:t>
            </a:r>
          </a:p>
          <a:p>
            <a:r>
              <a:rPr lang="en-US" sz="20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Find-Set(C) = Find-Set(D)</a:t>
            </a:r>
          </a:p>
          <a:p>
            <a:r>
              <a:rPr lang="en-US" sz="2000" b="0" dirty="0" smtClean="0"/>
              <a:t>don’t add </a:t>
            </a:r>
            <a:r>
              <a:rPr lang="en-US" sz="20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(C,D)</a:t>
            </a:r>
            <a:r>
              <a:rPr lang="en-US" sz="2000" b="0" dirty="0" smtClean="0"/>
              <a:t> to </a:t>
            </a:r>
            <a:r>
              <a:rPr lang="en-US" sz="20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5210818" y="1447800"/>
            <a:ext cx="3628382" cy="2819126"/>
            <a:chOff x="5214938" y="4375785"/>
            <a:chExt cx="2306637" cy="2012950"/>
          </a:xfrm>
        </p:grpSpPr>
        <p:sp>
          <p:nvSpPr>
            <p:cNvPr id="34" name="Text Box 129"/>
            <p:cNvSpPr txBox="1">
              <a:spLocks noChangeArrowheads="1"/>
            </p:cNvSpPr>
            <p:nvPr/>
          </p:nvSpPr>
          <p:spPr bwMode="auto">
            <a:xfrm>
              <a:off x="6257925" y="6010910"/>
              <a:ext cx="434975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/>
                <a:t>10</a:t>
              </a:r>
            </a:p>
          </p:txBody>
        </p:sp>
        <p:grpSp>
          <p:nvGrpSpPr>
            <p:cNvPr id="35" name="Group 34"/>
            <p:cNvGrpSpPr/>
            <p:nvPr/>
          </p:nvGrpSpPr>
          <p:grpSpPr>
            <a:xfrm>
              <a:off x="5214938" y="4375785"/>
              <a:ext cx="2306637" cy="2012950"/>
              <a:chOff x="5214938" y="4346575"/>
              <a:chExt cx="2306637" cy="2012950"/>
            </a:xfrm>
          </p:grpSpPr>
          <p:sp>
            <p:nvSpPr>
              <p:cNvPr id="36" name="Freeform 110"/>
              <p:cNvSpPr>
                <a:spLocks/>
              </p:cNvSpPr>
              <p:nvPr/>
            </p:nvSpPr>
            <p:spPr bwMode="auto">
              <a:xfrm>
                <a:off x="5214938" y="4346575"/>
                <a:ext cx="2306637" cy="2012950"/>
              </a:xfrm>
              <a:custGeom>
                <a:avLst/>
                <a:gdLst>
                  <a:gd name="T0" fmla="*/ 30162 w 1453"/>
                  <a:gd name="T1" fmla="*/ 1582738 h 1268"/>
                  <a:gd name="T2" fmla="*/ 153987 w 1453"/>
                  <a:gd name="T3" fmla="*/ 1925638 h 1268"/>
                  <a:gd name="T4" fmla="*/ 496887 w 1453"/>
                  <a:gd name="T5" fmla="*/ 1906588 h 1268"/>
                  <a:gd name="T6" fmla="*/ 595312 w 1453"/>
                  <a:gd name="T7" fmla="*/ 1463675 h 1268"/>
                  <a:gd name="T8" fmla="*/ 633412 w 1453"/>
                  <a:gd name="T9" fmla="*/ 863600 h 1268"/>
                  <a:gd name="T10" fmla="*/ 1042987 w 1453"/>
                  <a:gd name="T11" fmla="*/ 1235075 h 1268"/>
                  <a:gd name="T12" fmla="*/ 1300162 w 1453"/>
                  <a:gd name="T13" fmla="*/ 1330325 h 1268"/>
                  <a:gd name="T14" fmla="*/ 1462087 w 1453"/>
                  <a:gd name="T15" fmla="*/ 1168400 h 1268"/>
                  <a:gd name="T16" fmla="*/ 1443037 w 1453"/>
                  <a:gd name="T17" fmla="*/ 901700 h 1268"/>
                  <a:gd name="T18" fmla="*/ 1166812 w 1453"/>
                  <a:gd name="T19" fmla="*/ 796925 h 1268"/>
                  <a:gd name="T20" fmla="*/ 1023937 w 1453"/>
                  <a:gd name="T21" fmla="*/ 558800 h 1268"/>
                  <a:gd name="T22" fmla="*/ 1557337 w 1453"/>
                  <a:gd name="T23" fmla="*/ 577850 h 1268"/>
                  <a:gd name="T24" fmla="*/ 1795462 w 1453"/>
                  <a:gd name="T25" fmla="*/ 949325 h 1268"/>
                  <a:gd name="T26" fmla="*/ 1738312 w 1453"/>
                  <a:gd name="T27" fmla="*/ 1606550 h 1268"/>
                  <a:gd name="T28" fmla="*/ 1833562 w 1453"/>
                  <a:gd name="T29" fmla="*/ 1863725 h 1268"/>
                  <a:gd name="T30" fmla="*/ 2214562 w 1453"/>
                  <a:gd name="T31" fmla="*/ 1758950 h 1268"/>
                  <a:gd name="T32" fmla="*/ 2147887 w 1453"/>
                  <a:gd name="T33" fmla="*/ 339725 h 1268"/>
                  <a:gd name="T34" fmla="*/ 1262062 w 1453"/>
                  <a:gd name="T35" fmla="*/ 111125 h 1268"/>
                  <a:gd name="T36" fmla="*/ 233362 w 1453"/>
                  <a:gd name="T37" fmla="*/ 244475 h 1268"/>
                  <a:gd name="T38" fmla="*/ 30162 w 1453"/>
                  <a:gd name="T39" fmla="*/ 1582738 h 126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1453"/>
                  <a:gd name="T61" fmla="*/ 0 h 1268"/>
                  <a:gd name="T62" fmla="*/ 1453 w 1453"/>
                  <a:gd name="T63" fmla="*/ 1268 h 1268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1453" h="1268">
                    <a:moveTo>
                      <a:pt x="19" y="997"/>
                    </a:moveTo>
                    <a:cubicBezTo>
                      <a:pt x="0" y="1176"/>
                      <a:pt x="48" y="1179"/>
                      <a:pt x="97" y="1213"/>
                    </a:cubicBezTo>
                    <a:cubicBezTo>
                      <a:pt x="146" y="1247"/>
                      <a:pt x="267" y="1249"/>
                      <a:pt x="313" y="1201"/>
                    </a:cubicBezTo>
                    <a:cubicBezTo>
                      <a:pt x="359" y="1153"/>
                      <a:pt x="361" y="1031"/>
                      <a:pt x="375" y="922"/>
                    </a:cubicBezTo>
                    <a:cubicBezTo>
                      <a:pt x="389" y="813"/>
                      <a:pt x="352" y="568"/>
                      <a:pt x="399" y="544"/>
                    </a:cubicBezTo>
                    <a:cubicBezTo>
                      <a:pt x="446" y="520"/>
                      <a:pt x="587" y="729"/>
                      <a:pt x="657" y="778"/>
                    </a:cubicBezTo>
                    <a:cubicBezTo>
                      <a:pt x="727" y="827"/>
                      <a:pt x="775" y="845"/>
                      <a:pt x="819" y="838"/>
                    </a:cubicBezTo>
                    <a:cubicBezTo>
                      <a:pt x="863" y="831"/>
                      <a:pt x="906" y="781"/>
                      <a:pt x="921" y="736"/>
                    </a:cubicBezTo>
                    <a:cubicBezTo>
                      <a:pt x="936" y="691"/>
                      <a:pt x="940" y="607"/>
                      <a:pt x="909" y="568"/>
                    </a:cubicBezTo>
                    <a:cubicBezTo>
                      <a:pt x="878" y="529"/>
                      <a:pt x="779" y="538"/>
                      <a:pt x="735" y="502"/>
                    </a:cubicBezTo>
                    <a:cubicBezTo>
                      <a:pt x="691" y="466"/>
                      <a:pt x="604" y="375"/>
                      <a:pt x="645" y="352"/>
                    </a:cubicBezTo>
                    <a:cubicBezTo>
                      <a:pt x="686" y="329"/>
                      <a:pt x="900" y="323"/>
                      <a:pt x="981" y="364"/>
                    </a:cubicBezTo>
                    <a:cubicBezTo>
                      <a:pt x="1062" y="405"/>
                      <a:pt x="1112" y="490"/>
                      <a:pt x="1131" y="598"/>
                    </a:cubicBezTo>
                    <a:cubicBezTo>
                      <a:pt x="1150" y="706"/>
                      <a:pt x="1091" y="916"/>
                      <a:pt x="1095" y="1012"/>
                    </a:cubicBezTo>
                    <a:cubicBezTo>
                      <a:pt x="1099" y="1108"/>
                      <a:pt x="1105" y="1158"/>
                      <a:pt x="1155" y="1174"/>
                    </a:cubicBezTo>
                    <a:cubicBezTo>
                      <a:pt x="1205" y="1190"/>
                      <a:pt x="1362" y="1268"/>
                      <a:pt x="1395" y="1108"/>
                    </a:cubicBezTo>
                    <a:cubicBezTo>
                      <a:pt x="1428" y="948"/>
                      <a:pt x="1453" y="387"/>
                      <a:pt x="1353" y="214"/>
                    </a:cubicBezTo>
                    <a:cubicBezTo>
                      <a:pt x="1253" y="41"/>
                      <a:pt x="996" y="80"/>
                      <a:pt x="795" y="70"/>
                    </a:cubicBezTo>
                    <a:cubicBezTo>
                      <a:pt x="594" y="60"/>
                      <a:pt x="276" y="0"/>
                      <a:pt x="147" y="154"/>
                    </a:cubicBezTo>
                    <a:cubicBezTo>
                      <a:pt x="18" y="308"/>
                      <a:pt x="46" y="822"/>
                      <a:pt x="19" y="997"/>
                    </a:cubicBezTo>
                    <a:close/>
                  </a:path>
                </a:pathLst>
              </a:custGeom>
              <a:solidFill>
                <a:srgbClr val="DDDD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" name="Oval 111"/>
              <p:cNvSpPr>
                <a:spLocks noChangeArrowheads="1"/>
              </p:cNvSpPr>
              <p:nvPr/>
            </p:nvSpPr>
            <p:spPr bwMode="auto">
              <a:xfrm>
                <a:off x="5691188" y="4575175"/>
                <a:ext cx="304800" cy="304800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sz="1800"/>
                  <a:t>B</a:t>
                </a:r>
              </a:p>
            </p:txBody>
          </p:sp>
          <p:sp>
            <p:nvSpPr>
              <p:cNvPr id="38" name="Oval 113"/>
              <p:cNvSpPr>
                <a:spLocks noChangeArrowheads="1"/>
              </p:cNvSpPr>
              <p:nvPr/>
            </p:nvSpPr>
            <p:spPr bwMode="auto">
              <a:xfrm>
                <a:off x="6310313" y="5264150"/>
                <a:ext cx="304800" cy="304800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sz="1800"/>
                  <a:t>C</a:t>
                </a:r>
              </a:p>
            </p:txBody>
          </p:sp>
          <p:sp>
            <p:nvSpPr>
              <p:cNvPr id="39" name="Oval 114"/>
              <p:cNvSpPr>
                <a:spLocks noChangeArrowheads="1"/>
              </p:cNvSpPr>
              <p:nvPr/>
            </p:nvSpPr>
            <p:spPr bwMode="auto">
              <a:xfrm>
                <a:off x="5386388" y="5905500"/>
                <a:ext cx="304800" cy="304800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sz="1800"/>
                  <a:t>A</a:t>
                </a:r>
              </a:p>
            </p:txBody>
          </p:sp>
          <p:sp>
            <p:nvSpPr>
              <p:cNvPr id="40" name="Oval 116"/>
              <p:cNvSpPr>
                <a:spLocks noChangeArrowheads="1"/>
              </p:cNvSpPr>
              <p:nvPr/>
            </p:nvSpPr>
            <p:spPr bwMode="auto">
              <a:xfrm>
                <a:off x="7031038" y="5743575"/>
                <a:ext cx="304800" cy="304800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sz="1800"/>
                  <a:t>D</a:t>
                </a:r>
              </a:p>
            </p:txBody>
          </p:sp>
          <p:cxnSp>
            <p:nvCxnSpPr>
              <p:cNvPr id="41" name="AutoShape 117"/>
              <p:cNvCxnSpPr>
                <a:cxnSpLocks noChangeShapeType="1"/>
                <a:stCxn id="37" idx="5"/>
                <a:endCxn id="38" idx="1"/>
              </p:cNvCxnSpPr>
              <p:nvPr/>
            </p:nvCxnSpPr>
            <p:spPr bwMode="auto">
              <a:xfrm>
                <a:off x="5951538" y="4845050"/>
                <a:ext cx="403225" cy="454025"/>
              </a:xfrm>
              <a:prstGeom prst="straightConnector1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42" name="AutoShape 118"/>
              <p:cNvCxnSpPr>
                <a:cxnSpLocks noChangeShapeType="1"/>
                <a:stCxn id="38" idx="3"/>
                <a:endCxn id="39" idx="7"/>
              </p:cNvCxnSpPr>
              <p:nvPr/>
            </p:nvCxnSpPr>
            <p:spPr bwMode="auto">
              <a:xfrm flipH="1">
                <a:off x="5646738" y="5534025"/>
                <a:ext cx="708025" cy="406400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43" name="AutoShape 119"/>
              <p:cNvCxnSpPr>
                <a:cxnSpLocks noChangeShapeType="1"/>
                <a:stCxn id="37" idx="3"/>
                <a:endCxn id="39" idx="0"/>
              </p:cNvCxnSpPr>
              <p:nvPr/>
            </p:nvCxnSpPr>
            <p:spPr bwMode="auto">
              <a:xfrm flipH="1">
                <a:off x="5538788" y="4845050"/>
                <a:ext cx="196850" cy="1050925"/>
              </a:xfrm>
              <a:prstGeom prst="straightConnector1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44" name="AutoShape 120"/>
              <p:cNvCxnSpPr>
                <a:cxnSpLocks noChangeShapeType="1"/>
                <a:stCxn id="38" idx="5"/>
                <a:endCxn id="40" idx="1"/>
              </p:cNvCxnSpPr>
              <p:nvPr/>
            </p:nvCxnSpPr>
            <p:spPr bwMode="auto">
              <a:xfrm>
                <a:off x="6570663" y="5534025"/>
                <a:ext cx="504825" cy="244475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45" name="AutoShape 121"/>
              <p:cNvCxnSpPr>
                <a:cxnSpLocks noChangeShapeType="1"/>
                <a:stCxn id="39" idx="6"/>
                <a:endCxn id="40" idx="2"/>
              </p:cNvCxnSpPr>
              <p:nvPr/>
            </p:nvCxnSpPr>
            <p:spPr bwMode="auto">
              <a:xfrm flipV="1">
                <a:off x="5700713" y="5895975"/>
                <a:ext cx="1320800" cy="161925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46" name="AutoShape 122"/>
              <p:cNvCxnSpPr>
                <a:cxnSpLocks noChangeShapeType="1"/>
                <a:stCxn id="37" idx="6"/>
                <a:endCxn id="52" idx="1"/>
              </p:cNvCxnSpPr>
              <p:nvPr/>
            </p:nvCxnSpPr>
            <p:spPr bwMode="auto">
              <a:xfrm>
                <a:off x="6005513" y="4727575"/>
                <a:ext cx="1063625" cy="125413"/>
              </a:xfrm>
              <a:prstGeom prst="straightConnector1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sp>
            <p:nvSpPr>
              <p:cNvPr id="47" name="Text Box 126"/>
              <p:cNvSpPr txBox="1">
                <a:spLocks noChangeArrowheads="1"/>
              </p:cNvSpPr>
              <p:nvPr/>
            </p:nvSpPr>
            <p:spPr bwMode="auto">
              <a:xfrm>
                <a:off x="5318125" y="5092700"/>
                <a:ext cx="309563" cy="3667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800">
                    <a:solidFill>
                      <a:schemeClr val="tx2"/>
                    </a:solidFill>
                  </a:rPr>
                  <a:t>1</a:t>
                </a:r>
              </a:p>
            </p:txBody>
          </p:sp>
          <p:sp>
            <p:nvSpPr>
              <p:cNvPr id="48" name="Text Box 127"/>
              <p:cNvSpPr txBox="1">
                <a:spLocks noChangeArrowheads="1"/>
              </p:cNvSpPr>
              <p:nvPr/>
            </p:nvSpPr>
            <p:spPr bwMode="auto">
              <a:xfrm>
                <a:off x="7158038" y="5219700"/>
                <a:ext cx="309562" cy="3667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800">
                    <a:solidFill>
                      <a:schemeClr val="tx2"/>
                    </a:solidFill>
                  </a:rPr>
                  <a:t>3</a:t>
                </a:r>
              </a:p>
            </p:txBody>
          </p:sp>
          <p:sp>
            <p:nvSpPr>
              <p:cNvPr id="49" name="Text Box 128"/>
              <p:cNvSpPr txBox="1">
                <a:spLocks noChangeArrowheads="1"/>
              </p:cNvSpPr>
              <p:nvPr/>
            </p:nvSpPr>
            <p:spPr bwMode="auto">
              <a:xfrm>
                <a:off x="5905500" y="5005388"/>
                <a:ext cx="309563" cy="3667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800">
                    <a:solidFill>
                      <a:schemeClr val="tx2"/>
                    </a:solidFill>
                  </a:rPr>
                  <a:t>5</a:t>
                </a:r>
              </a:p>
            </p:txBody>
          </p:sp>
          <p:sp>
            <p:nvSpPr>
              <p:cNvPr id="50" name="Text Box 131"/>
              <p:cNvSpPr txBox="1">
                <a:spLocks noChangeArrowheads="1"/>
              </p:cNvSpPr>
              <p:nvPr/>
            </p:nvSpPr>
            <p:spPr bwMode="auto">
              <a:xfrm>
                <a:off x="6396038" y="4457700"/>
                <a:ext cx="309562" cy="3667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800">
                    <a:solidFill>
                      <a:schemeClr val="tx2"/>
                    </a:solidFill>
                  </a:rPr>
                  <a:t>8</a:t>
                </a:r>
              </a:p>
            </p:txBody>
          </p:sp>
          <p:sp>
            <p:nvSpPr>
              <p:cNvPr id="51" name="Text Box 132"/>
              <p:cNvSpPr txBox="1">
                <a:spLocks noChangeArrowheads="1"/>
              </p:cNvSpPr>
              <p:nvPr/>
            </p:nvSpPr>
            <p:spPr bwMode="auto">
              <a:xfrm>
                <a:off x="6022975" y="5614988"/>
                <a:ext cx="309563" cy="3667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800"/>
                  <a:t>7</a:t>
                </a:r>
              </a:p>
            </p:txBody>
          </p:sp>
          <p:sp>
            <p:nvSpPr>
              <p:cNvPr id="52" name="Oval 135"/>
              <p:cNvSpPr>
                <a:spLocks noChangeArrowheads="1"/>
              </p:cNvSpPr>
              <p:nvPr/>
            </p:nvSpPr>
            <p:spPr bwMode="auto">
              <a:xfrm>
                <a:off x="7024688" y="4818063"/>
                <a:ext cx="304800" cy="304800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sz="1800"/>
                  <a:t>E</a:t>
                </a:r>
              </a:p>
            </p:txBody>
          </p:sp>
          <p:cxnSp>
            <p:nvCxnSpPr>
              <p:cNvPr id="53" name="AutoShape 137"/>
              <p:cNvCxnSpPr>
                <a:cxnSpLocks noChangeShapeType="1"/>
                <a:stCxn id="52" idx="4"/>
                <a:endCxn id="40" idx="0"/>
              </p:cNvCxnSpPr>
              <p:nvPr/>
            </p:nvCxnSpPr>
            <p:spPr bwMode="auto">
              <a:xfrm>
                <a:off x="7177088" y="5132388"/>
                <a:ext cx="6350" cy="601662"/>
              </a:xfrm>
              <a:prstGeom prst="straightConnector1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sp>
            <p:nvSpPr>
              <p:cNvPr id="54" name="Text Box 138"/>
              <p:cNvSpPr txBox="1">
                <a:spLocks noChangeArrowheads="1"/>
              </p:cNvSpPr>
              <p:nvPr/>
            </p:nvSpPr>
            <p:spPr bwMode="auto">
              <a:xfrm>
                <a:off x="6626225" y="5310188"/>
                <a:ext cx="434975" cy="3667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800"/>
                  <a:t>11</a:t>
                </a:r>
              </a:p>
            </p:txBody>
          </p:sp>
          <p:cxnSp>
            <p:nvCxnSpPr>
              <p:cNvPr id="55" name="AutoShape 139"/>
              <p:cNvCxnSpPr>
                <a:cxnSpLocks noChangeShapeType="1"/>
                <a:stCxn id="52" idx="3"/>
                <a:endCxn id="38" idx="7"/>
              </p:cNvCxnSpPr>
              <p:nvPr/>
            </p:nvCxnSpPr>
            <p:spPr bwMode="auto">
              <a:xfrm flipH="1">
                <a:off x="6570663" y="5087938"/>
                <a:ext cx="498475" cy="211137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sp>
            <p:nvSpPr>
              <p:cNvPr id="56" name="Text Box 140"/>
              <p:cNvSpPr txBox="1">
                <a:spLocks noChangeArrowheads="1"/>
              </p:cNvSpPr>
              <p:nvPr/>
            </p:nvSpPr>
            <p:spPr bwMode="auto">
              <a:xfrm>
                <a:off x="6557963" y="4876800"/>
                <a:ext cx="309562" cy="3667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800"/>
                  <a:t>9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93562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  <a:latin typeface="Tahoma" charset="0"/>
              </a:rPr>
              <a:t>Example: </a:t>
            </a:r>
            <a:r>
              <a:rPr lang="en-US" dirty="0" err="1" smtClean="0">
                <a:solidFill>
                  <a:srgbClr val="FF0000"/>
                </a:solidFill>
                <a:latin typeface="Tahoma" charset="0"/>
              </a:rPr>
              <a:t>Kruskal’s</a:t>
            </a:r>
            <a:r>
              <a:rPr lang="en-US" dirty="0" smtClean="0">
                <a:solidFill>
                  <a:srgbClr val="FF0000"/>
                </a:solidFill>
                <a:latin typeface="Tahoma" charset="0"/>
              </a:rPr>
              <a:t> Algorithm</a:t>
            </a:r>
            <a:endParaRPr lang="en-US" dirty="0">
              <a:solidFill>
                <a:srgbClr val="FF0000"/>
              </a:solidFill>
              <a:latin typeface="Tahoma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321 - Data Structures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E4661E-959B-41F6-A2B4-2D9284F0878A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57199" y="5224840"/>
            <a:ext cx="55157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A={(A,B),(</a:t>
            </a:r>
            <a:r>
              <a:rPr 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D,E</a:t>
            </a:r>
            <a:r>
              <a:rPr lang="en-US" sz="20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),(</a:t>
            </a:r>
            <a:r>
              <a:rPr 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B,C</a:t>
            </a:r>
            <a:r>
              <a:rPr lang="en-US" sz="20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),(</a:t>
            </a:r>
            <a:r>
              <a:rPr 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B,E)</a:t>
            </a:r>
            <a:r>
              <a:rPr lang="en-US" sz="20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0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7200" y="5695890"/>
            <a:ext cx="50059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Clusters ={{A,B,C,D,E}}</a:t>
            </a:r>
            <a:endParaRPr lang="en-US" sz="20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2628899" y="1219200"/>
            <a:ext cx="3886201" cy="3200401"/>
            <a:chOff x="5214938" y="4375785"/>
            <a:chExt cx="2306637" cy="2012950"/>
          </a:xfrm>
        </p:grpSpPr>
        <p:sp>
          <p:nvSpPr>
            <p:cNvPr id="34" name="Text Box 129"/>
            <p:cNvSpPr txBox="1">
              <a:spLocks noChangeArrowheads="1"/>
            </p:cNvSpPr>
            <p:nvPr/>
          </p:nvSpPr>
          <p:spPr bwMode="auto">
            <a:xfrm>
              <a:off x="6257925" y="6010910"/>
              <a:ext cx="434975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/>
                <a:t>10</a:t>
              </a:r>
            </a:p>
          </p:txBody>
        </p:sp>
        <p:grpSp>
          <p:nvGrpSpPr>
            <p:cNvPr id="35" name="Group 34"/>
            <p:cNvGrpSpPr/>
            <p:nvPr/>
          </p:nvGrpSpPr>
          <p:grpSpPr>
            <a:xfrm>
              <a:off x="5214938" y="4375785"/>
              <a:ext cx="2306637" cy="2012950"/>
              <a:chOff x="5214938" y="4346575"/>
              <a:chExt cx="2306637" cy="2012950"/>
            </a:xfrm>
          </p:grpSpPr>
          <p:sp>
            <p:nvSpPr>
              <p:cNvPr id="36" name="Freeform 110"/>
              <p:cNvSpPr>
                <a:spLocks/>
              </p:cNvSpPr>
              <p:nvPr/>
            </p:nvSpPr>
            <p:spPr bwMode="auto">
              <a:xfrm>
                <a:off x="5214938" y="4346575"/>
                <a:ext cx="2306637" cy="2012950"/>
              </a:xfrm>
              <a:custGeom>
                <a:avLst/>
                <a:gdLst>
                  <a:gd name="T0" fmla="*/ 30162 w 1453"/>
                  <a:gd name="T1" fmla="*/ 1582738 h 1268"/>
                  <a:gd name="T2" fmla="*/ 153987 w 1453"/>
                  <a:gd name="T3" fmla="*/ 1925638 h 1268"/>
                  <a:gd name="T4" fmla="*/ 496887 w 1453"/>
                  <a:gd name="T5" fmla="*/ 1906588 h 1268"/>
                  <a:gd name="T6" fmla="*/ 595312 w 1453"/>
                  <a:gd name="T7" fmla="*/ 1463675 h 1268"/>
                  <a:gd name="T8" fmla="*/ 633412 w 1453"/>
                  <a:gd name="T9" fmla="*/ 863600 h 1268"/>
                  <a:gd name="T10" fmla="*/ 1042987 w 1453"/>
                  <a:gd name="T11" fmla="*/ 1235075 h 1268"/>
                  <a:gd name="T12" fmla="*/ 1300162 w 1453"/>
                  <a:gd name="T13" fmla="*/ 1330325 h 1268"/>
                  <a:gd name="T14" fmla="*/ 1462087 w 1453"/>
                  <a:gd name="T15" fmla="*/ 1168400 h 1268"/>
                  <a:gd name="T16" fmla="*/ 1443037 w 1453"/>
                  <a:gd name="T17" fmla="*/ 901700 h 1268"/>
                  <a:gd name="T18" fmla="*/ 1166812 w 1453"/>
                  <a:gd name="T19" fmla="*/ 796925 h 1268"/>
                  <a:gd name="T20" fmla="*/ 1023937 w 1453"/>
                  <a:gd name="T21" fmla="*/ 558800 h 1268"/>
                  <a:gd name="T22" fmla="*/ 1557337 w 1453"/>
                  <a:gd name="T23" fmla="*/ 577850 h 1268"/>
                  <a:gd name="T24" fmla="*/ 1795462 w 1453"/>
                  <a:gd name="T25" fmla="*/ 949325 h 1268"/>
                  <a:gd name="T26" fmla="*/ 1738312 w 1453"/>
                  <a:gd name="T27" fmla="*/ 1606550 h 1268"/>
                  <a:gd name="T28" fmla="*/ 1833562 w 1453"/>
                  <a:gd name="T29" fmla="*/ 1863725 h 1268"/>
                  <a:gd name="T30" fmla="*/ 2214562 w 1453"/>
                  <a:gd name="T31" fmla="*/ 1758950 h 1268"/>
                  <a:gd name="T32" fmla="*/ 2147887 w 1453"/>
                  <a:gd name="T33" fmla="*/ 339725 h 1268"/>
                  <a:gd name="T34" fmla="*/ 1262062 w 1453"/>
                  <a:gd name="T35" fmla="*/ 111125 h 1268"/>
                  <a:gd name="T36" fmla="*/ 233362 w 1453"/>
                  <a:gd name="T37" fmla="*/ 244475 h 1268"/>
                  <a:gd name="T38" fmla="*/ 30162 w 1453"/>
                  <a:gd name="T39" fmla="*/ 1582738 h 126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1453"/>
                  <a:gd name="T61" fmla="*/ 0 h 1268"/>
                  <a:gd name="T62" fmla="*/ 1453 w 1453"/>
                  <a:gd name="T63" fmla="*/ 1268 h 1268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1453" h="1268">
                    <a:moveTo>
                      <a:pt x="19" y="997"/>
                    </a:moveTo>
                    <a:cubicBezTo>
                      <a:pt x="0" y="1176"/>
                      <a:pt x="48" y="1179"/>
                      <a:pt x="97" y="1213"/>
                    </a:cubicBezTo>
                    <a:cubicBezTo>
                      <a:pt x="146" y="1247"/>
                      <a:pt x="267" y="1249"/>
                      <a:pt x="313" y="1201"/>
                    </a:cubicBezTo>
                    <a:cubicBezTo>
                      <a:pt x="359" y="1153"/>
                      <a:pt x="361" y="1031"/>
                      <a:pt x="375" y="922"/>
                    </a:cubicBezTo>
                    <a:cubicBezTo>
                      <a:pt x="389" y="813"/>
                      <a:pt x="352" y="568"/>
                      <a:pt x="399" y="544"/>
                    </a:cubicBezTo>
                    <a:cubicBezTo>
                      <a:pt x="446" y="520"/>
                      <a:pt x="587" y="729"/>
                      <a:pt x="657" y="778"/>
                    </a:cubicBezTo>
                    <a:cubicBezTo>
                      <a:pt x="727" y="827"/>
                      <a:pt x="775" y="845"/>
                      <a:pt x="819" y="838"/>
                    </a:cubicBezTo>
                    <a:cubicBezTo>
                      <a:pt x="863" y="831"/>
                      <a:pt x="906" y="781"/>
                      <a:pt x="921" y="736"/>
                    </a:cubicBezTo>
                    <a:cubicBezTo>
                      <a:pt x="936" y="691"/>
                      <a:pt x="940" y="607"/>
                      <a:pt x="909" y="568"/>
                    </a:cubicBezTo>
                    <a:cubicBezTo>
                      <a:pt x="878" y="529"/>
                      <a:pt x="779" y="538"/>
                      <a:pt x="735" y="502"/>
                    </a:cubicBezTo>
                    <a:cubicBezTo>
                      <a:pt x="691" y="466"/>
                      <a:pt x="604" y="375"/>
                      <a:pt x="645" y="352"/>
                    </a:cubicBezTo>
                    <a:cubicBezTo>
                      <a:pt x="686" y="329"/>
                      <a:pt x="900" y="323"/>
                      <a:pt x="981" y="364"/>
                    </a:cubicBezTo>
                    <a:cubicBezTo>
                      <a:pt x="1062" y="405"/>
                      <a:pt x="1112" y="490"/>
                      <a:pt x="1131" y="598"/>
                    </a:cubicBezTo>
                    <a:cubicBezTo>
                      <a:pt x="1150" y="706"/>
                      <a:pt x="1091" y="916"/>
                      <a:pt x="1095" y="1012"/>
                    </a:cubicBezTo>
                    <a:cubicBezTo>
                      <a:pt x="1099" y="1108"/>
                      <a:pt x="1105" y="1158"/>
                      <a:pt x="1155" y="1174"/>
                    </a:cubicBezTo>
                    <a:cubicBezTo>
                      <a:pt x="1205" y="1190"/>
                      <a:pt x="1362" y="1268"/>
                      <a:pt x="1395" y="1108"/>
                    </a:cubicBezTo>
                    <a:cubicBezTo>
                      <a:pt x="1428" y="948"/>
                      <a:pt x="1453" y="387"/>
                      <a:pt x="1353" y="214"/>
                    </a:cubicBezTo>
                    <a:cubicBezTo>
                      <a:pt x="1253" y="41"/>
                      <a:pt x="996" y="80"/>
                      <a:pt x="795" y="70"/>
                    </a:cubicBezTo>
                    <a:cubicBezTo>
                      <a:pt x="594" y="60"/>
                      <a:pt x="276" y="0"/>
                      <a:pt x="147" y="154"/>
                    </a:cubicBezTo>
                    <a:cubicBezTo>
                      <a:pt x="18" y="308"/>
                      <a:pt x="46" y="822"/>
                      <a:pt x="19" y="997"/>
                    </a:cubicBezTo>
                    <a:close/>
                  </a:path>
                </a:pathLst>
              </a:custGeom>
              <a:solidFill>
                <a:srgbClr val="DDDD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" name="Oval 111"/>
              <p:cNvSpPr>
                <a:spLocks noChangeArrowheads="1"/>
              </p:cNvSpPr>
              <p:nvPr/>
            </p:nvSpPr>
            <p:spPr bwMode="auto">
              <a:xfrm>
                <a:off x="5691188" y="4575175"/>
                <a:ext cx="304800" cy="304800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sz="1800"/>
                  <a:t>B</a:t>
                </a:r>
              </a:p>
            </p:txBody>
          </p:sp>
          <p:sp>
            <p:nvSpPr>
              <p:cNvPr id="38" name="Oval 113"/>
              <p:cNvSpPr>
                <a:spLocks noChangeArrowheads="1"/>
              </p:cNvSpPr>
              <p:nvPr/>
            </p:nvSpPr>
            <p:spPr bwMode="auto">
              <a:xfrm>
                <a:off x="6310313" y="5264150"/>
                <a:ext cx="304800" cy="304800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sz="1800"/>
                  <a:t>C</a:t>
                </a:r>
              </a:p>
            </p:txBody>
          </p:sp>
          <p:sp>
            <p:nvSpPr>
              <p:cNvPr id="39" name="Oval 114"/>
              <p:cNvSpPr>
                <a:spLocks noChangeArrowheads="1"/>
              </p:cNvSpPr>
              <p:nvPr/>
            </p:nvSpPr>
            <p:spPr bwMode="auto">
              <a:xfrm>
                <a:off x="5386388" y="5905500"/>
                <a:ext cx="304800" cy="304800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sz="1800"/>
                  <a:t>A</a:t>
                </a:r>
              </a:p>
            </p:txBody>
          </p:sp>
          <p:sp>
            <p:nvSpPr>
              <p:cNvPr id="40" name="Oval 116"/>
              <p:cNvSpPr>
                <a:spLocks noChangeArrowheads="1"/>
              </p:cNvSpPr>
              <p:nvPr/>
            </p:nvSpPr>
            <p:spPr bwMode="auto">
              <a:xfrm>
                <a:off x="7031038" y="5743575"/>
                <a:ext cx="304800" cy="304800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sz="1800"/>
                  <a:t>D</a:t>
                </a:r>
              </a:p>
            </p:txBody>
          </p:sp>
          <p:cxnSp>
            <p:nvCxnSpPr>
              <p:cNvPr id="41" name="AutoShape 117"/>
              <p:cNvCxnSpPr>
                <a:cxnSpLocks noChangeShapeType="1"/>
                <a:stCxn id="37" idx="5"/>
                <a:endCxn id="38" idx="1"/>
              </p:cNvCxnSpPr>
              <p:nvPr/>
            </p:nvCxnSpPr>
            <p:spPr bwMode="auto">
              <a:xfrm>
                <a:off x="5951538" y="4845050"/>
                <a:ext cx="403225" cy="454025"/>
              </a:xfrm>
              <a:prstGeom prst="straightConnector1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42" name="AutoShape 118"/>
              <p:cNvCxnSpPr>
                <a:cxnSpLocks noChangeShapeType="1"/>
                <a:stCxn id="38" idx="3"/>
                <a:endCxn id="39" idx="7"/>
              </p:cNvCxnSpPr>
              <p:nvPr/>
            </p:nvCxnSpPr>
            <p:spPr bwMode="auto">
              <a:xfrm flipH="1">
                <a:off x="5646738" y="5534025"/>
                <a:ext cx="708025" cy="406400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43" name="AutoShape 119"/>
              <p:cNvCxnSpPr>
                <a:cxnSpLocks noChangeShapeType="1"/>
                <a:stCxn id="37" idx="3"/>
                <a:endCxn id="39" idx="0"/>
              </p:cNvCxnSpPr>
              <p:nvPr/>
            </p:nvCxnSpPr>
            <p:spPr bwMode="auto">
              <a:xfrm flipH="1">
                <a:off x="5538788" y="4845050"/>
                <a:ext cx="196850" cy="1050925"/>
              </a:xfrm>
              <a:prstGeom prst="straightConnector1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44" name="AutoShape 120"/>
              <p:cNvCxnSpPr>
                <a:cxnSpLocks noChangeShapeType="1"/>
                <a:stCxn id="38" idx="5"/>
                <a:endCxn id="40" idx="1"/>
              </p:cNvCxnSpPr>
              <p:nvPr/>
            </p:nvCxnSpPr>
            <p:spPr bwMode="auto">
              <a:xfrm>
                <a:off x="6570663" y="5534025"/>
                <a:ext cx="504825" cy="244475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45" name="AutoShape 121"/>
              <p:cNvCxnSpPr>
                <a:cxnSpLocks noChangeShapeType="1"/>
                <a:stCxn id="39" idx="6"/>
                <a:endCxn id="40" idx="2"/>
              </p:cNvCxnSpPr>
              <p:nvPr/>
            </p:nvCxnSpPr>
            <p:spPr bwMode="auto">
              <a:xfrm flipV="1">
                <a:off x="5700713" y="5895975"/>
                <a:ext cx="1320800" cy="161925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46" name="AutoShape 122"/>
              <p:cNvCxnSpPr>
                <a:cxnSpLocks noChangeShapeType="1"/>
                <a:stCxn id="37" idx="6"/>
                <a:endCxn id="52" idx="1"/>
              </p:cNvCxnSpPr>
              <p:nvPr/>
            </p:nvCxnSpPr>
            <p:spPr bwMode="auto">
              <a:xfrm>
                <a:off x="6005513" y="4727575"/>
                <a:ext cx="1063625" cy="125413"/>
              </a:xfrm>
              <a:prstGeom prst="straightConnector1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sp>
            <p:nvSpPr>
              <p:cNvPr id="47" name="Text Box 126"/>
              <p:cNvSpPr txBox="1">
                <a:spLocks noChangeArrowheads="1"/>
              </p:cNvSpPr>
              <p:nvPr/>
            </p:nvSpPr>
            <p:spPr bwMode="auto">
              <a:xfrm>
                <a:off x="5318125" y="5092700"/>
                <a:ext cx="309563" cy="3667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800">
                    <a:solidFill>
                      <a:schemeClr val="tx2"/>
                    </a:solidFill>
                  </a:rPr>
                  <a:t>1</a:t>
                </a:r>
              </a:p>
            </p:txBody>
          </p:sp>
          <p:sp>
            <p:nvSpPr>
              <p:cNvPr id="48" name="Text Box 127"/>
              <p:cNvSpPr txBox="1">
                <a:spLocks noChangeArrowheads="1"/>
              </p:cNvSpPr>
              <p:nvPr/>
            </p:nvSpPr>
            <p:spPr bwMode="auto">
              <a:xfrm>
                <a:off x="7158038" y="5219700"/>
                <a:ext cx="309562" cy="3667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800">
                    <a:solidFill>
                      <a:schemeClr val="tx2"/>
                    </a:solidFill>
                  </a:rPr>
                  <a:t>3</a:t>
                </a:r>
              </a:p>
            </p:txBody>
          </p:sp>
          <p:sp>
            <p:nvSpPr>
              <p:cNvPr id="49" name="Text Box 128"/>
              <p:cNvSpPr txBox="1">
                <a:spLocks noChangeArrowheads="1"/>
              </p:cNvSpPr>
              <p:nvPr/>
            </p:nvSpPr>
            <p:spPr bwMode="auto">
              <a:xfrm>
                <a:off x="5905500" y="5005388"/>
                <a:ext cx="309563" cy="3667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800">
                    <a:solidFill>
                      <a:schemeClr val="tx2"/>
                    </a:solidFill>
                  </a:rPr>
                  <a:t>5</a:t>
                </a:r>
              </a:p>
            </p:txBody>
          </p:sp>
          <p:sp>
            <p:nvSpPr>
              <p:cNvPr id="50" name="Text Box 131"/>
              <p:cNvSpPr txBox="1">
                <a:spLocks noChangeArrowheads="1"/>
              </p:cNvSpPr>
              <p:nvPr/>
            </p:nvSpPr>
            <p:spPr bwMode="auto">
              <a:xfrm>
                <a:off x="6396038" y="4457700"/>
                <a:ext cx="309562" cy="3667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800">
                    <a:solidFill>
                      <a:schemeClr val="tx2"/>
                    </a:solidFill>
                  </a:rPr>
                  <a:t>8</a:t>
                </a:r>
              </a:p>
            </p:txBody>
          </p:sp>
          <p:sp>
            <p:nvSpPr>
              <p:cNvPr id="51" name="Text Box 132"/>
              <p:cNvSpPr txBox="1">
                <a:spLocks noChangeArrowheads="1"/>
              </p:cNvSpPr>
              <p:nvPr/>
            </p:nvSpPr>
            <p:spPr bwMode="auto">
              <a:xfrm>
                <a:off x="6022975" y="5705248"/>
                <a:ext cx="309563" cy="3667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800" dirty="0"/>
                  <a:t>7</a:t>
                </a:r>
              </a:p>
            </p:txBody>
          </p:sp>
          <p:sp>
            <p:nvSpPr>
              <p:cNvPr id="52" name="Oval 135"/>
              <p:cNvSpPr>
                <a:spLocks noChangeArrowheads="1"/>
              </p:cNvSpPr>
              <p:nvPr/>
            </p:nvSpPr>
            <p:spPr bwMode="auto">
              <a:xfrm>
                <a:off x="7024688" y="4818063"/>
                <a:ext cx="304800" cy="304800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sz="1800"/>
                  <a:t>E</a:t>
                </a:r>
              </a:p>
            </p:txBody>
          </p:sp>
          <p:cxnSp>
            <p:nvCxnSpPr>
              <p:cNvPr id="53" name="AutoShape 137"/>
              <p:cNvCxnSpPr>
                <a:cxnSpLocks noChangeShapeType="1"/>
                <a:stCxn id="52" idx="4"/>
                <a:endCxn id="40" idx="0"/>
              </p:cNvCxnSpPr>
              <p:nvPr/>
            </p:nvCxnSpPr>
            <p:spPr bwMode="auto">
              <a:xfrm>
                <a:off x="7177088" y="5132388"/>
                <a:ext cx="6350" cy="601662"/>
              </a:xfrm>
              <a:prstGeom prst="straightConnector1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sp>
            <p:nvSpPr>
              <p:cNvPr id="54" name="Text Box 138"/>
              <p:cNvSpPr txBox="1">
                <a:spLocks noChangeArrowheads="1"/>
              </p:cNvSpPr>
              <p:nvPr/>
            </p:nvSpPr>
            <p:spPr bwMode="auto">
              <a:xfrm>
                <a:off x="6626225" y="5310188"/>
                <a:ext cx="434975" cy="3667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800"/>
                  <a:t>11</a:t>
                </a:r>
              </a:p>
            </p:txBody>
          </p:sp>
          <p:cxnSp>
            <p:nvCxnSpPr>
              <p:cNvPr id="55" name="AutoShape 139"/>
              <p:cNvCxnSpPr>
                <a:cxnSpLocks noChangeShapeType="1"/>
                <a:stCxn id="52" idx="3"/>
                <a:endCxn id="38" idx="7"/>
              </p:cNvCxnSpPr>
              <p:nvPr/>
            </p:nvCxnSpPr>
            <p:spPr bwMode="auto">
              <a:xfrm flipH="1">
                <a:off x="6570663" y="5087938"/>
                <a:ext cx="498475" cy="211137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sp>
            <p:nvSpPr>
              <p:cNvPr id="56" name="Text Box 140"/>
              <p:cNvSpPr txBox="1">
                <a:spLocks noChangeArrowheads="1"/>
              </p:cNvSpPr>
              <p:nvPr/>
            </p:nvSpPr>
            <p:spPr bwMode="auto">
              <a:xfrm>
                <a:off x="6557963" y="4876800"/>
                <a:ext cx="309562" cy="3667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800"/>
                  <a:t>9</a:t>
                </a:r>
              </a:p>
            </p:txBody>
          </p:sp>
        </p:grpSp>
      </p:grpSp>
      <p:sp>
        <p:nvSpPr>
          <p:cNvPr id="2" name="TextBox 1"/>
          <p:cNvSpPr txBox="1"/>
          <p:nvPr/>
        </p:nvSpPr>
        <p:spPr>
          <a:xfrm>
            <a:off x="4241685" y="4406981"/>
            <a:ext cx="10216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701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FF0000"/>
                </a:solidFill>
                <a:latin typeface="Tahoma" charset="0"/>
              </a:rPr>
              <a:t>Kruskal’s</a:t>
            </a:r>
            <a:r>
              <a:rPr lang="en-US" dirty="0">
                <a:solidFill>
                  <a:srgbClr val="FF0000"/>
                </a:solidFill>
                <a:latin typeface="Tahoma" charset="0"/>
              </a:rPr>
              <a:t> Algorithm</a:t>
            </a:r>
          </a:p>
        </p:txBody>
      </p:sp>
      <p:pic>
        <p:nvPicPr>
          <p:cNvPr id="6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rcRect t="-13214" b="-13214"/>
          <a:stretch>
            <a:fillRect/>
          </a:stretch>
        </p:blipFill>
        <p:spPr>
          <a:xfrm>
            <a:off x="1676400" y="914400"/>
            <a:ext cx="6635750" cy="4191000"/>
          </a:xfr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321 - Data Structures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F31B7-9060-42E4-BB86-9DFA13B43B24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19" name="Left Brace 18"/>
          <p:cNvSpPr/>
          <p:nvPr/>
        </p:nvSpPr>
        <p:spPr>
          <a:xfrm>
            <a:off x="1646613" y="2272690"/>
            <a:ext cx="133952" cy="432368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Left Brace 19"/>
          <p:cNvSpPr/>
          <p:nvPr/>
        </p:nvSpPr>
        <p:spPr>
          <a:xfrm>
            <a:off x="1646615" y="2780572"/>
            <a:ext cx="133950" cy="288176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Left Brace 20"/>
          <p:cNvSpPr/>
          <p:nvPr/>
        </p:nvSpPr>
        <p:spPr>
          <a:xfrm>
            <a:off x="1646613" y="3144263"/>
            <a:ext cx="133952" cy="957227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631132" y="2325925"/>
            <a:ext cx="1050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O(|V|)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0" y="2781790"/>
            <a:ext cx="16764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O(|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E|log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(|E|))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7188" y="3472269"/>
            <a:ext cx="16764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O(|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E|log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(|V|))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261474" y="4952940"/>
            <a:ext cx="6621052" cy="1274195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0" dirty="0" smtClean="0"/>
              <a:t>The cost of </a:t>
            </a:r>
            <a:r>
              <a:rPr lang="en-US" sz="2400" b="0" dirty="0" err="1" smtClean="0"/>
              <a:t>Kruskal’s</a:t>
            </a:r>
            <a:r>
              <a:rPr lang="en-US" sz="2400" b="0" dirty="0" smtClean="0"/>
              <a:t> algorithm is</a:t>
            </a:r>
          </a:p>
          <a:p>
            <a:pPr algn="ctr"/>
            <a:r>
              <a:rPr 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O(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lang="en-US" sz="240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E|</a:t>
            </a:r>
            <a:r>
              <a:rPr lang="en-US" sz="24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|E|</a:t>
            </a:r>
            <a:r>
              <a:rPr 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+  </a:t>
            </a:r>
            <a:r>
              <a:rPr 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O(|</a:t>
            </a:r>
            <a:r>
              <a:rPr lang="en-US" sz="24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E|log</a:t>
            </a:r>
            <a:r>
              <a:rPr 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|V|</a:t>
            </a:r>
            <a:r>
              <a:rPr 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=  </a:t>
            </a:r>
            <a:r>
              <a:rPr 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O(|</a:t>
            </a:r>
            <a:r>
              <a:rPr lang="en-US" sz="24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E|log</a:t>
            </a:r>
            <a:r>
              <a:rPr 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(|V|)) 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724400" y="861467"/>
            <a:ext cx="4233309" cy="1815882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0" dirty="0" smtClean="0"/>
              <a:t>If </a:t>
            </a:r>
            <a:r>
              <a:rPr lang="en-US" sz="2000" b="0" dirty="0" smtClean="0"/>
              <a:t>implemented using </a:t>
            </a:r>
            <a:r>
              <a:rPr lang="en-US" sz="2000" b="0" dirty="0" smtClean="0"/>
              <a:t>the </a:t>
            </a:r>
            <a:r>
              <a:rPr lang="en-US" sz="2000" b="0" i="1" dirty="0" smtClean="0"/>
              <a:t>disjoint-set</a:t>
            </a:r>
            <a:r>
              <a:rPr lang="en-US" sz="2000" b="0" dirty="0" smtClean="0"/>
              <a:t> data </a:t>
            </a:r>
            <a:r>
              <a:rPr lang="en-US" sz="2000" b="0" dirty="0" smtClean="0"/>
              <a:t>structure</a:t>
            </a:r>
            <a:endParaRPr lang="en-US" sz="2000" b="0" dirty="0" smtClean="0"/>
          </a:p>
          <a:p>
            <a:pPr algn="ctr"/>
            <a:r>
              <a:rPr lang="en-US" sz="20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Make-Set</a:t>
            </a:r>
            <a:r>
              <a:rPr lang="en-US" sz="2000" b="0" dirty="0" smtClean="0"/>
              <a:t> </a:t>
            </a:r>
            <a:r>
              <a:rPr lang="en-US" sz="2000" b="0" dirty="0" smtClean="0"/>
              <a:t>costs </a:t>
            </a:r>
            <a:r>
              <a:rPr lang="en-US" sz="20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O(1)</a:t>
            </a:r>
          </a:p>
          <a:p>
            <a:pPr algn="ctr"/>
            <a:r>
              <a:rPr lang="en-US" sz="20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Find-Set</a:t>
            </a:r>
            <a:r>
              <a:rPr lang="en-US" sz="2000" b="0" dirty="0" smtClean="0"/>
              <a:t> </a:t>
            </a:r>
            <a:r>
              <a:rPr lang="en-US" sz="2000" b="0" dirty="0" smtClean="0"/>
              <a:t>costs </a:t>
            </a:r>
            <a:r>
              <a:rPr lang="en-US" sz="20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O(</a:t>
            </a:r>
            <a:r>
              <a:rPr lang="en-US" sz="200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US" sz="2000" b="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|V</a:t>
            </a:r>
            <a:r>
              <a:rPr lang="en-US" sz="2000" b="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lang="en-US" sz="20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000" b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20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Union</a:t>
            </a:r>
            <a:r>
              <a:rPr lang="en-US" sz="2000" b="0" dirty="0" smtClean="0"/>
              <a:t> </a:t>
            </a:r>
            <a:r>
              <a:rPr lang="en-US" sz="2000" b="0" dirty="0" smtClean="0"/>
              <a:t>costs </a:t>
            </a:r>
            <a:r>
              <a:rPr lang="en-US" sz="20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O(1)</a:t>
            </a:r>
          </a:p>
        </p:txBody>
      </p:sp>
    </p:spTree>
    <p:extLst>
      <p:ext uri="{BB962C8B-B14F-4D97-AF65-F5344CB8AC3E}">
        <p14:creationId xmlns:p14="http://schemas.microsoft.com/office/powerpoint/2010/main" val="3533493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Weighted Graphs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763000" cy="5486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A </a:t>
            </a:r>
            <a:r>
              <a:rPr lang="en-US" i="1" dirty="0" smtClean="0">
                <a:solidFill>
                  <a:srgbClr val="FF0000"/>
                </a:solidFill>
              </a:rPr>
              <a:t>weighted graph</a:t>
            </a:r>
            <a:r>
              <a:rPr lang="en-US" dirty="0" smtClean="0"/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dirty="0" smtClean="0"/>
              <a:t> is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G=&lt;V,E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 smtClean="0">
                <a:cs typeface="Courier New" panose="02070309020205020404" pitchFamily="49" charset="0"/>
              </a:rPr>
              <a:t>:</a:t>
            </a:r>
            <a:endParaRPr lang="en-US" dirty="0" smtClean="0"/>
          </a:p>
          <a:p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800" dirty="0" smtClean="0"/>
              <a:t> is the set of </a:t>
            </a:r>
            <a:r>
              <a:rPr lang="en-US" sz="2800" dirty="0" smtClean="0"/>
              <a:t>nodes.</a:t>
            </a:r>
            <a:endParaRPr lang="en-US" sz="2800" dirty="0" smtClean="0"/>
          </a:p>
          <a:p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sz="2800" dirty="0" smtClean="0"/>
              <a:t> is the set of edges (directed or undirected</a:t>
            </a:r>
            <a:r>
              <a:rPr lang="en-US" sz="2800" dirty="0" smtClean="0"/>
              <a:t>). </a:t>
            </a:r>
            <a:endParaRPr lang="en-US" sz="2800" dirty="0" smtClean="0"/>
          </a:p>
          <a:p>
            <a:r>
              <a:rPr lang="en-US" sz="2800" dirty="0" smtClean="0">
                <a:cs typeface="Courier New" panose="02070309020205020404" pitchFamily="49" charset="0"/>
              </a:rPr>
              <a:t>with </a:t>
            </a:r>
            <a:r>
              <a:rPr lang="en-US" sz="2800" dirty="0" smtClean="0">
                <a:cs typeface="Courier New" panose="02070309020205020404" pitchFamily="49" charset="0"/>
              </a:rPr>
              <a:t>the weight function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2800" dirty="0" smtClean="0"/>
              <a:t> that assigns </a:t>
            </a:r>
            <a:r>
              <a:rPr lang="en-US" sz="2800" dirty="0" smtClean="0"/>
              <a:t>a weight to each edge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u,v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800" dirty="0" smtClean="0"/>
              <a:t> in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sz="2800" dirty="0" smtClean="0"/>
              <a:t>.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4419600" y="3856703"/>
            <a:ext cx="472440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 smtClean="0"/>
              <a:t>For example: </a:t>
            </a:r>
          </a:p>
          <a:p>
            <a:r>
              <a:rPr 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20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(Leeds, Sheffield) </a:t>
            </a:r>
            <a:r>
              <a:rPr lang="en-US" sz="20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0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59</a:t>
            </a:r>
          </a:p>
          <a:p>
            <a:r>
              <a:rPr lang="en-US" sz="2000" b="0" dirty="0" smtClean="0"/>
              <a:t>and</a:t>
            </a:r>
            <a:endParaRPr lang="en-US" sz="2000" b="0" dirty="0" smtClean="0"/>
          </a:p>
          <a:p>
            <a:r>
              <a:rPr 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20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(Manchester, Liverpool) </a:t>
            </a:r>
            <a:r>
              <a:rPr lang="en-US" sz="20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0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61</a:t>
            </a:r>
            <a:endParaRPr lang="en-US" sz="2000" b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3505199"/>
            <a:ext cx="3657600" cy="2548695"/>
          </a:xfrm>
          <a:prstGeom prst="rect">
            <a:avLst/>
          </a:prstGeom>
        </p:spPr>
      </p:pic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321 - Data Structures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F31B7-9060-42E4-BB86-9DFA13B43B24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561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Prim’s Algorithm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10600" cy="4267200"/>
          </a:xfrm>
        </p:spPr>
        <p:txBody>
          <a:bodyPr>
            <a:noAutofit/>
          </a:bodyPr>
          <a:lstStyle/>
          <a:p>
            <a:pPr eaLnBrk="1" hangingPunct="1">
              <a:lnSpc>
                <a:spcPct val="110000"/>
              </a:lnSpc>
            </a:pPr>
            <a:r>
              <a:rPr lang="en-US" sz="2800" dirty="0" smtClean="0"/>
              <a:t>Given a start vertex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sz="2800" dirty="0" smtClean="0"/>
              <a:t>, that represents the root of the MST, grow </a:t>
            </a:r>
            <a:r>
              <a:rPr lang="en-US" sz="2800" dirty="0"/>
              <a:t>the </a:t>
            </a:r>
            <a:r>
              <a:rPr lang="en-US" sz="2800" dirty="0" smtClean="0"/>
              <a:t>MST one vertex at a time.</a:t>
            </a:r>
            <a:endParaRPr lang="en-US" sz="2800" dirty="0"/>
          </a:p>
          <a:p>
            <a:pPr eaLnBrk="1" hangingPunct="1">
              <a:lnSpc>
                <a:spcPct val="110000"/>
              </a:lnSpc>
            </a:pPr>
            <a:r>
              <a:rPr lang="en-US" sz="2800" dirty="0"/>
              <a:t>S</a:t>
            </a:r>
            <a:r>
              <a:rPr lang="en-US" sz="2800" dirty="0" smtClean="0"/>
              <a:t>tore </a:t>
            </a:r>
            <a:r>
              <a:rPr lang="en-US" sz="2800" dirty="0"/>
              <a:t>with each vertex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800" dirty="0"/>
              <a:t> </a:t>
            </a:r>
            <a:r>
              <a:rPr lang="en-US" sz="2800" dirty="0" smtClean="0"/>
              <a:t>a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en-US" sz="2800" dirty="0" smtClean="0"/>
              <a:t> value representing </a:t>
            </a:r>
            <a:r>
              <a:rPr lang="en-US" sz="2800" dirty="0"/>
              <a:t>the smallest weight of an edge connecting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800" b="1" i="1" dirty="0"/>
              <a:t> </a:t>
            </a:r>
            <a:r>
              <a:rPr lang="en-US" sz="2800" dirty="0"/>
              <a:t>to a vertex in </a:t>
            </a:r>
            <a:r>
              <a:rPr lang="en-US" sz="2800" dirty="0" smtClean="0"/>
              <a:t>the partial tree representing an MST.  </a:t>
            </a:r>
            <a:endParaRPr lang="en-US" sz="2800" dirty="0"/>
          </a:p>
          <a:p>
            <a:pPr eaLnBrk="1" hangingPunct="1">
              <a:lnSpc>
                <a:spcPct val="110000"/>
              </a:lnSpc>
            </a:pPr>
            <a:r>
              <a:rPr lang="en-US" sz="2800" dirty="0"/>
              <a:t>At each step: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400" dirty="0" smtClean="0"/>
              <a:t>Add vertex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u</a:t>
            </a:r>
            <a:r>
              <a:rPr lang="en-US" sz="2400" dirty="0"/>
              <a:t> </a:t>
            </a:r>
            <a:r>
              <a:rPr lang="en-US" sz="2400" dirty="0" smtClean="0"/>
              <a:t>not in tree with </a:t>
            </a:r>
            <a:r>
              <a:rPr lang="en-US" sz="2400" dirty="0"/>
              <a:t>the smallest </a:t>
            </a:r>
            <a:r>
              <a:rPr lang="en-US" sz="2400" dirty="0" smtClean="0"/>
              <a:t>key value. </a:t>
            </a:r>
            <a:endParaRPr lang="en-US" sz="2400" dirty="0"/>
          </a:p>
          <a:p>
            <a:pPr lvl="1" eaLnBrk="1" hangingPunct="1">
              <a:lnSpc>
                <a:spcPct val="110000"/>
              </a:lnSpc>
            </a:pPr>
            <a:r>
              <a:rPr lang="en-US" sz="2400" dirty="0"/>
              <a:t>U</a:t>
            </a:r>
            <a:r>
              <a:rPr lang="en-US" sz="2400" dirty="0" smtClean="0"/>
              <a:t>pdate keys </a:t>
            </a:r>
            <a:r>
              <a:rPr lang="en-US" sz="2400" dirty="0"/>
              <a:t>of the vertices adjacent to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</a:t>
            </a:r>
            <a:r>
              <a:rPr lang="en-US" sz="2400" dirty="0" smtClean="0">
                <a:cs typeface="Courier New" panose="02070309020205020404" pitchFamily="49" charset="0"/>
              </a:rPr>
              <a:t>.</a:t>
            </a:r>
            <a:r>
              <a:rPr lang="en-US" sz="2400" dirty="0" smtClean="0"/>
              <a:t> </a:t>
            </a:r>
            <a:endParaRPr lang="en-US" sz="240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321 - Data Structures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F31B7-9060-42E4-BB86-9DFA13B43B24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229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Prim’s Algorithm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rcRect l="-17977" r="-17977"/>
          <a:stretch>
            <a:fillRect/>
          </a:stretch>
        </p:blipFill>
        <p:spPr>
          <a:xfrm>
            <a:off x="914400" y="1122035"/>
            <a:ext cx="7924800" cy="5005137"/>
          </a:xfrm>
        </p:spPr>
      </p:pic>
      <p:sp>
        <p:nvSpPr>
          <p:cNvPr id="6" name="TextBox 5"/>
          <p:cNvSpPr txBox="1"/>
          <p:nvPr/>
        </p:nvSpPr>
        <p:spPr>
          <a:xfrm>
            <a:off x="5074226" y="1248623"/>
            <a:ext cx="4014356" cy="158197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0" dirty="0" smtClean="0"/>
              <a:t>Input:</a:t>
            </a:r>
            <a:r>
              <a:rPr lang="en-US" sz="2000" b="0" dirty="0"/>
              <a:t> </a:t>
            </a:r>
            <a:endParaRPr lang="en-US" sz="2000" b="0" dirty="0" smtClean="0"/>
          </a:p>
          <a:p>
            <a:r>
              <a:rPr lang="en-US" sz="20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 =&lt;V,E</a:t>
            </a:r>
            <a:r>
              <a:rPr lang="en-US" sz="20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&gt;,</a:t>
            </a:r>
            <a:r>
              <a:rPr lang="en-US" sz="2000" b="0" dirty="0" smtClean="0"/>
              <a:t>an undirected graph.</a:t>
            </a:r>
            <a:endParaRPr lang="en-US" sz="2000" b="0" dirty="0" smtClean="0"/>
          </a:p>
          <a:p>
            <a:r>
              <a:rPr lang="en-US" sz="20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2000" b="0" dirty="0" smtClean="0"/>
              <a:t>, an </a:t>
            </a:r>
            <a:r>
              <a:rPr lang="en-US" sz="2000" b="0" dirty="0" smtClean="0"/>
              <a:t>edge weight function.</a:t>
            </a:r>
            <a:endParaRPr lang="en-US" sz="2000" b="0" dirty="0" smtClean="0"/>
          </a:p>
          <a:p>
            <a:r>
              <a:rPr lang="en-US" sz="20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sz="2000" b="0" dirty="0" smtClean="0"/>
              <a:t>, </a:t>
            </a:r>
            <a:r>
              <a:rPr lang="en-US" sz="2000" b="0" dirty="0" smtClean="0"/>
              <a:t>the </a:t>
            </a:r>
            <a:r>
              <a:rPr lang="en-US" sz="2000" b="0" dirty="0" smtClean="0"/>
              <a:t>root </a:t>
            </a:r>
            <a:r>
              <a:rPr lang="en-US" sz="2000" b="0" dirty="0" smtClean="0"/>
              <a:t>vertex.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2400" y="3200400"/>
            <a:ext cx="2133600" cy="70788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sz="20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en-US" sz="2000" b="0" dirty="0" smtClean="0"/>
              <a:t> is a min-priority </a:t>
            </a:r>
            <a:r>
              <a:rPr lang="en-US" sz="2000" b="0" dirty="0" smtClean="0"/>
              <a:t>queue</a:t>
            </a:r>
            <a:r>
              <a:rPr lang="en-US" sz="2000" b="0" i="1" dirty="0" smtClean="0"/>
              <a:t> </a:t>
            </a:r>
            <a:endParaRPr lang="en-US" sz="2000" b="0" i="1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321 - Data Structures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F31B7-9060-42E4-BB86-9DFA13B43B24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611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  <a:latin typeface="Tahoma" charset="0"/>
              </a:rPr>
              <a:t>Example: Prim’s Algorithm</a:t>
            </a:r>
            <a:endParaRPr lang="en-US" dirty="0">
              <a:solidFill>
                <a:srgbClr val="FF0000"/>
              </a:solidFill>
              <a:latin typeface="Tahoma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321 - Data Structures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E4661E-959B-41F6-A2B4-2D9284F0878A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2133600" y="1295400"/>
            <a:ext cx="4994512" cy="3007837"/>
            <a:chOff x="2133600" y="1295400"/>
            <a:chExt cx="4994512" cy="3007837"/>
          </a:xfrm>
        </p:grpSpPr>
        <p:grpSp>
          <p:nvGrpSpPr>
            <p:cNvPr id="57" name="Group 56"/>
            <p:cNvGrpSpPr/>
            <p:nvPr/>
          </p:nvGrpSpPr>
          <p:grpSpPr>
            <a:xfrm>
              <a:off x="2133600" y="1295400"/>
              <a:ext cx="4773664" cy="3007837"/>
              <a:chOff x="609600" y="1463675"/>
              <a:chExt cx="3562350" cy="2522538"/>
            </a:xfrm>
          </p:grpSpPr>
          <p:sp>
            <p:nvSpPr>
              <p:cNvPr id="58" name="Freeform 39"/>
              <p:cNvSpPr>
                <a:spLocks/>
              </p:cNvSpPr>
              <p:nvPr/>
            </p:nvSpPr>
            <p:spPr bwMode="auto">
              <a:xfrm>
                <a:off x="609600" y="3124200"/>
                <a:ext cx="806450" cy="862013"/>
              </a:xfrm>
              <a:custGeom>
                <a:avLst/>
                <a:gdLst>
                  <a:gd name="T0" fmla="*/ 105846563 w 508"/>
                  <a:gd name="T1" fmla="*/ 619958797 h 543"/>
                  <a:gd name="T2" fmla="*/ 211693125 w 508"/>
                  <a:gd name="T3" fmla="*/ 1118950024 h 543"/>
                  <a:gd name="T4" fmla="*/ 846772500 w 508"/>
                  <a:gd name="T5" fmla="*/ 1270159487 h 543"/>
                  <a:gd name="T6" fmla="*/ 1255037813 w 508"/>
                  <a:gd name="T7" fmla="*/ 529233119 h 543"/>
                  <a:gd name="T8" fmla="*/ 695563125 w 508"/>
                  <a:gd name="T9" fmla="*/ 15120946 h 543"/>
                  <a:gd name="T10" fmla="*/ 105846563 w 508"/>
                  <a:gd name="T11" fmla="*/ 619958797 h 54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08"/>
                  <a:gd name="T19" fmla="*/ 0 h 543"/>
                  <a:gd name="T20" fmla="*/ 508 w 508"/>
                  <a:gd name="T21" fmla="*/ 543 h 54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08" h="543">
                    <a:moveTo>
                      <a:pt x="42" y="246"/>
                    </a:moveTo>
                    <a:cubicBezTo>
                      <a:pt x="0" y="396"/>
                      <a:pt x="35" y="401"/>
                      <a:pt x="84" y="444"/>
                    </a:cubicBezTo>
                    <a:cubicBezTo>
                      <a:pt x="133" y="487"/>
                      <a:pt x="267" y="543"/>
                      <a:pt x="336" y="504"/>
                    </a:cubicBezTo>
                    <a:cubicBezTo>
                      <a:pt x="405" y="465"/>
                      <a:pt x="508" y="293"/>
                      <a:pt x="498" y="210"/>
                    </a:cubicBezTo>
                    <a:cubicBezTo>
                      <a:pt x="488" y="127"/>
                      <a:pt x="352" y="0"/>
                      <a:pt x="276" y="6"/>
                    </a:cubicBezTo>
                    <a:cubicBezTo>
                      <a:pt x="200" y="12"/>
                      <a:pt x="84" y="96"/>
                      <a:pt x="42" y="246"/>
                    </a:cubicBezTo>
                    <a:close/>
                  </a:path>
                </a:pathLst>
              </a:custGeom>
              <a:solidFill>
                <a:srgbClr val="DDDD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" name="Oval 4"/>
              <p:cNvSpPr>
                <a:spLocks noChangeArrowheads="1"/>
              </p:cNvSpPr>
              <p:nvPr/>
            </p:nvSpPr>
            <p:spPr bwMode="auto">
              <a:xfrm>
                <a:off x="1200150" y="1981200"/>
                <a:ext cx="304800" cy="304800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sz="1800"/>
                  <a:t>B</a:t>
                </a:r>
              </a:p>
            </p:txBody>
          </p:sp>
          <p:sp>
            <p:nvSpPr>
              <p:cNvPr id="60" name="Oval 5"/>
              <p:cNvSpPr>
                <a:spLocks noChangeArrowheads="1"/>
              </p:cNvSpPr>
              <p:nvPr/>
            </p:nvSpPr>
            <p:spPr bwMode="auto">
              <a:xfrm>
                <a:off x="3181350" y="1676400"/>
                <a:ext cx="304800" cy="304800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sz="1800"/>
                  <a:t>D</a:t>
                </a:r>
              </a:p>
            </p:txBody>
          </p:sp>
          <p:sp>
            <p:nvSpPr>
              <p:cNvPr id="61" name="Oval 6"/>
              <p:cNvSpPr>
                <a:spLocks noChangeArrowheads="1"/>
              </p:cNvSpPr>
              <p:nvPr/>
            </p:nvSpPr>
            <p:spPr bwMode="auto">
              <a:xfrm>
                <a:off x="1885950" y="2590800"/>
                <a:ext cx="304800" cy="304800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sz="1800"/>
                  <a:t>C</a:t>
                </a:r>
              </a:p>
            </p:txBody>
          </p:sp>
          <p:sp>
            <p:nvSpPr>
              <p:cNvPr id="62" name="Oval 7"/>
              <p:cNvSpPr>
                <a:spLocks noChangeArrowheads="1"/>
              </p:cNvSpPr>
              <p:nvPr/>
            </p:nvSpPr>
            <p:spPr bwMode="auto">
              <a:xfrm>
                <a:off x="895350" y="3276600"/>
                <a:ext cx="304800" cy="304800"/>
              </a:xfrm>
              <a:prstGeom prst="ellipse">
                <a:avLst/>
              </a:prstGeom>
              <a:solidFill>
                <a:schemeClr val="folHlink"/>
              </a:solidFill>
              <a:ln w="381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sz="1800">
                    <a:solidFill>
                      <a:schemeClr val="tx2"/>
                    </a:solidFill>
                  </a:rPr>
                  <a:t>A</a:t>
                </a:r>
              </a:p>
            </p:txBody>
          </p:sp>
          <p:sp>
            <p:nvSpPr>
              <p:cNvPr id="63" name="Oval 8"/>
              <p:cNvSpPr>
                <a:spLocks noChangeArrowheads="1"/>
              </p:cNvSpPr>
              <p:nvPr/>
            </p:nvSpPr>
            <p:spPr bwMode="auto">
              <a:xfrm>
                <a:off x="3867150" y="2438400"/>
                <a:ext cx="304800" cy="304800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sz="1800"/>
                  <a:t>F</a:t>
                </a:r>
              </a:p>
            </p:txBody>
          </p:sp>
          <p:sp>
            <p:nvSpPr>
              <p:cNvPr id="64" name="Oval 9"/>
              <p:cNvSpPr>
                <a:spLocks noChangeArrowheads="1"/>
              </p:cNvSpPr>
              <p:nvPr/>
            </p:nvSpPr>
            <p:spPr bwMode="auto">
              <a:xfrm>
                <a:off x="3333750" y="3124200"/>
                <a:ext cx="304800" cy="304800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sz="1800"/>
                  <a:t>E</a:t>
                </a:r>
              </a:p>
            </p:txBody>
          </p:sp>
          <p:cxnSp>
            <p:nvCxnSpPr>
              <p:cNvPr id="65" name="AutoShape 10"/>
              <p:cNvCxnSpPr>
                <a:cxnSpLocks noChangeShapeType="1"/>
                <a:stCxn id="59" idx="5"/>
                <a:endCxn id="61" idx="1"/>
              </p:cNvCxnSpPr>
              <p:nvPr/>
            </p:nvCxnSpPr>
            <p:spPr bwMode="auto">
              <a:xfrm>
                <a:off x="1460500" y="2251075"/>
                <a:ext cx="469900" cy="374650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66" name="AutoShape 11"/>
              <p:cNvCxnSpPr>
                <a:cxnSpLocks noChangeShapeType="1"/>
                <a:stCxn id="61" idx="3"/>
                <a:endCxn id="62" idx="7"/>
              </p:cNvCxnSpPr>
              <p:nvPr/>
            </p:nvCxnSpPr>
            <p:spPr bwMode="auto">
              <a:xfrm flipH="1">
                <a:off x="1155700" y="2860675"/>
                <a:ext cx="774700" cy="441325"/>
              </a:xfrm>
              <a:prstGeom prst="straightConnector1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67" name="AutoShape 12"/>
              <p:cNvCxnSpPr>
                <a:cxnSpLocks noChangeShapeType="1"/>
                <a:stCxn id="59" idx="3"/>
                <a:endCxn id="62" idx="0"/>
              </p:cNvCxnSpPr>
              <p:nvPr/>
            </p:nvCxnSpPr>
            <p:spPr bwMode="auto">
              <a:xfrm flipH="1">
                <a:off x="1047750" y="2251075"/>
                <a:ext cx="196850" cy="1006475"/>
              </a:xfrm>
              <a:prstGeom prst="straightConnector1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68" name="AutoShape 13"/>
              <p:cNvCxnSpPr>
                <a:cxnSpLocks noChangeShapeType="1"/>
                <a:stCxn id="61" idx="6"/>
                <a:endCxn id="64" idx="1"/>
              </p:cNvCxnSpPr>
              <p:nvPr/>
            </p:nvCxnSpPr>
            <p:spPr bwMode="auto">
              <a:xfrm>
                <a:off x="2200275" y="2743200"/>
                <a:ext cx="1177925" cy="415925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69" name="AutoShape 14"/>
              <p:cNvCxnSpPr>
                <a:cxnSpLocks noChangeShapeType="1"/>
                <a:stCxn id="62" idx="6"/>
                <a:endCxn id="64" idx="2"/>
              </p:cNvCxnSpPr>
              <p:nvPr/>
            </p:nvCxnSpPr>
            <p:spPr bwMode="auto">
              <a:xfrm flipV="1">
                <a:off x="1219200" y="3276600"/>
                <a:ext cx="2105025" cy="152400"/>
              </a:xfrm>
              <a:prstGeom prst="straightConnector1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70" name="AutoShape 15"/>
              <p:cNvCxnSpPr>
                <a:cxnSpLocks noChangeShapeType="1"/>
                <a:stCxn id="59" idx="6"/>
                <a:endCxn id="60" idx="2"/>
              </p:cNvCxnSpPr>
              <p:nvPr/>
            </p:nvCxnSpPr>
            <p:spPr bwMode="auto">
              <a:xfrm flipV="1">
                <a:off x="1514475" y="1828800"/>
                <a:ext cx="1657350" cy="304800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71" name="AutoShape 16"/>
              <p:cNvCxnSpPr>
                <a:cxnSpLocks noChangeShapeType="1"/>
                <a:stCxn id="61" idx="7"/>
                <a:endCxn id="60" idx="3"/>
              </p:cNvCxnSpPr>
              <p:nvPr/>
            </p:nvCxnSpPr>
            <p:spPr bwMode="auto">
              <a:xfrm flipV="1">
                <a:off x="2146300" y="1946275"/>
                <a:ext cx="1079500" cy="679450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72" name="AutoShape 17"/>
              <p:cNvCxnSpPr>
                <a:cxnSpLocks noChangeShapeType="1"/>
                <a:stCxn id="63" idx="1"/>
                <a:endCxn id="60" idx="5"/>
              </p:cNvCxnSpPr>
              <p:nvPr/>
            </p:nvCxnSpPr>
            <p:spPr bwMode="auto">
              <a:xfrm flipH="1" flipV="1">
                <a:off x="3441700" y="1946275"/>
                <a:ext cx="469900" cy="527050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73" name="AutoShape 18"/>
              <p:cNvCxnSpPr>
                <a:cxnSpLocks noChangeShapeType="1"/>
                <a:stCxn id="64" idx="7"/>
                <a:endCxn id="63" idx="3"/>
              </p:cNvCxnSpPr>
              <p:nvPr/>
            </p:nvCxnSpPr>
            <p:spPr bwMode="auto">
              <a:xfrm flipV="1">
                <a:off x="3594100" y="2708275"/>
                <a:ext cx="317500" cy="450850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sp>
            <p:nvSpPr>
              <p:cNvPr id="74" name="Text Box 19"/>
              <p:cNvSpPr txBox="1">
                <a:spLocks noChangeArrowheads="1"/>
              </p:cNvSpPr>
              <p:nvPr/>
            </p:nvSpPr>
            <p:spPr bwMode="auto">
              <a:xfrm>
                <a:off x="2176463" y="1676400"/>
                <a:ext cx="232311" cy="3097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800" b="0"/>
                  <a:t>7</a:t>
                </a:r>
              </a:p>
            </p:txBody>
          </p:sp>
          <p:sp>
            <p:nvSpPr>
              <p:cNvPr id="75" name="Text Box 20"/>
              <p:cNvSpPr txBox="1">
                <a:spLocks noChangeArrowheads="1"/>
              </p:cNvSpPr>
              <p:nvPr/>
            </p:nvSpPr>
            <p:spPr bwMode="auto">
              <a:xfrm>
                <a:off x="3667125" y="1995488"/>
                <a:ext cx="232311" cy="3097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800" b="0"/>
                  <a:t>4</a:t>
                </a:r>
              </a:p>
            </p:txBody>
          </p:sp>
          <p:sp>
            <p:nvSpPr>
              <p:cNvPr id="76" name="Text Box 21"/>
              <p:cNvSpPr txBox="1">
                <a:spLocks noChangeArrowheads="1"/>
              </p:cNvSpPr>
              <p:nvPr/>
            </p:nvSpPr>
            <p:spPr bwMode="auto">
              <a:xfrm>
                <a:off x="827088" y="2463800"/>
                <a:ext cx="232311" cy="3097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800" b="0" dirty="0">
                    <a:solidFill>
                      <a:schemeClr val="tx2"/>
                    </a:solidFill>
                  </a:rPr>
                  <a:t>2</a:t>
                </a:r>
              </a:p>
            </p:txBody>
          </p:sp>
          <p:sp>
            <p:nvSpPr>
              <p:cNvPr id="77" name="Text Box 22"/>
              <p:cNvSpPr txBox="1">
                <a:spLocks noChangeArrowheads="1"/>
              </p:cNvSpPr>
              <p:nvPr/>
            </p:nvSpPr>
            <p:spPr bwMode="auto">
              <a:xfrm>
                <a:off x="2795588" y="2681288"/>
                <a:ext cx="232311" cy="3097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800" b="0"/>
                  <a:t>8</a:t>
                </a:r>
              </a:p>
            </p:txBody>
          </p:sp>
          <p:sp>
            <p:nvSpPr>
              <p:cNvPr id="78" name="Text Box 23"/>
              <p:cNvSpPr txBox="1">
                <a:spLocks noChangeArrowheads="1"/>
              </p:cNvSpPr>
              <p:nvPr/>
            </p:nvSpPr>
            <p:spPr bwMode="auto">
              <a:xfrm>
                <a:off x="1414463" y="2376488"/>
                <a:ext cx="232311" cy="3097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800" b="0"/>
                  <a:t>5</a:t>
                </a:r>
              </a:p>
            </p:txBody>
          </p:sp>
          <p:sp>
            <p:nvSpPr>
              <p:cNvPr id="79" name="Text Box 24"/>
              <p:cNvSpPr txBox="1">
                <a:spLocks noChangeArrowheads="1"/>
              </p:cNvSpPr>
              <p:nvPr/>
            </p:nvSpPr>
            <p:spPr bwMode="auto">
              <a:xfrm>
                <a:off x="2054225" y="3367088"/>
                <a:ext cx="232311" cy="3097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800" b="0">
                    <a:solidFill>
                      <a:schemeClr val="tx2"/>
                    </a:solidFill>
                  </a:rPr>
                  <a:t>7</a:t>
                </a:r>
              </a:p>
            </p:txBody>
          </p:sp>
          <p:sp>
            <p:nvSpPr>
              <p:cNvPr id="80" name="Text Box 25"/>
              <p:cNvSpPr txBox="1">
                <a:spLocks noChangeArrowheads="1"/>
              </p:cNvSpPr>
              <p:nvPr/>
            </p:nvSpPr>
            <p:spPr bwMode="auto">
              <a:xfrm>
                <a:off x="3719513" y="2838450"/>
                <a:ext cx="232311" cy="3097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800" b="0"/>
                  <a:t>3</a:t>
                </a:r>
              </a:p>
            </p:txBody>
          </p:sp>
          <p:sp>
            <p:nvSpPr>
              <p:cNvPr id="81" name="Text Box 26"/>
              <p:cNvSpPr txBox="1">
                <a:spLocks noChangeArrowheads="1"/>
              </p:cNvSpPr>
              <p:nvPr/>
            </p:nvSpPr>
            <p:spPr bwMode="auto">
              <a:xfrm>
                <a:off x="2647950" y="2224088"/>
                <a:ext cx="232311" cy="3097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800" b="0"/>
                  <a:t>9</a:t>
                </a:r>
              </a:p>
            </p:txBody>
          </p:sp>
          <p:sp>
            <p:nvSpPr>
              <p:cNvPr id="82" name="Text Box 27"/>
              <p:cNvSpPr txBox="1">
                <a:spLocks noChangeArrowheads="1"/>
              </p:cNvSpPr>
              <p:nvPr/>
            </p:nvSpPr>
            <p:spPr bwMode="auto">
              <a:xfrm>
                <a:off x="1620838" y="2940050"/>
                <a:ext cx="232311" cy="3097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800" b="0">
                    <a:solidFill>
                      <a:schemeClr val="tx2"/>
                    </a:solidFill>
                  </a:rPr>
                  <a:t>8</a:t>
                </a:r>
              </a:p>
            </p:txBody>
          </p:sp>
          <p:sp>
            <p:nvSpPr>
              <p:cNvPr id="83" name="Text Box 32"/>
              <p:cNvSpPr txBox="1">
                <a:spLocks noChangeArrowheads="1"/>
              </p:cNvSpPr>
              <p:nvPr/>
            </p:nvSpPr>
            <p:spPr bwMode="auto">
              <a:xfrm>
                <a:off x="666750" y="3429000"/>
                <a:ext cx="247861" cy="3097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800">
                    <a:solidFill>
                      <a:schemeClr val="tx2"/>
                    </a:solidFill>
                  </a:rPr>
                  <a:t>0</a:t>
                </a:r>
              </a:p>
            </p:txBody>
          </p:sp>
          <p:sp>
            <p:nvSpPr>
              <p:cNvPr id="84" name="Text Box 33"/>
              <p:cNvSpPr txBox="1">
                <a:spLocks noChangeArrowheads="1"/>
              </p:cNvSpPr>
              <p:nvPr/>
            </p:nvSpPr>
            <p:spPr bwMode="auto">
              <a:xfrm>
                <a:off x="3562350" y="3290888"/>
                <a:ext cx="261021" cy="3097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800" dirty="0">
                    <a:solidFill>
                      <a:schemeClr val="tx2"/>
                    </a:solidFill>
                    <a:sym typeface="Symbol" charset="0"/>
                  </a:rPr>
                  <a:t></a:t>
                </a:r>
                <a:endParaRPr lang="en-US" sz="18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85" name="Text Box 34"/>
              <p:cNvSpPr txBox="1">
                <a:spLocks noChangeArrowheads="1"/>
              </p:cNvSpPr>
              <p:nvPr/>
            </p:nvSpPr>
            <p:spPr bwMode="auto">
              <a:xfrm>
                <a:off x="971550" y="1766888"/>
                <a:ext cx="261021" cy="3097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800" dirty="0">
                    <a:solidFill>
                      <a:schemeClr val="tx2"/>
                    </a:solidFill>
                    <a:sym typeface="Symbol" charset="0"/>
                  </a:rPr>
                  <a:t></a:t>
                </a:r>
                <a:endParaRPr lang="en-US" sz="18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86" name="Text Box 35"/>
              <p:cNvSpPr txBox="1">
                <a:spLocks noChangeArrowheads="1"/>
              </p:cNvSpPr>
              <p:nvPr/>
            </p:nvSpPr>
            <p:spPr bwMode="auto">
              <a:xfrm>
                <a:off x="1885950" y="2276475"/>
                <a:ext cx="261021" cy="3097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800" dirty="0">
                    <a:solidFill>
                      <a:schemeClr val="tx2"/>
                    </a:solidFill>
                    <a:sym typeface="Symbol" charset="0"/>
                  </a:rPr>
                  <a:t></a:t>
                </a:r>
                <a:endParaRPr lang="en-US" sz="18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88" name="Text Box 37"/>
              <p:cNvSpPr txBox="1">
                <a:spLocks noChangeArrowheads="1"/>
              </p:cNvSpPr>
              <p:nvPr/>
            </p:nvSpPr>
            <p:spPr bwMode="auto">
              <a:xfrm>
                <a:off x="3390900" y="1463675"/>
                <a:ext cx="261021" cy="3097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800" dirty="0">
                    <a:solidFill>
                      <a:schemeClr val="tx2"/>
                    </a:solidFill>
                    <a:sym typeface="Symbol" charset="0"/>
                  </a:rPr>
                  <a:t></a:t>
                </a:r>
                <a:endParaRPr lang="en-US" sz="1800" dirty="0">
                  <a:solidFill>
                    <a:schemeClr val="tx2"/>
                  </a:solidFill>
                </a:endParaRPr>
              </a:p>
            </p:txBody>
          </p:sp>
        </p:grpSp>
        <p:sp>
          <p:nvSpPr>
            <p:cNvPr id="89" name="Text Box 37"/>
            <p:cNvSpPr txBox="1">
              <a:spLocks noChangeArrowheads="1"/>
            </p:cNvSpPr>
            <p:nvPr/>
          </p:nvSpPr>
          <p:spPr bwMode="auto">
            <a:xfrm>
              <a:off x="6778336" y="2139277"/>
              <a:ext cx="34977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dirty="0">
                  <a:solidFill>
                    <a:schemeClr val="tx2"/>
                  </a:solidFill>
                  <a:sym typeface="Symbol" charset="0"/>
                </a:rPr>
                <a:t></a:t>
              </a:r>
              <a:endParaRPr lang="en-US" sz="1800" dirty="0">
                <a:solidFill>
                  <a:schemeClr val="tx2"/>
                </a:solidFill>
              </a:endParaRPr>
            </a:p>
          </p:txBody>
        </p:sp>
      </p:grp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3402110"/>
              </p:ext>
            </p:extLst>
          </p:nvPr>
        </p:nvGraphicFramePr>
        <p:xfrm>
          <a:off x="1392658" y="4423099"/>
          <a:ext cx="609599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857"/>
                <a:gridCol w="870857"/>
                <a:gridCol w="870857"/>
                <a:gridCol w="870857"/>
                <a:gridCol w="870857"/>
                <a:gridCol w="870857"/>
                <a:gridCol w="87085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Vertex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Key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2"/>
                          </a:solidFill>
                          <a:sym typeface="Symbol" charset="0"/>
                        </a:rPr>
                        <a:t>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2"/>
                          </a:solidFill>
                          <a:sym typeface="Symbol" charset="0"/>
                        </a:rPr>
                        <a:t>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2"/>
                          </a:solidFill>
                          <a:sym typeface="Symbol" charset="0"/>
                        </a:rPr>
                        <a:t>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2"/>
                          </a:solidFill>
                          <a:sym typeface="Symbol" charset="0"/>
                        </a:rPr>
                        <a:t>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2"/>
                          </a:solidFill>
                          <a:sym typeface="Symbol" charset="0"/>
                        </a:rPr>
                        <a:t>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l-GR" b="1" dirty="0" smtClean="0"/>
                        <a:t>π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392658" y="5707862"/>
            <a:ext cx="49581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en-US" b="0" dirty="0" smtClean="0"/>
              <a:t>: A B C D E F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3703847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  <a:latin typeface="Tahoma" charset="0"/>
              </a:rPr>
              <a:t>Example: Prim’s Algorithm</a:t>
            </a:r>
            <a:endParaRPr lang="en-US" dirty="0">
              <a:solidFill>
                <a:srgbClr val="FF0000"/>
              </a:solidFill>
              <a:latin typeface="Tahoma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321 - Data Structures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E4661E-959B-41F6-A2B4-2D9284F0878A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2819400" y="1109985"/>
            <a:ext cx="5110616" cy="3007837"/>
            <a:chOff x="2133600" y="1295400"/>
            <a:chExt cx="5110616" cy="3007837"/>
          </a:xfrm>
        </p:grpSpPr>
        <p:grpSp>
          <p:nvGrpSpPr>
            <p:cNvPr id="57" name="Group 56"/>
            <p:cNvGrpSpPr/>
            <p:nvPr/>
          </p:nvGrpSpPr>
          <p:grpSpPr>
            <a:xfrm>
              <a:off x="2133600" y="1295400"/>
              <a:ext cx="4773664" cy="3007837"/>
              <a:chOff x="609600" y="1463675"/>
              <a:chExt cx="3562350" cy="2522538"/>
            </a:xfrm>
          </p:grpSpPr>
          <p:sp>
            <p:nvSpPr>
              <p:cNvPr id="58" name="Freeform 39"/>
              <p:cNvSpPr>
                <a:spLocks/>
              </p:cNvSpPr>
              <p:nvPr/>
            </p:nvSpPr>
            <p:spPr bwMode="auto">
              <a:xfrm>
                <a:off x="609600" y="3124200"/>
                <a:ext cx="806450" cy="862013"/>
              </a:xfrm>
              <a:custGeom>
                <a:avLst/>
                <a:gdLst>
                  <a:gd name="T0" fmla="*/ 105846563 w 508"/>
                  <a:gd name="T1" fmla="*/ 619958797 h 543"/>
                  <a:gd name="T2" fmla="*/ 211693125 w 508"/>
                  <a:gd name="T3" fmla="*/ 1118950024 h 543"/>
                  <a:gd name="T4" fmla="*/ 846772500 w 508"/>
                  <a:gd name="T5" fmla="*/ 1270159487 h 543"/>
                  <a:gd name="T6" fmla="*/ 1255037813 w 508"/>
                  <a:gd name="T7" fmla="*/ 529233119 h 543"/>
                  <a:gd name="T8" fmla="*/ 695563125 w 508"/>
                  <a:gd name="T9" fmla="*/ 15120946 h 543"/>
                  <a:gd name="T10" fmla="*/ 105846563 w 508"/>
                  <a:gd name="T11" fmla="*/ 619958797 h 54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08"/>
                  <a:gd name="T19" fmla="*/ 0 h 543"/>
                  <a:gd name="T20" fmla="*/ 508 w 508"/>
                  <a:gd name="T21" fmla="*/ 543 h 54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08" h="543">
                    <a:moveTo>
                      <a:pt x="42" y="246"/>
                    </a:moveTo>
                    <a:cubicBezTo>
                      <a:pt x="0" y="396"/>
                      <a:pt x="35" y="401"/>
                      <a:pt x="84" y="444"/>
                    </a:cubicBezTo>
                    <a:cubicBezTo>
                      <a:pt x="133" y="487"/>
                      <a:pt x="267" y="543"/>
                      <a:pt x="336" y="504"/>
                    </a:cubicBezTo>
                    <a:cubicBezTo>
                      <a:pt x="405" y="465"/>
                      <a:pt x="508" y="293"/>
                      <a:pt x="498" y="210"/>
                    </a:cubicBezTo>
                    <a:cubicBezTo>
                      <a:pt x="488" y="127"/>
                      <a:pt x="352" y="0"/>
                      <a:pt x="276" y="6"/>
                    </a:cubicBezTo>
                    <a:cubicBezTo>
                      <a:pt x="200" y="12"/>
                      <a:pt x="84" y="96"/>
                      <a:pt x="42" y="246"/>
                    </a:cubicBezTo>
                    <a:close/>
                  </a:path>
                </a:pathLst>
              </a:custGeom>
              <a:solidFill>
                <a:srgbClr val="DDDD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" name="Oval 4"/>
              <p:cNvSpPr>
                <a:spLocks noChangeArrowheads="1"/>
              </p:cNvSpPr>
              <p:nvPr/>
            </p:nvSpPr>
            <p:spPr bwMode="auto">
              <a:xfrm>
                <a:off x="1200150" y="1981200"/>
                <a:ext cx="304800" cy="304800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sz="1800"/>
                  <a:t>B</a:t>
                </a:r>
              </a:p>
            </p:txBody>
          </p:sp>
          <p:sp>
            <p:nvSpPr>
              <p:cNvPr id="60" name="Oval 5"/>
              <p:cNvSpPr>
                <a:spLocks noChangeArrowheads="1"/>
              </p:cNvSpPr>
              <p:nvPr/>
            </p:nvSpPr>
            <p:spPr bwMode="auto">
              <a:xfrm>
                <a:off x="3181350" y="1676400"/>
                <a:ext cx="304800" cy="304800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sz="1800"/>
                  <a:t>D</a:t>
                </a:r>
              </a:p>
            </p:txBody>
          </p:sp>
          <p:sp>
            <p:nvSpPr>
              <p:cNvPr id="61" name="Oval 6"/>
              <p:cNvSpPr>
                <a:spLocks noChangeArrowheads="1"/>
              </p:cNvSpPr>
              <p:nvPr/>
            </p:nvSpPr>
            <p:spPr bwMode="auto">
              <a:xfrm>
                <a:off x="1885950" y="2590800"/>
                <a:ext cx="304800" cy="304800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sz="1800"/>
                  <a:t>C</a:t>
                </a:r>
              </a:p>
            </p:txBody>
          </p:sp>
          <p:sp>
            <p:nvSpPr>
              <p:cNvPr id="62" name="Oval 7"/>
              <p:cNvSpPr>
                <a:spLocks noChangeArrowheads="1"/>
              </p:cNvSpPr>
              <p:nvPr/>
            </p:nvSpPr>
            <p:spPr bwMode="auto">
              <a:xfrm>
                <a:off x="895350" y="3276600"/>
                <a:ext cx="304800" cy="304800"/>
              </a:xfrm>
              <a:prstGeom prst="ellipse">
                <a:avLst/>
              </a:prstGeom>
              <a:solidFill>
                <a:schemeClr val="folHlink"/>
              </a:solidFill>
              <a:ln w="381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sz="1800">
                    <a:solidFill>
                      <a:schemeClr val="tx2"/>
                    </a:solidFill>
                  </a:rPr>
                  <a:t>A</a:t>
                </a:r>
              </a:p>
            </p:txBody>
          </p:sp>
          <p:sp>
            <p:nvSpPr>
              <p:cNvPr id="63" name="Oval 8"/>
              <p:cNvSpPr>
                <a:spLocks noChangeArrowheads="1"/>
              </p:cNvSpPr>
              <p:nvPr/>
            </p:nvSpPr>
            <p:spPr bwMode="auto">
              <a:xfrm>
                <a:off x="3867150" y="2438400"/>
                <a:ext cx="304800" cy="304800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sz="1800"/>
                  <a:t>F</a:t>
                </a:r>
              </a:p>
            </p:txBody>
          </p:sp>
          <p:sp>
            <p:nvSpPr>
              <p:cNvPr id="64" name="Oval 9"/>
              <p:cNvSpPr>
                <a:spLocks noChangeArrowheads="1"/>
              </p:cNvSpPr>
              <p:nvPr/>
            </p:nvSpPr>
            <p:spPr bwMode="auto">
              <a:xfrm>
                <a:off x="3333750" y="3124200"/>
                <a:ext cx="304800" cy="304800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sz="1800"/>
                  <a:t>E</a:t>
                </a:r>
              </a:p>
            </p:txBody>
          </p:sp>
          <p:cxnSp>
            <p:nvCxnSpPr>
              <p:cNvPr id="65" name="AutoShape 10"/>
              <p:cNvCxnSpPr>
                <a:cxnSpLocks noChangeShapeType="1"/>
                <a:stCxn id="59" idx="5"/>
                <a:endCxn id="61" idx="1"/>
              </p:cNvCxnSpPr>
              <p:nvPr/>
            </p:nvCxnSpPr>
            <p:spPr bwMode="auto">
              <a:xfrm>
                <a:off x="1460500" y="2251075"/>
                <a:ext cx="469900" cy="374650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66" name="AutoShape 11"/>
              <p:cNvCxnSpPr>
                <a:cxnSpLocks noChangeShapeType="1"/>
                <a:stCxn id="61" idx="3"/>
                <a:endCxn id="62" idx="7"/>
              </p:cNvCxnSpPr>
              <p:nvPr/>
            </p:nvCxnSpPr>
            <p:spPr bwMode="auto">
              <a:xfrm flipH="1">
                <a:off x="1155700" y="2860675"/>
                <a:ext cx="774700" cy="441325"/>
              </a:xfrm>
              <a:prstGeom prst="straightConnector1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67" name="AutoShape 12"/>
              <p:cNvCxnSpPr>
                <a:cxnSpLocks noChangeShapeType="1"/>
                <a:stCxn id="59" idx="3"/>
                <a:endCxn id="62" idx="0"/>
              </p:cNvCxnSpPr>
              <p:nvPr/>
            </p:nvCxnSpPr>
            <p:spPr bwMode="auto">
              <a:xfrm flipH="1">
                <a:off x="1047750" y="2251075"/>
                <a:ext cx="196850" cy="1006475"/>
              </a:xfrm>
              <a:prstGeom prst="straightConnector1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68" name="AutoShape 13"/>
              <p:cNvCxnSpPr>
                <a:cxnSpLocks noChangeShapeType="1"/>
                <a:stCxn id="61" idx="6"/>
                <a:endCxn id="64" idx="1"/>
              </p:cNvCxnSpPr>
              <p:nvPr/>
            </p:nvCxnSpPr>
            <p:spPr bwMode="auto">
              <a:xfrm>
                <a:off x="2200275" y="2743200"/>
                <a:ext cx="1177925" cy="415925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69" name="AutoShape 14"/>
              <p:cNvCxnSpPr>
                <a:cxnSpLocks noChangeShapeType="1"/>
                <a:stCxn id="62" idx="6"/>
                <a:endCxn id="64" idx="2"/>
              </p:cNvCxnSpPr>
              <p:nvPr/>
            </p:nvCxnSpPr>
            <p:spPr bwMode="auto">
              <a:xfrm flipV="1">
                <a:off x="1219200" y="3276600"/>
                <a:ext cx="2105025" cy="152400"/>
              </a:xfrm>
              <a:prstGeom prst="straightConnector1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70" name="AutoShape 15"/>
              <p:cNvCxnSpPr>
                <a:cxnSpLocks noChangeShapeType="1"/>
                <a:stCxn id="59" idx="6"/>
                <a:endCxn id="60" idx="2"/>
              </p:cNvCxnSpPr>
              <p:nvPr/>
            </p:nvCxnSpPr>
            <p:spPr bwMode="auto">
              <a:xfrm flipV="1">
                <a:off x="1514475" y="1828800"/>
                <a:ext cx="1657350" cy="304800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71" name="AutoShape 16"/>
              <p:cNvCxnSpPr>
                <a:cxnSpLocks noChangeShapeType="1"/>
                <a:stCxn id="61" idx="7"/>
                <a:endCxn id="60" idx="3"/>
              </p:cNvCxnSpPr>
              <p:nvPr/>
            </p:nvCxnSpPr>
            <p:spPr bwMode="auto">
              <a:xfrm flipV="1">
                <a:off x="2146300" y="1946275"/>
                <a:ext cx="1079500" cy="679450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72" name="AutoShape 17"/>
              <p:cNvCxnSpPr>
                <a:cxnSpLocks noChangeShapeType="1"/>
                <a:stCxn id="63" idx="1"/>
                <a:endCxn id="60" idx="5"/>
              </p:cNvCxnSpPr>
              <p:nvPr/>
            </p:nvCxnSpPr>
            <p:spPr bwMode="auto">
              <a:xfrm flipH="1" flipV="1">
                <a:off x="3441700" y="1946275"/>
                <a:ext cx="469900" cy="527050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73" name="AutoShape 18"/>
              <p:cNvCxnSpPr>
                <a:cxnSpLocks noChangeShapeType="1"/>
                <a:stCxn id="64" idx="7"/>
                <a:endCxn id="63" idx="3"/>
              </p:cNvCxnSpPr>
              <p:nvPr/>
            </p:nvCxnSpPr>
            <p:spPr bwMode="auto">
              <a:xfrm flipV="1">
                <a:off x="3594100" y="2708275"/>
                <a:ext cx="317500" cy="450850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sp>
            <p:nvSpPr>
              <p:cNvPr id="74" name="Text Box 19"/>
              <p:cNvSpPr txBox="1">
                <a:spLocks noChangeArrowheads="1"/>
              </p:cNvSpPr>
              <p:nvPr/>
            </p:nvSpPr>
            <p:spPr bwMode="auto">
              <a:xfrm>
                <a:off x="2176463" y="1676400"/>
                <a:ext cx="232311" cy="3097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800" b="0"/>
                  <a:t>7</a:t>
                </a:r>
              </a:p>
            </p:txBody>
          </p:sp>
          <p:sp>
            <p:nvSpPr>
              <p:cNvPr id="75" name="Text Box 20"/>
              <p:cNvSpPr txBox="1">
                <a:spLocks noChangeArrowheads="1"/>
              </p:cNvSpPr>
              <p:nvPr/>
            </p:nvSpPr>
            <p:spPr bwMode="auto">
              <a:xfrm>
                <a:off x="3667125" y="1995488"/>
                <a:ext cx="232311" cy="3097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800" b="0"/>
                  <a:t>4</a:t>
                </a:r>
              </a:p>
            </p:txBody>
          </p:sp>
          <p:sp>
            <p:nvSpPr>
              <p:cNvPr id="76" name="Text Box 21"/>
              <p:cNvSpPr txBox="1">
                <a:spLocks noChangeArrowheads="1"/>
              </p:cNvSpPr>
              <p:nvPr/>
            </p:nvSpPr>
            <p:spPr bwMode="auto">
              <a:xfrm>
                <a:off x="827088" y="2463800"/>
                <a:ext cx="232311" cy="3097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800" b="0" dirty="0">
                    <a:solidFill>
                      <a:schemeClr val="tx2"/>
                    </a:solidFill>
                  </a:rPr>
                  <a:t>2</a:t>
                </a:r>
              </a:p>
            </p:txBody>
          </p:sp>
          <p:sp>
            <p:nvSpPr>
              <p:cNvPr id="77" name="Text Box 22"/>
              <p:cNvSpPr txBox="1">
                <a:spLocks noChangeArrowheads="1"/>
              </p:cNvSpPr>
              <p:nvPr/>
            </p:nvSpPr>
            <p:spPr bwMode="auto">
              <a:xfrm>
                <a:off x="2795588" y="2681288"/>
                <a:ext cx="232311" cy="3097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800" b="0"/>
                  <a:t>8</a:t>
                </a:r>
              </a:p>
            </p:txBody>
          </p:sp>
          <p:sp>
            <p:nvSpPr>
              <p:cNvPr id="78" name="Text Box 23"/>
              <p:cNvSpPr txBox="1">
                <a:spLocks noChangeArrowheads="1"/>
              </p:cNvSpPr>
              <p:nvPr/>
            </p:nvSpPr>
            <p:spPr bwMode="auto">
              <a:xfrm>
                <a:off x="1414463" y="2376488"/>
                <a:ext cx="232311" cy="3097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800" b="0"/>
                  <a:t>5</a:t>
                </a:r>
              </a:p>
            </p:txBody>
          </p:sp>
          <p:sp>
            <p:nvSpPr>
              <p:cNvPr id="79" name="Text Box 24"/>
              <p:cNvSpPr txBox="1">
                <a:spLocks noChangeArrowheads="1"/>
              </p:cNvSpPr>
              <p:nvPr/>
            </p:nvSpPr>
            <p:spPr bwMode="auto">
              <a:xfrm>
                <a:off x="2054225" y="3367088"/>
                <a:ext cx="232311" cy="3097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800" b="0">
                    <a:solidFill>
                      <a:schemeClr val="tx2"/>
                    </a:solidFill>
                  </a:rPr>
                  <a:t>7</a:t>
                </a:r>
              </a:p>
            </p:txBody>
          </p:sp>
          <p:sp>
            <p:nvSpPr>
              <p:cNvPr id="80" name="Text Box 25"/>
              <p:cNvSpPr txBox="1">
                <a:spLocks noChangeArrowheads="1"/>
              </p:cNvSpPr>
              <p:nvPr/>
            </p:nvSpPr>
            <p:spPr bwMode="auto">
              <a:xfrm>
                <a:off x="3719513" y="2838450"/>
                <a:ext cx="232311" cy="3097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800" b="0"/>
                  <a:t>3</a:t>
                </a:r>
              </a:p>
            </p:txBody>
          </p:sp>
          <p:sp>
            <p:nvSpPr>
              <p:cNvPr id="81" name="Text Box 26"/>
              <p:cNvSpPr txBox="1">
                <a:spLocks noChangeArrowheads="1"/>
              </p:cNvSpPr>
              <p:nvPr/>
            </p:nvSpPr>
            <p:spPr bwMode="auto">
              <a:xfrm>
                <a:off x="2647950" y="2224088"/>
                <a:ext cx="232311" cy="3097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800" b="0"/>
                  <a:t>9</a:t>
                </a:r>
              </a:p>
            </p:txBody>
          </p:sp>
          <p:sp>
            <p:nvSpPr>
              <p:cNvPr id="82" name="Text Box 27"/>
              <p:cNvSpPr txBox="1">
                <a:spLocks noChangeArrowheads="1"/>
              </p:cNvSpPr>
              <p:nvPr/>
            </p:nvSpPr>
            <p:spPr bwMode="auto">
              <a:xfrm>
                <a:off x="1620838" y="2940050"/>
                <a:ext cx="232311" cy="3097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800" b="0">
                    <a:solidFill>
                      <a:schemeClr val="tx2"/>
                    </a:solidFill>
                  </a:rPr>
                  <a:t>8</a:t>
                </a:r>
              </a:p>
            </p:txBody>
          </p:sp>
          <p:sp>
            <p:nvSpPr>
              <p:cNvPr id="83" name="Text Box 32"/>
              <p:cNvSpPr txBox="1">
                <a:spLocks noChangeArrowheads="1"/>
              </p:cNvSpPr>
              <p:nvPr/>
            </p:nvSpPr>
            <p:spPr bwMode="auto">
              <a:xfrm>
                <a:off x="666750" y="3429000"/>
                <a:ext cx="309563" cy="3667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800">
                    <a:solidFill>
                      <a:schemeClr val="tx2"/>
                    </a:solidFill>
                  </a:rPr>
                  <a:t>0</a:t>
                </a:r>
              </a:p>
            </p:txBody>
          </p:sp>
          <p:sp>
            <p:nvSpPr>
              <p:cNvPr id="84" name="Text Box 33"/>
              <p:cNvSpPr txBox="1">
                <a:spLocks noChangeArrowheads="1"/>
              </p:cNvSpPr>
              <p:nvPr/>
            </p:nvSpPr>
            <p:spPr bwMode="auto">
              <a:xfrm>
                <a:off x="3562350" y="3290888"/>
                <a:ext cx="247861" cy="3097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800" dirty="0" smtClean="0">
                    <a:solidFill>
                      <a:schemeClr val="tx2"/>
                    </a:solidFill>
                    <a:sym typeface="Symbol" charset="0"/>
                  </a:rPr>
                  <a:t>7</a:t>
                </a:r>
                <a:endParaRPr lang="en-US" sz="18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85" name="Text Box 34"/>
              <p:cNvSpPr txBox="1">
                <a:spLocks noChangeArrowheads="1"/>
              </p:cNvSpPr>
              <p:nvPr/>
            </p:nvSpPr>
            <p:spPr bwMode="auto">
              <a:xfrm>
                <a:off x="971550" y="1766888"/>
                <a:ext cx="247861" cy="3097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800" dirty="0" smtClean="0">
                    <a:solidFill>
                      <a:schemeClr val="tx2"/>
                    </a:solidFill>
                    <a:sym typeface="Symbol" charset="0"/>
                  </a:rPr>
                  <a:t>2</a:t>
                </a:r>
                <a:endParaRPr lang="en-US" sz="18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86" name="Text Box 35"/>
              <p:cNvSpPr txBox="1">
                <a:spLocks noChangeArrowheads="1"/>
              </p:cNvSpPr>
              <p:nvPr/>
            </p:nvSpPr>
            <p:spPr bwMode="auto">
              <a:xfrm>
                <a:off x="1885950" y="2276475"/>
                <a:ext cx="247861" cy="3097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800" dirty="0">
                    <a:solidFill>
                      <a:schemeClr val="tx2"/>
                    </a:solidFill>
                    <a:sym typeface="Symbol" charset="0"/>
                  </a:rPr>
                  <a:t>8</a:t>
                </a:r>
                <a:endParaRPr lang="en-US" sz="18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88" name="Text Box 37"/>
              <p:cNvSpPr txBox="1">
                <a:spLocks noChangeArrowheads="1"/>
              </p:cNvSpPr>
              <p:nvPr/>
            </p:nvSpPr>
            <p:spPr bwMode="auto">
              <a:xfrm>
                <a:off x="3390900" y="1463675"/>
                <a:ext cx="347663" cy="3667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800" b="1" dirty="0">
                    <a:solidFill>
                      <a:schemeClr val="tx2"/>
                    </a:solidFill>
                    <a:sym typeface="Symbol" charset="0"/>
                  </a:rPr>
                  <a:t></a:t>
                </a:r>
                <a:endParaRPr lang="en-US" sz="1800" b="1" dirty="0">
                  <a:solidFill>
                    <a:schemeClr val="tx2"/>
                  </a:solidFill>
                </a:endParaRPr>
              </a:p>
            </p:txBody>
          </p:sp>
        </p:grpSp>
        <p:sp>
          <p:nvSpPr>
            <p:cNvPr id="89" name="Text Box 37"/>
            <p:cNvSpPr txBox="1">
              <a:spLocks noChangeArrowheads="1"/>
            </p:cNvSpPr>
            <p:nvPr/>
          </p:nvSpPr>
          <p:spPr bwMode="auto">
            <a:xfrm>
              <a:off x="6778336" y="2139277"/>
              <a:ext cx="465880" cy="437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b="1" dirty="0">
                  <a:solidFill>
                    <a:schemeClr val="tx2"/>
                  </a:solidFill>
                  <a:sym typeface="Symbol" charset="0"/>
                </a:rPr>
                <a:t></a:t>
              </a:r>
              <a:endParaRPr lang="en-US" sz="1800" b="1" dirty="0">
                <a:solidFill>
                  <a:schemeClr val="tx2"/>
                </a:solidFill>
              </a:endParaRPr>
            </a:p>
          </p:txBody>
        </p:sp>
      </p:grp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1411521"/>
              </p:ext>
            </p:extLst>
          </p:nvPr>
        </p:nvGraphicFramePr>
        <p:xfrm>
          <a:off x="1392658" y="4423099"/>
          <a:ext cx="609599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857"/>
                <a:gridCol w="870857"/>
                <a:gridCol w="870857"/>
                <a:gridCol w="870857"/>
                <a:gridCol w="870857"/>
                <a:gridCol w="870857"/>
                <a:gridCol w="87085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Vertex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Key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 smtClean="0">
                          <a:solidFill>
                            <a:srgbClr val="FF0000"/>
                          </a:solidFill>
                          <a:sym typeface="Symbol" charset="0"/>
                        </a:rPr>
                        <a:t>2</a:t>
                      </a:r>
                      <a:endParaRPr lang="en-US" i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 smtClean="0">
                          <a:solidFill>
                            <a:srgbClr val="FF0000"/>
                          </a:solidFill>
                          <a:sym typeface="Symbol" charset="0"/>
                        </a:rPr>
                        <a:t>8</a:t>
                      </a:r>
                      <a:endParaRPr lang="en-US" i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2"/>
                          </a:solidFill>
                          <a:sym typeface="Symbol" charset="0"/>
                        </a:rPr>
                        <a:t>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 smtClean="0">
                          <a:solidFill>
                            <a:srgbClr val="FF0000"/>
                          </a:solidFill>
                          <a:sym typeface="Symbol" charset="0"/>
                        </a:rPr>
                        <a:t>7</a:t>
                      </a:r>
                      <a:endParaRPr lang="en-US" i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2"/>
                          </a:solidFill>
                          <a:sym typeface="Symbol" charset="0"/>
                        </a:rPr>
                        <a:t>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l-GR" b="1" dirty="0" smtClean="0"/>
                        <a:t>π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>
                          <a:solidFill>
                            <a:srgbClr val="FF0000"/>
                          </a:solidFill>
                        </a:rPr>
                        <a:t>A</a:t>
                      </a:r>
                      <a:endParaRPr lang="en-US" i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>
                          <a:solidFill>
                            <a:srgbClr val="FF0000"/>
                          </a:solidFill>
                        </a:rPr>
                        <a:t>A</a:t>
                      </a:r>
                      <a:endParaRPr lang="en-US" i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>
                          <a:solidFill>
                            <a:srgbClr val="FF0000"/>
                          </a:solidFill>
                        </a:rPr>
                        <a:t>A</a:t>
                      </a:r>
                      <a:endParaRPr lang="en-US" i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392658" y="5707862"/>
            <a:ext cx="49581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en-US" b="0" dirty="0" smtClean="0"/>
              <a:t>: B E C D F</a:t>
            </a:r>
            <a:endParaRPr lang="en-US" b="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/>
              <p:cNvSpPr txBox="1"/>
              <p:nvPr/>
            </p:nvSpPr>
            <p:spPr>
              <a:xfrm>
                <a:off x="1324665" y="2263822"/>
                <a:ext cx="109761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u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US" sz="20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US" sz="20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A</a:t>
                </a:r>
              </a:p>
            </p:txBody>
          </p:sp>
        </mc:Choice>
        <mc:Fallback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4665" y="2263822"/>
                <a:ext cx="1097613" cy="400110"/>
              </a:xfrm>
              <a:prstGeom prst="rect">
                <a:avLst/>
              </a:prstGeom>
              <a:blipFill rotWithShape="0">
                <a:blip r:embed="rId2"/>
                <a:stretch>
                  <a:fillRect l="-5556" t="-6061" b="-2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0160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  <a:latin typeface="Tahoma" charset="0"/>
              </a:rPr>
              <a:t>Example: Prim’s Algorithm</a:t>
            </a:r>
            <a:endParaRPr lang="en-US" dirty="0">
              <a:solidFill>
                <a:srgbClr val="FF0000"/>
              </a:solidFill>
              <a:latin typeface="Tahoma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321 - Data Structures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E4661E-959B-41F6-A2B4-2D9284F0878A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2819400" y="1109985"/>
            <a:ext cx="5110616" cy="3007837"/>
            <a:chOff x="2133600" y="1295400"/>
            <a:chExt cx="5110616" cy="3007837"/>
          </a:xfrm>
        </p:grpSpPr>
        <p:grpSp>
          <p:nvGrpSpPr>
            <p:cNvPr id="57" name="Group 56"/>
            <p:cNvGrpSpPr/>
            <p:nvPr/>
          </p:nvGrpSpPr>
          <p:grpSpPr>
            <a:xfrm>
              <a:off x="2133600" y="1295400"/>
              <a:ext cx="4773664" cy="3007837"/>
              <a:chOff x="609600" y="1463675"/>
              <a:chExt cx="3562350" cy="2522538"/>
            </a:xfrm>
          </p:grpSpPr>
          <p:sp>
            <p:nvSpPr>
              <p:cNvPr id="58" name="Freeform 39"/>
              <p:cNvSpPr>
                <a:spLocks/>
              </p:cNvSpPr>
              <p:nvPr/>
            </p:nvSpPr>
            <p:spPr bwMode="auto">
              <a:xfrm>
                <a:off x="609600" y="3124200"/>
                <a:ext cx="806450" cy="862013"/>
              </a:xfrm>
              <a:custGeom>
                <a:avLst/>
                <a:gdLst>
                  <a:gd name="T0" fmla="*/ 105846563 w 508"/>
                  <a:gd name="T1" fmla="*/ 619958797 h 543"/>
                  <a:gd name="T2" fmla="*/ 211693125 w 508"/>
                  <a:gd name="T3" fmla="*/ 1118950024 h 543"/>
                  <a:gd name="T4" fmla="*/ 846772500 w 508"/>
                  <a:gd name="T5" fmla="*/ 1270159487 h 543"/>
                  <a:gd name="T6" fmla="*/ 1255037813 w 508"/>
                  <a:gd name="T7" fmla="*/ 529233119 h 543"/>
                  <a:gd name="T8" fmla="*/ 695563125 w 508"/>
                  <a:gd name="T9" fmla="*/ 15120946 h 543"/>
                  <a:gd name="T10" fmla="*/ 105846563 w 508"/>
                  <a:gd name="T11" fmla="*/ 619958797 h 54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08"/>
                  <a:gd name="T19" fmla="*/ 0 h 543"/>
                  <a:gd name="T20" fmla="*/ 508 w 508"/>
                  <a:gd name="T21" fmla="*/ 543 h 54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08" h="543">
                    <a:moveTo>
                      <a:pt x="42" y="246"/>
                    </a:moveTo>
                    <a:cubicBezTo>
                      <a:pt x="0" y="396"/>
                      <a:pt x="35" y="401"/>
                      <a:pt x="84" y="444"/>
                    </a:cubicBezTo>
                    <a:cubicBezTo>
                      <a:pt x="133" y="487"/>
                      <a:pt x="267" y="543"/>
                      <a:pt x="336" y="504"/>
                    </a:cubicBezTo>
                    <a:cubicBezTo>
                      <a:pt x="405" y="465"/>
                      <a:pt x="508" y="293"/>
                      <a:pt x="498" y="210"/>
                    </a:cubicBezTo>
                    <a:cubicBezTo>
                      <a:pt x="488" y="127"/>
                      <a:pt x="352" y="0"/>
                      <a:pt x="276" y="6"/>
                    </a:cubicBezTo>
                    <a:cubicBezTo>
                      <a:pt x="200" y="12"/>
                      <a:pt x="84" y="96"/>
                      <a:pt x="42" y="246"/>
                    </a:cubicBezTo>
                    <a:close/>
                  </a:path>
                </a:pathLst>
              </a:custGeom>
              <a:solidFill>
                <a:srgbClr val="DDDD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" name="Oval 4"/>
              <p:cNvSpPr>
                <a:spLocks noChangeArrowheads="1"/>
              </p:cNvSpPr>
              <p:nvPr/>
            </p:nvSpPr>
            <p:spPr bwMode="auto">
              <a:xfrm>
                <a:off x="1200150" y="1981200"/>
                <a:ext cx="304800" cy="304800"/>
              </a:xfrm>
              <a:prstGeom prst="ellipse">
                <a:avLst/>
              </a:prstGeom>
              <a:solidFill>
                <a:srgbClr val="FF0000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sz="1800"/>
                  <a:t>B</a:t>
                </a:r>
              </a:p>
            </p:txBody>
          </p:sp>
          <p:sp>
            <p:nvSpPr>
              <p:cNvPr id="60" name="Oval 5"/>
              <p:cNvSpPr>
                <a:spLocks noChangeArrowheads="1"/>
              </p:cNvSpPr>
              <p:nvPr/>
            </p:nvSpPr>
            <p:spPr bwMode="auto">
              <a:xfrm>
                <a:off x="3181350" y="1676400"/>
                <a:ext cx="304800" cy="304800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sz="1800"/>
                  <a:t>D</a:t>
                </a:r>
              </a:p>
            </p:txBody>
          </p:sp>
          <p:sp>
            <p:nvSpPr>
              <p:cNvPr id="61" name="Oval 6"/>
              <p:cNvSpPr>
                <a:spLocks noChangeArrowheads="1"/>
              </p:cNvSpPr>
              <p:nvPr/>
            </p:nvSpPr>
            <p:spPr bwMode="auto">
              <a:xfrm>
                <a:off x="1885950" y="2590800"/>
                <a:ext cx="304800" cy="304800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sz="1800"/>
                  <a:t>C</a:t>
                </a:r>
              </a:p>
            </p:txBody>
          </p:sp>
          <p:sp>
            <p:nvSpPr>
              <p:cNvPr id="62" name="Oval 7"/>
              <p:cNvSpPr>
                <a:spLocks noChangeArrowheads="1"/>
              </p:cNvSpPr>
              <p:nvPr/>
            </p:nvSpPr>
            <p:spPr bwMode="auto">
              <a:xfrm>
                <a:off x="895350" y="3276600"/>
                <a:ext cx="304800" cy="304800"/>
              </a:xfrm>
              <a:prstGeom prst="ellipse">
                <a:avLst/>
              </a:prstGeom>
              <a:solidFill>
                <a:schemeClr val="folHlink"/>
              </a:solidFill>
              <a:ln w="381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sz="1800">
                    <a:solidFill>
                      <a:schemeClr val="tx2"/>
                    </a:solidFill>
                  </a:rPr>
                  <a:t>A</a:t>
                </a:r>
              </a:p>
            </p:txBody>
          </p:sp>
          <p:sp>
            <p:nvSpPr>
              <p:cNvPr id="63" name="Oval 8"/>
              <p:cNvSpPr>
                <a:spLocks noChangeArrowheads="1"/>
              </p:cNvSpPr>
              <p:nvPr/>
            </p:nvSpPr>
            <p:spPr bwMode="auto">
              <a:xfrm>
                <a:off x="3867150" y="2438400"/>
                <a:ext cx="304800" cy="304800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sz="1800"/>
                  <a:t>F</a:t>
                </a:r>
              </a:p>
            </p:txBody>
          </p:sp>
          <p:sp>
            <p:nvSpPr>
              <p:cNvPr id="64" name="Oval 9"/>
              <p:cNvSpPr>
                <a:spLocks noChangeArrowheads="1"/>
              </p:cNvSpPr>
              <p:nvPr/>
            </p:nvSpPr>
            <p:spPr bwMode="auto">
              <a:xfrm>
                <a:off x="3333750" y="3124200"/>
                <a:ext cx="304800" cy="304800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sz="1800"/>
                  <a:t>E</a:t>
                </a:r>
              </a:p>
            </p:txBody>
          </p:sp>
          <p:cxnSp>
            <p:nvCxnSpPr>
              <p:cNvPr id="65" name="AutoShape 10"/>
              <p:cNvCxnSpPr>
                <a:cxnSpLocks noChangeShapeType="1"/>
                <a:stCxn id="59" idx="5"/>
                <a:endCxn id="61" idx="1"/>
              </p:cNvCxnSpPr>
              <p:nvPr/>
            </p:nvCxnSpPr>
            <p:spPr bwMode="auto">
              <a:xfrm>
                <a:off x="1460500" y="2251075"/>
                <a:ext cx="469900" cy="374650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66" name="AutoShape 11"/>
              <p:cNvCxnSpPr>
                <a:cxnSpLocks noChangeShapeType="1"/>
                <a:stCxn id="61" idx="3"/>
                <a:endCxn id="62" idx="7"/>
              </p:cNvCxnSpPr>
              <p:nvPr/>
            </p:nvCxnSpPr>
            <p:spPr bwMode="auto">
              <a:xfrm flipH="1">
                <a:off x="1155700" y="2860675"/>
                <a:ext cx="774700" cy="441325"/>
              </a:xfrm>
              <a:prstGeom prst="straightConnector1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67" name="AutoShape 12"/>
              <p:cNvCxnSpPr>
                <a:cxnSpLocks noChangeShapeType="1"/>
                <a:stCxn id="59" idx="3"/>
                <a:endCxn id="62" idx="0"/>
              </p:cNvCxnSpPr>
              <p:nvPr/>
            </p:nvCxnSpPr>
            <p:spPr bwMode="auto">
              <a:xfrm flipH="1">
                <a:off x="1047750" y="2251075"/>
                <a:ext cx="196850" cy="1006475"/>
              </a:xfrm>
              <a:prstGeom prst="straightConnector1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68" name="AutoShape 13"/>
              <p:cNvCxnSpPr>
                <a:cxnSpLocks noChangeShapeType="1"/>
                <a:stCxn id="61" idx="6"/>
                <a:endCxn id="64" idx="1"/>
              </p:cNvCxnSpPr>
              <p:nvPr/>
            </p:nvCxnSpPr>
            <p:spPr bwMode="auto">
              <a:xfrm>
                <a:off x="2200275" y="2743200"/>
                <a:ext cx="1177925" cy="415925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69" name="AutoShape 14"/>
              <p:cNvCxnSpPr>
                <a:cxnSpLocks noChangeShapeType="1"/>
                <a:stCxn id="62" idx="6"/>
                <a:endCxn id="64" idx="2"/>
              </p:cNvCxnSpPr>
              <p:nvPr/>
            </p:nvCxnSpPr>
            <p:spPr bwMode="auto">
              <a:xfrm flipV="1">
                <a:off x="1219200" y="3276600"/>
                <a:ext cx="2105025" cy="152400"/>
              </a:xfrm>
              <a:prstGeom prst="straightConnector1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70" name="AutoShape 15"/>
              <p:cNvCxnSpPr>
                <a:cxnSpLocks noChangeShapeType="1"/>
                <a:stCxn id="59" idx="6"/>
                <a:endCxn id="60" idx="2"/>
              </p:cNvCxnSpPr>
              <p:nvPr/>
            </p:nvCxnSpPr>
            <p:spPr bwMode="auto">
              <a:xfrm flipV="1">
                <a:off x="1514475" y="1828800"/>
                <a:ext cx="1657350" cy="304800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71" name="AutoShape 16"/>
              <p:cNvCxnSpPr>
                <a:cxnSpLocks noChangeShapeType="1"/>
                <a:stCxn id="61" idx="7"/>
                <a:endCxn id="60" idx="3"/>
              </p:cNvCxnSpPr>
              <p:nvPr/>
            </p:nvCxnSpPr>
            <p:spPr bwMode="auto">
              <a:xfrm flipV="1">
                <a:off x="2146300" y="1946275"/>
                <a:ext cx="1079500" cy="679450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72" name="AutoShape 17"/>
              <p:cNvCxnSpPr>
                <a:cxnSpLocks noChangeShapeType="1"/>
                <a:stCxn id="63" idx="1"/>
                <a:endCxn id="60" idx="5"/>
              </p:cNvCxnSpPr>
              <p:nvPr/>
            </p:nvCxnSpPr>
            <p:spPr bwMode="auto">
              <a:xfrm flipH="1" flipV="1">
                <a:off x="3441700" y="1946275"/>
                <a:ext cx="469900" cy="527050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73" name="AutoShape 18"/>
              <p:cNvCxnSpPr>
                <a:cxnSpLocks noChangeShapeType="1"/>
                <a:stCxn id="64" idx="7"/>
                <a:endCxn id="63" idx="3"/>
              </p:cNvCxnSpPr>
              <p:nvPr/>
            </p:nvCxnSpPr>
            <p:spPr bwMode="auto">
              <a:xfrm flipV="1">
                <a:off x="3594100" y="2708275"/>
                <a:ext cx="317500" cy="450850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sp>
            <p:nvSpPr>
              <p:cNvPr id="74" name="Text Box 19"/>
              <p:cNvSpPr txBox="1">
                <a:spLocks noChangeArrowheads="1"/>
              </p:cNvSpPr>
              <p:nvPr/>
            </p:nvSpPr>
            <p:spPr bwMode="auto">
              <a:xfrm>
                <a:off x="2176463" y="1676400"/>
                <a:ext cx="232311" cy="3097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800" b="0"/>
                  <a:t>7</a:t>
                </a:r>
              </a:p>
            </p:txBody>
          </p:sp>
          <p:sp>
            <p:nvSpPr>
              <p:cNvPr id="75" name="Text Box 20"/>
              <p:cNvSpPr txBox="1">
                <a:spLocks noChangeArrowheads="1"/>
              </p:cNvSpPr>
              <p:nvPr/>
            </p:nvSpPr>
            <p:spPr bwMode="auto">
              <a:xfrm>
                <a:off x="3667125" y="1995488"/>
                <a:ext cx="232311" cy="3097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800" b="0"/>
                  <a:t>4</a:t>
                </a:r>
              </a:p>
            </p:txBody>
          </p:sp>
          <p:sp>
            <p:nvSpPr>
              <p:cNvPr id="76" name="Text Box 21"/>
              <p:cNvSpPr txBox="1">
                <a:spLocks noChangeArrowheads="1"/>
              </p:cNvSpPr>
              <p:nvPr/>
            </p:nvSpPr>
            <p:spPr bwMode="auto">
              <a:xfrm>
                <a:off x="827088" y="2463800"/>
                <a:ext cx="232311" cy="3097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800" b="0" dirty="0">
                    <a:solidFill>
                      <a:schemeClr val="tx2"/>
                    </a:solidFill>
                  </a:rPr>
                  <a:t>2</a:t>
                </a:r>
              </a:p>
            </p:txBody>
          </p:sp>
          <p:sp>
            <p:nvSpPr>
              <p:cNvPr id="77" name="Text Box 22"/>
              <p:cNvSpPr txBox="1">
                <a:spLocks noChangeArrowheads="1"/>
              </p:cNvSpPr>
              <p:nvPr/>
            </p:nvSpPr>
            <p:spPr bwMode="auto">
              <a:xfrm>
                <a:off x="2795588" y="2681288"/>
                <a:ext cx="232311" cy="3097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800" b="0"/>
                  <a:t>8</a:t>
                </a:r>
              </a:p>
            </p:txBody>
          </p:sp>
          <p:sp>
            <p:nvSpPr>
              <p:cNvPr id="78" name="Text Box 23"/>
              <p:cNvSpPr txBox="1">
                <a:spLocks noChangeArrowheads="1"/>
              </p:cNvSpPr>
              <p:nvPr/>
            </p:nvSpPr>
            <p:spPr bwMode="auto">
              <a:xfrm>
                <a:off x="1414463" y="2376488"/>
                <a:ext cx="232311" cy="3097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800" b="0"/>
                  <a:t>5</a:t>
                </a:r>
              </a:p>
            </p:txBody>
          </p:sp>
          <p:sp>
            <p:nvSpPr>
              <p:cNvPr id="79" name="Text Box 24"/>
              <p:cNvSpPr txBox="1">
                <a:spLocks noChangeArrowheads="1"/>
              </p:cNvSpPr>
              <p:nvPr/>
            </p:nvSpPr>
            <p:spPr bwMode="auto">
              <a:xfrm>
                <a:off x="2054225" y="3367088"/>
                <a:ext cx="232311" cy="3097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800" b="0">
                    <a:solidFill>
                      <a:schemeClr val="tx2"/>
                    </a:solidFill>
                  </a:rPr>
                  <a:t>7</a:t>
                </a:r>
              </a:p>
            </p:txBody>
          </p:sp>
          <p:sp>
            <p:nvSpPr>
              <p:cNvPr id="80" name="Text Box 25"/>
              <p:cNvSpPr txBox="1">
                <a:spLocks noChangeArrowheads="1"/>
              </p:cNvSpPr>
              <p:nvPr/>
            </p:nvSpPr>
            <p:spPr bwMode="auto">
              <a:xfrm>
                <a:off x="3719513" y="2838450"/>
                <a:ext cx="232311" cy="3097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800" b="0"/>
                  <a:t>3</a:t>
                </a:r>
              </a:p>
            </p:txBody>
          </p:sp>
          <p:sp>
            <p:nvSpPr>
              <p:cNvPr id="81" name="Text Box 26"/>
              <p:cNvSpPr txBox="1">
                <a:spLocks noChangeArrowheads="1"/>
              </p:cNvSpPr>
              <p:nvPr/>
            </p:nvSpPr>
            <p:spPr bwMode="auto">
              <a:xfrm>
                <a:off x="2647950" y="2224088"/>
                <a:ext cx="232311" cy="3097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800" b="0"/>
                  <a:t>9</a:t>
                </a:r>
              </a:p>
            </p:txBody>
          </p:sp>
          <p:sp>
            <p:nvSpPr>
              <p:cNvPr id="82" name="Text Box 27"/>
              <p:cNvSpPr txBox="1">
                <a:spLocks noChangeArrowheads="1"/>
              </p:cNvSpPr>
              <p:nvPr/>
            </p:nvSpPr>
            <p:spPr bwMode="auto">
              <a:xfrm>
                <a:off x="1620838" y="2940050"/>
                <a:ext cx="232311" cy="3097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800" b="0">
                    <a:solidFill>
                      <a:schemeClr val="tx2"/>
                    </a:solidFill>
                  </a:rPr>
                  <a:t>8</a:t>
                </a:r>
              </a:p>
            </p:txBody>
          </p:sp>
          <p:sp>
            <p:nvSpPr>
              <p:cNvPr id="83" name="Text Box 32"/>
              <p:cNvSpPr txBox="1">
                <a:spLocks noChangeArrowheads="1"/>
              </p:cNvSpPr>
              <p:nvPr/>
            </p:nvSpPr>
            <p:spPr bwMode="auto">
              <a:xfrm>
                <a:off x="666750" y="3429000"/>
                <a:ext cx="309563" cy="3667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800">
                    <a:solidFill>
                      <a:schemeClr val="tx2"/>
                    </a:solidFill>
                  </a:rPr>
                  <a:t>0</a:t>
                </a:r>
              </a:p>
            </p:txBody>
          </p:sp>
          <p:sp>
            <p:nvSpPr>
              <p:cNvPr id="84" name="Text Box 33"/>
              <p:cNvSpPr txBox="1">
                <a:spLocks noChangeArrowheads="1"/>
              </p:cNvSpPr>
              <p:nvPr/>
            </p:nvSpPr>
            <p:spPr bwMode="auto">
              <a:xfrm>
                <a:off x="3562350" y="3290888"/>
                <a:ext cx="247861" cy="3097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800" dirty="0" smtClean="0">
                    <a:solidFill>
                      <a:schemeClr val="tx2"/>
                    </a:solidFill>
                    <a:sym typeface="Symbol" charset="0"/>
                  </a:rPr>
                  <a:t>7</a:t>
                </a:r>
                <a:endParaRPr lang="en-US" sz="18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85" name="Text Box 34"/>
              <p:cNvSpPr txBox="1">
                <a:spLocks noChangeArrowheads="1"/>
              </p:cNvSpPr>
              <p:nvPr/>
            </p:nvSpPr>
            <p:spPr bwMode="auto">
              <a:xfrm>
                <a:off x="971550" y="1766888"/>
                <a:ext cx="247861" cy="3097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800" dirty="0" smtClean="0">
                    <a:solidFill>
                      <a:schemeClr val="tx2"/>
                    </a:solidFill>
                    <a:sym typeface="Symbol" charset="0"/>
                  </a:rPr>
                  <a:t>2</a:t>
                </a:r>
                <a:endParaRPr lang="en-US" sz="18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86" name="Text Box 35"/>
              <p:cNvSpPr txBox="1">
                <a:spLocks noChangeArrowheads="1"/>
              </p:cNvSpPr>
              <p:nvPr/>
            </p:nvSpPr>
            <p:spPr bwMode="auto">
              <a:xfrm>
                <a:off x="1885950" y="2276475"/>
                <a:ext cx="247861" cy="3097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800" dirty="0" smtClean="0">
                    <a:solidFill>
                      <a:schemeClr val="tx2"/>
                    </a:solidFill>
                    <a:sym typeface="Symbol" charset="0"/>
                  </a:rPr>
                  <a:t>5</a:t>
                </a:r>
                <a:endParaRPr lang="en-US" sz="18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88" name="Text Box 37"/>
              <p:cNvSpPr txBox="1">
                <a:spLocks noChangeArrowheads="1"/>
              </p:cNvSpPr>
              <p:nvPr/>
            </p:nvSpPr>
            <p:spPr bwMode="auto">
              <a:xfrm>
                <a:off x="3390900" y="1463675"/>
                <a:ext cx="247861" cy="3097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800" b="1" dirty="0" smtClean="0">
                    <a:solidFill>
                      <a:schemeClr val="tx2"/>
                    </a:solidFill>
                    <a:sym typeface="Symbol" charset="0"/>
                  </a:rPr>
                  <a:t>7</a:t>
                </a:r>
                <a:endParaRPr lang="en-US" sz="1800" b="1" dirty="0">
                  <a:solidFill>
                    <a:schemeClr val="tx2"/>
                  </a:solidFill>
                </a:endParaRPr>
              </a:p>
            </p:txBody>
          </p:sp>
        </p:grpSp>
        <p:sp>
          <p:nvSpPr>
            <p:cNvPr id="89" name="Text Box 37"/>
            <p:cNvSpPr txBox="1">
              <a:spLocks noChangeArrowheads="1"/>
            </p:cNvSpPr>
            <p:nvPr/>
          </p:nvSpPr>
          <p:spPr bwMode="auto">
            <a:xfrm>
              <a:off x="6778336" y="2139277"/>
              <a:ext cx="465880" cy="437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b="1" dirty="0">
                  <a:solidFill>
                    <a:schemeClr val="tx2"/>
                  </a:solidFill>
                  <a:sym typeface="Symbol" charset="0"/>
                </a:rPr>
                <a:t></a:t>
              </a:r>
              <a:endParaRPr lang="en-US" sz="1800" b="1" dirty="0">
                <a:solidFill>
                  <a:schemeClr val="tx2"/>
                </a:solidFill>
              </a:endParaRPr>
            </a:p>
          </p:txBody>
        </p:sp>
      </p:grp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4044754"/>
              </p:ext>
            </p:extLst>
          </p:nvPr>
        </p:nvGraphicFramePr>
        <p:xfrm>
          <a:off x="1392658" y="4423099"/>
          <a:ext cx="609599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857"/>
                <a:gridCol w="870857"/>
                <a:gridCol w="870857"/>
                <a:gridCol w="870857"/>
                <a:gridCol w="870857"/>
                <a:gridCol w="870857"/>
                <a:gridCol w="87085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Vertex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Key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0" dirty="0" smtClean="0">
                          <a:solidFill>
                            <a:schemeClr val="tx1"/>
                          </a:solidFill>
                          <a:sym typeface="Symbol" charset="0"/>
                        </a:rPr>
                        <a:t>2</a:t>
                      </a:r>
                      <a:endParaRPr lang="en-US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 smtClean="0">
                          <a:solidFill>
                            <a:srgbClr val="FF0000"/>
                          </a:solidFill>
                          <a:sym typeface="Symbol" charset="0"/>
                        </a:rPr>
                        <a:t>5</a:t>
                      </a:r>
                      <a:endParaRPr lang="en-US" i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 smtClean="0">
                          <a:solidFill>
                            <a:srgbClr val="FF0000"/>
                          </a:solidFill>
                          <a:sym typeface="Symbol" charset="0"/>
                        </a:rPr>
                        <a:t>7</a:t>
                      </a:r>
                      <a:endParaRPr lang="en-US" i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0" dirty="0" smtClean="0">
                          <a:solidFill>
                            <a:schemeClr val="tx1"/>
                          </a:solidFill>
                          <a:sym typeface="Symbol" charset="0"/>
                        </a:rPr>
                        <a:t>7</a:t>
                      </a:r>
                      <a:endParaRPr lang="en-US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0" dirty="0" smtClean="0">
                          <a:solidFill>
                            <a:schemeClr val="tx1"/>
                          </a:solidFill>
                          <a:sym typeface="Symbol" charset="0"/>
                        </a:rPr>
                        <a:t></a:t>
                      </a:r>
                      <a:endParaRPr lang="en-US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l-GR" b="1" dirty="0" smtClean="0"/>
                        <a:t>π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>
                          <a:solidFill>
                            <a:srgbClr val="FF0000"/>
                          </a:solidFill>
                        </a:rPr>
                        <a:t>B</a:t>
                      </a:r>
                      <a:endParaRPr lang="en-US" i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>
                          <a:solidFill>
                            <a:srgbClr val="FF0000"/>
                          </a:solidFill>
                        </a:rPr>
                        <a:t>B</a:t>
                      </a:r>
                      <a:endParaRPr lang="en-US" i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392658" y="5707862"/>
            <a:ext cx="49581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en-US" b="0" dirty="0" smtClean="0"/>
              <a:t>: D E C F</a:t>
            </a:r>
            <a:endParaRPr lang="en-US" b="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/>
              <p:cNvSpPr txBox="1"/>
              <p:nvPr/>
            </p:nvSpPr>
            <p:spPr>
              <a:xfrm>
                <a:off x="1324665" y="2263822"/>
                <a:ext cx="109761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u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US" sz="20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US" sz="20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B</a:t>
                </a:r>
              </a:p>
            </p:txBody>
          </p:sp>
        </mc:Choice>
        <mc:Fallback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4665" y="2263822"/>
                <a:ext cx="1097613" cy="400110"/>
              </a:xfrm>
              <a:prstGeom prst="rect">
                <a:avLst/>
              </a:prstGeom>
              <a:blipFill rotWithShape="0">
                <a:blip r:embed="rId2"/>
                <a:stretch>
                  <a:fillRect l="-5556" t="-6061" b="-2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543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  <a:latin typeface="Tahoma" charset="0"/>
              </a:rPr>
              <a:t>Example: Prim’s Algorithm</a:t>
            </a:r>
            <a:endParaRPr lang="en-US" dirty="0">
              <a:solidFill>
                <a:srgbClr val="FF0000"/>
              </a:solidFill>
              <a:latin typeface="Tahoma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321 - Data Structures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E4661E-959B-41F6-A2B4-2D9284F0878A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2819400" y="1109985"/>
            <a:ext cx="4976878" cy="3007837"/>
            <a:chOff x="2133600" y="1295400"/>
            <a:chExt cx="4976878" cy="3007837"/>
          </a:xfrm>
        </p:grpSpPr>
        <p:grpSp>
          <p:nvGrpSpPr>
            <p:cNvPr id="57" name="Group 56"/>
            <p:cNvGrpSpPr/>
            <p:nvPr/>
          </p:nvGrpSpPr>
          <p:grpSpPr>
            <a:xfrm>
              <a:off x="2133600" y="1295400"/>
              <a:ext cx="4773664" cy="3007837"/>
              <a:chOff x="609600" y="1463675"/>
              <a:chExt cx="3562350" cy="2522538"/>
            </a:xfrm>
          </p:grpSpPr>
          <p:sp>
            <p:nvSpPr>
              <p:cNvPr id="58" name="Freeform 39"/>
              <p:cNvSpPr>
                <a:spLocks/>
              </p:cNvSpPr>
              <p:nvPr/>
            </p:nvSpPr>
            <p:spPr bwMode="auto">
              <a:xfrm>
                <a:off x="609600" y="3124200"/>
                <a:ext cx="806450" cy="862013"/>
              </a:xfrm>
              <a:custGeom>
                <a:avLst/>
                <a:gdLst>
                  <a:gd name="T0" fmla="*/ 105846563 w 508"/>
                  <a:gd name="T1" fmla="*/ 619958797 h 543"/>
                  <a:gd name="T2" fmla="*/ 211693125 w 508"/>
                  <a:gd name="T3" fmla="*/ 1118950024 h 543"/>
                  <a:gd name="T4" fmla="*/ 846772500 w 508"/>
                  <a:gd name="T5" fmla="*/ 1270159487 h 543"/>
                  <a:gd name="T6" fmla="*/ 1255037813 w 508"/>
                  <a:gd name="T7" fmla="*/ 529233119 h 543"/>
                  <a:gd name="T8" fmla="*/ 695563125 w 508"/>
                  <a:gd name="T9" fmla="*/ 15120946 h 543"/>
                  <a:gd name="T10" fmla="*/ 105846563 w 508"/>
                  <a:gd name="T11" fmla="*/ 619958797 h 54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08"/>
                  <a:gd name="T19" fmla="*/ 0 h 543"/>
                  <a:gd name="T20" fmla="*/ 508 w 508"/>
                  <a:gd name="T21" fmla="*/ 543 h 54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08" h="543">
                    <a:moveTo>
                      <a:pt x="42" y="246"/>
                    </a:moveTo>
                    <a:cubicBezTo>
                      <a:pt x="0" y="396"/>
                      <a:pt x="35" y="401"/>
                      <a:pt x="84" y="444"/>
                    </a:cubicBezTo>
                    <a:cubicBezTo>
                      <a:pt x="133" y="487"/>
                      <a:pt x="267" y="543"/>
                      <a:pt x="336" y="504"/>
                    </a:cubicBezTo>
                    <a:cubicBezTo>
                      <a:pt x="405" y="465"/>
                      <a:pt x="508" y="293"/>
                      <a:pt x="498" y="210"/>
                    </a:cubicBezTo>
                    <a:cubicBezTo>
                      <a:pt x="488" y="127"/>
                      <a:pt x="352" y="0"/>
                      <a:pt x="276" y="6"/>
                    </a:cubicBezTo>
                    <a:cubicBezTo>
                      <a:pt x="200" y="12"/>
                      <a:pt x="84" y="96"/>
                      <a:pt x="42" y="246"/>
                    </a:cubicBezTo>
                    <a:close/>
                  </a:path>
                </a:pathLst>
              </a:custGeom>
              <a:solidFill>
                <a:srgbClr val="DDDD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" name="Oval 4"/>
              <p:cNvSpPr>
                <a:spLocks noChangeArrowheads="1"/>
              </p:cNvSpPr>
              <p:nvPr/>
            </p:nvSpPr>
            <p:spPr bwMode="auto">
              <a:xfrm>
                <a:off x="1200150" y="1981200"/>
                <a:ext cx="304800" cy="304800"/>
              </a:xfrm>
              <a:prstGeom prst="ellipse">
                <a:avLst/>
              </a:prstGeom>
              <a:solidFill>
                <a:srgbClr val="FF0000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sz="1800"/>
                  <a:t>B</a:t>
                </a:r>
              </a:p>
            </p:txBody>
          </p:sp>
          <p:sp>
            <p:nvSpPr>
              <p:cNvPr id="60" name="Oval 5"/>
              <p:cNvSpPr>
                <a:spLocks noChangeArrowheads="1"/>
              </p:cNvSpPr>
              <p:nvPr/>
            </p:nvSpPr>
            <p:spPr bwMode="auto">
              <a:xfrm>
                <a:off x="3181350" y="1676400"/>
                <a:ext cx="304800" cy="304800"/>
              </a:xfrm>
              <a:prstGeom prst="ellipse">
                <a:avLst/>
              </a:prstGeom>
              <a:solidFill>
                <a:srgbClr val="FF0000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sz="1800"/>
                  <a:t>D</a:t>
                </a:r>
              </a:p>
            </p:txBody>
          </p:sp>
          <p:sp>
            <p:nvSpPr>
              <p:cNvPr id="61" name="Oval 6"/>
              <p:cNvSpPr>
                <a:spLocks noChangeArrowheads="1"/>
              </p:cNvSpPr>
              <p:nvPr/>
            </p:nvSpPr>
            <p:spPr bwMode="auto">
              <a:xfrm>
                <a:off x="1885950" y="2590800"/>
                <a:ext cx="304800" cy="304800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sz="1800"/>
                  <a:t>C</a:t>
                </a:r>
              </a:p>
            </p:txBody>
          </p:sp>
          <p:sp>
            <p:nvSpPr>
              <p:cNvPr id="62" name="Oval 7"/>
              <p:cNvSpPr>
                <a:spLocks noChangeArrowheads="1"/>
              </p:cNvSpPr>
              <p:nvPr/>
            </p:nvSpPr>
            <p:spPr bwMode="auto">
              <a:xfrm>
                <a:off x="895350" y="3276600"/>
                <a:ext cx="304800" cy="304800"/>
              </a:xfrm>
              <a:prstGeom prst="ellipse">
                <a:avLst/>
              </a:prstGeom>
              <a:solidFill>
                <a:schemeClr val="folHlink"/>
              </a:solidFill>
              <a:ln w="381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sz="1800">
                    <a:solidFill>
                      <a:schemeClr val="tx2"/>
                    </a:solidFill>
                  </a:rPr>
                  <a:t>A</a:t>
                </a:r>
              </a:p>
            </p:txBody>
          </p:sp>
          <p:sp>
            <p:nvSpPr>
              <p:cNvPr id="63" name="Oval 8"/>
              <p:cNvSpPr>
                <a:spLocks noChangeArrowheads="1"/>
              </p:cNvSpPr>
              <p:nvPr/>
            </p:nvSpPr>
            <p:spPr bwMode="auto">
              <a:xfrm>
                <a:off x="3867150" y="2438400"/>
                <a:ext cx="304800" cy="304800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sz="1800"/>
                  <a:t>F</a:t>
                </a:r>
              </a:p>
            </p:txBody>
          </p:sp>
          <p:sp>
            <p:nvSpPr>
              <p:cNvPr id="64" name="Oval 9"/>
              <p:cNvSpPr>
                <a:spLocks noChangeArrowheads="1"/>
              </p:cNvSpPr>
              <p:nvPr/>
            </p:nvSpPr>
            <p:spPr bwMode="auto">
              <a:xfrm>
                <a:off x="3333750" y="3124200"/>
                <a:ext cx="304800" cy="304800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sz="1800"/>
                  <a:t>E</a:t>
                </a:r>
              </a:p>
            </p:txBody>
          </p:sp>
          <p:cxnSp>
            <p:nvCxnSpPr>
              <p:cNvPr id="65" name="AutoShape 10"/>
              <p:cNvCxnSpPr>
                <a:cxnSpLocks noChangeShapeType="1"/>
                <a:stCxn id="59" idx="5"/>
                <a:endCxn id="61" idx="1"/>
              </p:cNvCxnSpPr>
              <p:nvPr/>
            </p:nvCxnSpPr>
            <p:spPr bwMode="auto">
              <a:xfrm>
                <a:off x="1460500" y="2251075"/>
                <a:ext cx="469900" cy="374650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66" name="AutoShape 11"/>
              <p:cNvCxnSpPr>
                <a:cxnSpLocks noChangeShapeType="1"/>
                <a:stCxn id="61" idx="3"/>
                <a:endCxn id="62" idx="7"/>
              </p:cNvCxnSpPr>
              <p:nvPr/>
            </p:nvCxnSpPr>
            <p:spPr bwMode="auto">
              <a:xfrm flipH="1">
                <a:off x="1155700" y="2860675"/>
                <a:ext cx="774700" cy="441325"/>
              </a:xfrm>
              <a:prstGeom prst="straightConnector1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67" name="AutoShape 12"/>
              <p:cNvCxnSpPr>
                <a:cxnSpLocks noChangeShapeType="1"/>
                <a:stCxn id="59" idx="3"/>
                <a:endCxn id="62" idx="0"/>
              </p:cNvCxnSpPr>
              <p:nvPr/>
            </p:nvCxnSpPr>
            <p:spPr bwMode="auto">
              <a:xfrm flipH="1">
                <a:off x="1047750" y="2251075"/>
                <a:ext cx="196850" cy="1006475"/>
              </a:xfrm>
              <a:prstGeom prst="straightConnector1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68" name="AutoShape 13"/>
              <p:cNvCxnSpPr>
                <a:cxnSpLocks noChangeShapeType="1"/>
                <a:stCxn id="61" idx="6"/>
                <a:endCxn id="64" idx="1"/>
              </p:cNvCxnSpPr>
              <p:nvPr/>
            </p:nvCxnSpPr>
            <p:spPr bwMode="auto">
              <a:xfrm>
                <a:off x="2200275" y="2743200"/>
                <a:ext cx="1177925" cy="415925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69" name="AutoShape 14"/>
              <p:cNvCxnSpPr>
                <a:cxnSpLocks noChangeShapeType="1"/>
                <a:stCxn id="62" idx="6"/>
                <a:endCxn id="64" idx="2"/>
              </p:cNvCxnSpPr>
              <p:nvPr/>
            </p:nvCxnSpPr>
            <p:spPr bwMode="auto">
              <a:xfrm flipV="1">
                <a:off x="1219200" y="3276600"/>
                <a:ext cx="2105025" cy="152400"/>
              </a:xfrm>
              <a:prstGeom prst="straightConnector1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70" name="AutoShape 15"/>
              <p:cNvCxnSpPr>
                <a:cxnSpLocks noChangeShapeType="1"/>
                <a:stCxn id="59" idx="6"/>
                <a:endCxn id="60" idx="2"/>
              </p:cNvCxnSpPr>
              <p:nvPr/>
            </p:nvCxnSpPr>
            <p:spPr bwMode="auto">
              <a:xfrm flipV="1">
                <a:off x="1514475" y="1828800"/>
                <a:ext cx="1657350" cy="304800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71" name="AutoShape 16"/>
              <p:cNvCxnSpPr>
                <a:cxnSpLocks noChangeShapeType="1"/>
                <a:stCxn id="61" idx="7"/>
                <a:endCxn id="60" idx="3"/>
              </p:cNvCxnSpPr>
              <p:nvPr/>
            </p:nvCxnSpPr>
            <p:spPr bwMode="auto">
              <a:xfrm flipV="1">
                <a:off x="2146300" y="1946275"/>
                <a:ext cx="1079500" cy="679450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72" name="AutoShape 17"/>
              <p:cNvCxnSpPr>
                <a:cxnSpLocks noChangeShapeType="1"/>
                <a:stCxn id="63" idx="1"/>
                <a:endCxn id="60" idx="5"/>
              </p:cNvCxnSpPr>
              <p:nvPr/>
            </p:nvCxnSpPr>
            <p:spPr bwMode="auto">
              <a:xfrm flipH="1" flipV="1">
                <a:off x="3441700" y="1946275"/>
                <a:ext cx="469900" cy="527050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73" name="AutoShape 18"/>
              <p:cNvCxnSpPr>
                <a:cxnSpLocks noChangeShapeType="1"/>
                <a:stCxn id="64" idx="7"/>
                <a:endCxn id="63" idx="3"/>
              </p:cNvCxnSpPr>
              <p:nvPr/>
            </p:nvCxnSpPr>
            <p:spPr bwMode="auto">
              <a:xfrm flipV="1">
                <a:off x="3594100" y="2708275"/>
                <a:ext cx="317500" cy="450850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sp>
            <p:nvSpPr>
              <p:cNvPr id="74" name="Text Box 19"/>
              <p:cNvSpPr txBox="1">
                <a:spLocks noChangeArrowheads="1"/>
              </p:cNvSpPr>
              <p:nvPr/>
            </p:nvSpPr>
            <p:spPr bwMode="auto">
              <a:xfrm>
                <a:off x="2176463" y="1676400"/>
                <a:ext cx="232311" cy="3097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800" b="0"/>
                  <a:t>7</a:t>
                </a:r>
              </a:p>
            </p:txBody>
          </p:sp>
          <p:sp>
            <p:nvSpPr>
              <p:cNvPr id="75" name="Text Box 20"/>
              <p:cNvSpPr txBox="1">
                <a:spLocks noChangeArrowheads="1"/>
              </p:cNvSpPr>
              <p:nvPr/>
            </p:nvSpPr>
            <p:spPr bwMode="auto">
              <a:xfrm>
                <a:off x="3667125" y="1995488"/>
                <a:ext cx="232311" cy="3097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800" b="0"/>
                  <a:t>4</a:t>
                </a:r>
              </a:p>
            </p:txBody>
          </p:sp>
          <p:sp>
            <p:nvSpPr>
              <p:cNvPr id="76" name="Text Box 21"/>
              <p:cNvSpPr txBox="1">
                <a:spLocks noChangeArrowheads="1"/>
              </p:cNvSpPr>
              <p:nvPr/>
            </p:nvSpPr>
            <p:spPr bwMode="auto">
              <a:xfrm>
                <a:off x="827088" y="2463800"/>
                <a:ext cx="232311" cy="3097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800" b="0" dirty="0">
                    <a:solidFill>
                      <a:schemeClr val="tx2"/>
                    </a:solidFill>
                  </a:rPr>
                  <a:t>2</a:t>
                </a:r>
              </a:p>
            </p:txBody>
          </p:sp>
          <p:sp>
            <p:nvSpPr>
              <p:cNvPr id="77" name="Text Box 22"/>
              <p:cNvSpPr txBox="1">
                <a:spLocks noChangeArrowheads="1"/>
              </p:cNvSpPr>
              <p:nvPr/>
            </p:nvSpPr>
            <p:spPr bwMode="auto">
              <a:xfrm>
                <a:off x="2795588" y="2681288"/>
                <a:ext cx="232311" cy="3097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800" b="0"/>
                  <a:t>8</a:t>
                </a:r>
              </a:p>
            </p:txBody>
          </p:sp>
          <p:sp>
            <p:nvSpPr>
              <p:cNvPr id="78" name="Text Box 23"/>
              <p:cNvSpPr txBox="1">
                <a:spLocks noChangeArrowheads="1"/>
              </p:cNvSpPr>
              <p:nvPr/>
            </p:nvSpPr>
            <p:spPr bwMode="auto">
              <a:xfrm>
                <a:off x="1414463" y="2376488"/>
                <a:ext cx="232311" cy="3097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800" b="0"/>
                  <a:t>5</a:t>
                </a:r>
              </a:p>
            </p:txBody>
          </p:sp>
          <p:sp>
            <p:nvSpPr>
              <p:cNvPr id="79" name="Text Box 24"/>
              <p:cNvSpPr txBox="1">
                <a:spLocks noChangeArrowheads="1"/>
              </p:cNvSpPr>
              <p:nvPr/>
            </p:nvSpPr>
            <p:spPr bwMode="auto">
              <a:xfrm>
                <a:off x="2054225" y="3367088"/>
                <a:ext cx="232311" cy="3097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800" b="0">
                    <a:solidFill>
                      <a:schemeClr val="tx2"/>
                    </a:solidFill>
                  </a:rPr>
                  <a:t>7</a:t>
                </a:r>
              </a:p>
            </p:txBody>
          </p:sp>
          <p:sp>
            <p:nvSpPr>
              <p:cNvPr id="80" name="Text Box 25"/>
              <p:cNvSpPr txBox="1">
                <a:spLocks noChangeArrowheads="1"/>
              </p:cNvSpPr>
              <p:nvPr/>
            </p:nvSpPr>
            <p:spPr bwMode="auto">
              <a:xfrm>
                <a:off x="3719513" y="2838450"/>
                <a:ext cx="232311" cy="3097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800" b="0"/>
                  <a:t>3</a:t>
                </a:r>
              </a:p>
            </p:txBody>
          </p:sp>
          <p:sp>
            <p:nvSpPr>
              <p:cNvPr id="81" name="Text Box 26"/>
              <p:cNvSpPr txBox="1">
                <a:spLocks noChangeArrowheads="1"/>
              </p:cNvSpPr>
              <p:nvPr/>
            </p:nvSpPr>
            <p:spPr bwMode="auto">
              <a:xfrm>
                <a:off x="2647950" y="2224088"/>
                <a:ext cx="232311" cy="3097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800" b="0"/>
                  <a:t>9</a:t>
                </a:r>
              </a:p>
            </p:txBody>
          </p:sp>
          <p:sp>
            <p:nvSpPr>
              <p:cNvPr id="82" name="Text Box 27"/>
              <p:cNvSpPr txBox="1">
                <a:spLocks noChangeArrowheads="1"/>
              </p:cNvSpPr>
              <p:nvPr/>
            </p:nvSpPr>
            <p:spPr bwMode="auto">
              <a:xfrm>
                <a:off x="1620838" y="2940050"/>
                <a:ext cx="232311" cy="3097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800" b="0">
                    <a:solidFill>
                      <a:schemeClr val="tx2"/>
                    </a:solidFill>
                  </a:rPr>
                  <a:t>8</a:t>
                </a:r>
              </a:p>
            </p:txBody>
          </p:sp>
          <p:sp>
            <p:nvSpPr>
              <p:cNvPr id="83" name="Text Box 32"/>
              <p:cNvSpPr txBox="1">
                <a:spLocks noChangeArrowheads="1"/>
              </p:cNvSpPr>
              <p:nvPr/>
            </p:nvSpPr>
            <p:spPr bwMode="auto">
              <a:xfrm>
                <a:off x="666750" y="3429000"/>
                <a:ext cx="309563" cy="3667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800">
                    <a:solidFill>
                      <a:schemeClr val="tx2"/>
                    </a:solidFill>
                  </a:rPr>
                  <a:t>0</a:t>
                </a:r>
              </a:p>
            </p:txBody>
          </p:sp>
          <p:sp>
            <p:nvSpPr>
              <p:cNvPr id="84" name="Text Box 33"/>
              <p:cNvSpPr txBox="1">
                <a:spLocks noChangeArrowheads="1"/>
              </p:cNvSpPr>
              <p:nvPr/>
            </p:nvSpPr>
            <p:spPr bwMode="auto">
              <a:xfrm>
                <a:off x="3562350" y="3290888"/>
                <a:ext cx="247861" cy="3097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800" dirty="0" smtClean="0">
                    <a:solidFill>
                      <a:schemeClr val="tx2"/>
                    </a:solidFill>
                    <a:sym typeface="Symbol" charset="0"/>
                  </a:rPr>
                  <a:t>7</a:t>
                </a:r>
                <a:endParaRPr lang="en-US" sz="18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85" name="Text Box 34"/>
              <p:cNvSpPr txBox="1">
                <a:spLocks noChangeArrowheads="1"/>
              </p:cNvSpPr>
              <p:nvPr/>
            </p:nvSpPr>
            <p:spPr bwMode="auto">
              <a:xfrm>
                <a:off x="971550" y="1766888"/>
                <a:ext cx="247861" cy="3097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800" dirty="0" smtClean="0">
                    <a:solidFill>
                      <a:schemeClr val="tx2"/>
                    </a:solidFill>
                    <a:sym typeface="Symbol" charset="0"/>
                  </a:rPr>
                  <a:t>2</a:t>
                </a:r>
                <a:endParaRPr lang="en-US" sz="18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86" name="Text Box 35"/>
              <p:cNvSpPr txBox="1">
                <a:spLocks noChangeArrowheads="1"/>
              </p:cNvSpPr>
              <p:nvPr/>
            </p:nvSpPr>
            <p:spPr bwMode="auto">
              <a:xfrm>
                <a:off x="1885950" y="2276475"/>
                <a:ext cx="247861" cy="3097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800" dirty="0" smtClean="0">
                    <a:solidFill>
                      <a:schemeClr val="tx2"/>
                    </a:solidFill>
                    <a:sym typeface="Symbol" charset="0"/>
                  </a:rPr>
                  <a:t>5</a:t>
                </a:r>
                <a:endParaRPr lang="en-US" sz="18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88" name="Text Box 37"/>
              <p:cNvSpPr txBox="1">
                <a:spLocks noChangeArrowheads="1"/>
              </p:cNvSpPr>
              <p:nvPr/>
            </p:nvSpPr>
            <p:spPr bwMode="auto">
              <a:xfrm>
                <a:off x="3390900" y="1463675"/>
                <a:ext cx="247861" cy="3097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800" b="1" dirty="0" smtClean="0">
                    <a:solidFill>
                      <a:schemeClr val="tx2"/>
                    </a:solidFill>
                    <a:sym typeface="Symbol" charset="0"/>
                  </a:rPr>
                  <a:t>7</a:t>
                </a:r>
                <a:endParaRPr lang="en-US" sz="1800" b="1" dirty="0">
                  <a:solidFill>
                    <a:schemeClr val="tx2"/>
                  </a:solidFill>
                </a:endParaRPr>
              </a:p>
            </p:txBody>
          </p:sp>
        </p:grpSp>
        <p:sp>
          <p:nvSpPr>
            <p:cNvPr id="89" name="Text Box 37"/>
            <p:cNvSpPr txBox="1">
              <a:spLocks noChangeArrowheads="1"/>
            </p:cNvSpPr>
            <p:nvPr/>
          </p:nvSpPr>
          <p:spPr bwMode="auto">
            <a:xfrm>
              <a:off x="6778336" y="2139277"/>
              <a:ext cx="33214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b="1" dirty="0" smtClean="0">
                  <a:solidFill>
                    <a:schemeClr val="tx2"/>
                  </a:solidFill>
                  <a:sym typeface="Symbol" charset="0"/>
                </a:rPr>
                <a:t>4</a:t>
              </a:r>
              <a:endParaRPr lang="en-US" sz="1800" b="1" dirty="0">
                <a:solidFill>
                  <a:schemeClr val="tx2"/>
                </a:solidFill>
              </a:endParaRPr>
            </a:p>
          </p:txBody>
        </p:sp>
      </p:grp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6553737"/>
              </p:ext>
            </p:extLst>
          </p:nvPr>
        </p:nvGraphicFramePr>
        <p:xfrm>
          <a:off x="1392658" y="4423099"/>
          <a:ext cx="609599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857"/>
                <a:gridCol w="870857"/>
                <a:gridCol w="870857"/>
                <a:gridCol w="870857"/>
                <a:gridCol w="870857"/>
                <a:gridCol w="870857"/>
                <a:gridCol w="87085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Vertex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Key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0" dirty="0" smtClean="0">
                          <a:solidFill>
                            <a:schemeClr val="tx1"/>
                          </a:solidFill>
                          <a:sym typeface="Symbol" charset="0"/>
                        </a:rPr>
                        <a:t>2</a:t>
                      </a:r>
                      <a:endParaRPr lang="en-US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0" dirty="0" smtClean="0">
                          <a:solidFill>
                            <a:schemeClr val="tx1"/>
                          </a:solidFill>
                          <a:sym typeface="Symbol" charset="0"/>
                        </a:rPr>
                        <a:t>5</a:t>
                      </a:r>
                      <a:endParaRPr lang="en-US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0" dirty="0" smtClean="0">
                          <a:solidFill>
                            <a:schemeClr val="tx1"/>
                          </a:solidFill>
                          <a:sym typeface="Symbol" charset="0"/>
                        </a:rPr>
                        <a:t>7</a:t>
                      </a:r>
                      <a:endParaRPr lang="en-US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0" dirty="0" smtClean="0">
                          <a:solidFill>
                            <a:schemeClr val="tx1"/>
                          </a:solidFill>
                          <a:sym typeface="Symbol" charset="0"/>
                        </a:rPr>
                        <a:t>7</a:t>
                      </a:r>
                      <a:endParaRPr lang="en-US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 smtClean="0">
                          <a:solidFill>
                            <a:srgbClr val="FF0000"/>
                          </a:solidFill>
                          <a:sym typeface="Symbol" charset="0"/>
                        </a:rPr>
                        <a:t>4</a:t>
                      </a:r>
                      <a:endParaRPr lang="en-US" i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l-GR" b="1" dirty="0" smtClean="0"/>
                        <a:t>π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>
                          <a:solidFill>
                            <a:srgbClr val="FF0000"/>
                          </a:solidFill>
                        </a:rPr>
                        <a:t>D</a:t>
                      </a:r>
                      <a:endParaRPr lang="en-US" i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392658" y="5707862"/>
            <a:ext cx="49581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en-US" b="0" dirty="0" smtClean="0"/>
              <a:t>: F E C</a:t>
            </a:r>
            <a:endParaRPr lang="en-US" b="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/>
              <p:cNvSpPr txBox="1"/>
              <p:nvPr/>
            </p:nvSpPr>
            <p:spPr>
              <a:xfrm>
                <a:off x="1324665" y="2263822"/>
                <a:ext cx="109761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u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US" sz="20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D</a:t>
                </a:r>
              </a:p>
            </p:txBody>
          </p:sp>
        </mc:Choice>
        <mc:Fallback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4665" y="2263822"/>
                <a:ext cx="1097613" cy="400110"/>
              </a:xfrm>
              <a:prstGeom prst="rect">
                <a:avLst/>
              </a:prstGeom>
              <a:blipFill rotWithShape="0">
                <a:blip r:embed="rId2"/>
                <a:stretch>
                  <a:fillRect l="-5556" t="-6061" b="-2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2864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  <a:latin typeface="Tahoma" charset="0"/>
              </a:rPr>
              <a:t>Example: Prim’s Algorithm</a:t>
            </a:r>
            <a:endParaRPr lang="en-US" dirty="0">
              <a:solidFill>
                <a:srgbClr val="FF0000"/>
              </a:solidFill>
              <a:latin typeface="Tahoma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321 - Data Structures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E4661E-959B-41F6-A2B4-2D9284F0878A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2819400" y="1109985"/>
            <a:ext cx="4976878" cy="3007837"/>
            <a:chOff x="2133600" y="1295400"/>
            <a:chExt cx="4976878" cy="3007837"/>
          </a:xfrm>
        </p:grpSpPr>
        <p:grpSp>
          <p:nvGrpSpPr>
            <p:cNvPr id="57" name="Group 56"/>
            <p:cNvGrpSpPr/>
            <p:nvPr/>
          </p:nvGrpSpPr>
          <p:grpSpPr>
            <a:xfrm>
              <a:off x="2133600" y="1295400"/>
              <a:ext cx="4773664" cy="3007837"/>
              <a:chOff x="609600" y="1463675"/>
              <a:chExt cx="3562350" cy="2522538"/>
            </a:xfrm>
          </p:grpSpPr>
          <p:sp>
            <p:nvSpPr>
              <p:cNvPr id="58" name="Freeform 39"/>
              <p:cNvSpPr>
                <a:spLocks/>
              </p:cNvSpPr>
              <p:nvPr/>
            </p:nvSpPr>
            <p:spPr bwMode="auto">
              <a:xfrm>
                <a:off x="609600" y="3124200"/>
                <a:ext cx="806450" cy="862013"/>
              </a:xfrm>
              <a:custGeom>
                <a:avLst/>
                <a:gdLst>
                  <a:gd name="T0" fmla="*/ 105846563 w 508"/>
                  <a:gd name="T1" fmla="*/ 619958797 h 543"/>
                  <a:gd name="T2" fmla="*/ 211693125 w 508"/>
                  <a:gd name="T3" fmla="*/ 1118950024 h 543"/>
                  <a:gd name="T4" fmla="*/ 846772500 w 508"/>
                  <a:gd name="T5" fmla="*/ 1270159487 h 543"/>
                  <a:gd name="T6" fmla="*/ 1255037813 w 508"/>
                  <a:gd name="T7" fmla="*/ 529233119 h 543"/>
                  <a:gd name="T8" fmla="*/ 695563125 w 508"/>
                  <a:gd name="T9" fmla="*/ 15120946 h 543"/>
                  <a:gd name="T10" fmla="*/ 105846563 w 508"/>
                  <a:gd name="T11" fmla="*/ 619958797 h 54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08"/>
                  <a:gd name="T19" fmla="*/ 0 h 543"/>
                  <a:gd name="T20" fmla="*/ 508 w 508"/>
                  <a:gd name="T21" fmla="*/ 543 h 54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08" h="543">
                    <a:moveTo>
                      <a:pt x="42" y="246"/>
                    </a:moveTo>
                    <a:cubicBezTo>
                      <a:pt x="0" y="396"/>
                      <a:pt x="35" y="401"/>
                      <a:pt x="84" y="444"/>
                    </a:cubicBezTo>
                    <a:cubicBezTo>
                      <a:pt x="133" y="487"/>
                      <a:pt x="267" y="543"/>
                      <a:pt x="336" y="504"/>
                    </a:cubicBezTo>
                    <a:cubicBezTo>
                      <a:pt x="405" y="465"/>
                      <a:pt x="508" y="293"/>
                      <a:pt x="498" y="210"/>
                    </a:cubicBezTo>
                    <a:cubicBezTo>
                      <a:pt x="488" y="127"/>
                      <a:pt x="352" y="0"/>
                      <a:pt x="276" y="6"/>
                    </a:cubicBezTo>
                    <a:cubicBezTo>
                      <a:pt x="200" y="12"/>
                      <a:pt x="84" y="96"/>
                      <a:pt x="42" y="246"/>
                    </a:cubicBezTo>
                    <a:close/>
                  </a:path>
                </a:pathLst>
              </a:custGeom>
              <a:solidFill>
                <a:srgbClr val="DDDD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" name="Oval 4"/>
              <p:cNvSpPr>
                <a:spLocks noChangeArrowheads="1"/>
              </p:cNvSpPr>
              <p:nvPr/>
            </p:nvSpPr>
            <p:spPr bwMode="auto">
              <a:xfrm>
                <a:off x="1200150" y="1981200"/>
                <a:ext cx="304800" cy="304800"/>
              </a:xfrm>
              <a:prstGeom prst="ellipse">
                <a:avLst/>
              </a:prstGeom>
              <a:solidFill>
                <a:srgbClr val="FF0000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sz="1800"/>
                  <a:t>B</a:t>
                </a:r>
              </a:p>
            </p:txBody>
          </p:sp>
          <p:sp>
            <p:nvSpPr>
              <p:cNvPr id="60" name="Oval 5"/>
              <p:cNvSpPr>
                <a:spLocks noChangeArrowheads="1"/>
              </p:cNvSpPr>
              <p:nvPr/>
            </p:nvSpPr>
            <p:spPr bwMode="auto">
              <a:xfrm>
                <a:off x="3181350" y="1676400"/>
                <a:ext cx="304800" cy="304800"/>
              </a:xfrm>
              <a:prstGeom prst="ellipse">
                <a:avLst/>
              </a:prstGeom>
              <a:solidFill>
                <a:srgbClr val="FF0000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sz="1800"/>
                  <a:t>D</a:t>
                </a:r>
              </a:p>
            </p:txBody>
          </p:sp>
          <p:sp>
            <p:nvSpPr>
              <p:cNvPr id="61" name="Oval 6"/>
              <p:cNvSpPr>
                <a:spLocks noChangeArrowheads="1"/>
              </p:cNvSpPr>
              <p:nvPr/>
            </p:nvSpPr>
            <p:spPr bwMode="auto">
              <a:xfrm>
                <a:off x="1885950" y="2590800"/>
                <a:ext cx="304800" cy="304800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sz="1800"/>
                  <a:t>C</a:t>
                </a:r>
              </a:p>
            </p:txBody>
          </p:sp>
          <p:sp>
            <p:nvSpPr>
              <p:cNvPr id="62" name="Oval 7"/>
              <p:cNvSpPr>
                <a:spLocks noChangeArrowheads="1"/>
              </p:cNvSpPr>
              <p:nvPr/>
            </p:nvSpPr>
            <p:spPr bwMode="auto">
              <a:xfrm>
                <a:off x="895350" y="3276600"/>
                <a:ext cx="304800" cy="304800"/>
              </a:xfrm>
              <a:prstGeom prst="ellipse">
                <a:avLst/>
              </a:prstGeom>
              <a:solidFill>
                <a:schemeClr val="folHlink"/>
              </a:solidFill>
              <a:ln w="381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sz="1800">
                    <a:solidFill>
                      <a:schemeClr val="tx2"/>
                    </a:solidFill>
                  </a:rPr>
                  <a:t>A</a:t>
                </a:r>
              </a:p>
            </p:txBody>
          </p:sp>
          <p:sp>
            <p:nvSpPr>
              <p:cNvPr id="63" name="Oval 8"/>
              <p:cNvSpPr>
                <a:spLocks noChangeArrowheads="1"/>
              </p:cNvSpPr>
              <p:nvPr/>
            </p:nvSpPr>
            <p:spPr bwMode="auto">
              <a:xfrm>
                <a:off x="3867150" y="2438400"/>
                <a:ext cx="304800" cy="304800"/>
              </a:xfrm>
              <a:prstGeom prst="ellipse">
                <a:avLst/>
              </a:prstGeom>
              <a:solidFill>
                <a:srgbClr val="FF0000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sz="1800"/>
                  <a:t>F</a:t>
                </a:r>
              </a:p>
            </p:txBody>
          </p:sp>
          <p:sp>
            <p:nvSpPr>
              <p:cNvPr id="64" name="Oval 9"/>
              <p:cNvSpPr>
                <a:spLocks noChangeArrowheads="1"/>
              </p:cNvSpPr>
              <p:nvPr/>
            </p:nvSpPr>
            <p:spPr bwMode="auto">
              <a:xfrm>
                <a:off x="3333750" y="3124200"/>
                <a:ext cx="304800" cy="304800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sz="1800"/>
                  <a:t>E</a:t>
                </a:r>
              </a:p>
            </p:txBody>
          </p:sp>
          <p:cxnSp>
            <p:nvCxnSpPr>
              <p:cNvPr id="65" name="AutoShape 10"/>
              <p:cNvCxnSpPr>
                <a:cxnSpLocks noChangeShapeType="1"/>
                <a:stCxn id="59" idx="5"/>
                <a:endCxn id="61" idx="1"/>
              </p:cNvCxnSpPr>
              <p:nvPr/>
            </p:nvCxnSpPr>
            <p:spPr bwMode="auto">
              <a:xfrm>
                <a:off x="1460500" y="2251075"/>
                <a:ext cx="469900" cy="374650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66" name="AutoShape 11"/>
              <p:cNvCxnSpPr>
                <a:cxnSpLocks noChangeShapeType="1"/>
                <a:stCxn id="61" idx="3"/>
                <a:endCxn id="62" idx="7"/>
              </p:cNvCxnSpPr>
              <p:nvPr/>
            </p:nvCxnSpPr>
            <p:spPr bwMode="auto">
              <a:xfrm flipH="1">
                <a:off x="1155700" y="2860675"/>
                <a:ext cx="774700" cy="441325"/>
              </a:xfrm>
              <a:prstGeom prst="straightConnector1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67" name="AutoShape 12"/>
              <p:cNvCxnSpPr>
                <a:cxnSpLocks noChangeShapeType="1"/>
                <a:stCxn id="59" idx="3"/>
                <a:endCxn id="62" idx="0"/>
              </p:cNvCxnSpPr>
              <p:nvPr/>
            </p:nvCxnSpPr>
            <p:spPr bwMode="auto">
              <a:xfrm flipH="1">
                <a:off x="1047750" y="2251075"/>
                <a:ext cx="196850" cy="1006475"/>
              </a:xfrm>
              <a:prstGeom prst="straightConnector1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68" name="AutoShape 13"/>
              <p:cNvCxnSpPr>
                <a:cxnSpLocks noChangeShapeType="1"/>
                <a:stCxn id="61" idx="6"/>
                <a:endCxn id="64" idx="1"/>
              </p:cNvCxnSpPr>
              <p:nvPr/>
            </p:nvCxnSpPr>
            <p:spPr bwMode="auto">
              <a:xfrm>
                <a:off x="2200275" y="2743200"/>
                <a:ext cx="1177925" cy="415925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69" name="AutoShape 14"/>
              <p:cNvCxnSpPr>
                <a:cxnSpLocks noChangeShapeType="1"/>
                <a:stCxn id="62" idx="6"/>
                <a:endCxn id="64" idx="2"/>
              </p:cNvCxnSpPr>
              <p:nvPr/>
            </p:nvCxnSpPr>
            <p:spPr bwMode="auto">
              <a:xfrm flipV="1">
                <a:off x="1219200" y="3276600"/>
                <a:ext cx="2105025" cy="152400"/>
              </a:xfrm>
              <a:prstGeom prst="straightConnector1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70" name="AutoShape 15"/>
              <p:cNvCxnSpPr>
                <a:cxnSpLocks noChangeShapeType="1"/>
                <a:stCxn id="59" idx="6"/>
                <a:endCxn id="60" idx="2"/>
              </p:cNvCxnSpPr>
              <p:nvPr/>
            </p:nvCxnSpPr>
            <p:spPr bwMode="auto">
              <a:xfrm flipV="1">
                <a:off x="1514475" y="1828800"/>
                <a:ext cx="1657350" cy="304800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71" name="AutoShape 16"/>
              <p:cNvCxnSpPr>
                <a:cxnSpLocks noChangeShapeType="1"/>
                <a:stCxn id="61" idx="7"/>
                <a:endCxn id="60" idx="3"/>
              </p:cNvCxnSpPr>
              <p:nvPr/>
            </p:nvCxnSpPr>
            <p:spPr bwMode="auto">
              <a:xfrm flipV="1">
                <a:off x="2146300" y="1946275"/>
                <a:ext cx="1079500" cy="679450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72" name="AutoShape 17"/>
              <p:cNvCxnSpPr>
                <a:cxnSpLocks noChangeShapeType="1"/>
                <a:stCxn id="63" idx="1"/>
                <a:endCxn id="60" idx="5"/>
              </p:cNvCxnSpPr>
              <p:nvPr/>
            </p:nvCxnSpPr>
            <p:spPr bwMode="auto">
              <a:xfrm flipH="1" flipV="1">
                <a:off x="3441700" y="1946275"/>
                <a:ext cx="469900" cy="527050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73" name="AutoShape 18"/>
              <p:cNvCxnSpPr>
                <a:cxnSpLocks noChangeShapeType="1"/>
                <a:stCxn id="64" idx="7"/>
                <a:endCxn id="63" idx="3"/>
              </p:cNvCxnSpPr>
              <p:nvPr/>
            </p:nvCxnSpPr>
            <p:spPr bwMode="auto">
              <a:xfrm flipV="1">
                <a:off x="3594100" y="2708275"/>
                <a:ext cx="317500" cy="450850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sp>
            <p:nvSpPr>
              <p:cNvPr id="74" name="Text Box 19"/>
              <p:cNvSpPr txBox="1">
                <a:spLocks noChangeArrowheads="1"/>
              </p:cNvSpPr>
              <p:nvPr/>
            </p:nvSpPr>
            <p:spPr bwMode="auto">
              <a:xfrm>
                <a:off x="2176463" y="1676400"/>
                <a:ext cx="232311" cy="3097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800" b="0"/>
                  <a:t>7</a:t>
                </a:r>
              </a:p>
            </p:txBody>
          </p:sp>
          <p:sp>
            <p:nvSpPr>
              <p:cNvPr id="75" name="Text Box 20"/>
              <p:cNvSpPr txBox="1">
                <a:spLocks noChangeArrowheads="1"/>
              </p:cNvSpPr>
              <p:nvPr/>
            </p:nvSpPr>
            <p:spPr bwMode="auto">
              <a:xfrm>
                <a:off x="3667125" y="1995488"/>
                <a:ext cx="232311" cy="3097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800" b="0"/>
                  <a:t>4</a:t>
                </a:r>
              </a:p>
            </p:txBody>
          </p:sp>
          <p:sp>
            <p:nvSpPr>
              <p:cNvPr id="76" name="Text Box 21"/>
              <p:cNvSpPr txBox="1">
                <a:spLocks noChangeArrowheads="1"/>
              </p:cNvSpPr>
              <p:nvPr/>
            </p:nvSpPr>
            <p:spPr bwMode="auto">
              <a:xfrm>
                <a:off x="827088" y="2463800"/>
                <a:ext cx="232311" cy="3097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800" b="0" dirty="0">
                    <a:solidFill>
                      <a:schemeClr val="tx2"/>
                    </a:solidFill>
                  </a:rPr>
                  <a:t>2</a:t>
                </a:r>
              </a:p>
            </p:txBody>
          </p:sp>
          <p:sp>
            <p:nvSpPr>
              <p:cNvPr id="77" name="Text Box 22"/>
              <p:cNvSpPr txBox="1">
                <a:spLocks noChangeArrowheads="1"/>
              </p:cNvSpPr>
              <p:nvPr/>
            </p:nvSpPr>
            <p:spPr bwMode="auto">
              <a:xfrm>
                <a:off x="2795588" y="2681288"/>
                <a:ext cx="232311" cy="3097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800" b="0"/>
                  <a:t>8</a:t>
                </a:r>
              </a:p>
            </p:txBody>
          </p:sp>
          <p:sp>
            <p:nvSpPr>
              <p:cNvPr id="78" name="Text Box 23"/>
              <p:cNvSpPr txBox="1">
                <a:spLocks noChangeArrowheads="1"/>
              </p:cNvSpPr>
              <p:nvPr/>
            </p:nvSpPr>
            <p:spPr bwMode="auto">
              <a:xfrm>
                <a:off x="1414463" y="2376488"/>
                <a:ext cx="232311" cy="3097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800" b="0"/>
                  <a:t>5</a:t>
                </a:r>
              </a:p>
            </p:txBody>
          </p:sp>
          <p:sp>
            <p:nvSpPr>
              <p:cNvPr id="79" name="Text Box 24"/>
              <p:cNvSpPr txBox="1">
                <a:spLocks noChangeArrowheads="1"/>
              </p:cNvSpPr>
              <p:nvPr/>
            </p:nvSpPr>
            <p:spPr bwMode="auto">
              <a:xfrm>
                <a:off x="2054225" y="3367088"/>
                <a:ext cx="232311" cy="3097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800" b="0">
                    <a:solidFill>
                      <a:schemeClr val="tx2"/>
                    </a:solidFill>
                  </a:rPr>
                  <a:t>7</a:t>
                </a:r>
              </a:p>
            </p:txBody>
          </p:sp>
          <p:sp>
            <p:nvSpPr>
              <p:cNvPr id="80" name="Text Box 25"/>
              <p:cNvSpPr txBox="1">
                <a:spLocks noChangeArrowheads="1"/>
              </p:cNvSpPr>
              <p:nvPr/>
            </p:nvSpPr>
            <p:spPr bwMode="auto">
              <a:xfrm>
                <a:off x="3719513" y="2838450"/>
                <a:ext cx="232311" cy="3097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800" b="0"/>
                  <a:t>3</a:t>
                </a:r>
              </a:p>
            </p:txBody>
          </p:sp>
          <p:sp>
            <p:nvSpPr>
              <p:cNvPr id="81" name="Text Box 26"/>
              <p:cNvSpPr txBox="1">
                <a:spLocks noChangeArrowheads="1"/>
              </p:cNvSpPr>
              <p:nvPr/>
            </p:nvSpPr>
            <p:spPr bwMode="auto">
              <a:xfrm>
                <a:off x="2647950" y="2224088"/>
                <a:ext cx="232311" cy="3097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800" b="0"/>
                  <a:t>9</a:t>
                </a:r>
              </a:p>
            </p:txBody>
          </p:sp>
          <p:sp>
            <p:nvSpPr>
              <p:cNvPr id="82" name="Text Box 27"/>
              <p:cNvSpPr txBox="1">
                <a:spLocks noChangeArrowheads="1"/>
              </p:cNvSpPr>
              <p:nvPr/>
            </p:nvSpPr>
            <p:spPr bwMode="auto">
              <a:xfrm>
                <a:off x="1620838" y="2940050"/>
                <a:ext cx="232311" cy="3097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800" b="0">
                    <a:solidFill>
                      <a:schemeClr val="tx2"/>
                    </a:solidFill>
                  </a:rPr>
                  <a:t>8</a:t>
                </a:r>
              </a:p>
            </p:txBody>
          </p:sp>
          <p:sp>
            <p:nvSpPr>
              <p:cNvPr id="83" name="Text Box 32"/>
              <p:cNvSpPr txBox="1">
                <a:spLocks noChangeArrowheads="1"/>
              </p:cNvSpPr>
              <p:nvPr/>
            </p:nvSpPr>
            <p:spPr bwMode="auto">
              <a:xfrm>
                <a:off x="666750" y="3429000"/>
                <a:ext cx="309563" cy="3667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800">
                    <a:solidFill>
                      <a:schemeClr val="tx2"/>
                    </a:solidFill>
                  </a:rPr>
                  <a:t>0</a:t>
                </a:r>
              </a:p>
            </p:txBody>
          </p:sp>
          <p:sp>
            <p:nvSpPr>
              <p:cNvPr id="84" name="Text Box 33"/>
              <p:cNvSpPr txBox="1">
                <a:spLocks noChangeArrowheads="1"/>
              </p:cNvSpPr>
              <p:nvPr/>
            </p:nvSpPr>
            <p:spPr bwMode="auto">
              <a:xfrm>
                <a:off x="3562350" y="3290888"/>
                <a:ext cx="247861" cy="3097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800" dirty="0" smtClean="0">
                    <a:solidFill>
                      <a:schemeClr val="tx2"/>
                    </a:solidFill>
                    <a:sym typeface="Symbol" charset="0"/>
                  </a:rPr>
                  <a:t>3</a:t>
                </a:r>
                <a:endParaRPr lang="en-US" sz="18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85" name="Text Box 34"/>
              <p:cNvSpPr txBox="1">
                <a:spLocks noChangeArrowheads="1"/>
              </p:cNvSpPr>
              <p:nvPr/>
            </p:nvSpPr>
            <p:spPr bwMode="auto">
              <a:xfrm>
                <a:off x="971550" y="1766888"/>
                <a:ext cx="247861" cy="3097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800" dirty="0" smtClean="0">
                    <a:solidFill>
                      <a:schemeClr val="tx2"/>
                    </a:solidFill>
                    <a:sym typeface="Symbol" charset="0"/>
                  </a:rPr>
                  <a:t>2</a:t>
                </a:r>
                <a:endParaRPr lang="en-US" sz="18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86" name="Text Box 35"/>
              <p:cNvSpPr txBox="1">
                <a:spLocks noChangeArrowheads="1"/>
              </p:cNvSpPr>
              <p:nvPr/>
            </p:nvSpPr>
            <p:spPr bwMode="auto">
              <a:xfrm>
                <a:off x="1885950" y="2276475"/>
                <a:ext cx="247861" cy="3097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800" dirty="0" smtClean="0">
                    <a:solidFill>
                      <a:schemeClr val="tx2"/>
                    </a:solidFill>
                    <a:sym typeface="Symbol" charset="0"/>
                  </a:rPr>
                  <a:t>5</a:t>
                </a:r>
                <a:endParaRPr lang="en-US" sz="18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88" name="Text Box 37"/>
              <p:cNvSpPr txBox="1">
                <a:spLocks noChangeArrowheads="1"/>
              </p:cNvSpPr>
              <p:nvPr/>
            </p:nvSpPr>
            <p:spPr bwMode="auto">
              <a:xfrm>
                <a:off x="3390900" y="1463675"/>
                <a:ext cx="247861" cy="3097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800" b="1" dirty="0" smtClean="0">
                    <a:solidFill>
                      <a:schemeClr val="tx2"/>
                    </a:solidFill>
                    <a:sym typeface="Symbol" charset="0"/>
                  </a:rPr>
                  <a:t>7</a:t>
                </a:r>
                <a:endParaRPr lang="en-US" sz="1800" b="1" dirty="0">
                  <a:solidFill>
                    <a:schemeClr val="tx2"/>
                  </a:solidFill>
                </a:endParaRPr>
              </a:p>
            </p:txBody>
          </p:sp>
        </p:grpSp>
        <p:sp>
          <p:nvSpPr>
            <p:cNvPr id="89" name="Text Box 37"/>
            <p:cNvSpPr txBox="1">
              <a:spLocks noChangeArrowheads="1"/>
            </p:cNvSpPr>
            <p:nvPr/>
          </p:nvSpPr>
          <p:spPr bwMode="auto">
            <a:xfrm>
              <a:off x="6778336" y="2139277"/>
              <a:ext cx="33214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b="1" dirty="0" smtClean="0">
                  <a:solidFill>
                    <a:schemeClr val="tx2"/>
                  </a:solidFill>
                  <a:sym typeface="Symbol" charset="0"/>
                </a:rPr>
                <a:t>4</a:t>
              </a:r>
              <a:endParaRPr lang="en-US" sz="1800" b="1" dirty="0">
                <a:solidFill>
                  <a:schemeClr val="tx2"/>
                </a:solidFill>
              </a:endParaRPr>
            </a:p>
          </p:txBody>
        </p:sp>
      </p:grp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9449845"/>
              </p:ext>
            </p:extLst>
          </p:nvPr>
        </p:nvGraphicFramePr>
        <p:xfrm>
          <a:off x="1392658" y="4423099"/>
          <a:ext cx="609599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857"/>
                <a:gridCol w="870857"/>
                <a:gridCol w="870857"/>
                <a:gridCol w="870857"/>
                <a:gridCol w="870857"/>
                <a:gridCol w="870857"/>
                <a:gridCol w="87085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Vertex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Key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0" dirty="0" smtClean="0">
                          <a:solidFill>
                            <a:schemeClr val="tx1"/>
                          </a:solidFill>
                          <a:sym typeface="Symbol" charset="0"/>
                        </a:rPr>
                        <a:t>2</a:t>
                      </a:r>
                      <a:endParaRPr lang="en-US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0" dirty="0" smtClean="0">
                          <a:solidFill>
                            <a:schemeClr val="tx1"/>
                          </a:solidFill>
                          <a:sym typeface="Symbol" charset="0"/>
                        </a:rPr>
                        <a:t>5</a:t>
                      </a:r>
                      <a:endParaRPr lang="en-US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0" dirty="0" smtClean="0">
                          <a:solidFill>
                            <a:schemeClr val="tx1"/>
                          </a:solidFill>
                          <a:sym typeface="Symbol" charset="0"/>
                        </a:rPr>
                        <a:t>7</a:t>
                      </a:r>
                      <a:endParaRPr lang="en-US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 smtClean="0">
                          <a:solidFill>
                            <a:srgbClr val="FF0000"/>
                          </a:solidFill>
                          <a:sym typeface="Symbol" charset="0"/>
                        </a:rPr>
                        <a:t>3</a:t>
                      </a:r>
                      <a:endParaRPr lang="en-US" i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0" dirty="0" smtClean="0">
                          <a:solidFill>
                            <a:schemeClr val="tx1"/>
                          </a:solidFill>
                          <a:sym typeface="Symbol" charset="0"/>
                        </a:rPr>
                        <a:t>4</a:t>
                      </a:r>
                      <a:endParaRPr lang="en-US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l-GR" b="1" dirty="0" smtClean="0"/>
                        <a:t>π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>
                          <a:solidFill>
                            <a:srgbClr val="FF0000"/>
                          </a:solidFill>
                        </a:rPr>
                        <a:t>F</a:t>
                      </a:r>
                      <a:endParaRPr lang="en-US" i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392658" y="5707862"/>
            <a:ext cx="49581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en-US" b="0" dirty="0" smtClean="0"/>
              <a:t>: E C</a:t>
            </a:r>
            <a:endParaRPr lang="en-US" b="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/>
              <p:cNvSpPr txBox="1"/>
              <p:nvPr/>
            </p:nvSpPr>
            <p:spPr>
              <a:xfrm>
                <a:off x="1324665" y="2263822"/>
                <a:ext cx="109761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u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US" sz="20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</a:t>
                </a:r>
              </a:p>
            </p:txBody>
          </p:sp>
        </mc:Choice>
        <mc:Fallback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4665" y="2263822"/>
                <a:ext cx="1097613" cy="400110"/>
              </a:xfrm>
              <a:prstGeom prst="rect">
                <a:avLst/>
              </a:prstGeom>
              <a:blipFill rotWithShape="0">
                <a:blip r:embed="rId2"/>
                <a:stretch>
                  <a:fillRect l="-5556" t="-6061" b="-2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1873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  <a:latin typeface="Tahoma" charset="0"/>
              </a:rPr>
              <a:t>Example: Prim’s Algorithm</a:t>
            </a:r>
            <a:endParaRPr lang="en-US" dirty="0">
              <a:solidFill>
                <a:srgbClr val="FF0000"/>
              </a:solidFill>
              <a:latin typeface="Tahoma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321 - Data Structures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E4661E-959B-41F6-A2B4-2D9284F0878A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2819400" y="1109985"/>
            <a:ext cx="4976878" cy="3007837"/>
            <a:chOff x="2133600" y="1295400"/>
            <a:chExt cx="4976878" cy="3007837"/>
          </a:xfrm>
        </p:grpSpPr>
        <p:grpSp>
          <p:nvGrpSpPr>
            <p:cNvPr id="57" name="Group 56"/>
            <p:cNvGrpSpPr/>
            <p:nvPr/>
          </p:nvGrpSpPr>
          <p:grpSpPr>
            <a:xfrm>
              <a:off x="2133600" y="1295400"/>
              <a:ext cx="4773664" cy="3007837"/>
              <a:chOff x="609600" y="1463675"/>
              <a:chExt cx="3562350" cy="2522538"/>
            </a:xfrm>
          </p:grpSpPr>
          <p:sp>
            <p:nvSpPr>
              <p:cNvPr id="58" name="Freeform 39"/>
              <p:cNvSpPr>
                <a:spLocks/>
              </p:cNvSpPr>
              <p:nvPr/>
            </p:nvSpPr>
            <p:spPr bwMode="auto">
              <a:xfrm>
                <a:off x="609600" y="3124200"/>
                <a:ext cx="806450" cy="862013"/>
              </a:xfrm>
              <a:custGeom>
                <a:avLst/>
                <a:gdLst>
                  <a:gd name="T0" fmla="*/ 105846563 w 508"/>
                  <a:gd name="T1" fmla="*/ 619958797 h 543"/>
                  <a:gd name="T2" fmla="*/ 211693125 w 508"/>
                  <a:gd name="T3" fmla="*/ 1118950024 h 543"/>
                  <a:gd name="T4" fmla="*/ 846772500 w 508"/>
                  <a:gd name="T5" fmla="*/ 1270159487 h 543"/>
                  <a:gd name="T6" fmla="*/ 1255037813 w 508"/>
                  <a:gd name="T7" fmla="*/ 529233119 h 543"/>
                  <a:gd name="T8" fmla="*/ 695563125 w 508"/>
                  <a:gd name="T9" fmla="*/ 15120946 h 543"/>
                  <a:gd name="T10" fmla="*/ 105846563 w 508"/>
                  <a:gd name="T11" fmla="*/ 619958797 h 54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08"/>
                  <a:gd name="T19" fmla="*/ 0 h 543"/>
                  <a:gd name="T20" fmla="*/ 508 w 508"/>
                  <a:gd name="T21" fmla="*/ 543 h 54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08" h="543">
                    <a:moveTo>
                      <a:pt x="42" y="246"/>
                    </a:moveTo>
                    <a:cubicBezTo>
                      <a:pt x="0" y="396"/>
                      <a:pt x="35" y="401"/>
                      <a:pt x="84" y="444"/>
                    </a:cubicBezTo>
                    <a:cubicBezTo>
                      <a:pt x="133" y="487"/>
                      <a:pt x="267" y="543"/>
                      <a:pt x="336" y="504"/>
                    </a:cubicBezTo>
                    <a:cubicBezTo>
                      <a:pt x="405" y="465"/>
                      <a:pt x="508" y="293"/>
                      <a:pt x="498" y="210"/>
                    </a:cubicBezTo>
                    <a:cubicBezTo>
                      <a:pt x="488" y="127"/>
                      <a:pt x="352" y="0"/>
                      <a:pt x="276" y="6"/>
                    </a:cubicBezTo>
                    <a:cubicBezTo>
                      <a:pt x="200" y="12"/>
                      <a:pt x="84" y="96"/>
                      <a:pt x="42" y="246"/>
                    </a:cubicBezTo>
                    <a:close/>
                  </a:path>
                </a:pathLst>
              </a:custGeom>
              <a:solidFill>
                <a:srgbClr val="DDDD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" name="Oval 4"/>
              <p:cNvSpPr>
                <a:spLocks noChangeArrowheads="1"/>
              </p:cNvSpPr>
              <p:nvPr/>
            </p:nvSpPr>
            <p:spPr bwMode="auto">
              <a:xfrm>
                <a:off x="1200150" y="1981200"/>
                <a:ext cx="304800" cy="304800"/>
              </a:xfrm>
              <a:prstGeom prst="ellipse">
                <a:avLst/>
              </a:prstGeom>
              <a:solidFill>
                <a:srgbClr val="FF0000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sz="1800"/>
                  <a:t>B</a:t>
                </a:r>
              </a:p>
            </p:txBody>
          </p:sp>
          <p:sp>
            <p:nvSpPr>
              <p:cNvPr id="60" name="Oval 5"/>
              <p:cNvSpPr>
                <a:spLocks noChangeArrowheads="1"/>
              </p:cNvSpPr>
              <p:nvPr/>
            </p:nvSpPr>
            <p:spPr bwMode="auto">
              <a:xfrm>
                <a:off x="3181350" y="1676400"/>
                <a:ext cx="304800" cy="304800"/>
              </a:xfrm>
              <a:prstGeom prst="ellipse">
                <a:avLst/>
              </a:prstGeom>
              <a:solidFill>
                <a:srgbClr val="FF0000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sz="1800"/>
                  <a:t>D</a:t>
                </a:r>
              </a:p>
            </p:txBody>
          </p:sp>
          <p:sp>
            <p:nvSpPr>
              <p:cNvPr id="61" name="Oval 6"/>
              <p:cNvSpPr>
                <a:spLocks noChangeArrowheads="1"/>
              </p:cNvSpPr>
              <p:nvPr/>
            </p:nvSpPr>
            <p:spPr bwMode="auto">
              <a:xfrm>
                <a:off x="1885950" y="2590800"/>
                <a:ext cx="304800" cy="304800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sz="1800"/>
                  <a:t>C</a:t>
                </a:r>
              </a:p>
            </p:txBody>
          </p:sp>
          <p:sp>
            <p:nvSpPr>
              <p:cNvPr id="62" name="Oval 7"/>
              <p:cNvSpPr>
                <a:spLocks noChangeArrowheads="1"/>
              </p:cNvSpPr>
              <p:nvPr/>
            </p:nvSpPr>
            <p:spPr bwMode="auto">
              <a:xfrm>
                <a:off x="895350" y="3276600"/>
                <a:ext cx="304800" cy="304800"/>
              </a:xfrm>
              <a:prstGeom prst="ellipse">
                <a:avLst/>
              </a:prstGeom>
              <a:solidFill>
                <a:schemeClr val="folHlink"/>
              </a:solidFill>
              <a:ln w="381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sz="1800">
                    <a:solidFill>
                      <a:schemeClr val="tx2"/>
                    </a:solidFill>
                  </a:rPr>
                  <a:t>A</a:t>
                </a:r>
              </a:p>
            </p:txBody>
          </p:sp>
          <p:sp>
            <p:nvSpPr>
              <p:cNvPr id="63" name="Oval 8"/>
              <p:cNvSpPr>
                <a:spLocks noChangeArrowheads="1"/>
              </p:cNvSpPr>
              <p:nvPr/>
            </p:nvSpPr>
            <p:spPr bwMode="auto">
              <a:xfrm>
                <a:off x="3867150" y="2438400"/>
                <a:ext cx="304800" cy="304800"/>
              </a:xfrm>
              <a:prstGeom prst="ellipse">
                <a:avLst/>
              </a:prstGeom>
              <a:solidFill>
                <a:srgbClr val="FF0000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sz="1800"/>
                  <a:t>F</a:t>
                </a:r>
              </a:p>
            </p:txBody>
          </p:sp>
          <p:sp>
            <p:nvSpPr>
              <p:cNvPr id="64" name="Oval 9"/>
              <p:cNvSpPr>
                <a:spLocks noChangeArrowheads="1"/>
              </p:cNvSpPr>
              <p:nvPr/>
            </p:nvSpPr>
            <p:spPr bwMode="auto">
              <a:xfrm>
                <a:off x="3333750" y="3124200"/>
                <a:ext cx="304800" cy="304800"/>
              </a:xfrm>
              <a:prstGeom prst="ellipse">
                <a:avLst/>
              </a:prstGeom>
              <a:solidFill>
                <a:srgbClr val="FF0000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sz="1800"/>
                  <a:t>E</a:t>
                </a:r>
              </a:p>
            </p:txBody>
          </p:sp>
          <p:cxnSp>
            <p:nvCxnSpPr>
              <p:cNvPr id="65" name="AutoShape 10"/>
              <p:cNvCxnSpPr>
                <a:cxnSpLocks noChangeShapeType="1"/>
                <a:stCxn id="59" idx="5"/>
                <a:endCxn id="61" idx="1"/>
              </p:cNvCxnSpPr>
              <p:nvPr/>
            </p:nvCxnSpPr>
            <p:spPr bwMode="auto">
              <a:xfrm>
                <a:off x="1460500" y="2251075"/>
                <a:ext cx="469900" cy="374650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66" name="AutoShape 11"/>
              <p:cNvCxnSpPr>
                <a:cxnSpLocks noChangeShapeType="1"/>
                <a:stCxn id="61" idx="3"/>
                <a:endCxn id="62" idx="7"/>
              </p:cNvCxnSpPr>
              <p:nvPr/>
            </p:nvCxnSpPr>
            <p:spPr bwMode="auto">
              <a:xfrm flipH="1">
                <a:off x="1155700" y="2860675"/>
                <a:ext cx="774700" cy="441325"/>
              </a:xfrm>
              <a:prstGeom prst="straightConnector1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67" name="AutoShape 12"/>
              <p:cNvCxnSpPr>
                <a:cxnSpLocks noChangeShapeType="1"/>
                <a:stCxn id="59" idx="3"/>
                <a:endCxn id="62" idx="0"/>
              </p:cNvCxnSpPr>
              <p:nvPr/>
            </p:nvCxnSpPr>
            <p:spPr bwMode="auto">
              <a:xfrm flipH="1">
                <a:off x="1047750" y="2251075"/>
                <a:ext cx="196850" cy="1006475"/>
              </a:xfrm>
              <a:prstGeom prst="straightConnector1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68" name="AutoShape 13"/>
              <p:cNvCxnSpPr>
                <a:cxnSpLocks noChangeShapeType="1"/>
                <a:stCxn id="61" idx="6"/>
                <a:endCxn id="64" idx="1"/>
              </p:cNvCxnSpPr>
              <p:nvPr/>
            </p:nvCxnSpPr>
            <p:spPr bwMode="auto">
              <a:xfrm>
                <a:off x="2200275" y="2743200"/>
                <a:ext cx="1177925" cy="415925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69" name="AutoShape 14"/>
              <p:cNvCxnSpPr>
                <a:cxnSpLocks noChangeShapeType="1"/>
                <a:stCxn id="62" idx="6"/>
                <a:endCxn id="64" idx="2"/>
              </p:cNvCxnSpPr>
              <p:nvPr/>
            </p:nvCxnSpPr>
            <p:spPr bwMode="auto">
              <a:xfrm flipV="1">
                <a:off x="1219200" y="3276600"/>
                <a:ext cx="2105025" cy="152400"/>
              </a:xfrm>
              <a:prstGeom prst="straightConnector1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70" name="AutoShape 15"/>
              <p:cNvCxnSpPr>
                <a:cxnSpLocks noChangeShapeType="1"/>
                <a:stCxn id="59" idx="6"/>
                <a:endCxn id="60" idx="2"/>
              </p:cNvCxnSpPr>
              <p:nvPr/>
            </p:nvCxnSpPr>
            <p:spPr bwMode="auto">
              <a:xfrm flipV="1">
                <a:off x="1514475" y="1828800"/>
                <a:ext cx="1657350" cy="304800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71" name="AutoShape 16"/>
              <p:cNvCxnSpPr>
                <a:cxnSpLocks noChangeShapeType="1"/>
                <a:stCxn id="61" idx="7"/>
                <a:endCxn id="60" idx="3"/>
              </p:cNvCxnSpPr>
              <p:nvPr/>
            </p:nvCxnSpPr>
            <p:spPr bwMode="auto">
              <a:xfrm flipV="1">
                <a:off x="2146300" y="1946275"/>
                <a:ext cx="1079500" cy="679450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72" name="AutoShape 17"/>
              <p:cNvCxnSpPr>
                <a:cxnSpLocks noChangeShapeType="1"/>
                <a:stCxn id="63" idx="1"/>
                <a:endCxn id="60" idx="5"/>
              </p:cNvCxnSpPr>
              <p:nvPr/>
            </p:nvCxnSpPr>
            <p:spPr bwMode="auto">
              <a:xfrm flipH="1" flipV="1">
                <a:off x="3441700" y="1946275"/>
                <a:ext cx="469900" cy="527050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73" name="AutoShape 18"/>
              <p:cNvCxnSpPr>
                <a:cxnSpLocks noChangeShapeType="1"/>
                <a:stCxn id="64" idx="7"/>
                <a:endCxn id="63" idx="3"/>
              </p:cNvCxnSpPr>
              <p:nvPr/>
            </p:nvCxnSpPr>
            <p:spPr bwMode="auto">
              <a:xfrm flipV="1">
                <a:off x="3594100" y="2708275"/>
                <a:ext cx="317500" cy="450850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sp>
            <p:nvSpPr>
              <p:cNvPr id="74" name="Text Box 19"/>
              <p:cNvSpPr txBox="1">
                <a:spLocks noChangeArrowheads="1"/>
              </p:cNvSpPr>
              <p:nvPr/>
            </p:nvSpPr>
            <p:spPr bwMode="auto">
              <a:xfrm>
                <a:off x="2176463" y="1676400"/>
                <a:ext cx="232311" cy="3097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800" b="0"/>
                  <a:t>7</a:t>
                </a:r>
              </a:p>
            </p:txBody>
          </p:sp>
          <p:sp>
            <p:nvSpPr>
              <p:cNvPr id="75" name="Text Box 20"/>
              <p:cNvSpPr txBox="1">
                <a:spLocks noChangeArrowheads="1"/>
              </p:cNvSpPr>
              <p:nvPr/>
            </p:nvSpPr>
            <p:spPr bwMode="auto">
              <a:xfrm>
                <a:off x="3667125" y="1995488"/>
                <a:ext cx="232311" cy="3097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800" b="0"/>
                  <a:t>4</a:t>
                </a:r>
              </a:p>
            </p:txBody>
          </p:sp>
          <p:sp>
            <p:nvSpPr>
              <p:cNvPr id="76" name="Text Box 21"/>
              <p:cNvSpPr txBox="1">
                <a:spLocks noChangeArrowheads="1"/>
              </p:cNvSpPr>
              <p:nvPr/>
            </p:nvSpPr>
            <p:spPr bwMode="auto">
              <a:xfrm>
                <a:off x="827088" y="2463800"/>
                <a:ext cx="232311" cy="3097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800" b="0" dirty="0">
                    <a:solidFill>
                      <a:schemeClr val="tx2"/>
                    </a:solidFill>
                  </a:rPr>
                  <a:t>2</a:t>
                </a:r>
              </a:p>
            </p:txBody>
          </p:sp>
          <p:sp>
            <p:nvSpPr>
              <p:cNvPr id="77" name="Text Box 22"/>
              <p:cNvSpPr txBox="1">
                <a:spLocks noChangeArrowheads="1"/>
              </p:cNvSpPr>
              <p:nvPr/>
            </p:nvSpPr>
            <p:spPr bwMode="auto">
              <a:xfrm>
                <a:off x="2795588" y="2681288"/>
                <a:ext cx="232311" cy="3097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800" b="0"/>
                  <a:t>8</a:t>
                </a:r>
              </a:p>
            </p:txBody>
          </p:sp>
          <p:sp>
            <p:nvSpPr>
              <p:cNvPr id="78" name="Text Box 23"/>
              <p:cNvSpPr txBox="1">
                <a:spLocks noChangeArrowheads="1"/>
              </p:cNvSpPr>
              <p:nvPr/>
            </p:nvSpPr>
            <p:spPr bwMode="auto">
              <a:xfrm>
                <a:off x="1414463" y="2376488"/>
                <a:ext cx="232311" cy="3097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800" b="0"/>
                  <a:t>5</a:t>
                </a:r>
              </a:p>
            </p:txBody>
          </p:sp>
          <p:sp>
            <p:nvSpPr>
              <p:cNvPr id="79" name="Text Box 24"/>
              <p:cNvSpPr txBox="1">
                <a:spLocks noChangeArrowheads="1"/>
              </p:cNvSpPr>
              <p:nvPr/>
            </p:nvSpPr>
            <p:spPr bwMode="auto">
              <a:xfrm>
                <a:off x="2054225" y="3367088"/>
                <a:ext cx="232311" cy="3097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800" b="0">
                    <a:solidFill>
                      <a:schemeClr val="tx2"/>
                    </a:solidFill>
                  </a:rPr>
                  <a:t>7</a:t>
                </a:r>
              </a:p>
            </p:txBody>
          </p:sp>
          <p:sp>
            <p:nvSpPr>
              <p:cNvPr id="80" name="Text Box 25"/>
              <p:cNvSpPr txBox="1">
                <a:spLocks noChangeArrowheads="1"/>
              </p:cNvSpPr>
              <p:nvPr/>
            </p:nvSpPr>
            <p:spPr bwMode="auto">
              <a:xfrm>
                <a:off x="3719513" y="2838450"/>
                <a:ext cx="232311" cy="3097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800" b="0"/>
                  <a:t>3</a:t>
                </a:r>
              </a:p>
            </p:txBody>
          </p:sp>
          <p:sp>
            <p:nvSpPr>
              <p:cNvPr id="81" name="Text Box 26"/>
              <p:cNvSpPr txBox="1">
                <a:spLocks noChangeArrowheads="1"/>
              </p:cNvSpPr>
              <p:nvPr/>
            </p:nvSpPr>
            <p:spPr bwMode="auto">
              <a:xfrm>
                <a:off x="2647950" y="2224088"/>
                <a:ext cx="232311" cy="3097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800" b="0"/>
                  <a:t>9</a:t>
                </a:r>
              </a:p>
            </p:txBody>
          </p:sp>
          <p:sp>
            <p:nvSpPr>
              <p:cNvPr id="82" name="Text Box 27"/>
              <p:cNvSpPr txBox="1">
                <a:spLocks noChangeArrowheads="1"/>
              </p:cNvSpPr>
              <p:nvPr/>
            </p:nvSpPr>
            <p:spPr bwMode="auto">
              <a:xfrm>
                <a:off x="1620838" y="2940050"/>
                <a:ext cx="232311" cy="3097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800" b="0">
                    <a:solidFill>
                      <a:schemeClr val="tx2"/>
                    </a:solidFill>
                  </a:rPr>
                  <a:t>8</a:t>
                </a:r>
              </a:p>
            </p:txBody>
          </p:sp>
          <p:sp>
            <p:nvSpPr>
              <p:cNvPr id="83" name="Text Box 32"/>
              <p:cNvSpPr txBox="1">
                <a:spLocks noChangeArrowheads="1"/>
              </p:cNvSpPr>
              <p:nvPr/>
            </p:nvSpPr>
            <p:spPr bwMode="auto">
              <a:xfrm>
                <a:off x="666750" y="3429000"/>
                <a:ext cx="309563" cy="3667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800">
                    <a:solidFill>
                      <a:schemeClr val="tx2"/>
                    </a:solidFill>
                  </a:rPr>
                  <a:t>0</a:t>
                </a:r>
              </a:p>
            </p:txBody>
          </p:sp>
          <p:sp>
            <p:nvSpPr>
              <p:cNvPr id="84" name="Text Box 33"/>
              <p:cNvSpPr txBox="1">
                <a:spLocks noChangeArrowheads="1"/>
              </p:cNvSpPr>
              <p:nvPr/>
            </p:nvSpPr>
            <p:spPr bwMode="auto">
              <a:xfrm>
                <a:off x="3562350" y="3290888"/>
                <a:ext cx="247861" cy="3097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800" dirty="0" smtClean="0">
                    <a:solidFill>
                      <a:schemeClr val="tx2"/>
                    </a:solidFill>
                    <a:sym typeface="Symbol" charset="0"/>
                  </a:rPr>
                  <a:t>3</a:t>
                </a:r>
                <a:endParaRPr lang="en-US" sz="18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85" name="Text Box 34"/>
              <p:cNvSpPr txBox="1">
                <a:spLocks noChangeArrowheads="1"/>
              </p:cNvSpPr>
              <p:nvPr/>
            </p:nvSpPr>
            <p:spPr bwMode="auto">
              <a:xfrm>
                <a:off x="971550" y="1766888"/>
                <a:ext cx="247861" cy="3097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800" dirty="0" smtClean="0">
                    <a:solidFill>
                      <a:schemeClr val="tx2"/>
                    </a:solidFill>
                    <a:sym typeface="Symbol" charset="0"/>
                  </a:rPr>
                  <a:t>2</a:t>
                </a:r>
                <a:endParaRPr lang="en-US" sz="18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86" name="Text Box 35"/>
              <p:cNvSpPr txBox="1">
                <a:spLocks noChangeArrowheads="1"/>
              </p:cNvSpPr>
              <p:nvPr/>
            </p:nvSpPr>
            <p:spPr bwMode="auto">
              <a:xfrm>
                <a:off x="1885950" y="2276475"/>
                <a:ext cx="247861" cy="3097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800" dirty="0" smtClean="0">
                    <a:solidFill>
                      <a:schemeClr val="tx2"/>
                    </a:solidFill>
                    <a:sym typeface="Symbol" charset="0"/>
                  </a:rPr>
                  <a:t>5</a:t>
                </a:r>
                <a:endParaRPr lang="en-US" sz="18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88" name="Text Box 37"/>
              <p:cNvSpPr txBox="1">
                <a:spLocks noChangeArrowheads="1"/>
              </p:cNvSpPr>
              <p:nvPr/>
            </p:nvSpPr>
            <p:spPr bwMode="auto">
              <a:xfrm>
                <a:off x="3390900" y="1463675"/>
                <a:ext cx="247861" cy="3097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800" b="1" dirty="0" smtClean="0">
                    <a:solidFill>
                      <a:schemeClr val="tx2"/>
                    </a:solidFill>
                    <a:sym typeface="Symbol" charset="0"/>
                  </a:rPr>
                  <a:t>7</a:t>
                </a:r>
                <a:endParaRPr lang="en-US" sz="1800" b="1" dirty="0">
                  <a:solidFill>
                    <a:schemeClr val="tx2"/>
                  </a:solidFill>
                </a:endParaRPr>
              </a:p>
            </p:txBody>
          </p:sp>
        </p:grpSp>
        <p:sp>
          <p:nvSpPr>
            <p:cNvPr id="89" name="Text Box 37"/>
            <p:cNvSpPr txBox="1">
              <a:spLocks noChangeArrowheads="1"/>
            </p:cNvSpPr>
            <p:nvPr/>
          </p:nvSpPr>
          <p:spPr bwMode="auto">
            <a:xfrm>
              <a:off x="6778336" y="2139277"/>
              <a:ext cx="33214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b="1" dirty="0" smtClean="0">
                  <a:solidFill>
                    <a:schemeClr val="tx2"/>
                  </a:solidFill>
                  <a:sym typeface="Symbol" charset="0"/>
                </a:rPr>
                <a:t>4</a:t>
              </a:r>
              <a:endParaRPr lang="en-US" sz="1800" b="1" dirty="0">
                <a:solidFill>
                  <a:schemeClr val="tx2"/>
                </a:solidFill>
              </a:endParaRPr>
            </a:p>
          </p:txBody>
        </p:sp>
      </p:grp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5943564"/>
              </p:ext>
            </p:extLst>
          </p:nvPr>
        </p:nvGraphicFramePr>
        <p:xfrm>
          <a:off x="1392658" y="4423099"/>
          <a:ext cx="609599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857"/>
                <a:gridCol w="870857"/>
                <a:gridCol w="870857"/>
                <a:gridCol w="870857"/>
                <a:gridCol w="870857"/>
                <a:gridCol w="870857"/>
                <a:gridCol w="87085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Vertex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Key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0" dirty="0" smtClean="0">
                          <a:solidFill>
                            <a:schemeClr val="tx1"/>
                          </a:solidFill>
                          <a:sym typeface="Symbol" charset="0"/>
                        </a:rPr>
                        <a:t>2</a:t>
                      </a:r>
                      <a:endParaRPr lang="en-US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0" dirty="0" smtClean="0">
                          <a:solidFill>
                            <a:schemeClr val="tx1"/>
                          </a:solidFill>
                          <a:sym typeface="Symbol" charset="0"/>
                        </a:rPr>
                        <a:t>5</a:t>
                      </a:r>
                      <a:endParaRPr lang="en-US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0" dirty="0" smtClean="0">
                          <a:solidFill>
                            <a:schemeClr val="tx1"/>
                          </a:solidFill>
                          <a:sym typeface="Symbol" charset="0"/>
                        </a:rPr>
                        <a:t>7</a:t>
                      </a:r>
                      <a:endParaRPr lang="en-US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0" dirty="0" smtClean="0">
                          <a:solidFill>
                            <a:schemeClr val="tx1"/>
                          </a:solidFill>
                          <a:sym typeface="Symbol" charset="0"/>
                        </a:rPr>
                        <a:t>3</a:t>
                      </a:r>
                      <a:endParaRPr lang="en-US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0" dirty="0" smtClean="0">
                          <a:solidFill>
                            <a:schemeClr val="tx1"/>
                          </a:solidFill>
                          <a:sym typeface="Symbol" charset="0"/>
                        </a:rPr>
                        <a:t>4</a:t>
                      </a:r>
                      <a:endParaRPr lang="en-US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l-GR" b="1" dirty="0" smtClean="0"/>
                        <a:t>π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US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392658" y="5707862"/>
            <a:ext cx="49581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en-US" b="0" dirty="0" smtClean="0"/>
              <a:t>: C</a:t>
            </a:r>
            <a:endParaRPr lang="en-US" b="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/>
              <p:cNvSpPr txBox="1"/>
              <p:nvPr/>
            </p:nvSpPr>
            <p:spPr>
              <a:xfrm>
                <a:off x="1324665" y="2263822"/>
                <a:ext cx="109761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u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US" sz="20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E</a:t>
                </a:r>
              </a:p>
            </p:txBody>
          </p:sp>
        </mc:Choice>
        <mc:Fallback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4665" y="2263822"/>
                <a:ext cx="1097613" cy="400110"/>
              </a:xfrm>
              <a:prstGeom prst="rect">
                <a:avLst/>
              </a:prstGeom>
              <a:blipFill rotWithShape="0">
                <a:blip r:embed="rId2"/>
                <a:stretch>
                  <a:fillRect l="-5556" t="-6061" b="-2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4768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  <a:latin typeface="Tahoma" charset="0"/>
              </a:rPr>
              <a:t>Example: Prim’s Algorithm</a:t>
            </a:r>
            <a:endParaRPr lang="en-US" dirty="0">
              <a:solidFill>
                <a:srgbClr val="FF0000"/>
              </a:solidFill>
              <a:latin typeface="Tahoma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321 - Data Structures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E4661E-959B-41F6-A2B4-2D9284F0878A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2819400" y="1109985"/>
            <a:ext cx="4976878" cy="3007837"/>
            <a:chOff x="2133600" y="1295400"/>
            <a:chExt cx="4976878" cy="3007837"/>
          </a:xfrm>
        </p:grpSpPr>
        <p:grpSp>
          <p:nvGrpSpPr>
            <p:cNvPr id="57" name="Group 56"/>
            <p:cNvGrpSpPr/>
            <p:nvPr/>
          </p:nvGrpSpPr>
          <p:grpSpPr>
            <a:xfrm>
              <a:off x="2133600" y="1295400"/>
              <a:ext cx="4773664" cy="3007837"/>
              <a:chOff x="609600" y="1463675"/>
              <a:chExt cx="3562350" cy="2522538"/>
            </a:xfrm>
          </p:grpSpPr>
          <p:sp>
            <p:nvSpPr>
              <p:cNvPr id="58" name="Freeform 39"/>
              <p:cNvSpPr>
                <a:spLocks/>
              </p:cNvSpPr>
              <p:nvPr/>
            </p:nvSpPr>
            <p:spPr bwMode="auto">
              <a:xfrm>
                <a:off x="609600" y="3124200"/>
                <a:ext cx="806450" cy="862013"/>
              </a:xfrm>
              <a:custGeom>
                <a:avLst/>
                <a:gdLst>
                  <a:gd name="T0" fmla="*/ 105846563 w 508"/>
                  <a:gd name="T1" fmla="*/ 619958797 h 543"/>
                  <a:gd name="T2" fmla="*/ 211693125 w 508"/>
                  <a:gd name="T3" fmla="*/ 1118950024 h 543"/>
                  <a:gd name="T4" fmla="*/ 846772500 w 508"/>
                  <a:gd name="T5" fmla="*/ 1270159487 h 543"/>
                  <a:gd name="T6" fmla="*/ 1255037813 w 508"/>
                  <a:gd name="T7" fmla="*/ 529233119 h 543"/>
                  <a:gd name="T8" fmla="*/ 695563125 w 508"/>
                  <a:gd name="T9" fmla="*/ 15120946 h 543"/>
                  <a:gd name="T10" fmla="*/ 105846563 w 508"/>
                  <a:gd name="T11" fmla="*/ 619958797 h 54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08"/>
                  <a:gd name="T19" fmla="*/ 0 h 543"/>
                  <a:gd name="T20" fmla="*/ 508 w 508"/>
                  <a:gd name="T21" fmla="*/ 543 h 54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08" h="543">
                    <a:moveTo>
                      <a:pt x="42" y="246"/>
                    </a:moveTo>
                    <a:cubicBezTo>
                      <a:pt x="0" y="396"/>
                      <a:pt x="35" y="401"/>
                      <a:pt x="84" y="444"/>
                    </a:cubicBezTo>
                    <a:cubicBezTo>
                      <a:pt x="133" y="487"/>
                      <a:pt x="267" y="543"/>
                      <a:pt x="336" y="504"/>
                    </a:cubicBezTo>
                    <a:cubicBezTo>
                      <a:pt x="405" y="465"/>
                      <a:pt x="508" y="293"/>
                      <a:pt x="498" y="210"/>
                    </a:cubicBezTo>
                    <a:cubicBezTo>
                      <a:pt x="488" y="127"/>
                      <a:pt x="352" y="0"/>
                      <a:pt x="276" y="6"/>
                    </a:cubicBezTo>
                    <a:cubicBezTo>
                      <a:pt x="200" y="12"/>
                      <a:pt x="84" y="96"/>
                      <a:pt x="42" y="246"/>
                    </a:cubicBezTo>
                    <a:close/>
                  </a:path>
                </a:pathLst>
              </a:custGeom>
              <a:solidFill>
                <a:srgbClr val="DDDD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" name="Oval 4"/>
              <p:cNvSpPr>
                <a:spLocks noChangeArrowheads="1"/>
              </p:cNvSpPr>
              <p:nvPr/>
            </p:nvSpPr>
            <p:spPr bwMode="auto">
              <a:xfrm>
                <a:off x="1200150" y="1981200"/>
                <a:ext cx="304800" cy="304800"/>
              </a:xfrm>
              <a:prstGeom prst="ellipse">
                <a:avLst/>
              </a:prstGeom>
              <a:solidFill>
                <a:srgbClr val="FF0000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sz="1800"/>
                  <a:t>B</a:t>
                </a:r>
              </a:p>
            </p:txBody>
          </p:sp>
          <p:sp>
            <p:nvSpPr>
              <p:cNvPr id="60" name="Oval 5"/>
              <p:cNvSpPr>
                <a:spLocks noChangeArrowheads="1"/>
              </p:cNvSpPr>
              <p:nvPr/>
            </p:nvSpPr>
            <p:spPr bwMode="auto">
              <a:xfrm>
                <a:off x="3181350" y="1676400"/>
                <a:ext cx="304800" cy="304800"/>
              </a:xfrm>
              <a:prstGeom prst="ellipse">
                <a:avLst/>
              </a:prstGeom>
              <a:solidFill>
                <a:srgbClr val="FF0000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sz="1800"/>
                  <a:t>D</a:t>
                </a:r>
              </a:p>
            </p:txBody>
          </p:sp>
          <p:sp>
            <p:nvSpPr>
              <p:cNvPr id="61" name="Oval 6"/>
              <p:cNvSpPr>
                <a:spLocks noChangeArrowheads="1"/>
              </p:cNvSpPr>
              <p:nvPr/>
            </p:nvSpPr>
            <p:spPr bwMode="auto">
              <a:xfrm>
                <a:off x="1885950" y="2590800"/>
                <a:ext cx="304800" cy="304800"/>
              </a:xfrm>
              <a:prstGeom prst="ellipse">
                <a:avLst/>
              </a:prstGeom>
              <a:solidFill>
                <a:srgbClr val="FF0000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sz="1800"/>
                  <a:t>C</a:t>
                </a:r>
              </a:p>
            </p:txBody>
          </p:sp>
          <p:sp>
            <p:nvSpPr>
              <p:cNvPr id="62" name="Oval 7"/>
              <p:cNvSpPr>
                <a:spLocks noChangeArrowheads="1"/>
              </p:cNvSpPr>
              <p:nvPr/>
            </p:nvSpPr>
            <p:spPr bwMode="auto">
              <a:xfrm>
                <a:off x="895350" y="3276600"/>
                <a:ext cx="304800" cy="304800"/>
              </a:xfrm>
              <a:prstGeom prst="ellipse">
                <a:avLst/>
              </a:prstGeom>
              <a:solidFill>
                <a:schemeClr val="folHlink"/>
              </a:solidFill>
              <a:ln w="381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sz="1800">
                    <a:solidFill>
                      <a:schemeClr val="tx2"/>
                    </a:solidFill>
                  </a:rPr>
                  <a:t>A</a:t>
                </a:r>
              </a:p>
            </p:txBody>
          </p:sp>
          <p:sp>
            <p:nvSpPr>
              <p:cNvPr id="63" name="Oval 8"/>
              <p:cNvSpPr>
                <a:spLocks noChangeArrowheads="1"/>
              </p:cNvSpPr>
              <p:nvPr/>
            </p:nvSpPr>
            <p:spPr bwMode="auto">
              <a:xfrm>
                <a:off x="3867150" y="2438400"/>
                <a:ext cx="304800" cy="304800"/>
              </a:xfrm>
              <a:prstGeom prst="ellipse">
                <a:avLst/>
              </a:prstGeom>
              <a:solidFill>
                <a:srgbClr val="FF0000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sz="1800"/>
                  <a:t>F</a:t>
                </a:r>
              </a:p>
            </p:txBody>
          </p:sp>
          <p:sp>
            <p:nvSpPr>
              <p:cNvPr id="64" name="Oval 9"/>
              <p:cNvSpPr>
                <a:spLocks noChangeArrowheads="1"/>
              </p:cNvSpPr>
              <p:nvPr/>
            </p:nvSpPr>
            <p:spPr bwMode="auto">
              <a:xfrm>
                <a:off x="3333750" y="3124200"/>
                <a:ext cx="304800" cy="304800"/>
              </a:xfrm>
              <a:prstGeom prst="ellipse">
                <a:avLst/>
              </a:prstGeom>
              <a:solidFill>
                <a:srgbClr val="FF0000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sz="1800"/>
                  <a:t>E</a:t>
                </a:r>
              </a:p>
            </p:txBody>
          </p:sp>
          <p:cxnSp>
            <p:nvCxnSpPr>
              <p:cNvPr id="65" name="AutoShape 10"/>
              <p:cNvCxnSpPr>
                <a:cxnSpLocks noChangeShapeType="1"/>
                <a:stCxn id="59" idx="5"/>
                <a:endCxn id="61" idx="1"/>
              </p:cNvCxnSpPr>
              <p:nvPr/>
            </p:nvCxnSpPr>
            <p:spPr bwMode="auto">
              <a:xfrm>
                <a:off x="1460500" y="2251075"/>
                <a:ext cx="469900" cy="374650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66" name="AutoShape 11"/>
              <p:cNvCxnSpPr>
                <a:cxnSpLocks noChangeShapeType="1"/>
                <a:stCxn id="61" idx="3"/>
                <a:endCxn id="62" idx="7"/>
              </p:cNvCxnSpPr>
              <p:nvPr/>
            </p:nvCxnSpPr>
            <p:spPr bwMode="auto">
              <a:xfrm flipH="1">
                <a:off x="1155700" y="2860675"/>
                <a:ext cx="774700" cy="441325"/>
              </a:xfrm>
              <a:prstGeom prst="straightConnector1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67" name="AutoShape 12"/>
              <p:cNvCxnSpPr>
                <a:cxnSpLocks noChangeShapeType="1"/>
                <a:stCxn id="59" idx="3"/>
                <a:endCxn id="62" idx="0"/>
              </p:cNvCxnSpPr>
              <p:nvPr/>
            </p:nvCxnSpPr>
            <p:spPr bwMode="auto">
              <a:xfrm flipH="1">
                <a:off x="1047750" y="2251075"/>
                <a:ext cx="196850" cy="1006475"/>
              </a:xfrm>
              <a:prstGeom prst="straightConnector1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68" name="AutoShape 13"/>
              <p:cNvCxnSpPr>
                <a:cxnSpLocks noChangeShapeType="1"/>
                <a:stCxn id="61" idx="6"/>
                <a:endCxn id="64" idx="1"/>
              </p:cNvCxnSpPr>
              <p:nvPr/>
            </p:nvCxnSpPr>
            <p:spPr bwMode="auto">
              <a:xfrm>
                <a:off x="2200275" y="2743200"/>
                <a:ext cx="1177925" cy="415925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69" name="AutoShape 14"/>
              <p:cNvCxnSpPr>
                <a:cxnSpLocks noChangeShapeType="1"/>
                <a:stCxn id="62" idx="6"/>
                <a:endCxn id="64" idx="2"/>
              </p:cNvCxnSpPr>
              <p:nvPr/>
            </p:nvCxnSpPr>
            <p:spPr bwMode="auto">
              <a:xfrm flipV="1">
                <a:off x="1219200" y="3276600"/>
                <a:ext cx="2105025" cy="152400"/>
              </a:xfrm>
              <a:prstGeom prst="straightConnector1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70" name="AutoShape 15"/>
              <p:cNvCxnSpPr>
                <a:cxnSpLocks noChangeShapeType="1"/>
                <a:stCxn id="59" idx="6"/>
                <a:endCxn id="60" idx="2"/>
              </p:cNvCxnSpPr>
              <p:nvPr/>
            </p:nvCxnSpPr>
            <p:spPr bwMode="auto">
              <a:xfrm flipV="1">
                <a:off x="1514475" y="1828800"/>
                <a:ext cx="1657350" cy="304800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71" name="AutoShape 16"/>
              <p:cNvCxnSpPr>
                <a:cxnSpLocks noChangeShapeType="1"/>
                <a:stCxn id="61" idx="7"/>
                <a:endCxn id="60" idx="3"/>
              </p:cNvCxnSpPr>
              <p:nvPr/>
            </p:nvCxnSpPr>
            <p:spPr bwMode="auto">
              <a:xfrm flipV="1">
                <a:off x="2146300" y="1946275"/>
                <a:ext cx="1079500" cy="679450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72" name="AutoShape 17"/>
              <p:cNvCxnSpPr>
                <a:cxnSpLocks noChangeShapeType="1"/>
                <a:stCxn id="63" idx="1"/>
                <a:endCxn id="60" idx="5"/>
              </p:cNvCxnSpPr>
              <p:nvPr/>
            </p:nvCxnSpPr>
            <p:spPr bwMode="auto">
              <a:xfrm flipH="1" flipV="1">
                <a:off x="3441700" y="1946275"/>
                <a:ext cx="469900" cy="527050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73" name="AutoShape 18"/>
              <p:cNvCxnSpPr>
                <a:cxnSpLocks noChangeShapeType="1"/>
                <a:stCxn id="64" idx="7"/>
                <a:endCxn id="63" idx="3"/>
              </p:cNvCxnSpPr>
              <p:nvPr/>
            </p:nvCxnSpPr>
            <p:spPr bwMode="auto">
              <a:xfrm flipV="1">
                <a:off x="3594100" y="2708275"/>
                <a:ext cx="317500" cy="450850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sp>
            <p:nvSpPr>
              <p:cNvPr id="74" name="Text Box 19"/>
              <p:cNvSpPr txBox="1">
                <a:spLocks noChangeArrowheads="1"/>
              </p:cNvSpPr>
              <p:nvPr/>
            </p:nvSpPr>
            <p:spPr bwMode="auto">
              <a:xfrm>
                <a:off x="2176463" y="1676400"/>
                <a:ext cx="232311" cy="3097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800" b="0"/>
                  <a:t>7</a:t>
                </a:r>
              </a:p>
            </p:txBody>
          </p:sp>
          <p:sp>
            <p:nvSpPr>
              <p:cNvPr id="75" name="Text Box 20"/>
              <p:cNvSpPr txBox="1">
                <a:spLocks noChangeArrowheads="1"/>
              </p:cNvSpPr>
              <p:nvPr/>
            </p:nvSpPr>
            <p:spPr bwMode="auto">
              <a:xfrm>
                <a:off x="3667125" y="1995488"/>
                <a:ext cx="232311" cy="3097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800" b="0"/>
                  <a:t>4</a:t>
                </a:r>
              </a:p>
            </p:txBody>
          </p:sp>
          <p:sp>
            <p:nvSpPr>
              <p:cNvPr id="76" name="Text Box 21"/>
              <p:cNvSpPr txBox="1">
                <a:spLocks noChangeArrowheads="1"/>
              </p:cNvSpPr>
              <p:nvPr/>
            </p:nvSpPr>
            <p:spPr bwMode="auto">
              <a:xfrm>
                <a:off x="827088" y="2463800"/>
                <a:ext cx="232311" cy="3097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800" b="0" dirty="0">
                    <a:solidFill>
                      <a:schemeClr val="tx2"/>
                    </a:solidFill>
                  </a:rPr>
                  <a:t>2</a:t>
                </a:r>
              </a:p>
            </p:txBody>
          </p:sp>
          <p:sp>
            <p:nvSpPr>
              <p:cNvPr id="77" name="Text Box 22"/>
              <p:cNvSpPr txBox="1">
                <a:spLocks noChangeArrowheads="1"/>
              </p:cNvSpPr>
              <p:nvPr/>
            </p:nvSpPr>
            <p:spPr bwMode="auto">
              <a:xfrm>
                <a:off x="2795588" y="2681288"/>
                <a:ext cx="232311" cy="3097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800" b="0"/>
                  <a:t>8</a:t>
                </a:r>
              </a:p>
            </p:txBody>
          </p:sp>
          <p:sp>
            <p:nvSpPr>
              <p:cNvPr id="78" name="Text Box 23"/>
              <p:cNvSpPr txBox="1">
                <a:spLocks noChangeArrowheads="1"/>
              </p:cNvSpPr>
              <p:nvPr/>
            </p:nvSpPr>
            <p:spPr bwMode="auto">
              <a:xfrm>
                <a:off x="1414463" y="2376488"/>
                <a:ext cx="232311" cy="3097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800" b="0"/>
                  <a:t>5</a:t>
                </a:r>
              </a:p>
            </p:txBody>
          </p:sp>
          <p:sp>
            <p:nvSpPr>
              <p:cNvPr id="79" name="Text Box 24"/>
              <p:cNvSpPr txBox="1">
                <a:spLocks noChangeArrowheads="1"/>
              </p:cNvSpPr>
              <p:nvPr/>
            </p:nvSpPr>
            <p:spPr bwMode="auto">
              <a:xfrm>
                <a:off x="2054225" y="3367088"/>
                <a:ext cx="232311" cy="3097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800" b="0">
                    <a:solidFill>
                      <a:schemeClr val="tx2"/>
                    </a:solidFill>
                  </a:rPr>
                  <a:t>7</a:t>
                </a:r>
              </a:p>
            </p:txBody>
          </p:sp>
          <p:sp>
            <p:nvSpPr>
              <p:cNvPr id="80" name="Text Box 25"/>
              <p:cNvSpPr txBox="1">
                <a:spLocks noChangeArrowheads="1"/>
              </p:cNvSpPr>
              <p:nvPr/>
            </p:nvSpPr>
            <p:spPr bwMode="auto">
              <a:xfrm>
                <a:off x="3719513" y="2838450"/>
                <a:ext cx="232311" cy="3097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800" b="0"/>
                  <a:t>3</a:t>
                </a:r>
              </a:p>
            </p:txBody>
          </p:sp>
          <p:sp>
            <p:nvSpPr>
              <p:cNvPr id="81" name="Text Box 26"/>
              <p:cNvSpPr txBox="1">
                <a:spLocks noChangeArrowheads="1"/>
              </p:cNvSpPr>
              <p:nvPr/>
            </p:nvSpPr>
            <p:spPr bwMode="auto">
              <a:xfrm>
                <a:off x="2647950" y="2224088"/>
                <a:ext cx="232311" cy="3097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800" b="0"/>
                  <a:t>9</a:t>
                </a:r>
              </a:p>
            </p:txBody>
          </p:sp>
          <p:sp>
            <p:nvSpPr>
              <p:cNvPr id="82" name="Text Box 27"/>
              <p:cNvSpPr txBox="1">
                <a:spLocks noChangeArrowheads="1"/>
              </p:cNvSpPr>
              <p:nvPr/>
            </p:nvSpPr>
            <p:spPr bwMode="auto">
              <a:xfrm>
                <a:off x="1620838" y="2940050"/>
                <a:ext cx="232311" cy="3097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800" b="0">
                    <a:solidFill>
                      <a:schemeClr val="tx2"/>
                    </a:solidFill>
                  </a:rPr>
                  <a:t>8</a:t>
                </a:r>
              </a:p>
            </p:txBody>
          </p:sp>
          <p:sp>
            <p:nvSpPr>
              <p:cNvPr id="83" name="Text Box 32"/>
              <p:cNvSpPr txBox="1">
                <a:spLocks noChangeArrowheads="1"/>
              </p:cNvSpPr>
              <p:nvPr/>
            </p:nvSpPr>
            <p:spPr bwMode="auto">
              <a:xfrm>
                <a:off x="666750" y="3429000"/>
                <a:ext cx="309563" cy="3667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800">
                    <a:solidFill>
                      <a:schemeClr val="tx2"/>
                    </a:solidFill>
                  </a:rPr>
                  <a:t>0</a:t>
                </a:r>
              </a:p>
            </p:txBody>
          </p:sp>
          <p:sp>
            <p:nvSpPr>
              <p:cNvPr id="84" name="Text Box 33"/>
              <p:cNvSpPr txBox="1">
                <a:spLocks noChangeArrowheads="1"/>
              </p:cNvSpPr>
              <p:nvPr/>
            </p:nvSpPr>
            <p:spPr bwMode="auto">
              <a:xfrm>
                <a:off x="3562350" y="3290888"/>
                <a:ext cx="247861" cy="3097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800" dirty="0" smtClean="0">
                    <a:solidFill>
                      <a:schemeClr val="tx2"/>
                    </a:solidFill>
                    <a:sym typeface="Symbol" charset="0"/>
                  </a:rPr>
                  <a:t>3</a:t>
                </a:r>
                <a:endParaRPr lang="en-US" sz="18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85" name="Text Box 34"/>
              <p:cNvSpPr txBox="1">
                <a:spLocks noChangeArrowheads="1"/>
              </p:cNvSpPr>
              <p:nvPr/>
            </p:nvSpPr>
            <p:spPr bwMode="auto">
              <a:xfrm>
                <a:off x="971550" y="1766888"/>
                <a:ext cx="247861" cy="3097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800" dirty="0" smtClean="0">
                    <a:solidFill>
                      <a:schemeClr val="tx2"/>
                    </a:solidFill>
                    <a:sym typeface="Symbol" charset="0"/>
                  </a:rPr>
                  <a:t>2</a:t>
                </a:r>
                <a:endParaRPr lang="en-US" sz="18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86" name="Text Box 35"/>
              <p:cNvSpPr txBox="1">
                <a:spLocks noChangeArrowheads="1"/>
              </p:cNvSpPr>
              <p:nvPr/>
            </p:nvSpPr>
            <p:spPr bwMode="auto">
              <a:xfrm>
                <a:off x="1885950" y="2276475"/>
                <a:ext cx="247861" cy="3097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800" dirty="0">
                    <a:solidFill>
                      <a:schemeClr val="tx2"/>
                    </a:solidFill>
                    <a:sym typeface="Symbol" charset="0"/>
                  </a:rPr>
                  <a:t>8</a:t>
                </a:r>
                <a:endParaRPr lang="en-US" sz="18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88" name="Text Box 37"/>
              <p:cNvSpPr txBox="1">
                <a:spLocks noChangeArrowheads="1"/>
              </p:cNvSpPr>
              <p:nvPr/>
            </p:nvSpPr>
            <p:spPr bwMode="auto">
              <a:xfrm>
                <a:off x="3390900" y="1463675"/>
                <a:ext cx="247861" cy="3097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800" b="1" dirty="0" smtClean="0">
                    <a:solidFill>
                      <a:schemeClr val="tx2"/>
                    </a:solidFill>
                    <a:sym typeface="Symbol" charset="0"/>
                  </a:rPr>
                  <a:t>7</a:t>
                </a:r>
                <a:endParaRPr lang="en-US" sz="1800" b="1" dirty="0">
                  <a:solidFill>
                    <a:schemeClr val="tx2"/>
                  </a:solidFill>
                </a:endParaRPr>
              </a:p>
            </p:txBody>
          </p:sp>
        </p:grpSp>
        <p:sp>
          <p:nvSpPr>
            <p:cNvPr id="89" name="Text Box 37"/>
            <p:cNvSpPr txBox="1">
              <a:spLocks noChangeArrowheads="1"/>
            </p:cNvSpPr>
            <p:nvPr/>
          </p:nvSpPr>
          <p:spPr bwMode="auto">
            <a:xfrm>
              <a:off x="6778336" y="2139277"/>
              <a:ext cx="33214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b="1" dirty="0" smtClean="0">
                  <a:solidFill>
                    <a:schemeClr val="tx2"/>
                  </a:solidFill>
                  <a:sym typeface="Symbol" charset="0"/>
                </a:rPr>
                <a:t>4</a:t>
              </a:r>
              <a:endParaRPr lang="en-US" sz="1800" b="1" dirty="0">
                <a:solidFill>
                  <a:schemeClr val="tx2"/>
                </a:solidFill>
              </a:endParaRPr>
            </a:p>
          </p:txBody>
        </p:sp>
      </p:grp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4431213"/>
              </p:ext>
            </p:extLst>
          </p:nvPr>
        </p:nvGraphicFramePr>
        <p:xfrm>
          <a:off x="1392658" y="4423099"/>
          <a:ext cx="609599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857"/>
                <a:gridCol w="870857"/>
                <a:gridCol w="870857"/>
                <a:gridCol w="870857"/>
                <a:gridCol w="870857"/>
                <a:gridCol w="870857"/>
                <a:gridCol w="87085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Vertex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Key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0" dirty="0" smtClean="0">
                          <a:solidFill>
                            <a:schemeClr val="tx1"/>
                          </a:solidFill>
                          <a:sym typeface="Symbol" charset="0"/>
                        </a:rPr>
                        <a:t>2</a:t>
                      </a:r>
                      <a:endParaRPr lang="en-US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0" dirty="0" smtClean="0">
                          <a:solidFill>
                            <a:schemeClr val="tx1"/>
                          </a:solidFill>
                          <a:sym typeface="Symbol" charset="0"/>
                        </a:rPr>
                        <a:t>8</a:t>
                      </a:r>
                      <a:endParaRPr lang="en-US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0" dirty="0" smtClean="0">
                          <a:solidFill>
                            <a:schemeClr val="tx1"/>
                          </a:solidFill>
                          <a:sym typeface="Symbol" charset="0"/>
                        </a:rPr>
                        <a:t>7</a:t>
                      </a:r>
                      <a:endParaRPr lang="en-US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0" dirty="0" smtClean="0">
                          <a:solidFill>
                            <a:schemeClr val="tx1"/>
                          </a:solidFill>
                          <a:sym typeface="Symbol" charset="0"/>
                        </a:rPr>
                        <a:t>3</a:t>
                      </a:r>
                      <a:endParaRPr lang="en-US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0" dirty="0" smtClean="0">
                          <a:solidFill>
                            <a:schemeClr val="tx1"/>
                          </a:solidFill>
                          <a:sym typeface="Symbol" charset="0"/>
                        </a:rPr>
                        <a:t>4</a:t>
                      </a:r>
                      <a:endParaRPr lang="en-US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l-GR" b="1" dirty="0" smtClean="0"/>
                        <a:t>π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US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392658" y="5707862"/>
            <a:ext cx="49581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en-US" b="0" dirty="0" smtClean="0"/>
              <a:t>: </a:t>
            </a:r>
            <a:endParaRPr lang="en-US" b="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/>
              <p:cNvSpPr txBox="1"/>
              <p:nvPr/>
            </p:nvSpPr>
            <p:spPr>
              <a:xfrm>
                <a:off x="1324665" y="2263822"/>
                <a:ext cx="109761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u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US" sz="20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C</a:t>
                </a:r>
              </a:p>
            </p:txBody>
          </p:sp>
        </mc:Choice>
        <mc:Fallback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4665" y="2263822"/>
                <a:ext cx="1097613" cy="400110"/>
              </a:xfrm>
              <a:prstGeom prst="rect">
                <a:avLst/>
              </a:prstGeom>
              <a:blipFill rotWithShape="0">
                <a:blip r:embed="rId2"/>
                <a:stretch>
                  <a:fillRect l="-5556" t="-6061" b="-2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9259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  <a:latin typeface="Tahoma" charset="0"/>
              </a:rPr>
              <a:t>Example: Prim’s Algorithm</a:t>
            </a:r>
            <a:endParaRPr lang="en-US" dirty="0">
              <a:solidFill>
                <a:srgbClr val="FF0000"/>
              </a:solidFill>
              <a:latin typeface="Tahoma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321 - Data Structures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E4661E-959B-41F6-A2B4-2D9284F0878A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1952218" y="812007"/>
            <a:ext cx="4976878" cy="3007837"/>
            <a:chOff x="2133600" y="1295400"/>
            <a:chExt cx="4976878" cy="3007837"/>
          </a:xfrm>
        </p:grpSpPr>
        <p:grpSp>
          <p:nvGrpSpPr>
            <p:cNvPr id="57" name="Group 56"/>
            <p:cNvGrpSpPr/>
            <p:nvPr/>
          </p:nvGrpSpPr>
          <p:grpSpPr>
            <a:xfrm>
              <a:off x="2133600" y="1295400"/>
              <a:ext cx="4773664" cy="3007837"/>
              <a:chOff x="609600" y="1463675"/>
              <a:chExt cx="3562350" cy="2522538"/>
            </a:xfrm>
          </p:grpSpPr>
          <p:sp>
            <p:nvSpPr>
              <p:cNvPr id="58" name="Freeform 39"/>
              <p:cNvSpPr>
                <a:spLocks/>
              </p:cNvSpPr>
              <p:nvPr/>
            </p:nvSpPr>
            <p:spPr bwMode="auto">
              <a:xfrm>
                <a:off x="609600" y="3124200"/>
                <a:ext cx="806450" cy="862013"/>
              </a:xfrm>
              <a:custGeom>
                <a:avLst/>
                <a:gdLst>
                  <a:gd name="T0" fmla="*/ 105846563 w 508"/>
                  <a:gd name="T1" fmla="*/ 619958797 h 543"/>
                  <a:gd name="T2" fmla="*/ 211693125 w 508"/>
                  <a:gd name="T3" fmla="*/ 1118950024 h 543"/>
                  <a:gd name="T4" fmla="*/ 846772500 w 508"/>
                  <a:gd name="T5" fmla="*/ 1270159487 h 543"/>
                  <a:gd name="T6" fmla="*/ 1255037813 w 508"/>
                  <a:gd name="T7" fmla="*/ 529233119 h 543"/>
                  <a:gd name="T8" fmla="*/ 695563125 w 508"/>
                  <a:gd name="T9" fmla="*/ 15120946 h 543"/>
                  <a:gd name="T10" fmla="*/ 105846563 w 508"/>
                  <a:gd name="T11" fmla="*/ 619958797 h 54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08"/>
                  <a:gd name="T19" fmla="*/ 0 h 543"/>
                  <a:gd name="T20" fmla="*/ 508 w 508"/>
                  <a:gd name="T21" fmla="*/ 543 h 54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08" h="543">
                    <a:moveTo>
                      <a:pt x="42" y="246"/>
                    </a:moveTo>
                    <a:cubicBezTo>
                      <a:pt x="0" y="396"/>
                      <a:pt x="35" y="401"/>
                      <a:pt x="84" y="444"/>
                    </a:cubicBezTo>
                    <a:cubicBezTo>
                      <a:pt x="133" y="487"/>
                      <a:pt x="267" y="543"/>
                      <a:pt x="336" y="504"/>
                    </a:cubicBezTo>
                    <a:cubicBezTo>
                      <a:pt x="405" y="465"/>
                      <a:pt x="508" y="293"/>
                      <a:pt x="498" y="210"/>
                    </a:cubicBezTo>
                    <a:cubicBezTo>
                      <a:pt x="488" y="127"/>
                      <a:pt x="352" y="0"/>
                      <a:pt x="276" y="6"/>
                    </a:cubicBezTo>
                    <a:cubicBezTo>
                      <a:pt x="200" y="12"/>
                      <a:pt x="84" y="96"/>
                      <a:pt x="42" y="246"/>
                    </a:cubicBezTo>
                    <a:close/>
                  </a:path>
                </a:pathLst>
              </a:custGeom>
              <a:solidFill>
                <a:srgbClr val="DDDD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" name="Oval 4"/>
              <p:cNvSpPr>
                <a:spLocks noChangeArrowheads="1"/>
              </p:cNvSpPr>
              <p:nvPr/>
            </p:nvSpPr>
            <p:spPr bwMode="auto">
              <a:xfrm>
                <a:off x="1200150" y="1981200"/>
                <a:ext cx="304800" cy="304800"/>
              </a:xfrm>
              <a:prstGeom prst="ellipse">
                <a:avLst/>
              </a:prstGeom>
              <a:solidFill>
                <a:srgbClr val="FF0000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sz="1800"/>
                  <a:t>B</a:t>
                </a:r>
              </a:p>
            </p:txBody>
          </p:sp>
          <p:sp>
            <p:nvSpPr>
              <p:cNvPr id="60" name="Oval 5"/>
              <p:cNvSpPr>
                <a:spLocks noChangeArrowheads="1"/>
              </p:cNvSpPr>
              <p:nvPr/>
            </p:nvSpPr>
            <p:spPr bwMode="auto">
              <a:xfrm>
                <a:off x="3181350" y="1676400"/>
                <a:ext cx="304800" cy="304800"/>
              </a:xfrm>
              <a:prstGeom prst="ellipse">
                <a:avLst/>
              </a:prstGeom>
              <a:solidFill>
                <a:srgbClr val="FF0000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sz="1800"/>
                  <a:t>D</a:t>
                </a:r>
              </a:p>
            </p:txBody>
          </p:sp>
          <p:sp>
            <p:nvSpPr>
              <p:cNvPr id="61" name="Oval 6"/>
              <p:cNvSpPr>
                <a:spLocks noChangeArrowheads="1"/>
              </p:cNvSpPr>
              <p:nvPr/>
            </p:nvSpPr>
            <p:spPr bwMode="auto">
              <a:xfrm>
                <a:off x="1885950" y="2590800"/>
                <a:ext cx="304800" cy="304800"/>
              </a:xfrm>
              <a:prstGeom prst="ellipse">
                <a:avLst/>
              </a:prstGeom>
              <a:solidFill>
                <a:srgbClr val="FF0000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sz="1800" dirty="0"/>
                  <a:t>C</a:t>
                </a:r>
              </a:p>
            </p:txBody>
          </p:sp>
          <p:sp>
            <p:nvSpPr>
              <p:cNvPr id="62" name="Oval 7"/>
              <p:cNvSpPr>
                <a:spLocks noChangeArrowheads="1"/>
              </p:cNvSpPr>
              <p:nvPr/>
            </p:nvSpPr>
            <p:spPr bwMode="auto">
              <a:xfrm>
                <a:off x="895350" y="3276600"/>
                <a:ext cx="304800" cy="304800"/>
              </a:xfrm>
              <a:prstGeom prst="ellipse">
                <a:avLst/>
              </a:prstGeom>
              <a:solidFill>
                <a:schemeClr val="folHlink"/>
              </a:solidFill>
              <a:ln w="381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sz="1800">
                    <a:solidFill>
                      <a:schemeClr val="tx2"/>
                    </a:solidFill>
                  </a:rPr>
                  <a:t>A</a:t>
                </a:r>
              </a:p>
            </p:txBody>
          </p:sp>
          <p:sp>
            <p:nvSpPr>
              <p:cNvPr id="63" name="Oval 8"/>
              <p:cNvSpPr>
                <a:spLocks noChangeArrowheads="1"/>
              </p:cNvSpPr>
              <p:nvPr/>
            </p:nvSpPr>
            <p:spPr bwMode="auto">
              <a:xfrm>
                <a:off x="3867150" y="2438400"/>
                <a:ext cx="304800" cy="304800"/>
              </a:xfrm>
              <a:prstGeom prst="ellipse">
                <a:avLst/>
              </a:prstGeom>
              <a:solidFill>
                <a:srgbClr val="FF0000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sz="1800"/>
                  <a:t>F</a:t>
                </a:r>
              </a:p>
            </p:txBody>
          </p:sp>
          <p:sp>
            <p:nvSpPr>
              <p:cNvPr id="64" name="Oval 9"/>
              <p:cNvSpPr>
                <a:spLocks noChangeArrowheads="1"/>
              </p:cNvSpPr>
              <p:nvPr/>
            </p:nvSpPr>
            <p:spPr bwMode="auto">
              <a:xfrm>
                <a:off x="3333750" y="3124200"/>
                <a:ext cx="304800" cy="304800"/>
              </a:xfrm>
              <a:prstGeom prst="ellipse">
                <a:avLst/>
              </a:prstGeom>
              <a:solidFill>
                <a:srgbClr val="FF0000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sz="1800"/>
                  <a:t>E</a:t>
                </a:r>
              </a:p>
            </p:txBody>
          </p:sp>
          <p:cxnSp>
            <p:nvCxnSpPr>
              <p:cNvPr id="65" name="AutoShape 10"/>
              <p:cNvCxnSpPr>
                <a:cxnSpLocks noChangeShapeType="1"/>
                <a:stCxn id="59" idx="5"/>
                <a:endCxn id="61" idx="1"/>
              </p:cNvCxnSpPr>
              <p:nvPr/>
            </p:nvCxnSpPr>
            <p:spPr bwMode="auto">
              <a:xfrm>
                <a:off x="1460500" y="2251075"/>
                <a:ext cx="469900" cy="374650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66" name="AutoShape 11"/>
              <p:cNvCxnSpPr>
                <a:cxnSpLocks noChangeShapeType="1"/>
                <a:stCxn id="61" idx="3"/>
                <a:endCxn id="62" idx="7"/>
              </p:cNvCxnSpPr>
              <p:nvPr/>
            </p:nvCxnSpPr>
            <p:spPr bwMode="auto">
              <a:xfrm flipH="1">
                <a:off x="1155700" y="2860675"/>
                <a:ext cx="774700" cy="441325"/>
              </a:xfrm>
              <a:prstGeom prst="straightConnector1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67" name="AutoShape 12"/>
              <p:cNvCxnSpPr>
                <a:cxnSpLocks noChangeShapeType="1"/>
                <a:stCxn id="59" idx="3"/>
                <a:endCxn id="62" idx="0"/>
              </p:cNvCxnSpPr>
              <p:nvPr/>
            </p:nvCxnSpPr>
            <p:spPr bwMode="auto">
              <a:xfrm flipH="1">
                <a:off x="1047750" y="2251075"/>
                <a:ext cx="196850" cy="1006475"/>
              </a:xfrm>
              <a:prstGeom prst="straightConnector1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68" name="AutoShape 13"/>
              <p:cNvCxnSpPr>
                <a:cxnSpLocks noChangeShapeType="1"/>
                <a:stCxn id="61" idx="6"/>
                <a:endCxn id="64" idx="1"/>
              </p:cNvCxnSpPr>
              <p:nvPr/>
            </p:nvCxnSpPr>
            <p:spPr bwMode="auto">
              <a:xfrm>
                <a:off x="2200275" y="2743200"/>
                <a:ext cx="1177925" cy="415925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69" name="AutoShape 14"/>
              <p:cNvCxnSpPr>
                <a:cxnSpLocks noChangeShapeType="1"/>
                <a:stCxn id="62" idx="6"/>
                <a:endCxn id="64" idx="2"/>
              </p:cNvCxnSpPr>
              <p:nvPr/>
            </p:nvCxnSpPr>
            <p:spPr bwMode="auto">
              <a:xfrm flipV="1">
                <a:off x="1219200" y="3276600"/>
                <a:ext cx="2105025" cy="152400"/>
              </a:xfrm>
              <a:prstGeom prst="straightConnector1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70" name="AutoShape 15"/>
              <p:cNvCxnSpPr>
                <a:cxnSpLocks noChangeShapeType="1"/>
                <a:stCxn id="59" idx="6"/>
                <a:endCxn id="60" idx="2"/>
              </p:cNvCxnSpPr>
              <p:nvPr/>
            </p:nvCxnSpPr>
            <p:spPr bwMode="auto">
              <a:xfrm flipV="1">
                <a:off x="1514475" y="1828800"/>
                <a:ext cx="1657350" cy="304800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71" name="AutoShape 16"/>
              <p:cNvCxnSpPr>
                <a:cxnSpLocks noChangeShapeType="1"/>
                <a:stCxn id="61" idx="7"/>
                <a:endCxn id="60" idx="3"/>
              </p:cNvCxnSpPr>
              <p:nvPr/>
            </p:nvCxnSpPr>
            <p:spPr bwMode="auto">
              <a:xfrm flipV="1">
                <a:off x="2146300" y="1946275"/>
                <a:ext cx="1079500" cy="679450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72" name="AutoShape 17"/>
              <p:cNvCxnSpPr>
                <a:cxnSpLocks noChangeShapeType="1"/>
                <a:stCxn id="63" idx="1"/>
                <a:endCxn id="60" idx="5"/>
              </p:cNvCxnSpPr>
              <p:nvPr/>
            </p:nvCxnSpPr>
            <p:spPr bwMode="auto">
              <a:xfrm flipH="1" flipV="1">
                <a:off x="3441700" y="1946275"/>
                <a:ext cx="469900" cy="527050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73" name="AutoShape 18"/>
              <p:cNvCxnSpPr>
                <a:cxnSpLocks noChangeShapeType="1"/>
                <a:stCxn id="64" idx="7"/>
                <a:endCxn id="63" idx="3"/>
              </p:cNvCxnSpPr>
              <p:nvPr/>
            </p:nvCxnSpPr>
            <p:spPr bwMode="auto">
              <a:xfrm flipV="1">
                <a:off x="3594100" y="2708275"/>
                <a:ext cx="317500" cy="450850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sp>
            <p:nvSpPr>
              <p:cNvPr id="74" name="Text Box 19"/>
              <p:cNvSpPr txBox="1">
                <a:spLocks noChangeArrowheads="1"/>
              </p:cNvSpPr>
              <p:nvPr/>
            </p:nvSpPr>
            <p:spPr bwMode="auto">
              <a:xfrm>
                <a:off x="2176463" y="1676400"/>
                <a:ext cx="232311" cy="3097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800" b="0"/>
                  <a:t>7</a:t>
                </a:r>
              </a:p>
            </p:txBody>
          </p:sp>
          <p:sp>
            <p:nvSpPr>
              <p:cNvPr id="75" name="Text Box 20"/>
              <p:cNvSpPr txBox="1">
                <a:spLocks noChangeArrowheads="1"/>
              </p:cNvSpPr>
              <p:nvPr/>
            </p:nvSpPr>
            <p:spPr bwMode="auto">
              <a:xfrm>
                <a:off x="3667125" y="1995488"/>
                <a:ext cx="232311" cy="3097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800" b="0"/>
                  <a:t>4</a:t>
                </a:r>
              </a:p>
            </p:txBody>
          </p:sp>
          <p:sp>
            <p:nvSpPr>
              <p:cNvPr id="76" name="Text Box 21"/>
              <p:cNvSpPr txBox="1">
                <a:spLocks noChangeArrowheads="1"/>
              </p:cNvSpPr>
              <p:nvPr/>
            </p:nvSpPr>
            <p:spPr bwMode="auto">
              <a:xfrm>
                <a:off x="827088" y="2463800"/>
                <a:ext cx="232311" cy="3097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800" b="0" dirty="0">
                    <a:solidFill>
                      <a:schemeClr val="tx2"/>
                    </a:solidFill>
                  </a:rPr>
                  <a:t>2</a:t>
                </a:r>
              </a:p>
            </p:txBody>
          </p:sp>
          <p:sp>
            <p:nvSpPr>
              <p:cNvPr id="77" name="Text Box 22"/>
              <p:cNvSpPr txBox="1">
                <a:spLocks noChangeArrowheads="1"/>
              </p:cNvSpPr>
              <p:nvPr/>
            </p:nvSpPr>
            <p:spPr bwMode="auto">
              <a:xfrm>
                <a:off x="2795588" y="2681288"/>
                <a:ext cx="232311" cy="3097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800" b="0"/>
                  <a:t>8</a:t>
                </a:r>
              </a:p>
            </p:txBody>
          </p:sp>
          <p:sp>
            <p:nvSpPr>
              <p:cNvPr id="78" name="Text Box 23"/>
              <p:cNvSpPr txBox="1">
                <a:spLocks noChangeArrowheads="1"/>
              </p:cNvSpPr>
              <p:nvPr/>
            </p:nvSpPr>
            <p:spPr bwMode="auto">
              <a:xfrm>
                <a:off x="1414463" y="2376488"/>
                <a:ext cx="232311" cy="3097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800" b="0"/>
                  <a:t>5</a:t>
                </a:r>
              </a:p>
            </p:txBody>
          </p:sp>
          <p:sp>
            <p:nvSpPr>
              <p:cNvPr id="79" name="Text Box 24"/>
              <p:cNvSpPr txBox="1">
                <a:spLocks noChangeArrowheads="1"/>
              </p:cNvSpPr>
              <p:nvPr/>
            </p:nvSpPr>
            <p:spPr bwMode="auto">
              <a:xfrm>
                <a:off x="2054225" y="3367088"/>
                <a:ext cx="232311" cy="3097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800" b="0">
                    <a:solidFill>
                      <a:schemeClr val="tx2"/>
                    </a:solidFill>
                  </a:rPr>
                  <a:t>7</a:t>
                </a:r>
              </a:p>
            </p:txBody>
          </p:sp>
          <p:sp>
            <p:nvSpPr>
              <p:cNvPr id="80" name="Text Box 25"/>
              <p:cNvSpPr txBox="1">
                <a:spLocks noChangeArrowheads="1"/>
              </p:cNvSpPr>
              <p:nvPr/>
            </p:nvSpPr>
            <p:spPr bwMode="auto">
              <a:xfrm>
                <a:off x="3719513" y="2838450"/>
                <a:ext cx="232311" cy="3097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800" b="0"/>
                  <a:t>3</a:t>
                </a:r>
              </a:p>
            </p:txBody>
          </p:sp>
          <p:sp>
            <p:nvSpPr>
              <p:cNvPr id="81" name="Text Box 26"/>
              <p:cNvSpPr txBox="1">
                <a:spLocks noChangeArrowheads="1"/>
              </p:cNvSpPr>
              <p:nvPr/>
            </p:nvSpPr>
            <p:spPr bwMode="auto">
              <a:xfrm>
                <a:off x="2647950" y="2224088"/>
                <a:ext cx="232311" cy="3097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800" b="0"/>
                  <a:t>9</a:t>
                </a:r>
              </a:p>
            </p:txBody>
          </p:sp>
          <p:sp>
            <p:nvSpPr>
              <p:cNvPr id="82" name="Text Box 27"/>
              <p:cNvSpPr txBox="1">
                <a:spLocks noChangeArrowheads="1"/>
              </p:cNvSpPr>
              <p:nvPr/>
            </p:nvSpPr>
            <p:spPr bwMode="auto">
              <a:xfrm>
                <a:off x="1620838" y="2940050"/>
                <a:ext cx="232311" cy="3097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800" b="0">
                    <a:solidFill>
                      <a:schemeClr val="tx2"/>
                    </a:solidFill>
                  </a:rPr>
                  <a:t>8</a:t>
                </a:r>
              </a:p>
            </p:txBody>
          </p:sp>
          <p:sp>
            <p:nvSpPr>
              <p:cNvPr id="83" name="Text Box 32"/>
              <p:cNvSpPr txBox="1">
                <a:spLocks noChangeArrowheads="1"/>
              </p:cNvSpPr>
              <p:nvPr/>
            </p:nvSpPr>
            <p:spPr bwMode="auto">
              <a:xfrm>
                <a:off x="666750" y="3429000"/>
                <a:ext cx="309563" cy="3667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800">
                    <a:solidFill>
                      <a:schemeClr val="tx2"/>
                    </a:solidFill>
                  </a:rPr>
                  <a:t>0</a:t>
                </a:r>
              </a:p>
            </p:txBody>
          </p:sp>
          <p:sp>
            <p:nvSpPr>
              <p:cNvPr id="84" name="Text Box 33"/>
              <p:cNvSpPr txBox="1">
                <a:spLocks noChangeArrowheads="1"/>
              </p:cNvSpPr>
              <p:nvPr/>
            </p:nvSpPr>
            <p:spPr bwMode="auto">
              <a:xfrm>
                <a:off x="3562350" y="3290888"/>
                <a:ext cx="247861" cy="3097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800" dirty="0" smtClean="0">
                    <a:solidFill>
                      <a:schemeClr val="tx2"/>
                    </a:solidFill>
                    <a:sym typeface="Symbol" charset="0"/>
                  </a:rPr>
                  <a:t>3</a:t>
                </a:r>
                <a:endParaRPr lang="en-US" sz="18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85" name="Text Box 34"/>
              <p:cNvSpPr txBox="1">
                <a:spLocks noChangeArrowheads="1"/>
              </p:cNvSpPr>
              <p:nvPr/>
            </p:nvSpPr>
            <p:spPr bwMode="auto">
              <a:xfrm>
                <a:off x="971550" y="1766888"/>
                <a:ext cx="247861" cy="3097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800" dirty="0" smtClean="0">
                    <a:solidFill>
                      <a:schemeClr val="tx2"/>
                    </a:solidFill>
                    <a:sym typeface="Symbol" charset="0"/>
                  </a:rPr>
                  <a:t>2</a:t>
                </a:r>
                <a:endParaRPr lang="en-US" sz="18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86" name="Text Box 35"/>
              <p:cNvSpPr txBox="1">
                <a:spLocks noChangeArrowheads="1"/>
              </p:cNvSpPr>
              <p:nvPr/>
            </p:nvSpPr>
            <p:spPr bwMode="auto">
              <a:xfrm>
                <a:off x="1885950" y="2276475"/>
                <a:ext cx="247861" cy="3097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800" dirty="0" smtClean="0">
                    <a:solidFill>
                      <a:schemeClr val="tx2"/>
                    </a:solidFill>
                    <a:sym typeface="Symbol" charset="0"/>
                  </a:rPr>
                  <a:t>5</a:t>
                </a:r>
                <a:endParaRPr lang="en-US" sz="18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88" name="Text Box 37"/>
              <p:cNvSpPr txBox="1">
                <a:spLocks noChangeArrowheads="1"/>
              </p:cNvSpPr>
              <p:nvPr/>
            </p:nvSpPr>
            <p:spPr bwMode="auto">
              <a:xfrm>
                <a:off x="3390900" y="1463675"/>
                <a:ext cx="247861" cy="3097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800" b="1" dirty="0" smtClean="0">
                    <a:solidFill>
                      <a:schemeClr val="tx2"/>
                    </a:solidFill>
                    <a:sym typeface="Symbol" charset="0"/>
                  </a:rPr>
                  <a:t>7</a:t>
                </a:r>
                <a:endParaRPr lang="en-US" sz="1800" b="1" dirty="0">
                  <a:solidFill>
                    <a:schemeClr val="tx2"/>
                  </a:solidFill>
                </a:endParaRPr>
              </a:p>
            </p:txBody>
          </p:sp>
        </p:grpSp>
        <p:sp>
          <p:nvSpPr>
            <p:cNvPr id="89" name="Text Box 37"/>
            <p:cNvSpPr txBox="1">
              <a:spLocks noChangeArrowheads="1"/>
            </p:cNvSpPr>
            <p:nvPr/>
          </p:nvSpPr>
          <p:spPr bwMode="auto">
            <a:xfrm>
              <a:off x="6778336" y="2139277"/>
              <a:ext cx="33214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b="1" dirty="0" smtClean="0">
                  <a:solidFill>
                    <a:schemeClr val="tx2"/>
                  </a:solidFill>
                  <a:sym typeface="Symbol" charset="0"/>
                </a:rPr>
                <a:t>4</a:t>
              </a:r>
              <a:endParaRPr lang="en-US" sz="1800" b="1" dirty="0">
                <a:solidFill>
                  <a:schemeClr val="tx2"/>
                </a:solidFill>
              </a:endParaRPr>
            </a:p>
          </p:txBody>
        </p:sp>
      </p:grp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6176532"/>
              </p:ext>
            </p:extLst>
          </p:nvPr>
        </p:nvGraphicFramePr>
        <p:xfrm>
          <a:off x="1524000" y="4966317"/>
          <a:ext cx="609599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857"/>
                <a:gridCol w="870857"/>
                <a:gridCol w="870857"/>
                <a:gridCol w="870857"/>
                <a:gridCol w="870857"/>
                <a:gridCol w="870857"/>
                <a:gridCol w="87085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Vertex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Key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0" dirty="0" smtClean="0">
                          <a:solidFill>
                            <a:schemeClr val="tx1"/>
                          </a:solidFill>
                          <a:sym typeface="Symbol" charset="0"/>
                        </a:rPr>
                        <a:t>2</a:t>
                      </a:r>
                      <a:endParaRPr lang="en-US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0" dirty="0" smtClean="0">
                          <a:solidFill>
                            <a:schemeClr val="tx1"/>
                          </a:solidFill>
                          <a:sym typeface="Symbol" charset="0"/>
                        </a:rPr>
                        <a:t>5</a:t>
                      </a:r>
                      <a:endParaRPr lang="en-US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0" dirty="0" smtClean="0">
                          <a:solidFill>
                            <a:schemeClr val="tx1"/>
                          </a:solidFill>
                          <a:sym typeface="Symbol" charset="0"/>
                        </a:rPr>
                        <a:t>7</a:t>
                      </a:r>
                      <a:endParaRPr lang="en-US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0" dirty="0" smtClean="0">
                          <a:solidFill>
                            <a:schemeClr val="tx1"/>
                          </a:solidFill>
                          <a:sym typeface="Symbol" charset="0"/>
                        </a:rPr>
                        <a:t>3</a:t>
                      </a:r>
                      <a:endParaRPr lang="en-US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0" dirty="0" smtClean="0">
                          <a:solidFill>
                            <a:schemeClr val="tx1"/>
                          </a:solidFill>
                          <a:sym typeface="Symbol" charset="0"/>
                        </a:rPr>
                        <a:t>4</a:t>
                      </a:r>
                      <a:endParaRPr lang="en-US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l-GR" b="1" dirty="0" smtClean="0"/>
                        <a:t>π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US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963537" y="3886969"/>
            <a:ext cx="1071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293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-152400"/>
            <a:ext cx="8610600" cy="114300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Minimum Spanning Tree (MST)</a:t>
            </a:r>
            <a:endParaRPr 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38150" y="876300"/>
                <a:ext cx="8267700" cy="5486400"/>
              </a:xfrm>
            </p:spPr>
            <p:txBody>
              <a:bodyPr>
                <a:normAutofit lnSpcReduction="10000"/>
              </a:bodyPr>
              <a:lstStyle/>
              <a:p>
                <a:pPr>
                  <a:spcBef>
                    <a:spcPts val="0"/>
                  </a:spcBef>
                </a:pPr>
                <a:r>
                  <a:rPr lang="en-US" dirty="0" smtClean="0"/>
                  <a:t>Let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G</a:t>
                </a:r>
                <a:r>
                  <a:rPr lang="en-US" dirty="0" smtClean="0"/>
                  <a:t> =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&lt;V,E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&gt;</a:t>
                </a:r>
                <a:r>
                  <a:rPr lang="en-US" dirty="0" smtClean="0"/>
                  <a:t> </a:t>
                </a:r>
                <a:r>
                  <a:rPr lang="en-US" dirty="0" smtClean="0"/>
                  <a:t>be a </a:t>
                </a:r>
                <a:r>
                  <a:rPr lang="en-US" dirty="0" smtClean="0"/>
                  <a:t>connected, </a:t>
                </a:r>
                <a:r>
                  <a:rPr lang="en-US" dirty="0" smtClean="0"/>
                  <a:t>undirected weighted graph. </a:t>
                </a:r>
                <a:endParaRPr lang="en-US" dirty="0" smtClean="0"/>
              </a:p>
              <a:p>
                <a:pPr>
                  <a:spcBef>
                    <a:spcPts val="0"/>
                  </a:spcBef>
                </a:pPr>
                <a:r>
                  <a:rPr lang="en-US" dirty="0" smtClean="0"/>
                  <a:t>The </a:t>
                </a:r>
                <a:r>
                  <a:rPr lang="en-US" i="1" dirty="0" smtClean="0">
                    <a:solidFill>
                      <a:srgbClr val="FF0000"/>
                    </a:solidFill>
                  </a:rPr>
                  <a:t>minimum-weight </a:t>
                </a:r>
                <a:r>
                  <a:rPr lang="en-US" i="1" dirty="0" smtClean="0">
                    <a:solidFill>
                      <a:srgbClr val="FF0000"/>
                    </a:solidFill>
                  </a:rPr>
                  <a:t>spanning tree</a:t>
                </a:r>
                <a:r>
                  <a:rPr lang="en-US" dirty="0" smtClean="0"/>
                  <a:t>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T</a:t>
                </a:r>
                <a:r>
                  <a:rPr lang="en-US" dirty="0" smtClean="0"/>
                  <a:t> is an acyclic subset of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E</a:t>
                </a:r>
                <a:r>
                  <a:rPr lang="en-US" dirty="0" smtClean="0"/>
                  <a:t> that connects all vertices of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V</a:t>
                </a:r>
                <a:r>
                  <a:rPr lang="en-US" dirty="0" smtClean="0"/>
                  <a:t> and whose weight </a:t>
                </a:r>
                <a:r>
                  <a:rPr lang="en-US" dirty="0" smtClean="0"/>
                  <a:t>is:</a:t>
                </a:r>
                <a:endParaRPr lang="en-US" dirty="0"/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) 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d>
                            <m:d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brk m:alnAt="7"/>
                                </m:r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  <m:r>
                            <m:rPr>
                              <m:brk m:alnAt="7"/>
                            </m:rP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  <m:sup/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 dirty="0" err="1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i="1" dirty="0" err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 dirty="0" err="1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dirty="0" smtClean="0"/>
                  <a:t>   is </a:t>
                </a:r>
                <a:r>
                  <a:rPr lang="en-US" dirty="0" smtClean="0"/>
                  <a:t>minimized.</a:t>
                </a:r>
              </a:p>
              <a:p>
                <a:pPr>
                  <a:spcBef>
                    <a:spcPts val="0"/>
                  </a:spcBef>
                </a:pPr>
                <a:endParaRPr lang="en-US" dirty="0"/>
              </a:p>
              <a:p>
                <a:pPr>
                  <a:spcBef>
                    <a:spcPts val="0"/>
                  </a:spcBef>
                </a:pPr>
                <a:r>
                  <a:rPr lang="en-US" dirty="0" smtClean="0"/>
                  <a:t>Since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T</a:t>
                </a:r>
                <a:r>
                  <a:rPr lang="en-US" dirty="0" smtClean="0"/>
                  <a:t> is acyclic and connects all the vertices,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T</a:t>
                </a:r>
                <a:r>
                  <a:rPr lang="en-US" dirty="0" smtClean="0"/>
                  <a:t> </a:t>
                </a:r>
                <a:r>
                  <a:rPr lang="en-US" dirty="0" smtClean="0"/>
                  <a:t>is a tree.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8150" y="876300"/>
                <a:ext cx="8267700" cy="5486400"/>
              </a:xfrm>
              <a:blipFill rotWithShape="0">
                <a:blip r:embed="rId2"/>
                <a:stretch>
                  <a:fillRect l="-1401" t="-2667" r="-3097" b="-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321 - Data Structures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F31B7-9060-42E4-BB86-9DFA13B43B24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649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Prim’s </a:t>
            </a:r>
            <a:r>
              <a:rPr lang="en-US" dirty="0" smtClean="0">
                <a:solidFill>
                  <a:srgbClr val="FF0000"/>
                </a:solidFill>
              </a:rPr>
              <a:t>Algorithm Complexity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rcRect l="-17977" r="-17977"/>
          <a:stretch>
            <a:fillRect/>
          </a:stretch>
        </p:blipFill>
        <p:spPr>
          <a:xfrm>
            <a:off x="685800" y="838200"/>
            <a:ext cx="8229600" cy="4525963"/>
          </a:xfrm>
        </p:spPr>
      </p:pic>
      <p:sp>
        <p:nvSpPr>
          <p:cNvPr id="3" name="Left Brace 2"/>
          <p:cNvSpPr/>
          <p:nvPr/>
        </p:nvSpPr>
        <p:spPr>
          <a:xfrm>
            <a:off x="2009591" y="1485987"/>
            <a:ext cx="72991" cy="824748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 Brace 7"/>
          <p:cNvSpPr/>
          <p:nvPr/>
        </p:nvSpPr>
        <p:spPr>
          <a:xfrm>
            <a:off x="2009591" y="2427513"/>
            <a:ext cx="72991" cy="288176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eft Brace 9"/>
          <p:cNvSpPr/>
          <p:nvPr/>
        </p:nvSpPr>
        <p:spPr>
          <a:xfrm>
            <a:off x="2009590" y="2747781"/>
            <a:ext cx="72991" cy="288176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 Brace 12"/>
          <p:cNvSpPr/>
          <p:nvPr/>
        </p:nvSpPr>
        <p:spPr>
          <a:xfrm flipH="1">
            <a:off x="7086600" y="3916460"/>
            <a:ext cx="133250" cy="1036540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321 - Data Structures</a:t>
            </a:r>
            <a:endParaRPr lang="en-US" dirty="0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F31B7-9060-42E4-BB86-9DFA13B43B24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143000" y="5105497"/>
            <a:ext cx="6858000" cy="1508105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The cost of Prim’s algorithm </a:t>
            </a:r>
            <a:r>
              <a:rPr lang="en-US" sz="2000" dirty="0" smtClean="0"/>
              <a:t>is</a:t>
            </a:r>
          </a:p>
          <a:p>
            <a:pPr algn="ctr"/>
            <a:r>
              <a:rPr lang="en-US" sz="2000" dirty="0"/>
              <a:t>The total cost of the while is </a:t>
            </a:r>
          </a:p>
          <a:p>
            <a:pPr algn="ctr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O(|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V|log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(|V|)) + O(|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E|log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(|V|)) =</a:t>
            </a:r>
          </a:p>
          <a:p>
            <a:pPr algn="ctr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 O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(|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E|log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(|V|)) 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81521" y="1687481"/>
            <a:ext cx="13010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O(|V|)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9008" y="2398659"/>
            <a:ext cx="10939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O(1)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69287" y="2718973"/>
            <a:ext cx="15255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O(|V|)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535726" y="1328928"/>
            <a:ext cx="3430595" cy="1963614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Within the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sz="1600" dirty="0" smtClean="0"/>
              <a:t> </a:t>
            </a:r>
            <a:r>
              <a:rPr lang="en-US" sz="1600" dirty="0" smtClean="0"/>
              <a:t>loop, execute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|V|</a:t>
            </a:r>
            <a:r>
              <a:rPr lang="en-US" sz="1600" dirty="0" smtClean="0"/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EXTRACT-MIN</a:t>
            </a:r>
            <a:r>
              <a:rPr lang="en-US" sz="1600" dirty="0" smtClean="0"/>
              <a:t> </a:t>
            </a:r>
            <a:r>
              <a:rPr lang="en-US" sz="1600" dirty="0" smtClean="0"/>
              <a:t>for</a:t>
            </a:r>
            <a:r>
              <a:rPr lang="en-US" sz="1600" dirty="0" smtClean="0"/>
              <a:t> cost of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O(log(|V|))</a:t>
            </a:r>
          </a:p>
          <a:p>
            <a:pPr algn="ctr"/>
            <a:r>
              <a:rPr lang="en-US" sz="1600" dirty="0" smtClean="0"/>
              <a:t>and</a:t>
            </a:r>
          </a:p>
          <a:p>
            <a:pPr algn="ctr"/>
            <a:r>
              <a:rPr lang="en-US" sz="1600" dirty="0" smtClean="0"/>
              <a:t>update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v.key</a:t>
            </a:r>
            <a:r>
              <a:rPr lang="en-US" sz="1600" dirty="0" smtClean="0"/>
              <a:t> </a:t>
            </a:r>
            <a:r>
              <a:rPr lang="en-US" sz="1600" dirty="0" smtClean="0"/>
              <a:t>for cost of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O(log(|V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|))</a:t>
            </a:r>
            <a:r>
              <a:rPr lang="en-US" sz="1600" dirty="0" smtClean="0"/>
              <a:t>at </a:t>
            </a:r>
            <a:r>
              <a:rPr lang="en-US" sz="1600" dirty="0" smtClean="0"/>
              <a:t>most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|E|</a:t>
            </a:r>
            <a:r>
              <a:rPr lang="en-US" sz="1600" dirty="0" smtClean="0"/>
              <a:t> times</a:t>
            </a:r>
          </a:p>
          <a:p>
            <a:pPr algn="ctr"/>
            <a:endParaRPr lang="en-US" sz="1600" dirty="0"/>
          </a:p>
        </p:txBody>
      </p:sp>
      <p:sp>
        <p:nvSpPr>
          <p:cNvPr id="23" name="TextBox 22"/>
          <p:cNvSpPr txBox="1"/>
          <p:nvPr/>
        </p:nvSpPr>
        <p:spPr>
          <a:xfrm>
            <a:off x="277784" y="3887231"/>
            <a:ext cx="16779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O(|V|)log(|V|)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288394" y="4283142"/>
            <a:ext cx="16779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(|E|)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log(|V|)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1011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Greedy Algorithms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</a:t>
            </a:r>
            <a:r>
              <a:rPr lang="en-US" dirty="0" err="1" smtClean="0"/>
              <a:t>Kruskal’s</a:t>
            </a:r>
            <a:r>
              <a:rPr lang="en-US" dirty="0" smtClean="0"/>
              <a:t> </a:t>
            </a:r>
            <a:r>
              <a:rPr lang="en-US" dirty="0" smtClean="0"/>
              <a:t>and </a:t>
            </a:r>
            <a:r>
              <a:rPr lang="en-US" dirty="0" smtClean="0"/>
              <a:t>Prim’s algorithms are </a:t>
            </a:r>
            <a:r>
              <a:rPr lang="en-US" dirty="0" smtClean="0"/>
              <a:t>greedy algorithms.</a:t>
            </a:r>
          </a:p>
          <a:p>
            <a:r>
              <a:rPr lang="en-US" dirty="0" smtClean="0"/>
              <a:t> A </a:t>
            </a:r>
            <a:r>
              <a:rPr lang="en-US" i="1" dirty="0" smtClean="0">
                <a:solidFill>
                  <a:srgbClr val="FF0000"/>
                </a:solidFill>
              </a:rPr>
              <a:t>greedy algorithm </a:t>
            </a:r>
            <a:r>
              <a:rPr lang="en-US" dirty="0" smtClean="0"/>
              <a:t>always makes the choice that looks best at the moment.</a:t>
            </a:r>
          </a:p>
          <a:p>
            <a:pPr lvl="1"/>
            <a:r>
              <a:rPr lang="en-US" dirty="0" smtClean="0"/>
              <a:t>It makes a locally optimal choice in the hope that this choice will lead to a globally optimal solution.</a:t>
            </a:r>
          </a:p>
          <a:p>
            <a:r>
              <a:rPr lang="en-US" dirty="0" smtClean="0"/>
              <a:t>Greedy algorithms do not always yield optimal solutions, but for many problems they do.	</a:t>
            </a:r>
          </a:p>
          <a:p>
            <a:pPr lvl="1"/>
            <a:r>
              <a:rPr lang="en-US" dirty="0" smtClean="0"/>
              <a:t>For the MST problem, </a:t>
            </a:r>
            <a:r>
              <a:rPr lang="en-US" dirty="0" err="1" smtClean="0"/>
              <a:t>Kruskal</a:t>
            </a:r>
            <a:r>
              <a:rPr lang="en-US" dirty="0" err="1" smtClean="0"/>
              <a:t>’s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dirty="0" smtClean="0"/>
              <a:t>Prim’s algorithm produce optimal results.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321 - Data Structures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F31B7-9060-42E4-BB86-9DFA13B43B24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590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321 - Data Structures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F31B7-9060-42E4-BB86-9DFA13B43B24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622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800000"/>
                </a:solidFill>
              </a:rPr>
              <a:t>Generic Algorithm</a:t>
            </a:r>
            <a:endParaRPr lang="en-US" dirty="0">
              <a:solidFill>
                <a:srgbClr val="8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generic algorithm manages a set of edges A that is always a subset of some minimum spanning tree.</a:t>
            </a:r>
          </a:p>
          <a:p>
            <a:r>
              <a:rPr lang="en-US" dirty="0" smtClean="0"/>
              <a:t>Initially A = {}. At each step we add a </a:t>
            </a:r>
            <a:r>
              <a:rPr lang="en-US" i="1" dirty="0" smtClean="0">
                <a:solidFill>
                  <a:srgbClr val="FF0000"/>
                </a:solidFill>
              </a:rPr>
              <a:t>safe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edge (</a:t>
            </a:r>
            <a:r>
              <a:rPr lang="en-US" dirty="0" err="1" smtClean="0"/>
              <a:t>u,v</a:t>
            </a:r>
            <a:r>
              <a:rPr lang="en-US" dirty="0" smtClean="0"/>
              <a:t>) to A.</a:t>
            </a:r>
          </a:p>
          <a:p>
            <a:r>
              <a:rPr lang="en-US" dirty="0" smtClean="0"/>
              <a:t>An edge (</a:t>
            </a:r>
            <a:r>
              <a:rPr lang="en-US" dirty="0" err="1" smtClean="0"/>
              <a:t>u,v</a:t>
            </a:r>
            <a:r>
              <a:rPr lang="en-US" dirty="0" smtClean="0"/>
              <a:t>) is </a:t>
            </a:r>
            <a:r>
              <a:rPr lang="en-US" u="sng" dirty="0" smtClean="0"/>
              <a:t>safe</a:t>
            </a:r>
            <a:r>
              <a:rPr lang="en-US" dirty="0" smtClean="0"/>
              <a:t> to A if A U {(</a:t>
            </a:r>
            <a:r>
              <a:rPr lang="en-US" dirty="0" err="1"/>
              <a:t>u</a:t>
            </a:r>
            <a:r>
              <a:rPr lang="en-US" dirty="0" err="1" smtClean="0"/>
              <a:t>,v</a:t>
            </a:r>
            <a:r>
              <a:rPr lang="en-US" dirty="0" smtClean="0"/>
              <a:t>)} is still a subset of a minimum spanning tree.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321 - Data Structures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F31B7-9060-42E4-BB86-9DFA13B43B24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997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800000"/>
                </a:solidFill>
              </a:rPr>
              <a:t>Generic Algorithm</a:t>
            </a:r>
            <a:endParaRPr lang="en-US" dirty="0">
              <a:solidFill>
                <a:srgbClr val="8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" y="2113409"/>
            <a:ext cx="7835900" cy="34036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243178" y="2042453"/>
            <a:ext cx="3334543" cy="92333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INPUT</a:t>
            </a:r>
          </a:p>
          <a:p>
            <a:r>
              <a:rPr lang="en-US" dirty="0" smtClean="0"/>
              <a:t>G = (V,E) is an undirected graph</a:t>
            </a:r>
          </a:p>
          <a:p>
            <a:r>
              <a:rPr lang="en-US" dirty="0" smtClean="0"/>
              <a:t>w is the edge weighting function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321 - Data Structures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F31B7-9060-42E4-BB86-9DFA13B43B24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277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800000"/>
                </a:solidFill>
              </a:rPr>
              <a:t>Generic Algorithm</a:t>
            </a:r>
            <a:endParaRPr lang="en-US" dirty="0">
              <a:solidFill>
                <a:srgbClr val="8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en-US" sz="4100" dirty="0" smtClean="0"/>
              <a:t>What kind of edges are safe to A?</a:t>
            </a:r>
          </a:p>
          <a:p>
            <a:pPr marL="0" indent="0" algn="ctr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Let us introduce some definitions.</a:t>
            </a:r>
          </a:p>
          <a:p>
            <a:r>
              <a:rPr lang="en-US" dirty="0" smtClean="0"/>
              <a:t>A </a:t>
            </a:r>
            <a:r>
              <a:rPr lang="en-US" i="1" dirty="0" smtClean="0">
                <a:solidFill>
                  <a:srgbClr val="FF0000"/>
                </a:solidFill>
              </a:rPr>
              <a:t>cut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(S, V−S) is a partition of vertices into disjoint sets V and </a:t>
            </a:r>
            <a:r>
              <a:rPr lang="en-US" dirty="0"/>
              <a:t>V−</a:t>
            </a:r>
            <a:r>
              <a:rPr lang="en-US" dirty="0" smtClean="0"/>
              <a:t>S.</a:t>
            </a:r>
          </a:p>
          <a:p>
            <a:r>
              <a:rPr lang="en-US" dirty="0" smtClean="0"/>
              <a:t>An edge (</a:t>
            </a:r>
            <a:r>
              <a:rPr lang="en-US" dirty="0" err="1" smtClean="0"/>
              <a:t>u,v</a:t>
            </a:r>
            <a:r>
              <a:rPr lang="en-US" dirty="0" smtClean="0"/>
              <a:t>) in E </a:t>
            </a:r>
            <a:r>
              <a:rPr lang="en-US" i="1" dirty="0" smtClean="0">
                <a:solidFill>
                  <a:srgbClr val="FF0000"/>
                </a:solidFill>
              </a:rPr>
              <a:t>crosses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the cut </a:t>
            </a:r>
            <a:r>
              <a:rPr lang="en-US" dirty="0"/>
              <a:t>(S, V−S) </a:t>
            </a:r>
            <a:r>
              <a:rPr lang="en-US" dirty="0" smtClean="0"/>
              <a:t> if one endpoint is in S and the other is in V</a:t>
            </a:r>
            <a:r>
              <a:rPr lang="en-US" dirty="0"/>
              <a:t>−</a:t>
            </a:r>
            <a:r>
              <a:rPr lang="en-US" dirty="0" smtClean="0"/>
              <a:t>S.</a:t>
            </a:r>
          </a:p>
          <a:p>
            <a:r>
              <a:rPr lang="en-US" dirty="0" smtClean="0"/>
              <a:t>A cut </a:t>
            </a:r>
            <a:r>
              <a:rPr lang="en-US" i="1" dirty="0" smtClean="0">
                <a:solidFill>
                  <a:srgbClr val="FF0000"/>
                </a:solidFill>
              </a:rPr>
              <a:t>respects</a:t>
            </a:r>
            <a:r>
              <a:rPr lang="en-US" dirty="0" smtClean="0"/>
              <a:t> A if and only if no edge in A crosses the cut.</a:t>
            </a:r>
          </a:p>
          <a:p>
            <a:r>
              <a:rPr lang="en-US" dirty="0" smtClean="0"/>
              <a:t>An edge is a </a:t>
            </a:r>
            <a:r>
              <a:rPr lang="en-US" i="1" dirty="0" smtClean="0">
                <a:solidFill>
                  <a:srgbClr val="FF0000"/>
                </a:solidFill>
              </a:rPr>
              <a:t>light edge</a:t>
            </a:r>
            <a:r>
              <a:rPr lang="en-US" dirty="0" smtClean="0"/>
              <a:t> crossing a cut if and only if its weight is the minimum over all edges crossing the cut. </a:t>
            </a:r>
          </a:p>
          <a:p>
            <a:r>
              <a:rPr lang="en-US" dirty="0" smtClean="0"/>
              <a:t>For a given cut there may be multiple light edges crossing it. 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321 - Data Structures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F31B7-9060-42E4-BB86-9DFA13B43B24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802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800000"/>
                </a:solidFill>
              </a:rPr>
              <a:t>Generic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2400" b="1" dirty="0" smtClean="0"/>
              <a:t>Example</a:t>
            </a:r>
          </a:p>
          <a:p>
            <a:pPr marL="0" indent="0">
              <a:buNone/>
            </a:pPr>
            <a:r>
              <a:rPr lang="en-US" sz="1800" dirty="0" smtClean="0"/>
              <a:t>Let S be the set of black nodes. Then (S,V</a:t>
            </a:r>
            <a:r>
              <a:rPr lang="en-US" sz="1800" dirty="0"/>
              <a:t>−</a:t>
            </a:r>
            <a:r>
              <a:rPr lang="en-US" sz="1800" dirty="0" smtClean="0"/>
              <a:t>S) is a cut.</a:t>
            </a:r>
          </a:p>
          <a:p>
            <a:pPr marL="0" indent="0">
              <a:buNone/>
            </a:pPr>
            <a:r>
              <a:rPr lang="en-US" sz="1800" dirty="0" smtClean="0"/>
              <a:t>A subset </a:t>
            </a:r>
            <a:r>
              <a:rPr lang="en-US" sz="1800" i="1" dirty="0" smtClean="0"/>
              <a:t>A </a:t>
            </a:r>
            <a:r>
              <a:rPr lang="en-US" sz="1800" dirty="0" smtClean="0"/>
              <a:t>of edge</a:t>
            </a:r>
            <a:r>
              <a:rPr lang="en-US" sz="1800" i="1" dirty="0" smtClean="0"/>
              <a:t>s </a:t>
            </a:r>
            <a:r>
              <a:rPr lang="en-US" sz="1800" dirty="0" smtClean="0"/>
              <a:t>is shaded. </a:t>
            </a:r>
            <a:r>
              <a:rPr lang="en-US" sz="1800" i="1" dirty="0" smtClean="0"/>
              <a:t>A</a:t>
            </a:r>
            <a:r>
              <a:rPr lang="en-US" sz="1800" dirty="0" smtClean="0"/>
              <a:t> is a subset of some MST.</a:t>
            </a:r>
          </a:p>
          <a:p>
            <a:pPr marL="0" indent="0">
              <a:buNone/>
            </a:pPr>
            <a:r>
              <a:rPr lang="en-US" sz="1800" dirty="0" smtClean="0"/>
              <a:t>An edge crosses the cut if it is between a black node and a white one. E.g. the edge (</a:t>
            </a:r>
            <a:r>
              <a:rPr lang="en-US" sz="1800" dirty="0" err="1" smtClean="0"/>
              <a:t>b,h</a:t>
            </a:r>
            <a:r>
              <a:rPr lang="en-US" sz="1800" dirty="0" smtClean="0"/>
              <a:t>) crosses the cut.</a:t>
            </a:r>
          </a:p>
          <a:p>
            <a:pPr marL="0" indent="0">
              <a:buNone/>
            </a:pPr>
            <a:r>
              <a:rPr lang="en-US" sz="1800" dirty="0" smtClean="0"/>
              <a:t>The </a:t>
            </a:r>
            <a:r>
              <a:rPr lang="en-US" sz="1800" dirty="0"/>
              <a:t>cut (S,V−S</a:t>
            </a:r>
            <a:r>
              <a:rPr lang="en-US" sz="1800" dirty="0" smtClean="0"/>
              <a:t>) respects the set </a:t>
            </a:r>
            <a:r>
              <a:rPr lang="en-US" sz="1800" i="1" dirty="0" smtClean="0"/>
              <a:t>A</a:t>
            </a:r>
            <a:r>
              <a:rPr lang="en-US" sz="1800" dirty="0" smtClean="0"/>
              <a:t> as </a:t>
            </a:r>
            <a:r>
              <a:rPr lang="en-US" sz="1800" i="1" dirty="0"/>
              <a:t>A</a:t>
            </a:r>
            <a:r>
              <a:rPr lang="en-US" sz="1800" dirty="0" smtClean="0"/>
              <a:t> does not contain any edge crossing the cut.</a:t>
            </a:r>
          </a:p>
          <a:p>
            <a:pPr marL="0" indent="0">
              <a:buNone/>
            </a:pPr>
            <a:r>
              <a:rPr lang="en-US" sz="1800" dirty="0" smtClean="0"/>
              <a:t>The edge (</a:t>
            </a:r>
            <a:r>
              <a:rPr lang="en-US" sz="1800" dirty="0" err="1" smtClean="0"/>
              <a:t>c,d</a:t>
            </a:r>
            <a:r>
              <a:rPr lang="en-US" sz="1800" dirty="0" smtClean="0"/>
              <a:t>) is a light edge crossing the cut. </a:t>
            </a: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 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0244" y="4015389"/>
            <a:ext cx="6490846" cy="2340961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321 - Data Structures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F31B7-9060-42E4-BB86-9DFA13B43B24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263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800000"/>
                </a:solidFill>
              </a:rPr>
              <a:t>Generic Algorithm</a:t>
            </a:r>
            <a:endParaRPr lang="en-US" dirty="0">
              <a:solidFill>
                <a:srgbClr val="8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 smtClean="0"/>
              <a:t>What kind of edges are safe to A?</a:t>
            </a:r>
          </a:p>
          <a:p>
            <a:pPr marL="0" indent="0">
              <a:buNone/>
            </a:pPr>
            <a:r>
              <a:rPr lang="en-US" sz="3000" u="sng" dirty="0" smtClean="0"/>
              <a:t>Theorem</a:t>
            </a:r>
            <a:r>
              <a:rPr lang="en-US" sz="3000" dirty="0" smtClean="0"/>
              <a:t>: Let </a:t>
            </a:r>
            <a:r>
              <a:rPr lang="en-US" sz="3000" i="1" dirty="0" smtClean="0"/>
              <a:t>A </a:t>
            </a:r>
            <a:r>
              <a:rPr lang="en-US" sz="3000" dirty="0" smtClean="0"/>
              <a:t>be a subset of some MST, (</a:t>
            </a:r>
            <a:r>
              <a:rPr lang="en-US" sz="3000" i="1" dirty="0"/>
              <a:t>S</a:t>
            </a:r>
            <a:r>
              <a:rPr lang="en-US" sz="3000" dirty="0" smtClean="0"/>
              <a:t>, </a:t>
            </a:r>
            <a:r>
              <a:rPr lang="en-US" sz="3000" i="1" dirty="0" smtClean="0"/>
              <a:t>V</a:t>
            </a:r>
            <a:r>
              <a:rPr lang="en-US" sz="3000" dirty="0" smtClean="0"/>
              <a:t>−</a:t>
            </a:r>
            <a:r>
              <a:rPr lang="en-US" sz="3000" i="1" dirty="0"/>
              <a:t>S</a:t>
            </a:r>
            <a:r>
              <a:rPr lang="en-US" sz="3000" dirty="0" smtClean="0"/>
              <a:t>) be a cut that respects </a:t>
            </a:r>
            <a:r>
              <a:rPr lang="en-US" sz="3000" i="1" dirty="0"/>
              <a:t>A</a:t>
            </a:r>
            <a:r>
              <a:rPr lang="en-US" sz="3000" dirty="0" smtClean="0"/>
              <a:t>, and (</a:t>
            </a:r>
            <a:r>
              <a:rPr lang="en-US" sz="3000" dirty="0" err="1"/>
              <a:t>u,v</a:t>
            </a:r>
            <a:r>
              <a:rPr lang="en-US" sz="3000" dirty="0" smtClean="0"/>
              <a:t>) be </a:t>
            </a:r>
            <a:r>
              <a:rPr lang="en-US" sz="3000" dirty="0"/>
              <a:t>a light edge crossing (</a:t>
            </a:r>
            <a:r>
              <a:rPr lang="en-US" sz="3000" i="1" dirty="0"/>
              <a:t>S</a:t>
            </a:r>
            <a:r>
              <a:rPr lang="en-US" sz="3000" dirty="0"/>
              <a:t>, </a:t>
            </a:r>
            <a:r>
              <a:rPr lang="en-US" sz="3000" i="1" dirty="0" smtClean="0"/>
              <a:t>V</a:t>
            </a:r>
            <a:r>
              <a:rPr lang="en-US" sz="3000" dirty="0" smtClean="0"/>
              <a:t>−</a:t>
            </a:r>
            <a:r>
              <a:rPr lang="en-US" sz="3000" i="1" dirty="0" smtClean="0"/>
              <a:t>S</a:t>
            </a:r>
            <a:r>
              <a:rPr lang="en-US" sz="3000" dirty="0"/>
              <a:t>). Then (</a:t>
            </a:r>
            <a:r>
              <a:rPr lang="en-US" sz="3000" dirty="0" err="1"/>
              <a:t>u</a:t>
            </a:r>
            <a:r>
              <a:rPr lang="en-US" sz="3000" dirty="0" err="1" smtClean="0"/>
              <a:t>,v</a:t>
            </a:r>
            <a:r>
              <a:rPr lang="en-US" sz="3000" dirty="0"/>
              <a:t>) is safe for </a:t>
            </a:r>
            <a:r>
              <a:rPr lang="en-US" sz="3000" i="1" dirty="0"/>
              <a:t>A</a:t>
            </a:r>
            <a:r>
              <a:rPr lang="en-US" sz="3000" dirty="0"/>
              <a:t>.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942402"/>
            <a:ext cx="6490846" cy="234096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810922" y="4510569"/>
            <a:ext cx="1788289" cy="1200329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In our example, the edge (</a:t>
            </a:r>
            <a:r>
              <a:rPr lang="en-US" dirty="0" err="1" smtClean="0"/>
              <a:t>c,d</a:t>
            </a:r>
            <a:r>
              <a:rPr lang="en-US" dirty="0" smtClean="0"/>
              <a:t>) is a safe edge to add to A.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321 - Data Structures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F31B7-9060-42E4-BB86-9DFA13B43B24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365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800000"/>
                </a:solidFill>
              </a:rPr>
              <a:t>Generic </a:t>
            </a:r>
            <a:r>
              <a:rPr lang="en-US" dirty="0" smtClean="0">
                <a:solidFill>
                  <a:srgbClr val="800000"/>
                </a:solidFill>
              </a:rPr>
              <a:t>Algorithm: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dirty="0" smtClean="0"/>
              <a:t>Humans can easily recognize a cut that respects A</a:t>
            </a:r>
            <a:endParaRPr lang="en-US" sz="3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586" y="2102935"/>
            <a:ext cx="3949700" cy="33528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22615" y="5455735"/>
            <a:ext cx="2656888" cy="64633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Suppose that we have this graph. </a:t>
            </a:r>
            <a:r>
              <a:rPr lang="en-US" i="1" dirty="0" smtClean="0"/>
              <a:t>A</a:t>
            </a:r>
            <a:r>
              <a:rPr lang="en-US" dirty="0" smtClean="0"/>
              <a:t> initially is empty.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6000" y="2214175"/>
            <a:ext cx="4318000" cy="2692400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4168286" y="3350083"/>
            <a:ext cx="605353" cy="48171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261799" y="5194947"/>
            <a:ext cx="3227103" cy="92333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If we choose the cut (</a:t>
            </a:r>
            <a:r>
              <a:rPr lang="en-US" dirty="0"/>
              <a:t>S,V−S</a:t>
            </a:r>
            <a:r>
              <a:rPr lang="en-US" dirty="0" smtClean="0"/>
              <a:t>) where S = {e}, then a safe edge to add to </a:t>
            </a:r>
            <a:r>
              <a:rPr lang="en-US" i="1" dirty="0" smtClean="0"/>
              <a:t>A</a:t>
            </a:r>
            <a:r>
              <a:rPr lang="en-US" dirty="0" smtClean="0"/>
              <a:t> is either (</a:t>
            </a:r>
            <a:r>
              <a:rPr lang="en-US" dirty="0" err="1" smtClean="0"/>
              <a:t>e,b</a:t>
            </a:r>
            <a:r>
              <a:rPr lang="en-US" dirty="0" smtClean="0"/>
              <a:t>) or (</a:t>
            </a:r>
            <a:r>
              <a:rPr lang="en-US" dirty="0" err="1" smtClean="0"/>
              <a:t>e,d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321 - Data Structures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F31B7-9060-42E4-BB86-9DFA13B43B24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331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800000"/>
                </a:solidFill>
              </a:rPr>
              <a:t>Generic </a:t>
            </a:r>
            <a:r>
              <a:rPr lang="en-US" dirty="0" smtClean="0">
                <a:solidFill>
                  <a:srgbClr val="800000"/>
                </a:solidFill>
              </a:rPr>
              <a:t>Algorithm: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dirty="0" smtClean="0"/>
              <a:t>Humans can easily recognize a cut that respects A</a:t>
            </a:r>
            <a:endParaRPr lang="en-US" sz="3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586" y="2102935"/>
            <a:ext cx="3949700" cy="33528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67312" y="4896988"/>
            <a:ext cx="2656888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 = {(</a:t>
            </a:r>
            <a:r>
              <a:rPr lang="en-US" sz="2400" dirty="0" err="1" smtClean="0"/>
              <a:t>e,b</a:t>
            </a:r>
            <a:r>
              <a:rPr lang="en-US" sz="2400" dirty="0" smtClean="0"/>
              <a:t>)}</a:t>
            </a:r>
            <a:endParaRPr lang="en-US" sz="2400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997548" y="3021644"/>
            <a:ext cx="1235989" cy="106473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ight Arrow 8"/>
          <p:cNvSpPr/>
          <p:nvPr/>
        </p:nvSpPr>
        <p:spPr>
          <a:xfrm>
            <a:off x="4168286" y="3350083"/>
            <a:ext cx="605353" cy="48171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261799" y="5194947"/>
            <a:ext cx="3227103" cy="120032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A cut (</a:t>
            </a:r>
            <a:r>
              <a:rPr lang="en-US" dirty="0"/>
              <a:t>S,V−S</a:t>
            </a:r>
            <a:r>
              <a:rPr lang="en-US" dirty="0" smtClean="0"/>
              <a:t>) that respects A is, for instance, S = {a} and V-S = {</a:t>
            </a:r>
            <a:r>
              <a:rPr lang="en-US" dirty="0" err="1" smtClean="0"/>
              <a:t>b,c,d,e</a:t>
            </a:r>
            <a:r>
              <a:rPr lang="en-US" dirty="0" smtClean="0"/>
              <a:t>}, then a safe edge to add to </a:t>
            </a:r>
            <a:r>
              <a:rPr lang="en-US" i="1" dirty="0" smtClean="0"/>
              <a:t>A</a:t>
            </a:r>
            <a:r>
              <a:rPr lang="en-US" dirty="0" smtClean="0"/>
              <a:t> is (</a:t>
            </a:r>
            <a:r>
              <a:rPr lang="en-US" dirty="0" err="1" smtClean="0"/>
              <a:t>a,b</a:t>
            </a:r>
            <a:r>
              <a:rPr lang="en-US" dirty="0" smtClean="0"/>
              <a:t>).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7113" y="2190091"/>
            <a:ext cx="4152900" cy="255270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 flipV="1">
            <a:off x="5901689" y="3050840"/>
            <a:ext cx="1235989" cy="106473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321 - Data Structures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F31B7-9060-42E4-BB86-9DFA13B43B24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725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Example: MS</a:t>
            </a:r>
            <a:r>
              <a:rPr lang="en-US" dirty="0" smtClean="0">
                <a:solidFill>
                  <a:srgbClr val="FF0000"/>
                </a:solidFill>
              </a:rPr>
              <a:t>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this graph, the shaded edges represent a MST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dirty="0" smtClean="0"/>
              <a:t> </a:t>
            </a:r>
            <a:r>
              <a:rPr lang="en-US" dirty="0" smtClean="0"/>
              <a:t>with</a:t>
            </a:r>
            <a:r>
              <a:rPr lang="en-US" dirty="0" smtClean="0"/>
              <a:t> </a:t>
            </a:r>
            <a:r>
              <a:rPr lang="en-US" dirty="0" smtClean="0"/>
              <a:t>weight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(T)=43</a:t>
            </a:r>
            <a:r>
              <a:rPr lang="en-US" dirty="0" smtClean="0"/>
              <a:t>.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3122" y="2176655"/>
            <a:ext cx="6297756" cy="2961890"/>
          </a:xfrm>
          <a:prstGeom prst="rect">
            <a:avLst/>
          </a:prstGeom>
        </p:spPr>
      </p:pic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321 - Data Structures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F31B7-9060-42E4-BB86-9DFA13B43B24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018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4285" y="2344688"/>
            <a:ext cx="3784600" cy="23749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800000"/>
                </a:solidFill>
              </a:rPr>
              <a:t>Generic </a:t>
            </a:r>
            <a:r>
              <a:rPr lang="en-US" dirty="0" smtClean="0">
                <a:solidFill>
                  <a:srgbClr val="800000"/>
                </a:solidFill>
              </a:rPr>
              <a:t>Algorithm: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dirty="0" smtClean="0"/>
              <a:t>Humans can easily recognize a cut that respects A</a:t>
            </a:r>
            <a:endParaRPr lang="en-US" sz="3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586" y="2102935"/>
            <a:ext cx="3949700" cy="33528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67312" y="4896988"/>
            <a:ext cx="2656888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 = {(</a:t>
            </a:r>
            <a:r>
              <a:rPr lang="en-US" sz="2400" dirty="0" err="1" smtClean="0"/>
              <a:t>e,b</a:t>
            </a:r>
            <a:r>
              <a:rPr lang="en-US" sz="2400" dirty="0" smtClean="0"/>
              <a:t>), (</a:t>
            </a:r>
            <a:r>
              <a:rPr lang="en-US" sz="2400" dirty="0" err="1" smtClean="0"/>
              <a:t>a,b</a:t>
            </a:r>
            <a:r>
              <a:rPr lang="en-US" sz="2400" dirty="0" smtClean="0"/>
              <a:t>)}</a:t>
            </a:r>
            <a:endParaRPr lang="en-US" sz="2400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997548" y="3021644"/>
            <a:ext cx="1235989" cy="106473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ight Arrow 8"/>
          <p:cNvSpPr/>
          <p:nvPr/>
        </p:nvSpPr>
        <p:spPr>
          <a:xfrm>
            <a:off x="4168286" y="3350083"/>
            <a:ext cx="605353" cy="48171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261799" y="5194947"/>
            <a:ext cx="3227103" cy="120032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A cut (</a:t>
            </a:r>
            <a:r>
              <a:rPr lang="en-US" dirty="0"/>
              <a:t>S,V−S</a:t>
            </a:r>
            <a:r>
              <a:rPr lang="en-US" dirty="0" smtClean="0"/>
              <a:t>) that respects A is, for instance, S = {d} and V-S = {</a:t>
            </a:r>
            <a:r>
              <a:rPr lang="en-US" dirty="0" err="1" smtClean="0"/>
              <a:t>a,b,c,e</a:t>
            </a:r>
            <a:r>
              <a:rPr lang="en-US" dirty="0" smtClean="0"/>
              <a:t>}, then a safe edge to add to </a:t>
            </a:r>
            <a:r>
              <a:rPr lang="en-US" i="1" dirty="0" smtClean="0"/>
              <a:t>A</a:t>
            </a:r>
            <a:r>
              <a:rPr lang="en-US" dirty="0" smtClean="0"/>
              <a:t> is (</a:t>
            </a:r>
            <a:r>
              <a:rPr lang="en-US" dirty="0" err="1" smtClean="0"/>
              <a:t>b,</a:t>
            </a:r>
            <a:r>
              <a:rPr lang="en-US" dirty="0" err="1"/>
              <a:t>d</a:t>
            </a:r>
            <a:r>
              <a:rPr lang="en-US" dirty="0" smtClean="0"/>
              <a:t>).</a:t>
            </a:r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5901689" y="3050840"/>
            <a:ext cx="1235989" cy="106473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055941" y="2801812"/>
            <a:ext cx="107540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952783" y="2837433"/>
            <a:ext cx="107540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321 - Data Structures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F31B7-9060-42E4-BB86-9DFA13B43B24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681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5015" y="2321176"/>
            <a:ext cx="3848100" cy="24511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800000"/>
                </a:solidFill>
              </a:rPr>
              <a:t>Generic </a:t>
            </a:r>
            <a:r>
              <a:rPr lang="en-US" dirty="0" smtClean="0">
                <a:solidFill>
                  <a:srgbClr val="800000"/>
                </a:solidFill>
              </a:rPr>
              <a:t>Algorithm: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dirty="0" smtClean="0"/>
              <a:t>Humans can easily recognize a cut that respects A</a:t>
            </a:r>
            <a:endParaRPr lang="en-US" sz="3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586" y="2102935"/>
            <a:ext cx="3949700" cy="33528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67312" y="4896988"/>
            <a:ext cx="2919490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 = {(</a:t>
            </a:r>
            <a:r>
              <a:rPr lang="en-US" sz="2400" dirty="0" err="1" smtClean="0"/>
              <a:t>e,b</a:t>
            </a:r>
            <a:r>
              <a:rPr lang="en-US" sz="2400" dirty="0" smtClean="0"/>
              <a:t>), (</a:t>
            </a:r>
            <a:r>
              <a:rPr lang="en-US" sz="2400" dirty="0" err="1" smtClean="0"/>
              <a:t>a,b</a:t>
            </a:r>
            <a:r>
              <a:rPr lang="en-US" sz="2400" dirty="0" smtClean="0"/>
              <a:t>), (</a:t>
            </a:r>
            <a:r>
              <a:rPr lang="en-US" sz="2400" dirty="0" err="1" smtClean="0"/>
              <a:t>b,d</a:t>
            </a:r>
            <a:r>
              <a:rPr lang="en-US" sz="2400" dirty="0" smtClean="0"/>
              <a:t>)}</a:t>
            </a:r>
            <a:endParaRPr lang="en-US" sz="2400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997548" y="3021644"/>
            <a:ext cx="1235989" cy="106473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ight Arrow 8"/>
          <p:cNvSpPr/>
          <p:nvPr/>
        </p:nvSpPr>
        <p:spPr>
          <a:xfrm>
            <a:off x="4168286" y="3350083"/>
            <a:ext cx="605353" cy="48171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261799" y="5194947"/>
            <a:ext cx="3227103" cy="120032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A cut (</a:t>
            </a:r>
            <a:r>
              <a:rPr lang="en-US" dirty="0"/>
              <a:t>S,V−S</a:t>
            </a:r>
            <a:r>
              <a:rPr lang="en-US" dirty="0" smtClean="0"/>
              <a:t>) that respects A is now S = {c} and V-S = {</a:t>
            </a:r>
            <a:r>
              <a:rPr lang="en-US" dirty="0" err="1" smtClean="0"/>
              <a:t>a,b,d,e</a:t>
            </a:r>
            <a:r>
              <a:rPr lang="en-US" dirty="0" smtClean="0"/>
              <a:t>}, then a safe edge to add to </a:t>
            </a:r>
            <a:r>
              <a:rPr lang="en-US" i="1" dirty="0" smtClean="0"/>
              <a:t>A</a:t>
            </a:r>
            <a:r>
              <a:rPr lang="en-US" dirty="0" smtClean="0"/>
              <a:t> is (</a:t>
            </a:r>
            <a:r>
              <a:rPr lang="en-US" dirty="0" err="1" smtClean="0"/>
              <a:t>b,c</a:t>
            </a:r>
            <a:r>
              <a:rPr lang="en-US" dirty="0" smtClean="0"/>
              <a:t>).</a:t>
            </a:r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5901689" y="3050840"/>
            <a:ext cx="1235989" cy="106473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055941" y="2801812"/>
            <a:ext cx="107540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952783" y="2837433"/>
            <a:ext cx="107540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2429732" y="3050840"/>
            <a:ext cx="0" cy="95786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7326574" y="3087335"/>
            <a:ext cx="0" cy="95786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321 - Data Structures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F31B7-9060-42E4-BB86-9DFA13B43B24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810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800000"/>
                </a:solidFill>
              </a:rPr>
              <a:t>Generic </a:t>
            </a:r>
            <a:r>
              <a:rPr lang="en-US" dirty="0" smtClean="0">
                <a:solidFill>
                  <a:srgbClr val="800000"/>
                </a:solidFill>
              </a:rPr>
              <a:t>Algorithm: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000" dirty="0" smtClean="0"/>
              <a:t>Minimum Spanning Tree</a:t>
            </a:r>
            <a:endParaRPr lang="en-US" sz="3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4020" y="2314317"/>
            <a:ext cx="3949700" cy="33528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576680" y="5100382"/>
            <a:ext cx="3620208" cy="830997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 = {(</a:t>
            </a:r>
            <a:r>
              <a:rPr lang="en-US" sz="2400" dirty="0" err="1" smtClean="0"/>
              <a:t>e,b</a:t>
            </a:r>
            <a:r>
              <a:rPr lang="en-US" sz="2400" dirty="0" smtClean="0"/>
              <a:t>), (</a:t>
            </a:r>
            <a:r>
              <a:rPr lang="en-US" sz="2400" dirty="0" err="1" smtClean="0"/>
              <a:t>a,b</a:t>
            </a:r>
            <a:r>
              <a:rPr lang="en-US" sz="2400" dirty="0" smtClean="0"/>
              <a:t>), (</a:t>
            </a:r>
            <a:r>
              <a:rPr lang="en-US" sz="2400" dirty="0" err="1" smtClean="0"/>
              <a:t>b,d</a:t>
            </a:r>
            <a:r>
              <a:rPr lang="en-US" sz="2400" dirty="0" smtClean="0"/>
              <a:t>), (</a:t>
            </a:r>
            <a:r>
              <a:rPr lang="en-US" sz="2400" dirty="0" err="1"/>
              <a:t>b</a:t>
            </a:r>
            <a:r>
              <a:rPr lang="en-US" sz="2400" dirty="0" err="1" smtClean="0"/>
              <a:t>,c</a:t>
            </a:r>
            <a:r>
              <a:rPr lang="en-US" sz="2400" dirty="0" smtClean="0"/>
              <a:t>)}</a:t>
            </a:r>
          </a:p>
          <a:p>
            <a:pPr algn="ctr"/>
            <a:r>
              <a:rPr lang="en-US" sz="2400" dirty="0" smtClean="0"/>
              <a:t>MST weight is 7</a:t>
            </a:r>
            <a:endParaRPr lang="en-US" sz="2400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3252982" y="3233026"/>
            <a:ext cx="1235989" cy="106473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311375" y="3013194"/>
            <a:ext cx="107540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4685166" y="3262222"/>
            <a:ext cx="0" cy="95786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 flipV="1">
            <a:off x="4917856" y="3122676"/>
            <a:ext cx="775475" cy="53395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321 - Data Structures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F31B7-9060-42E4-BB86-9DFA13B43B24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765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800000"/>
                </a:solidFill>
              </a:rPr>
              <a:t>Generic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 algorithms of </a:t>
            </a:r>
            <a:r>
              <a:rPr lang="en-US" dirty="0" err="1" smtClean="0"/>
              <a:t>Kruskal</a:t>
            </a:r>
            <a:r>
              <a:rPr lang="en-US" dirty="0" smtClean="0"/>
              <a:t> and Prim each use a specific rule to determine a safe edge to add to A in the GENERIC-MST algorithm.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321 - Data Structures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F31B7-9060-42E4-BB86-9DFA13B43B24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481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Example: MS</a:t>
            </a:r>
            <a:r>
              <a:rPr lang="en-US" dirty="0" smtClean="0">
                <a:solidFill>
                  <a:srgbClr val="FF0000"/>
                </a:solidFill>
              </a:rPr>
              <a:t>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MST is not unique. </a:t>
            </a:r>
            <a:endParaRPr lang="en-US" dirty="0" smtClean="0"/>
          </a:p>
          <a:p>
            <a:r>
              <a:rPr lang="en-US" dirty="0" smtClean="0"/>
              <a:t>If </a:t>
            </a:r>
            <a:r>
              <a:rPr lang="en-US" dirty="0"/>
              <a:t>we replace the edge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e,f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/>
              <a:t> with the edge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e,c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 smtClean="0"/>
              <a:t>, </a:t>
            </a:r>
            <a:r>
              <a:rPr lang="en-US" dirty="0"/>
              <a:t>we obtain another MST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T’</a:t>
            </a:r>
            <a:r>
              <a:rPr lang="en-US" dirty="0"/>
              <a:t> with the same weight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w(T’)=43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5683" y="2920552"/>
            <a:ext cx="6297756" cy="2961890"/>
          </a:xfrm>
          <a:prstGeom prst="rect">
            <a:avLst/>
          </a:prstGeom>
        </p:spPr>
      </p:pic>
      <p:sp>
        <p:nvSpPr>
          <p:cNvPr id="10" name="Multiply 9"/>
          <p:cNvSpPr/>
          <p:nvPr/>
        </p:nvSpPr>
        <p:spPr>
          <a:xfrm>
            <a:off x="3527635" y="4545386"/>
            <a:ext cx="683247" cy="631304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321 - Data Structures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F31B7-9060-42E4-BB86-9DFA13B43B24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898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MST Algorithms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1371600"/>
          </a:xfrm>
        </p:spPr>
        <p:txBody>
          <a:bodyPr/>
          <a:lstStyle/>
          <a:p>
            <a:r>
              <a:rPr lang="en-US" dirty="0" err="1" smtClean="0"/>
              <a:t>Kruskal’s</a:t>
            </a:r>
            <a:r>
              <a:rPr lang="en-US" dirty="0" smtClean="0"/>
              <a:t> </a:t>
            </a:r>
            <a:r>
              <a:rPr lang="en-US" dirty="0" smtClean="0"/>
              <a:t>Algorithm</a:t>
            </a:r>
          </a:p>
          <a:p>
            <a:r>
              <a:rPr lang="en-US" dirty="0" smtClean="0"/>
              <a:t>Prim’s </a:t>
            </a:r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321 - Data Structures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F31B7-9060-42E4-BB86-9DFA13B43B24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896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Kruskal’s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Algorithm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" y="919480"/>
            <a:ext cx="8267700" cy="487172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/>
              <a:t>Partition </a:t>
            </a:r>
            <a:r>
              <a:rPr lang="en-US" dirty="0"/>
              <a:t>vertices into clusters.</a:t>
            </a:r>
          </a:p>
          <a:p>
            <a:pPr lvl="1" eaLnBrk="1" hangingPunct="1"/>
            <a:r>
              <a:rPr lang="en-US" dirty="0"/>
              <a:t>Initially, single-vertex clusters.</a:t>
            </a:r>
          </a:p>
          <a:p>
            <a:pPr eaLnBrk="1" hangingPunct="1"/>
            <a:r>
              <a:rPr lang="en-US" dirty="0" smtClean="0"/>
              <a:t>Sort edges according to weight. </a:t>
            </a:r>
          </a:p>
          <a:p>
            <a:pPr eaLnBrk="1" hangingPunct="1"/>
            <a:r>
              <a:rPr lang="en-US" dirty="0"/>
              <a:t>Merge </a:t>
            </a:r>
            <a:r>
              <a:rPr lang="ja-JP" altLang="en-US" dirty="0"/>
              <a:t>“</a:t>
            </a:r>
            <a:r>
              <a:rPr lang="en-US" altLang="ja-JP" dirty="0"/>
              <a:t>closest</a:t>
            </a:r>
            <a:r>
              <a:rPr lang="ja-JP" altLang="en-US" dirty="0"/>
              <a:t>”</a:t>
            </a:r>
            <a:r>
              <a:rPr lang="en-US" altLang="ja-JP" dirty="0"/>
              <a:t> clusters. </a:t>
            </a:r>
          </a:p>
          <a:p>
            <a:pPr lvl="1" eaLnBrk="1" hangingPunct="1"/>
            <a:r>
              <a:rPr lang="en-US" altLang="ja-JP" dirty="0"/>
              <a:t>When merge clusters, add edge </a:t>
            </a:r>
            <a:r>
              <a:rPr lang="en-US" altLang="ja-JP" dirty="0" smtClean="0"/>
              <a:t>to, </a:t>
            </a:r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altLang="ja-JP" dirty="0" smtClean="0">
                <a:cs typeface="Courier New" panose="02070309020205020404" pitchFamily="49" charset="0"/>
              </a:rPr>
              <a:t>, a set of edges that will be included in an MST.</a:t>
            </a:r>
            <a:r>
              <a:rPr lang="en-US" altLang="ja-JP" dirty="0" smtClean="0"/>
              <a:t> </a:t>
            </a:r>
            <a:endParaRPr lang="en-US" dirty="0"/>
          </a:p>
          <a:p>
            <a:pPr eaLnBrk="1" hangingPunct="1"/>
            <a:r>
              <a:rPr lang="en-US" dirty="0"/>
              <a:t>At the end of the algorithm:</a:t>
            </a:r>
          </a:p>
          <a:p>
            <a:pPr lvl="1" eaLnBrk="1" hangingPunct="1"/>
            <a:r>
              <a:rPr lang="en-US" dirty="0"/>
              <a:t>All vertices merged into a single cluster.</a:t>
            </a:r>
          </a:p>
          <a:p>
            <a:pPr lvl="1" eaLnBrk="1" hangingPunct="1"/>
            <a:r>
              <a:rPr lang="en-US" dirty="0" smtClean="0"/>
              <a:t>The edges in the set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 smtClean="0"/>
              <a:t> represent an </a:t>
            </a:r>
            <a:r>
              <a:rPr lang="en-US" dirty="0"/>
              <a:t>MST.</a:t>
            </a:r>
          </a:p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321 - Data Structures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F31B7-9060-42E4-BB86-9DFA13B43B24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879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FF0000"/>
                </a:solidFill>
                <a:latin typeface="Tahoma" charset="0"/>
              </a:rPr>
              <a:t>Kruskal’s</a:t>
            </a:r>
            <a:r>
              <a:rPr lang="en-US" dirty="0">
                <a:solidFill>
                  <a:srgbClr val="FF0000"/>
                </a:solidFill>
                <a:latin typeface="Tahoma" charset="0"/>
              </a:rPr>
              <a:t> Algorithm</a:t>
            </a:r>
          </a:p>
        </p:txBody>
      </p:sp>
      <p:pic>
        <p:nvPicPr>
          <p:cNvPr id="6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rcRect t="-13214" b="-13214"/>
          <a:stretch>
            <a:fillRect/>
          </a:stretch>
        </p:blipFill>
        <p:spPr>
          <a:xfrm>
            <a:off x="228600" y="838200"/>
            <a:ext cx="7842250" cy="4953000"/>
          </a:xfrm>
        </p:spPr>
      </p:pic>
      <p:sp>
        <p:nvSpPr>
          <p:cNvPr id="7" name="TextBox 6"/>
          <p:cNvSpPr txBox="1"/>
          <p:nvPr/>
        </p:nvSpPr>
        <p:spPr>
          <a:xfrm>
            <a:off x="4213082" y="1307169"/>
            <a:ext cx="4531514" cy="134806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0" dirty="0" smtClean="0">
                <a:latin typeface="+mn-lt"/>
              </a:rPr>
              <a:t>Input</a:t>
            </a:r>
            <a:r>
              <a:rPr lang="en-US" sz="2400" b="0" dirty="0" smtClean="0">
                <a:latin typeface="+mn-lt"/>
              </a:rPr>
              <a:t>:</a:t>
            </a:r>
            <a:endParaRPr lang="en-US" sz="2400" b="0" dirty="0" smtClean="0">
              <a:latin typeface="+mn-lt"/>
            </a:endParaRPr>
          </a:p>
          <a:p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G=&lt;V,E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&gt;,</a:t>
            </a:r>
            <a:r>
              <a:rPr lang="en-US" sz="2400" b="0" dirty="0" smtClean="0">
                <a:latin typeface="+mn-lt"/>
              </a:rPr>
              <a:t> an </a:t>
            </a:r>
            <a:r>
              <a:rPr lang="en-US" sz="2400" b="0" dirty="0" smtClean="0">
                <a:latin typeface="+mn-lt"/>
              </a:rPr>
              <a:t>undirected </a:t>
            </a:r>
            <a:r>
              <a:rPr lang="en-US" sz="2400" b="0" dirty="0" smtClean="0">
                <a:latin typeface="+mn-lt"/>
              </a:rPr>
              <a:t>graph.</a:t>
            </a:r>
            <a:endParaRPr lang="en-US" sz="2400" b="0" dirty="0" smtClean="0">
              <a:latin typeface="+mn-lt"/>
            </a:endParaRPr>
          </a:p>
          <a:p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2400" b="0" dirty="0" smtClean="0">
                <a:latin typeface="+mn-lt"/>
              </a:rPr>
              <a:t>, </a:t>
            </a:r>
            <a:r>
              <a:rPr lang="en-US" sz="2400" b="0" dirty="0" smtClean="0">
                <a:latin typeface="+mn-lt"/>
              </a:rPr>
              <a:t>edge weight function.</a:t>
            </a:r>
            <a:endParaRPr lang="en-US" sz="2400" b="0" dirty="0">
              <a:latin typeface="+mn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953000" y="4114800"/>
            <a:ext cx="3818266" cy="138499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Find-Set(u</a:t>
            </a:r>
            <a:r>
              <a:rPr lang="en-US" sz="20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000" b="0" dirty="0" smtClean="0">
                <a:latin typeface="+mn-lt"/>
              </a:rPr>
              <a:t> </a:t>
            </a:r>
            <a:r>
              <a:rPr lang="en-US" sz="2000" b="0" dirty="0" smtClean="0">
                <a:latin typeface="+mn-lt"/>
              </a:rPr>
              <a:t>returns cluster of vertices containing </a:t>
            </a:r>
            <a:r>
              <a:rPr lang="en-US" sz="20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</a:t>
            </a:r>
            <a:r>
              <a:rPr lang="en-US" sz="2000" b="0" dirty="0" smtClean="0">
                <a:latin typeface="+mn-lt"/>
              </a:rPr>
              <a:t>.</a:t>
            </a:r>
          </a:p>
          <a:p>
            <a:r>
              <a:rPr lang="en-US" sz="20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UNION(</a:t>
            </a:r>
            <a:r>
              <a:rPr lang="en-US" sz="200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u,v</a:t>
            </a:r>
            <a:r>
              <a:rPr lang="en-US" sz="20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000" b="0" dirty="0" smtClean="0">
                <a:latin typeface="+mn-lt"/>
              </a:rPr>
              <a:t> combines </a:t>
            </a:r>
            <a:r>
              <a:rPr lang="en-US" sz="2000" b="0" dirty="0" smtClean="0">
                <a:latin typeface="+mn-lt"/>
              </a:rPr>
              <a:t>cluster</a:t>
            </a:r>
            <a:r>
              <a:rPr lang="en-US" sz="2000" b="0" dirty="0" smtClean="0">
                <a:latin typeface="+mn-lt"/>
              </a:rPr>
              <a:t>s </a:t>
            </a:r>
            <a:r>
              <a:rPr lang="en-US" sz="2000" b="0" dirty="0" smtClean="0">
                <a:latin typeface="+mn-lt"/>
              </a:rPr>
              <a:t>containing </a:t>
            </a:r>
            <a:r>
              <a:rPr lang="en-US" sz="20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</a:t>
            </a:r>
            <a:r>
              <a:rPr lang="en-US" sz="2000" b="0" dirty="0" smtClean="0">
                <a:latin typeface="+mn-lt"/>
              </a:rPr>
              <a:t> </a:t>
            </a:r>
            <a:r>
              <a:rPr lang="en-US" sz="2000" b="0" dirty="0" smtClean="0">
                <a:latin typeface="+mn-lt"/>
              </a:rPr>
              <a:t>and </a:t>
            </a:r>
            <a:r>
              <a:rPr lang="en-US" sz="20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000" b="0" dirty="0" smtClean="0">
                <a:latin typeface="+mn-lt"/>
              </a:rPr>
              <a:t>. </a:t>
            </a:r>
            <a:endParaRPr lang="en-US" sz="2000" b="0" dirty="0">
              <a:latin typeface="+mn-lt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321 - Data Structures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F31B7-9060-42E4-BB86-9DFA13B43B24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766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  <a:latin typeface="Tahoma" charset="0"/>
              </a:rPr>
              <a:t>Example: </a:t>
            </a:r>
            <a:r>
              <a:rPr lang="en-US" dirty="0" err="1" smtClean="0">
                <a:solidFill>
                  <a:srgbClr val="FF0000"/>
                </a:solidFill>
                <a:latin typeface="Tahoma" charset="0"/>
              </a:rPr>
              <a:t>Kruskal’s</a:t>
            </a:r>
            <a:r>
              <a:rPr lang="en-US" dirty="0" smtClean="0">
                <a:solidFill>
                  <a:srgbClr val="FF0000"/>
                </a:solidFill>
                <a:latin typeface="Tahoma" charset="0"/>
              </a:rPr>
              <a:t> Algorithm</a:t>
            </a:r>
            <a:endParaRPr lang="en-US" dirty="0">
              <a:solidFill>
                <a:srgbClr val="FF0000"/>
              </a:solidFill>
              <a:latin typeface="Tahoma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2834640" y="1143000"/>
            <a:ext cx="3480713" cy="2802851"/>
            <a:chOff x="782638" y="1752600"/>
            <a:chExt cx="2265362" cy="1966913"/>
          </a:xfrm>
        </p:grpSpPr>
        <p:sp>
          <p:nvSpPr>
            <p:cNvPr id="27654" name="Freeform 77"/>
            <p:cNvSpPr>
              <a:spLocks/>
            </p:cNvSpPr>
            <p:nvPr/>
          </p:nvSpPr>
          <p:spPr bwMode="auto">
            <a:xfrm>
              <a:off x="2351088" y="1976438"/>
              <a:ext cx="668337" cy="669925"/>
            </a:xfrm>
            <a:custGeom>
              <a:avLst/>
              <a:gdLst>
                <a:gd name="T0" fmla="*/ 55256 w 508"/>
                <a:gd name="T1" fmla="*/ 303502 h 543"/>
                <a:gd name="T2" fmla="*/ 110512 w 508"/>
                <a:gd name="T3" fmla="*/ 547784 h 543"/>
                <a:gd name="T4" fmla="*/ 442050 w 508"/>
                <a:gd name="T5" fmla="*/ 621809 h 543"/>
                <a:gd name="T6" fmla="*/ 655181 w 508"/>
                <a:gd name="T7" fmla="*/ 259087 h 543"/>
                <a:gd name="T8" fmla="*/ 363112 w 508"/>
                <a:gd name="T9" fmla="*/ 7402 h 543"/>
                <a:gd name="T10" fmla="*/ 55256 w 508"/>
                <a:gd name="T11" fmla="*/ 303502 h 54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08"/>
                <a:gd name="T19" fmla="*/ 0 h 543"/>
                <a:gd name="T20" fmla="*/ 508 w 508"/>
                <a:gd name="T21" fmla="*/ 543 h 54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08" h="543">
                  <a:moveTo>
                    <a:pt x="42" y="246"/>
                  </a:moveTo>
                  <a:cubicBezTo>
                    <a:pt x="0" y="396"/>
                    <a:pt x="35" y="401"/>
                    <a:pt x="84" y="444"/>
                  </a:cubicBezTo>
                  <a:cubicBezTo>
                    <a:pt x="133" y="487"/>
                    <a:pt x="267" y="543"/>
                    <a:pt x="336" y="504"/>
                  </a:cubicBezTo>
                  <a:cubicBezTo>
                    <a:pt x="405" y="465"/>
                    <a:pt x="508" y="293"/>
                    <a:pt x="498" y="210"/>
                  </a:cubicBezTo>
                  <a:cubicBezTo>
                    <a:pt x="488" y="127"/>
                    <a:pt x="352" y="0"/>
                    <a:pt x="276" y="6"/>
                  </a:cubicBezTo>
                  <a:cubicBezTo>
                    <a:pt x="200" y="12"/>
                    <a:pt x="84" y="96"/>
                    <a:pt x="42" y="246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55" name="Freeform 76"/>
            <p:cNvSpPr>
              <a:spLocks/>
            </p:cNvSpPr>
            <p:nvPr/>
          </p:nvSpPr>
          <p:spPr bwMode="auto">
            <a:xfrm>
              <a:off x="2317750" y="2917825"/>
              <a:ext cx="730250" cy="663575"/>
            </a:xfrm>
            <a:custGeom>
              <a:avLst/>
              <a:gdLst>
                <a:gd name="T0" fmla="*/ 60375 w 508"/>
                <a:gd name="T1" fmla="*/ 300625 h 543"/>
                <a:gd name="T2" fmla="*/ 120750 w 508"/>
                <a:gd name="T3" fmla="*/ 542592 h 543"/>
                <a:gd name="T4" fmla="*/ 483000 w 508"/>
                <a:gd name="T5" fmla="*/ 615915 h 543"/>
                <a:gd name="T6" fmla="*/ 715875 w 508"/>
                <a:gd name="T7" fmla="*/ 256631 h 543"/>
                <a:gd name="T8" fmla="*/ 396750 w 508"/>
                <a:gd name="T9" fmla="*/ 7332 h 543"/>
                <a:gd name="T10" fmla="*/ 60375 w 508"/>
                <a:gd name="T11" fmla="*/ 300625 h 54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08"/>
                <a:gd name="T19" fmla="*/ 0 h 543"/>
                <a:gd name="T20" fmla="*/ 508 w 508"/>
                <a:gd name="T21" fmla="*/ 543 h 54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08" h="543">
                  <a:moveTo>
                    <a:pt x="42" y="246"/>
                  </a:moveTo>
                  <a:cubicBezTo>
                    <a:pt x="0" y="396"/>
                    <a:pt x="35" y="401"/>
                    <a:pt x="84" y="444"/>
                  </a:cubicBezTo>
                  <a:cubicBezTo>
                    <a:pt x="133" y="487"/>
                    <a:pt x="267" y="543"/>
                    <a:pt x="336" y="504"/>
                  </a:cubicBezTo>
                  <a:cubicBezTo>
                    <a:pt x="405" y="465"/>
                    <a:pt x="508" y="293"/>
                    <a:pt x="498" y="210"/>
                  </a:cubicBezTo>
                  <a:cubicBezTo>
                    <a:pt x="488" y="127"/>
                    <a:pt x="352" y="0"/>
                    <a:pt x="276" y="6"/>
                  </a:cubicBezTo>
                  <a:cubicBezTo>
                    <a:pt x="200" y="12"/>
                    <a:pt x="84" y="96"/>
                    <a:pt x="42" y="246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56" name="Freeform 75"/>
            <p:cNvSpPr>
              <a:spLocks/>
            </p:cNvSpPr>
            <p:nvPr/>
          </p:nvSpPr>
          <p:spPr bwMode="auto">
            <a:xfrm>
              <a:off x="1670050" y="2532063"/>
              <a:ext cx="596900" cy="554037"/>
            </a:xfrm>
            <a:custGeom>
              <a:avLst/>
              <a:gdLst>
                <a:gd name="T0" fmla="*/ 49350 w 508"/>
                <a:gd name="T1" fmla="*/ 251000 h 543"/>
                <a:gd name="T2" fmla="*/ 98700 w 508"/>
                <a:gd name="T3" fmla="*/ 453025 h 543"/>
                <a:gd name="T4" fmla="*/ 394800 w 508"/>
                <a:gd name="T5" fmla="*/ 514244 h 543"/>
                <a:gd name="T6" fmla="*/ 585150 w 508"/>
                <a:gd name="T7" fmla="*/ 214268 h 543"/>
                <a:gd name="T8" fmla="*/ 324300 w 508"/>
                <a:gd name="T9" fmla="*/ 6122 h 543"/>
                <a:gd name="T10" fmla="*/ 49350 w 508"/>
                <a:gd name="T11" fmla="*/ 251000 h 54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08"/>
                <a:gd name="T19" fmla="*/ 0 h 543"/>
                <a:gd name="T20" fmla="*/ 508 w 508"/>
                <a:gd name="T21" fmla="*/ 543 h 54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08" h="543">
                  <a:moveTo>
                    <a:pt x="42" y="246"/>
                  </a:moveTo>
                  <a:cubicBezTo>
                    <a:pt x="0" y="396"/>
                    <a:pt x="35" y="401"/>
                    <a:pt x="84" y="444"/>
                  </a:cubicBezTo>
                  <a:cubicBezTo>
                    <a:pt x="133" y="487"/>
                    <a:pt x="267" y="543"/>
                    <a:pt x="336" y="504"/>
                  </a:cubicBezTo>
                  <a:cubicBezTo>
                    <a:pt x="405" y="465"/>
                    <a:pt x="508" y="293"/>
                    <a:pt x="498" y="210"/>
                  </a:cubicBezTo>
                  <a:cubicBezTo>
                    <a:pt x="488" y="127"/>
                    <a:pt x="352" y="0"/>
                    <a:pt x="276" y="6"/>
                  </a:cubicBezTo>
                  <a:cubicBezTo>
                    <a:pt x="200" y="12"/>
                    <a:pt x="84" y="96"/>
                    <a:pt x="42" y="246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57" name="Freeform 74"/>
            <p:cNvSpPr>
              <a:spLocks/>
            </p:cNvSpPr>
            <p:nvPr/>
          </p:nvSpPr>
          <p:spPr bwMode="auto">
            <a:xfrm>
              <a:off x="990600" y="1752600"/>
              <a:ext cx="676275" cy="674688"/>
            </a:xfrm>
            <a:custGeom>
              <a:avLst/>
              <a:gdLst>
                <a:gd name="T0" fmla="*/ 55913 w 508"/>
                <a:gd name="T1" fmla="*/ 305660 h 543"/>
                <a:gd name="T2" fmla="*/ 111825 w 508"/>
                <a:gd name="T3" fmla="*/ 551679 h 543"/>
                <a:gd name="T4" fmla="*/ 447300 w 508"/>
                <a:gd name="T5" fmla="*/ 626230 h 543"/>
                <a:gd name="T6" fmla="*/ 662963 w 508"/>
                <a:gd name="T7" fmla="*/ 260929 h 543"/>
                <a:gd name="T8" fmla="*/ 367425 w 508"/>
                <a:gd name="T9" fmla="*/ 7455 h 543"/>
                <a:gd name="T10" fmla="*/ 55913 w 508"/>
                <a:gd name="T11" fmla="*/ 305660 h 54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08"/>
                <a:gd name="T19" fmla="*/ 0 h 543"/>
                <a:gd name="T20" fmla="*/ 508 w 508"/>
                <a:gd name="T21" fmla="*/ 543 h 54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08" h="543">
                  <a:moveTo>
                    <a:pt x="42" y="246"/>
                  </a:moveTo>
                  <a:cubicBezTo>
                    <a:pt x="0" y="396"/>
                    <a:pt x="35" y="401"/>
                    <a:pt x="84" y="444"/>
                  </a:cubicBezTo>
                  <a:cubicBezTo>
                    <a:pt x="133" y="487"/>
                    <a:pt x="267" y="543"/>
                    <a:pt x="336" y="504"/>
                  </a:cubicBezTo>
                  <a:cubicBezTo>
                    <a:pt x="405" y="465"/>
                    <a:pt x="508" y="293"/>
                    <a:pt x="498" y="210"/>
                  </a:cubicBezTo>
                  <a:cubicBezTo>
                    <a:pt x="488" y="127"/>
                    <a:pt x="352" y="0"/>
                    <a:pt x="276" y="6"/>
                  </a:cubicBezTo>
                  <a:cubicBezTo>
                    <a:pt x="200" y="12"/>
                    <a:pt x="84" y="96"/>
                    <a:pt x="42" y="246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59" name="Freeform 35"/>
            <p:cNvSpPr>
              <a:spLocks/>
            </p:cNvSpPr>
            <p:nvPr/>
          </p:nvSpPr>
          <p:spPr bwMode="auto">
            <a:xfrm>
              <a:off x="782638" y="3124200"/>
              <a:ext cx="588962" cy="595313"/>
            </a:xfrm>
            <a:custGeom>
              <a:avLst/>
              <a:gdLst>
                <a:gd name="T0" fmla="*/ 48694 w 508"/>
                <a:gd name="T1" fmla="*/ 269700 h 543"/>
                <a:gd name="T2" fmla="*/ 97387 w 508"/>
                <a:gd name="T3" fmla="*/ 486775 h 543"/>
                <a:gd name="T4" fmla="*/ 389550 w 508"/>
                <a:gd name="T5" fmla="*/ 552556 h 543"/>
                <a:gd name="T6" fmla="*/ 577368 w 508"/>
                <a:gd name="T7" fmla="*/ 230232 h 543"/>
                <a:gd name="T8" fmla="*/ 319987 w 508"/>
                <a:gd name="T9" fmla="*/ 6578 h 543"/>
                <a:gd name="T10" fmla="*/ 48694 w 508"/>
                <a:gd name="T11" fmla="*/ 269700 h 54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08"/>
                <a:gd name="T19" fmla="*/ 0 h 543"/>
                <a:gd name="T20" fmla="*/ 508 w 508"/>
                <a:gd name="T21" fmla="*/ 543 h 54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08" h="543">
                  <a:moveTo>
                    <a:pt x="42" y="246"/>
                  </a:moveTo>
                  <a:cubicBezTo>
                    <a:pt x="0" y="396"/>
                    <a:pt x="35" y="401"/>
                    <a:pt x="84" y="444"/>
                  </a:cubicBezTo>
                  <a:cubicBezTo>
                    <a:pt x="133" y="487"/>
                    <a:pt x="267" y="543"/>
                    <a:pt x="336" y="504"/>
                  </a:cubicBezTo>
                  <a:cubicBezTo>
                    <a:pt x="405" y="465"/>
                    <a:pt x="508" y="293"/>
                    <a:pt x="498" y="210"/>
                  </a:cubicBezTo>
                  <a:cubicBezTo>
                    <a:pt x="488" y="127"/>
                    <a:pt x="352" y="0"/>
                    <a:pt x="276" y="6"/>
                  </a:cubicBezTo>
                  <a:cubicBezTo>
                    <a:pt x="200" y="12"/>
                    <a:pt x="84" y="96"/>
                    <a:pt x="42" y="246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60" name="Oval 36"/>
            <p:cNvSpPr>
              <a:spLocks noChangeArrowheads="1"/>
            </p:cNvSpPr>
            <p:nvPr/>
          </p:nvSpPr>
          <p:spPr bwMode="auto">
            <a:xfrm>
              <a:off x="1200150" y="1946275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B</a:t>
              </a:r>
            </a:p>
          </p:txBody>
        </p:sp>
        <p:sp>
          <p:nvSpPr>
            <p:cNvPr id="27662" name="Oval 38"/>
            <p:cNvSpPr>
              <a:spLocks noChangeArrowheads="1"/>
            </p:cNvSpPr>
            <p:nvPr/>
          </p:nvSpPr>
          <p:spPr bwMode="auto">
            <a:xfrm>
              <a:off x="1819275" y="2635250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C</a:t>
              </a:r>
            </a:p>
          </p:txBody>
        </p:sp>
        <p:sp>
          <p:nvSpPr>
            <p:cNvPr id="27663" name="Oval 39"/>
            <p:cNvSpPr>
              <a:spLocks noChangeArrowheads="1"/>
            </p:cNvSpPr>
            <p:nvPr/>
          </p:nvSpPr>
          <p:spPr bwMode="auto">
            <a:xfrm>
              <a:off x="895350" y="3276600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A</a:t>
              </a:r>
            </a:p>
          </p:txBody>
        </p:sp>
        <p:sp>
          <p:nvSpPr>
            <p:cNvPr id="27665" name="Oval 41"/>
            <p:cNvSpPr>
              <a:spLocks noChangeArrowheads="1"/>
            </p:cNvSpPr>
            <p:nvPr/>
          </p:nvSpPr>
          <p:spPr bwMode="auto">
            <a:xfrm>
              <a:off x="2540000" y="3114675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D</a:t>
              </a:r>
            </a:p>
          </p:txBody>
        </p:sp>
        <p:cxnSp>
          <p:nvCxnSpPr>
            <p:cNvPr id="27666" name="AutoShape 42"/>
            <p:cNvCxnSpPr>
              <a:cxnSpLocks noChangeShapeType="1"/>
              <a:stCxn id="27660" idx="5"/>
              <a:endCxn id="27662" idx="1"/>
            </p:cNvCxnSpPr>
            <p:nvPr/>
          </p:nvCxnSpPr>
          <p:spPr bwMode="auto">
            <a:xfrm>
              <a:off x="1460500" y="2216150"/>
              <a:ext cx="403225" cy="45402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7667" name="AutoShape 43"/>
            <p:cNvCxnSpPr>
              <a:cxnSpLocks noChangeShapeType="1"/>
              <a:stCxn id="27662" idx="3"/>
              <a:endCxn id="27663" idx="7"/>
            </p:cNvCxnSpPr>
            <p:nvPr/>
          </p:nvCxnSpPr>
          <p:spPr bwMode="auto">
            <a:xfrm flipH="1">
              <a:off x="1155700" y="2905125"/>
              <a:ext cx="708025" cy="40640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7668" name="AutoShape 44"/>
            <p:cNvCxnSpPr>
              <a:cxnSpLocks noChangeShapeType="1"/>
              <a:stCxn id="27660" idx="3"/>
              <a:endCxn id="27663" idx="0"/>
            </p:cNvCxnSpPr>
            <p:nvPr/>
          </p:nvCxnSpPr>
          <p:spPr bwMode="auto">
            <a:xfrm flipH="1">
              <a:off x="1047750" y="2216150"/>
              <a:ext cx="196850" cy="105092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7669" name="AutoShape 45"/>
            <p:cNvCxnSpPr>
              <a:cxnSpLocks noChangeShapeType="1"/>
              <a:stCxn id="27662" idx="5"/>
              <a:endCxn id="27665" idx="1"/>
            </p:cNvCxnSpPr>
            <p:nvPr/>
          </p:nvCxnSpPr>
          <p:spPr bwMode="auto">
            <a:xfrm>
              <a:off x="2079625" y="2905125"/>
              <a:ext cx="504825" cy="24447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7670" name="AutoShape 46"/>
            <p:cNvCxnSpPr>
              <a:cxnSpLocks noChangeShapeType="1"/>
              <a:stCxn id="27663" idx="6"/>
              <a:endCxn id="27665" idx="2"/>
            </p:cNvCxnSpPr>
            <p:nvPr/>
          </p:nvCxnSpPr>
          <p:spPr bwMode="auto">
            <a:xfrm flipV="1">
              <a:off x="1209675" y="3267075"/>
              <a:ext cx="1320800" cy="16192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7671" name="AutoShape 47"/>
            <p:cNvCxnSpPr>
              <a:cxnSpLocks noChangeShapeType="1"/>
              <a:stCxn id="27660" idx="6"/>
              <a:endCxn id="27687" idx="1"/>
            </p:cNvCxnSpPr>
            <p:nvPr/>
          </p:nvCxnSpPr>
          <p:spPr bwMode="auto">
            <a:xfrm>
              <a:off x="1514475" y="2098675"/>
              <a:ext cx="1063625" cy="12541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27675" name="Text Box 53"/>
            <p:cNvSpPr txBox="1">
              <a:spLocks noChangeArrowheads="1"/>
            </p:cNvSpPr>
            <p:nvPr/>
          </p:nvSpPr>
          <p:spPr bwMode="auto">
            <a:xfrm>
              <a:off x="827088" y="2463800"/>
              <a:ext cx="309562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/>
                <a:t>1</a:t>
              </a:r>
            </a:p>
          </p:txBody>
        </p:sp>
        <p:sp>
          <p:nvSpPr>
            <p:cNvPr id="27676" name="Text Box 54"/>
            <p:cNvSpPr txBox="1">
              <a:spLocks noChangeArrowheads="1"/>
            </p:cNvSpPr>
            <p:nvPr/>
          </p:nvSpPr>
          <p:spPr bwMode="auto">
            <a:xfrm>
              <a:off x="2667000" y="2590800"/>
              <a:ext cx="309563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dirty="0"/>
                <a:t>3</a:t>
              </a:r>
            </a:p>
          </p:txBody>
        </p:sp>
        <p:sp>
          <p:nvSpPr>
            <p:cNvPr id="27677" name="Text Box 55"/>
            <p:cNvSpPr txBox="1">
              <a:spLocks noChangeArrowheads="1"/>
            </p:cNvSpPr>
            <p:nvPr/>
          </p:nvSpPr>
          <p:spPr bwMode="auto">
            <a:xfrm>
              <a:off x="1414463" y="2376488"/>
              <a:ext cx="309562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/>
                <a:t>5</a:t>
              </a:r>
            </a:p>
          </p:txBody>
        </p:sp>
        <p:sp>
          <p:nvSpPr>
            <p:cNvPr id="27678" name="Text Box 56"/>
            <p:cNvSpPr txBox="1">
              <a:spLocks noChangeArrowheads="1"/>
            </p:cNvSpPr>
            <p:nvPr/>
          </p:nvSpPr>
          <p:spPr bwMode="auto">
            <a:xfrm>
              <a:off x="1766888" y="3352800"/>
              <a:ext cx="434975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/>
                <a:t>10</a:t>
              </a:r>
            </a:p>
          </p:txBody>
        </p:sp>
        <p:sp>
          <p:nvSpPr>
            <p:cNvPr id="27680" name="Text Box 58"/>
            <p:cNvSpPr txBox="1">
              <a:spLocks noChangeArrowheads="1"/>
            </p:cNvSpPr>
            <p:nvPr/>
          </p:nvSpPr>
          <p:spPr bwMode="auto">
            <a:xfrm>
              <a:off x="1905000" y="1828800"/>
              <a:ext cx="309563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/>
                <a:t>8</a:t>
              </a:r>
            </a:p>
          </p:txBody>
        </p:sp>
        <p:sp>
          <p:nvSpPr>
            <p:cNvPr id="27681" name="Text Box 59"/>
            <p:cNvSpPr txBox="1">
              <a:spLocks noChangeArrowheads="1"/>
            </p:cNvSpPr>
            <p:nvPr/>
          </p:nvSpPr>
          <p:spPr bwMode="auto">
            <a:xfrm>
              <a:off x="1531938" y="2986088"/>
              <a:ext cx="309562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/>
                <a:t>7</a:t>
              </a:r>
            </a:p>
          </p:txBody>
        </p:sp>
        <p:sp>
          <p:nvSpPr>
            <p:cNvPr id="27687" name="Oval 71"/>
            <p:cNvSpPr>
              <a:spLocks noChangeArrowheads="1"/>
            </p:cNvSpPr>
            <p:nvPr/>
          </p:nvSpPr>
          <p:spPr bwMode="auto">
            <a:xfrm>
              <a:off x="2533650" y="2189163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E</a:t>
              </a:r>
            </a:p>
          </p:txBody>
        </p:sp>
        <p:cxnSp>
          <p:nvCxnSpPr>
            <p:cNvPr id="27689" name="AutoShape 73"/>
            <p:cNvCxnSpPr>
              <a:cxnSpLocks noChangeShapeType="1"/>
              <a:stCxn id="27687" idx="4"/>
              <a:endCxn id="27665" idx="0"/>
            </p:cNvCxnSpPr>
            <p:nvPr/>
          </p:nvCxnSpPr>
          <p:spPr bwMode="auto">
            <a:xfrm>
              <a:off x="2686050" y="2503488"/>
              <a:ext cx="6350" cy="60166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27690" name="Text Box 81"/>
            <p:cNvSpPr txBox="1">
              <a:spLocks noChangeArrowheads="1"/>
            </p:cNvSpPr>
            <p:nvPr/>
          </p:nvSpPr>
          <p:spPr bwMode="auto">
            <a:xfrm>
              <a:off x="2135188" y="2681288"/>
              <a:ext cx="434975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/>
                <a:t>11</a:t>
              </a:r>
            </a:p>
          </p:txBody>
        </p:sp>
        <p:cxnSp>
          <p:nvCxnSpPr>
            <p:cNvPr id="27691" name="AutoShape 82"/>
            <p:cNvCxnSpPr>
              <a:cxnSpLocks noChangeShapeType="1"/>
              <a:stCxn id="27687" idx="3"/>
              <a:endCxn id="27662" idx="7"/>
            </p:cNvCxnSpPr>
            <p:nvPr/>
          </p:nvCxnSpPr>
          <p:spPr bwMode="auto">
            <a:xfrm flipH="1">
              <a:off x="2079625" y="2459038"/>
              <a:ext cx="498475" cy="21113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27692" name="Text Box 83"/>
            <p:cNvSpPr txBox="1">
              <a:spLocks noChangeArrowheads="1"/>
            </p:cNvSpPr>
            <p:nvPr/>
          </p:nvSpPr>
          <p:spPr bwMode="auto">
            <a:xfrm>
              <a:off x="2066925" y="2247900"/>
              <a:ext cx="309563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/>
                <a:t>9</a:t>
              </a:r>
            </a:p>
          </p:txBody>
        </p:sp>
      </p:grp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321 - Data Structures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E4661E-959B-41F6-A2B4-2D9284F0878A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57200" y="5224840"/>
            <a:ext cx="1629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A={}</a:t>
            </a:r>
            <a:endParaRPr lang="en-US" sz="20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7200" y="5695890"/>
            <a:ext cx="50059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Clusters ={{A},{B},{C},{D},{E}}</a:t>
            </a:r>
            <a:endParaRPr lang="en-US" sz="20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3" name="TextBox 162"/>
          <p:cNvSpPr txBox="1"/>
          <p:nvPr/>
        </p:nvSpPr>
        <p:spPr>
          <a:xfrm>
            <a:off x="457200" y="4757360"/>
            <a:ext cx="861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sz="2000" b="0" baseline="-25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sorted</a:t>
            </a:r>
            <a:r>
              <a:rPr lang="en-US" sz="20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={(A,B),(D,E),(B,C</a:t>
            </a:r>
            <a:r>
              <a:rPr 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r>
              <a:rPr lang="en-US" sz="20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(A,C),(</a:t>
            </a:r>
            <a:r>
              <a:rPr 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B,E</a:t>
            </a:r>
            <a:r>
              <a:rPr lang="en-US" sz="20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),(</a:t>
            </a:r>
            <a:r>
              <a:rPr 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C,E</a:t>
            </a:r>
            <a:r>
              <a:rPr lang="en-US" sz="20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),(</a:t>
            </a:r>
            <a:r>
              <a:rPr 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A,D),</a:t>
            </a:r>
            <a:r>
              <a:rPr lang="en-US" sz="20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(C,D)}</a:t>
            </a:r>
            <a:endParaRPr lang="en-US" sz="20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3482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FF0000"/>
      </a:hlink>
      <a:folHlink>
        <a:srgbClr val="FF00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 typeface="Marlett" pitchFamily="2" charset="2"/>
          <a:buNone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 typeface="Marlett" pitchFamily="2" charset="2"/>
          <a:buNone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7965</TotalTime>
  <Words>2547</Words>
  <Application>Microsoft Office PowerPoint</Application>
  <PresentationFormat>On-screen Show (4:3)</PresentationFormat>
  <Paragraphs>781</Paragraphs>
  <Slides>43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2" baseType="lpstr">
      <vt:lpstr>ＭＳ Ｐゴシック</vt:lpstr>
      <vt:lpstr>Arial</vt:lpstr>
      <vt:lpstr>Cambria Math</vt:lpstr>
      <vt:lpstr>Courier New</vt:lpstr>
      <vt:lpstr>Marlett</vt:lpstr>
      <vt:lpstr>Symbol</vt:lpstr>
      <vt:lpstr>Tahoma</vt:lpstr>
      <vt:lpstr>Times New Roman</vt:lpstr>
      <vt:lpstr>Default Design</vt:lpstr>
      <vt:lpstr>Minimum Spanning Trees</vt:lpstr>
      <vt:lpstr>Weighted Graphs</vt:lpstr>
      <vt:lpstr>Minimum Spanning Tree (MST)</vt:lpstr>
      <vt:lpstr>Example: MST</vt:lpstr>
      <vt:lpstr>Example: MST</vt:lpstr>
      <vt:lpstr>MST Algorithms</vt:lpstr>
      <vt:lpstr>Kruskal’s Algorithm</vt:lpstr>
      <vt:lpstr>Kruskal’s Algorithm</vt:lpstr>
      <vt:lpstr>Example: Kruskal’s Algorithm</vt:lpstr>
      <vt:lpstr>Example: Kruskal’s Algorithm</vt:lpstr>
      <vt:lpstr>Example: Kruskal’s Algorithm</vt:lpstr>
      <vt:lpstr>Example: Kruskal’s Algorithm</vt:lpstr>
      <vt:lpstr>Example: Kruskal’s Algorithm</vt:lpstr>
      <vt:lpstr>Example: Kruskal’s Algorithm</vt:lpstr>
      <vt:lpstr>Example: Kruskal’s Algorithm</vt:lpstr>
      <vt:lpstr>Example: Kruskal’s Algorithm</vt:lpstr>
      <vt:lpstr>Example: Kruskal’s Algorithm</vt:lpstr>
      <vt:lpstr>Example: Kruskal’s Algorithm</vt:lpstr>
      <vt:lpstr>Kruskal’s Algorithm</vt:lpstr>
      <vt:lpstr>Prim’s Algorithm</vt:lpstr>
      <vt:lpstr>Prim’s Algorithm</vt:lpstr>
      <vt:lpstr>Example: Prim’s Algorithm</vt:lpstr>
      <vt:lpstr>Example: Prim’s Algorithm</vt:lpstr>
      <vt:lpstr>Example: Prim’s Algorithm</vt:lpstr>
      <vt:lpstr>Example: Prim’s Algorithm</vt:lpstr>
      <vt:lpstr>Example: Prim’s Algorithm</vt:lpstr>
      <vt:lpstr>Example: Prim’s Algorithm</vt:lpstr>
      <vt:lpstr>Example: Prim’s Algorithm</vt:lpstr>
      <vt:lpstr>Example: Prim’s Algorithm</vt:lpstr>
      <vt:lpstr>Prim’s Algorithm Complexity</vt:lpstr>
      <vt:lpstr>Greedy Algorithms</vt:lpstr>
      <vt:lpstr>PowerPoint Presentation</vt:lpstr>
      <vt:lpstr>Generic Algorithm</vt:lpstr>
      <vt:lpstr>Generic Algorithm</vt:lpstr>
      <vt:lpstr>Generic Algorithm</vt:lpstr>
      <vt:lpstr>Generic Algorithm</vt:lpstr>
      <vt:lpstr>Generic Algorithm</vt:lpstr>
      <vt:lpstr>Generic Algorithm: Example</vt:lpstr>
      <vt:lpstr>Generic Algorithm: Example</vt:lpstr>
      <vt:lpstr>Generic Algorithm: Example</vt:lpstr>
      <vt:lpstr>Generic Algorithm: Example</vt:lpstr>
      <vt:lpstr>Generic Algorithm: Example</vt:lpstr>
      <vt:lpstr>Generic Algorithm</vt:lpstr>
    </vt:vector>
  </TitlesOfParts>
  <Company>U of 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Mike Scott</dc:creator>
  <cp:lastModifiedBy>Matt T Laptop</cp:lastModifiedBy>
  <cp:revision>306</cp:revision>
  <dcterms:created xsi:type="dcterms:W3CDTF">2001-06-29T19:12:00Z</dcterms:created>
  <dcterms:modified xsi:type="dcterms:W3CDTF">2018-12-04T21:15:06Z</dcterms:modified>
</cp:coreProperties>
</file>