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37" r:id="rId4"/>
    <p:sldId id="260" r:id="rId5"/>
    <p:sldId id="354" r:id="rId6"/>
    <p:sldId id="353" r:id="rId7"/>
    <p:sldId id="355" r:id="rId8"/>
    <p:sldId id="356" r:id="rId9"/>
    <p:sldId id="358" r:id="rId10"/>
    <p:sldId id="357" r:id="rId11"/>
    <p:sldId id="382" r:id="rId12"/>
    <p:sldId id="384" r:id="rId13"/>
    <p:sldId id="383" r:id="rId14"/>
    <p:sldId id="360" r:id="rId15"/>
    <p:sldId id="370" r:id="rId16"/>
    <p:sldId id="361" r:id="rId17"/>
    <p:sldId id="362" r:id="rId18"/>
    <p:sldId id="363" r:id="rId19"/>
    <p:sldId id="371" r:id="rId20"/>
    <p:sldId id="364" r:id="rId21"/>
    <p:sldId id="365" r:id="rId22"/>
    <p:sldId id="366" r:id="rId23"/>
    <p:sldId id="367" r:id="rId24"/>
    <p:sldId id="368" r:id="rId25"/>
    <p:sldId id="369" r:id="rId26"/>
    <p:sldId id="372" r:id="rId27"/>
    <p:sldId id="373" r:id="rId28"/>
    <p:sldId id="341" r:id="rId29"/>
    <p:sldId id="374" r:id="rId30"/>
    <p:sldId id="375" r:id="rId31"/>
    <p:sldId id="376" r:id="rId32"/>
    <p:sldId id="343" r:id="rId33"/>
    <p:sldId id="344" r:id="rId34"/>
    <p:sldId id="345" r:id="rId35"/>
    <p:sldId id="380" r:id="rId36"/>
    <p:sldId id="381" r:id="rId37"/>
    <p:sldId id="347" r:id="rId38"/>
    <p:sldId id="348" r:id="rId39"/>
    <p:sldId id="349" r:id="rId40"/>
    <p:sldId id="280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5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5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7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Heaps</a:t>
            </a:r>
            <a:r>
              <a:rPr lang="en-US" dirty="0" smtClean="0"/>
              <a:t> 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371600"/>
            <a:ext cx="8991600" cy="1524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Teachers open the door, but you must enter by yourself. </a:t>
            </a:r>
            <a:r>
              <a:rPr lang="en-US" dirty="0" smtClean="0"/>
              <a:t>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	- </a:t>
            </a:r>
            <a:r>
              <a:rPr lang="en-US" sz="2800" i="1" dirty="0" smtClean="0"/>
              <a:t>Chinese </a:t>
            </a:r>
            <a:r>
              <a:rPr lang="en-US" sz="2800" i="1" dirty="0"/>
              <a:t>Proverb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178373"/>
            <a:ext cx="4343400" cy="2815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622935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CLRS, Sections  6.1 – 6.3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It a Max-Heap?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362275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4345038" y="3416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3639" y="3614199"/>
            <a:ext cx="56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4876800" y="30341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485623" y="4602484"/>
            <a:ext cx="148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Yes, it is.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Height of Binary </a:t>
            </a:r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114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 of node is number of edges on longest </a:t>
            </a:r>
            <a:r>
              <a:rPr lang="en-US" dirty="0" smtClean="0"/>
              <a:t>downward </a:t>
            </a:r>
            <a:r>
              <a:rPr lang="en-US" dirty="0"/>
              <a:t>path from node to a leaf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Not to be confused with </a:t>
            </a:r>
            <a:r>
              <a:rPr lang="en-US" dirty="0">
                <a:solidFill>
                  <a:srgbClr val="FF0000"/>
                </a:solidFill>
              </a:rPr>
              <a:t>depth</a:t>
            </a:r>
            <a:r>
              <a:rPr lang="en-US" dirty="0"/>
              <a:t> of </a:t>
            </a:r>
            <a:r>
              <a:rPr lang="en-US" dirty="0" smtClean="0"/>
              <a:t>node, </a:t>
            </a:r>
            <a:r>
              <a:rPr lang="en-US" dirty="0"/>
              <a:t>number of edges between node and root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Also note, if heap is not complete tree, some nodes on the same of level will </a:t>
            </a:r>
            <a:r>
              <a:rPr lang="en-US" i="1" dirty="0"/>
              <a:t>not</a:t>
            </a:r>
            <a:r>
              <a:rPr lang="en-US" dirty="0"/>
              <a:t> have same height. </a:t>
            </a:r>
          </a:p>
          <a:p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 of heap is height of root.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9" y="2057400"/>
            <a:ext cx="3448531" cy="21053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829755" y="2455243"/>
            <a:ext cx="354820" cy="15416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83827" y="2478645"/>
            <a:ext cx="2197100" cy="2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20302" y="2954981"/>
            <a:ext cx="2160625" cy="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60141" y="3429000"/>
            <a:ext cx="2220786" cy="16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60141" y="3980891"/>
            <a:ext cx="1992186" cy="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05768" y="2478645"/>
            <a:ext cx="2197100" cy="26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42243" y="2954981"/>
            <a:ext cx="2160625" cy="29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82082" y="3445333"/>
            <a:ext cx="2220786" cy="1458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2082" y="3980891"/>
            <a:ext cx="2220786" cy="160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flipH="1">
            <a:off x="6732624" y="2478645"/>
            <a:ext cx="391872" cy="1541648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3327" y="1828800"/>
            <a:ext cx="100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Height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23172" y="1857309"/>
            <a:ext cx="100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Depth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988072" y="2356006"/>
            <a:ext cx="51588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/>
              <a:t>3</a:t>
            </a:r>
          </a:p>
          <a:p>
            <a:pPr algn="ctr"/>
            <a:r>
              <a:rPr lang="en-US" sz="2400" b="0" dirty="0" smtClean="0"/>
              <a:t>2</a:t>
            </a:r>
          </a:p>
          <a:p>
            <a:pPr algn="ctr"/>
            <a:r>
              <a:rPr lang="en-US" sz="2400" b="0" dirty="0" smtClean="0"/>
              <a:t>1</a:t>
            </a:r>
          </a:p>
          <a:p>
            <a:pPr algn="ctr"/>
            <a:r>
              <a:rPr lang="en-US" sz="2400" b="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72177" y="2371459"/>
            <a:ext cx="51588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0</a:t>
            </a:r>
            <a:endParaRPr lang="en-US" sz="2400" b="0" dirty="0" smtClean="0"/>
          </a:p>
          <a:p>
            <a:pPr algn="ctr"/>
            <a:r>
              <a:rPr lang="en-US" sz="2400" b="0" dirty="0"/>
              <a:t>1</a:t>
            </a:r>
            <a:endParaRPr lang="en-US" sz="2400" b="0" dirty="0" smtClean="0"/>
          </a:p>
          <a:p>
            <a:pPr algn="ctr"/>
            <a:r>
              <a:rPr lang="en-US" sz="2400" b="0" dirty="0"/>
              <a:t>2</a:t>
            </a:r>
            <a:endParaRPr lang="en-US" sz="2400" b="0" dirty="0" smtClean="0"/>
          </a:p>
          <a:p>
            <a:pPr algn="ctr"/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Height of Binary </a:t>
            </a:r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94352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Height of Binary </a:t>
            </a:r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Height </a:t>
            </a:r>
            <a:r>
              <a:rPr lang="en-US" i="1" dirty="0"/>
              <a:t>h</a:t>
            </a:r>
            <a:r>
              <a:rPr lang="en-US" dirty="0"/>
              <a:t> of heap of </a:t>
            </a:r>
            <a:r>
              <a:rPr lang="en-US" i="1" dirty="0"/>
              <a:t>n</a:t>
            </a:r>
            <a:r>
              <a:rPr lang="en-US" dirty="0"/>
              <a:t> elements is </a:t>
            </a:r>
            <a:r>
              <a:rPr lang="en-US" i="1" dirty="0"/>
              <a:t>h </a:t>
            </a:r>
            <a:r>
              <a:rPr lang="en-US" dirty="0"/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Θ(log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/>
              <a:t>Heap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has:</a:t>
            </a:r>
          </a:p>
          <a:p>
            <a:pPr lvl="1" algn="just"/>
            <a:r>
              <a:rPr lang="en-US" sz="3200" dirty="0"/>
              <a:t>at least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200" dirty="0"/>
              <a:t> elements.</a:t>
            </a:r>
          </a:p>
          <a:p>
            <a:pPr lvl="2"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+ 2 + 2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h-1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+ 1 = 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3200" dirty="0"/>
              <a:t>at most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h+1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3200" dirty="0"/>
              <a:t> elements.</a:t>
            </a:r>
          </a:p>
          <a:p>
            <a:pPr lvl="2"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+ 2 + 2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 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h+1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-1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Min-Heap: Insert Operation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element to next open spot at the bottom of the heap.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new value is less than </a:t>
            </a:r>
            <a:r>
              <a:rPr lang="en-US" dirty="0" smtClean="0"/>
              <a:t>parent, swap with parent. </a:t>
            </a:r>
          </a:p>
          <a:p>
            <a:r>
              <a:rPr lang="en-US" dirty="0" smtClean="0"/>
              <a:t>Continue swapping up the tree as long as the new value is less than its parent’s value.</a:t>
            </a:r>
          </a:p>
          <a:p>
            <a:r>
              <a:rPr lang="en-US" dirty="0" smtClean="0"/>
              <a:t>Procedure the same for Max-Heaps, except swap if new value is greater than its parent.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Min-Heap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before inserting 15: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15 as next left-most node.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15 &lt; 52, swap.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15 &lt; 17, swap.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&gt; 12, so stop swapping.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Binary Heaps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i="1" dirty="0"/>
              <a:t>binary heap </a:t>
            </a:r>
            <a:r>
              <a:rPr lang="en-US" sz="2800" dirty="0" smtClean="0"/>
              <a:t>is a data </a:t>
            </a:r>
            <a:r>
              <a:rPr lang="en-US" sz="2800" dirty="0"/>
              <a:t>structure </a:t>
            </a:r>
            <a:r>
              <a:rPr lang="en-US" sz="2800" dirty="0" smtClean="0"/>
              <a:t>that </a:t>
            </a:r>
            <a:r>
              <a:rPr lang="en-US" sz="2800" dirty="0"/>
              <a:t>we can </a:t>
            </a:r>
            <a:r>
              <a:rPr lang="en-US" sz="2800" dirty="0" smtClean="0"/>
              <a:t>viewed </a:t>
            </a:r>
            <a:r>
              <a:rPr lang="en-US" sz="2800" dirty="0"/>
              <a:t>as a </a:t>
            </a:r>
            <a:r>
              <a:rPr lang="en-US" sz="2800" dirty="0" smtClean="0"/>
              <a:t>mostly </a:t>
            </a:r>
            <a:r>
              <a:rPr lang="en-US" sz="2800" dirty="0" smtClean="0">
                <a:solidFill>
                  <a:srgbClr val="FF0000"/>
                </a:solidFill>
              </a:rPr>
              <a:t>complete </a:t>
            </a:r>
            <a:r>
              <a:rPr lang="en-US" sz="2800" dirty="0">
                <a:solidFill>
                  <a:srgbClr val="FF0000"/>
                </a:solidFill>
              </a:rPr>
              <a:t>binary tree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to be confused with the </a:t>
            </a:r>
            <a:r>
              <a:rPr lang="en-US" sz="2400" i="1" dirty="0"/>
              <a:t>runtime </a:t>
            </a:r>
            <a:r>
              <a:rPr lang="en-US" sz="2400" i="1" dirty="0" smtClean="0"/>
              <a:t>heap. 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ortion </a:t>
            </a:r>
            <a:r>
              <a:rPr lang="en-US" sz="2000" dirty="0"/>
              <a:t>of memory for dynamically allocated </a:t>
            </a:r>
            <a:r>
              <a:rPr lang="en-US" sz="2000" dirty="0" smtClean="0"/>
              <a:t>variables.</a:t>
            </a:r>
            <a:endParaRPr lang="en-US" sz="2000" dirty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ll levels have maximum number of nodes, except deepest where nodes are filled in from left to right.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mplementation is usually array-based.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3845955"/>
            <a:ext cx="6375400" cy="2111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6600" y="3839362"/>
            <a:ext cx="6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root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5565191"/>
            <a:ext cx="260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leaf: node w/o children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082664" y="4243798"/>
            <a:ext cx="202383" cy="15416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384300" y="4267200"/>
            <a:ext cx="2197100" cy="2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20775" y="4743466"/>
            <a:ext cx="2846425" cy="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60614" y="5260520"/>
            <a:ext cx="3287586" cy="45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60614" y="5769446"/>
            <a:ext cx="1992186" cy="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90808"/>
            <a:ext cx="82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levels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Min-Heap: </a:t>
            </a:r>
            <a:r>
              <a:rPr lang="en-US" dirty="0" smtClean="0">
                <a:solidFill>
                  <a:srgbClr val="FF0000"/>
                </a:solidFill>
              </a:rPr>
              <a:t>Extract Operation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minimum value in the heap.</a:t>
            </a:r>
          </a:p>
          <a:p>
            <a:pPr lvl="1"/>
            <a:r>
              <a:rPr lang="en-US" dirty="0" smtClean="0"/>
              <a:t>Store value at the root (min value) for return. </a:t>
            </a:r>
          </a:p>
          <a:p>
            <a:pPr lvl="1"/>
            <a:r>
              <a:rPr lang="en-US" dirty="0" smtClean="0"/>
              <a:t>Replace value at root with last value in the heap; remove that last node.</a:t>
            </a:r>
          </a:p>
          <a:p>
            <a:pPr lvl="1"/>
            <a:r>
              <a:rPr lang="en-US" dirty="0" smtClean="0"/>
              <a:t>If new root is larger than its children, swap that value with its smaller child. </a:t>
            </a:r>
          </a:p>
          <a:p>
            <a:pPr lvl="1"/>
            <a:r>
              <a:rPr lang="en-US" dirty="0" smtClean="0"/>
              <a:t>Continue swapping this value down the heap, until neither child is smaller than it is.</a:t>
            </a:r>
          </a:p>
          <a:p>
            <a:r>
              <a:rPr lang="en-US" dirty="0" smtClean="0"/>
              <a:t>Procedure the same for Max-Heap, except replace value with larger of its two children.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</a:t>
            </a:r>
            <a:r>
              <a:rPr lang="en-US" dirty="0" smtClean="0">
                <a:solidFill>
                  <a:srgbClr val="FF0000"/>
                </a:solidFill>
              </a:rPr>
              <a:t>Extract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heap: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3148476" y="4800600"/>
            <a:ext cx="204324" cy="427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743200" y="519566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45791" y="53912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Extract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12 with 35, remove last node.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Extract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Because 35 &gt; 15 and 16, swap with 15 (smaller). 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Extract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35 &gt; 17 and 23, swap 17.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Extract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35 &gt; 21, swap.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Min-Heap Extract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 now at leaf, stop.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33800" y="15967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391" y="17923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388335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876800" y="26531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9391" y="28487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143000" y="39483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1" y="41457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3124200" y="39605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783" y="41561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4345038" y="3950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639" y="4147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715000" y="3962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7591" y="415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457200" y="50931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" y="52905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676400" y="51054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8991" y="5300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9" idx="7"/>
          </p:cNvCxnSpPr>
          <p:nvPr/>
        </p:nvCxnSpPr>
        <p:spPr bwMode="auto">
          <a:xfrm flipH="1">
            <a:off x="3233865" y="23772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5"/>
            <a:endCxn id="11" idx="1"/>
          </p:cNvCxnSpPr>
          <p:nvPr/>
        </p:nvCxnSpPr>
        <p:spPr bwMode="auto">
          <a:xfrm>
            <a:off x="4579330" y="23772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3"/>
            <a:endCxn id="13" idx="7"/>
          </p:cNvCxnSpPr>
          <p:nvPr/>
        </p:nvCxnSpPr>
        <p:spPr bwMode="auto">
          <a:xfrm flipH="1">
            <a:off x="1988530" y="34336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20353" y="3567545"/>
            <a:ext cx="408647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76800" y="35675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664808" y="35675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271218" y="48627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5"/>
            <a:endCxn id="23" idx="0"/>
          </p:cNvCxnSpPr>
          <p:nvPr/>
        </p:nvCxnSpPr>
        <p:spPr bwMode="auto">
          <a:xfrm>
            <a:off x="1988530" y="4728824"/>
            <a:ext cx="183170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5486400"/>
          </a:xfrm>
        </p:spPr>
        <p:txBody>
          <a:bodyPr/>
          <a:lstStyle/>
          <a:p>
            <a:r>
              <a:rPr lang="en-US" dirty="0" smtClean="0"/>
              <a:t>Interestingly, heaps are often implemented with an array instead of nodes.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7576" y="1973638"/>
            <a:ext cx="4365017" cy="2836842"/>
            <a:chOff x="457200" y="1063336"/>
            <a:chExt cx="6248400" cy="4423064"/>
          </a:xfrm>
        </p:grpSpPr>
        <p:sp>
          <p:nvSpPr>
            <p:cNvPr id="7" name="Oval 6"/>
            <p:cNvSpPr/>
            <p:nvPr/>
          </p:nvSpPr>
          <p:spPr bwMode="auto">
            <a:xfrm>
              <a:off x="3733800" y="1063336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266" y="1075126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388335" y="2119745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7301" y="2215208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76800" y="2119745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6125" y="2144392"/>
              <a:ext cx="838008" cy="815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143000" y="3414935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7468" y="3451272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895600" y="3427163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22719" y="3451272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52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345038" y="3416772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0735" y="3451272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715000" y="3429000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8751" y="3451272"/>
              <a:ext cx="838008" cy="815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57200" y="4559772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2972" y="4639345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827162" y="4572000"/>
              <a:ext cx="990600" cy="914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1937" y="4639345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7" idx="3"/>
              <a:endCxn id="9" idx="7"/>
            </p:cNvCxnSpPr>
            <p:nvPr/>
          </p:nvCxnSpPr>
          <p:spPr bwMode="auto">
            <a:xfrm flipH="1">
              <a:off x="3233865" y="1843825"/>
              <a:ext cx="645005" cy="4098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7" idx="5"/>
              <a:endCxn id="11" idx="1"/>
            </p:cNvCxnSpPr>
            <p:nvPr/>
          </p:nvCxnSpPr>
          <p:spPr bwMode="auto">
            <a:xfrm>
              <a:off x="4579330" y="1843825"/>
              <a:ext cx="442540" cy="4098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9" idx="3"/>
              <a:endCxn id="13" idx="7"/>
            </p:cNvCxnSpPr>
            <p:nvPr/>
          </p:nvCxnSpPr>
          <p:spPr bwMode="auto">
            <a:xfrm flipH="1">
              <a:off x="1988530" y="2900234"/>
              <a:ext cx="544875" cy="6486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3020353" y="3034145"/>
              <a:ext cx="213512" cy="3948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876800" y="3034145"/>
              <a:ext cx="381000" cy="3807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5664808" y="3034145"/>
              <a:ext cx="431192" cy="3948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1271218" y="4329335"/>
              <a:ext cx="176582" cy="24266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13" idx="5"/>
              <a:endCxn id="23" idx="0"/>
            </p:cNvCxnSpPr>
            <p:nvPr/>
          </p:nvCxnSpPr>
          <p:spPr bwMode="auto">
            <a:xfrm>
              <a:off x="1988530" y="4195424"/>
              <a:ext cx="333932" cy="3765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4624133" y="1923770"/>
            <a:ext cx="4685898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F</a:t>
            </a:r>
            <a:r>
              <a:rPr lang="en-US" sz="2400" b="0" dirty="0" smtClean="0"/>
              <a:t>or element at position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parent index: </a:t>
            </a:r>
            <a:r>
              <a:rPr lang="en-US" sz="24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/ 2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left </a:t>
            </a:r>
            <a:r>
              <a:rPr lang="en-US" sz="2400" b="0" dirty="0" smtClean="0"/>
              <a:t>child index: </a:t>
            </a:r>
            <a:r>
              <a:rPr lang="en-US" sz="24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right </a:t>
            </a:r>
            <a:r>
              <a:rPr lang="en-US" sz="2400" b="0" dirty="0" smtClean="0"/>
              <a:t>child index: </a:t>
            </a:r>
            <a:r>
              <a:rPr lang="en-US" sz="24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18140"/>
              </p:ext>
            </p:extLst>
          </p:nvPr>
        </p:nvGraphicFramePr>
        <p:xfrm>
          <a:off x="304798" y="5256775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Max-Heap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ecursive procedure for maintaining Max-Heap property.</a:t>
            </a:r>
            <a:endParaRPr lang="en-US" sz="2400" i="1" dirty="0" smtClean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ssume binary trees rooted at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are max-heaps, but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/>
              <a:t> violates the Max-Heap property.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85" y="2819400"/>
            <a:ext cx="4588230" cy="323394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Example: Maintaining Max-Heap Property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" r="48872" b="48611"/>
          <a:stretch/>
        </p:blipFill>
        <p:spPr>
          <a:xfrm>
            <a:off x="0" y="1219200"/>
            <a:ext cx="3429000" cy="28194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41723"/>
              </p:ext>
            </p:extLst>
          </p:nvPr>
        </p:nvGraphicFramePr>
        <p:xfrm>
          <a:off x="355116" y="403860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331892"/>
            <a:ext cx="3594140" cy="25332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701" y="938081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1600200"/>
            <a:ext cx="2273849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2 * 2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2 * 2 + 1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&gt; A[2]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largest = 4</a:t>
            </a:r>
          </a:p>
          <a:p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&lt; A[4]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change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≠ 2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exchange A[2], A[4]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4) 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6924"/>
              </p:ext>
            </p:extLst>
          </p:nvPr>
        </p:nvGraphicFramePr>
        <p:xfrm>
          <a:off x="343614" y="55067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4114800" y="4897120"/>
            <a:ext cx="304800" cy="47752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Two kinds of binary heaps:</a:t>
            </a:r>
          </a:p>
          <a:p>
            <a:pPr lvl="1"/>
            <a:r>
              <a:rPr lang="en-US" i="1" dirty="0" smtClean="0"/>
              <a:t>Max-Heap</a:t>
            </a:r>
            <a:r>
              <a:rPr lang="en-US" dirty="0" smtClean="0"/>
              <a:t> and </a:t>
            </a:r>
            <a:r>
              <a:rPr lang="en-US" i="1" dirty="0" smtClean="0"/>
              <a:t>Min-Heap</a:t>
            </a:r>
          </a:p>
          <a:p>
            <a:r>
              <a:rPr lang="en-US" dirty="0" smtClean="0"/>
              <a:t>Each maintains the</a:t>
            </a:r>
            <a:r>
              <a:rPr lang="en-US" i="1" dirty="0" smtClean="0"/>
              <a:t> </a:t>
            </a:r>
            <a:r>
              <a:rPr lang="en-US" i="1" dirty="0"/>
              <a:t>heap order </a:t>
            </a:r>
            <a:r>
              <a:rPr lang="en-US" i="1" dirty="0" smtClean="0"/>
              <a:t>property.</a:t>
            </a:r>
            <a:endParaRPr lang="en-US" dirty="0" smtClean="0"/>
          </a:p>
          <a:p>
            <a:pPr lvl="1"/>
            <a:r>
              <a:rPr lang="en-US" dirty="0" smtClean="0"/>
              <a:t>The Max-Heap satisfies the Max-Heap </a:t>
            </a:r>
            <a:r>
              <a:rPr lang="en-US" dirty="0"/>
              <a:t>P</a:t>
            </a:r>
            <a:r>
              <a:rPr lang="en-US" dirty="0" smtClean="0"/>
              <a:t>roperty: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A[Parent[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≥ A[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8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Min-Heap satisfies the Min-Heap </a:t>
            </a:r>
            <a:r>
              <a:rPr lang="en-US" dirty="0"/>
              <a:t>P</a:t>
            </a:r>
            <a:r>
              <a:rPr lang="en-US" dirty="0" smtClean="0"/>
              <a:t>roperty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A[Parent[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≤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sz="2800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600" i="1" dirty="0">
              <a:solidFill>
                <a:srgbClr val="FF0000"/>
              </a:solidFill>
            </a:endParaRPr>
          </a:p>
          <a:p>
            <a:r>
              <a:rPr lang="en-US" sz="2800" dirty="0"/>
              <a:t>Both types are used to implement </a:t>
            </a:r>
            <a:r>
              <a:rPr lang="en-US" sz="2800" i="1" dirty="0">
                <a:solidFill>
                  <a:srgbClr val="FF0000"/>
                </a:solidFill>
              </a:rPr>
              <a:t>priority queues</a:t>
            </a:r>
            <a:r>
              <a:rPr lang="en-US" sz="2800" i="1" dirty="0"/>
              <a:t>. </a:t>
            </a:r>
          </a:p>
          <a:p>
            <a:r>
              <a:rPr lang="en-US" sz="2800" dirty="0" smtClean="0"/>
              <a:t>The Max-Heap is used in the </a:t>
            </a:r>
            <a:r>
              <a:rPr lang="en-US" sz="2800" i="1" dirty="0" smtClean="0">
                <a:solidFill>
                  <a:srgbClr val="FF0000"/>
                </a:solidFill>
              </a:rPr>
              <a:t>heapsort</a:t>
            </a:r>
            <a:r>
              <a:rPr lang="en-US" sz="2800" dirty="0" smtClean="0"/>
              <a:t> algorithm.</a:t>
            </a:r>
          </a:p>
          <a:p>
            <a:pPr lvl="1"/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Example: Maintaining Max-Heap Property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31892"/>
            <a:ext cx="3594140" cy="25332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701" y="938081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1600200"/>
            <a:ext cx="2273849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4 * 2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4 * 2 + 1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 &gt; A[8]</a:t>
            </a: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largest = 4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A[9]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A[4]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largest = 9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exchange A[4], A[9]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9)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 rotWithShape="1">
          <a:blip r:embed="rId3"/>
          <a:srcRect l="51128" t="1389" r="1486" b="47222"/>
          <a:stretch/>
        </p:blipFill>
        <p:spPr bwMode="auto">
          <a:xfrm>
            <a:off x="152400" y="1240545"/>
            <a:ext cx="3200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080"/>
              </p:ext>
            </p:extLst>
          </p:nvPr>
        </p:nvGraphicFramePr>
        <p:xfrm>
          <a:off x="355116" y="403860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24378"/>
              </p:ext>
            </p:extLst>
          </p:nvPr>
        </p:nvGraphicFramePr>
        <p:xfrm>
          <a:off x="343614" y="55067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wn Arrow 14"/>
          <p:cNvSpPr/>
          <p:nvPr/>
        </p:nvSpPr>
        <p:spPr bwMode="auto">
          <a:xfrm>
            <a:off x="4114800" y="4897120"/>
            <a:ext cx="304800" cy="47752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Example: Maintaining Max-Heap Property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31892"/>
            <a:ext cx="3594140" cy="25332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701" y="938081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1600200"/>
            <a:ext cx="2273849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9 * 2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9 * 2 + 1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&gt;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A.heap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-size)</a:t>
            </a:r>
          </a:p>
          <a:p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largest = 9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change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2882"/>
              </p:ext>
            </p:extLst>
          </p:nvPr>
        </p:nvGraphicFramePr>
        <p:xfrm>
          <a:off x="355116" y="403860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80957"/>
              </p:ext>
            </p:extLst>
          </p:nvPr>
        </p:nvGraphicFramePr>
        <p:xfrm>
          <a:off x="343614" y="55067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wn Arrow 14"/>
          <p:cNvSpPr/>
          <p:nvPr/>
        </p:nvSpPr>
        <p:spPr bwMode="auto">
          <a:xfrm>
            <a:off x="4114800" y="4897120"/>
            <a:ext cx="304800" cy="47752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8" t="50000" r="50000" b="1389"/>
          <a:stretch/>
        </p:blipFill>
        <p:spPr>
          <a:xfrm>
            <a:off x="0" y="1254760"/>
            <a:ext cx="3352800" cy="2667000"/>
          </a:xfrm>
        </p:spPr>
      </p:pic>
    </p:spTree>
    <p:extLst>
      <p:ext uri="{BB962C8B-B14F-4D97-AF65-F5344CB8AC3E}">
        <p14:creationId xmlns:p14="http://schemas.microsoft.com/office/powerpoint/2010/main" val="5170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Runtime Max-</a:t>
            </a:r>
            <a:r>
              <a:rPr lang="en-US" dirty="0" err="1" smtClean="0">
                <a:solidFill>
                  <a:srgbClr val="FF0000"/>
                </a:solidFill>
              </a:rPr>
              <a:t>Heapify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343400"/>
          </a:xfrm>
        </p:spPr>
        <p:txBody>
          <a:bodyPr/>
          <a:lstStyle/>
          <a:p>
            <a:r>
              <a:rPr lang="en-US" dirty="0" smtClean="0"/>
              <a:t>Runtime based on number of recursive calls.</a:t>
            </a:r>
          </a:p>
          <a:p>
            <a:r>
              <a:rPr lang="en-US" dirty="0" smtClean="0"/>
              <a:t>In the worst case, start at root and have to move value to a leaf.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 most, height of heap </a:t>
            </a:r>
            <a:r>
              <a:rPr lang="en-US" i="1" dirty="0" smtClean="0"/>
              <a:t>h</a:t>
            </a:r>
            <a:r>
              <a:rPr lang="en-US" dirty="0" smtClean="0"/>
              <a:t> calls. </a:t>
            </a:r>
          </a:p>
          <a:p>
            <a:r>
              <a:rPr lang="en-US" dirty="0" smtClean="0"/>
              <a:t>So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O(h)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but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457200"/>
            <a:r>
              <a:rPr lang="en-US" dirty="0" smtClean="0">
                <a:cs typeface="Courier New" panose="02070309020205020404" pitchFamily="49" charset="0"/>
              </a:rPr>
              <a:t>Therefore, </a:t>
            </a:r>
          </a:p>
          <a:p>
            <a:pPr marL="571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457200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Building a Max-Heap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leaves are the nodes indexed by:</a:t>
            </a:r>
          </a:p>
          <a:p>
            <a:endParaRPr lang="en-US" dirty="0"/>
          </a:p>
          <a:p>
            <a:r>
              <a:rPr lang="en-US" dirty="0" smtClean="0"/>
              <a:t>We can convert an array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into a Max-Heap by using the following procedure.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69" y="1548166"/>
            <a:ext cx="4062874" cy="516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10" y="3581400"/>
            <a:ext cx="5063379" cy="181074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Building a Max-Heap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5681"/>
              </p:ext>
            </p:extLst>
          </p:nvPr>
        </p:nvGraphicFramePr>
        <p:xfrm>
          <a:off x="355116" y="52781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68404"/>
          <a:stretch/>
        </p:blipFill>
        <p:spPr>
          <a:xfrm>
            <a:off x="397309" y="1857345"/>
            <a:ext cx="8106206" cy="24352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00701" y="1428690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1428690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905000" y="1019145"/>
            <a:ext cx="218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 / 2 = 5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257800" y="1010547"/>
            <a:ext cx="218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 – 1 = 4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72925" y="4383801"/>
            <a:ext cx="195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Swap 2 and 14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5750" y="438380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 change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Building a Max-Heap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00258"/>
              </p:ext>
            </p:extLst>
          </p:nvPr>
        </p:nvGraphicFramePr>
        <p:xfrm>
          <a:off x="355116" y="52781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00701" y="1428690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1428690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905000" y="1019145"/>
            <a:ext cx="218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 – 1 = 3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257800" y="1010547"/>
            <a:ext cx="218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 – 1 = 2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4495800"/>
            <a:ext cx="195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Swap 3 and 10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2924" y="4317574"/>
            <a:ext cx="2336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Swap 1 and 16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Swap 1 and 7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32970" b="32665"/>
          <a:stretch/>
        </p:blipFill>
        <p:spPr>
          <a:xfrm>
            <a:off x="381000" y="1752600"/>
            <a:ext cx="8100091" cy="2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Building a Max-Heap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3734"/>
              </p:ext>
            </p:extLst>
          </p:nvPr>
        </p:nvGraphicFramePr>
        <p:xfrm>
          <a:off x="355116" y="5278120"/>
          <a:ext cx="83058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19113"/>
                <a:gridCol w="509585"/>
                <a:gridCol w="528638"/>
                <a:gridCol w="519113"/>
                <a:gridCol w="519113"/>
                <a:gridCol w="519113"/>
                <a:gridCol w="519113"/>
                <a:gridCol w="519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00701" y="1428690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MAX-HEAPIFY(A,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905000" y="1019145"/>
            <a:ext cx="218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– 1 = 1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58725" y="4183586"/>
            <a:ext cx="195525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Swap 4 and 16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Swap 4 and 14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Swap 4 and 8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8807" y="1323945"/>
            <a:ext cx="875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Done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65960"/>
          <a:stretch/>
        </p:blipFill>
        <p:spPr>
          <a:xfrm>
            <a:off x="764149" y="1752600"/>
            <a:ext cx="7615702" cy="24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382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Runtime Build-Max-Heap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8" y="1219200"/>
            <a:ext cx="8686800" cy="3962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simple upper bound on the </a:t>
            </a:r>
            <a:r>
              <a:rPr lang="en-US" dirty="0"/>
              <a:t>running time </a:t>
            </a:r>
            <a:r>
              <a:rPr lang="en-US" dirty="0" smtClean="0"/>
              <a:t>of Build-Max-Heap </a:t>
            </a:r>
            <a:r>
              <a:rPr lang="en-US" dirty="0"/>
              <a:t>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However, we can prove that an asymptotically tighter bound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71" y="1143000"/>
            <a:ext cx="4457853" cy="159419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Build Max-Heap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unning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n</a:t>
            </a:r>
            <a:r>
              <a:rPr lang="en-US" dirty="0" smtClean="0"/>
              <a:t>-element heap has: </a:t>
            </a:r>
          </a:p>
          <a:p>
            <a:pPr lvl="1"/>
            <a:r>
              <a:rPr lang="en-US" dirty="0" smtClean="0"/>
              <a:t>height </a:t>
            </a:r>
          </a:p>
          <a:p>
            <a:pPr lvl="1"/>
            <a:r>
              <a:rPr lang="en-US" dirty="0" smtClean="0"/>
              <a:t>at most                  nodes at height </a:t>
            </a:r>
            <a:r>
              <a:rPr lang="en-US" i="1" dirty="0" smtClean="0"/>
              <a:t>h</a:t>
            </a:r>
          </a:p>
          <a:p>
            <a:pPr lvl="1"/>
            <a:r>
              <a:rPr lang="en-US" dirty="0" smtClean="0"/>
              <a:t>runtime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O(h)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Then, the running time is: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6267"/>
            <a:ext cx="809133" cy="422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921132"/>
            <a:ext cx="1371600" cy="50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5261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T(n) = </a:t>
            </a:r>
            <a:endParaRPr lang="en-US" sz="3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860800"/>
            <a:ext cx="4889500" cy="1168400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 bwMode="auto">
          <a:xfrm>
            <a:off x="2492905" y="5012864"/>
            <a:ext cx="261938" cy="604277"/>
          </a:xfrm>
          <a:prstGeom prst="bent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4289141" y="4800137"/>
            <a:ext cx="350838" cy="583736"/>
          </a:xfrm>
          <a:prstGeom prst="bent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3362325" y="4910668"/>
            <a:ext cx="228600" cy="575732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33" y="5419833"/>
            <a:ext cx="253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over each level of heap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77470"/>
            <a:ext cx="159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max number of nodes at each level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8362" y="5161199"/>
            <a:ext cx="271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runtime for Max-</a:t>
            </a:r>
            <a:r>
              <a:rPr lang="en-US" sz="1600" dirty="0" err="1" smtClean="0">
                <a:solidFill>
                  <a:srgbClr val="FF0000"/>
                </a:solidFill>
              </a:rPr>
              <a:t>Heapify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Build-Max-Heap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unning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we can simplify this expression. Using summation formula (A.8) , we get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Therefore, we can build a heap from an unordered array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time.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7662"/>
          <a:stretch/>
        </p:blipFill>
        <p:spPr>
          <a:xfrm>
            <a:off x="2514600" y="2133600"/>
            <a:ext cx="2070100" cy="116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1947333"/>
            <a:ext cx="957055" cy="1499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3445878"/>
            <a:ext cx="89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  <a:endParaRPr lang="en-US" sz="24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404478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T(n) = </a:t>
            </a:r>
            <a:endParaRPr lang="en-US" sz="3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9934" y="4004626"/>
            <a:ext cx="482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2*O(n) = O(n) </a:t>
            </a:r>
            <a:endParaRPr lang="en-US" sz="3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Min-Heap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8191" y="36227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4345038" y="3416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3639" y="36141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5715000" y="34290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7591" y="36245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457200" y="4559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1" y="47571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1827162" y="45720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9753" y="47675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4876800" y="30341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5664808" y="30341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1271218" y="4329335"/>
            <a:ext cx="176582" cy="2426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4" idx="5"/>
            <a:endCxn id="30" idx="0"/>
          </p:cNvCxnSpPr>
          <p:nvPr/>
        </p:nvCxnSpPr>
        <p:spPr bwMode="auto">
          <a:xfrm>
            <a:off x="1988530" y="4195424"/>
            <a:ext cx="333932" cy="3765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It a Max-Heap?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362275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5715000" y="34290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7591" y="3624590"/>
            <a:ext cx="56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5664808" y="30341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It a Max-Heap?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362275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5715000" y="3429000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7591" y="3624590"/>
            <a:ext cx="56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5664808" y="3034145"/>
            <a:ext cx="43119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49721" y="4765568"/>
            <a:ext cx="6158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No, bottom level not filled in left to right.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It a Max-Heap?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362275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4345038" y="3416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3639" y="3614199"/>
            <a:ext cx="56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4876800" y="30341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359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It a Max-Heap?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362275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33499" y="4901496"/>
            <a:ext cx="479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No, max value is not at the top.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345038" y="3416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3639" y="3614199"/>
            <a:ext cx="56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4876800" y="30341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66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It a Max-Heap?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1063336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91" y="125892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88335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4876800" y="211974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9391" y="23153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1143000" y="3414935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1" y="361236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2895600" y="3427163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362275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>
            <a:stCxn id="7" idx="3"/>
            <a:endCxn id="10" idx="7"/>
          </p:cNvCxnSpPr>
          <p:nvPr/>
        </p:nvCxnSpPr>
        <p:spPr bwMode="auto">
          <a:xfrm flipH="1">
            <a:off x="3233865" y="1843825"/>
            <a:ext cx="645005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7" idx="5"/>
            <a:endCxn id="12" idx="1"/>
          </p:cNvCxnSpPr>
          <p:nvPr/>
        </p:nvCxnSpPr>
        <p:spPr bwMode="auto">
          <a:xfrm>
            <a:off x="4579330" y="1843825"/>
            <a:ext cx="442540" cy="409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0" idx="3"/>
            <a:endCxn id="14" idx="7"/>
          </p:cNvCxnSpPr>
          <p:nvPr/>
        </p:nvCxnSpPr>
        <p:spPr bwMode="auto">
          <a:xfrm flipH="1">
            <a:off x="1988530" y="2900234"/>
            <a:ext cx="544875" cy="648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20353" y="3034145"/>
            <a:ext cx="213512" cy="394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4345038" y="3416772"/>
            <a:ext cx="9906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3639" y="3614199"/>
            <a:ext cx="56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4876800" y="3034145"/>
            <a:ext cx="381000" cy="3807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89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1860</Words>
  <Application>Microsoft Office PowerPoint</Application>
  <PresentationFormat>On-screen Show (4:3)</PresentationFormat>
  <Paragraphs>756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Courier New</vt:lpstr>
      <vt:lpstr>Marlett</vt:lpstr>
      <vt:lpstr>Times New Roman</vt:lpstr>
      <vt:lpstr>Default Design</vt:lpstr>
      <vt:lpstr>Heaps </vt:lpstr>
      <vt:lpstr>Binary Heaps</vt:lpstr>
      <vt:lpstr>Binary Heap</vt:lpstr>
      <vt:lpstr>Example: Min-Heap</vt:lpstr>
      <vt:lpstr>Is It a Max-Heap?</vt:lpstr>
      <vt:lpstr>Is It a Max-Heap?</vt:lpstr>
      <vt:lpstr>Is It a Max-Heap?</vt:lpstr>
      <vt:lpstr>Is It a Max-Heap?</vt:lpstr>
      <vt:lpstr>Is It a Max-Heap?</vt:lpstr>
      <vt:lpstr>Is It a Max-Heap?</vt:lpstr>
      <vt:lpstr>Height of Binary Heap</vt:lpstr>
      <vt:lpstr>Height of Binary Heap</vt:lpstr>
      <vt:lpstr>Height of Binary Heap</vt:lpstr>
      <vt:lpstr>Min-Heap: Insert Operation</vt:lpstr>
      <vt:lpstr>Example: Min-Heap Insert</vt:lpstr>
      <vt:lpstr>Example: Min-Heap Insert</vt:lpstr>
      <vt:lpstr>Example: Min-Heap Insert</vt:lpstr>
      <vt:lpstr>Example: Min-Heap Insert</vt:lpstr>
      <vt:lpstr>Example: Min-Heap Insert</vt:lpstr>
      <vt:lpstr>Min-Heap: Extract Operation</vt:lpstr>
      <vt:lpstr>Example: Min-Heap Extract </vt:lpstr>
      <vt:lpstr>Example: Min-Heap Extract </vt:lpstr>
      <vt:lpstr>Example: Min-Heap Extract </vt:lpstr>
      <vt:lpstr>Example: Min-Heap Extract </vt:lpstr>
      <vt:lpstr>Example: Min-Heap Extract </vt:lpstr>
      <vt:lpstr>Example: Min-Heap Extract </vt:lpstr>
      <vt:lpstr>Internal Storage</vt:lpstr>
      <vt:lpstr>Max-Heap Algorithms</vt:lpstr>
      <vt:lpstr>Example: Maintaining Max-Heap Property</vt:lpstr>
      <vt:lpstr>Example: Maintaining Max-Heap Property</vt:lpstr>
      <vt:lpstr>Example: Maintaining Max-Heap Property</vt:lpstr>
      <vt:lpstr>Runtime Max-Heapify</vt:lpstr>
      <vt:lpstr>Building a Max-Heap</vt:lpstr>
      <vt:lpstr>Example: Building a Max-Heap</vt:lpstr>
      <vt:lpstr>Example: Building a Max-Heap</vt:lpstr>
      <vt:lpstr>Example: Building a Max-Heap</vt:lpstr>
      <vt:lpstr>Runtime Build-Max-Heap</vt:lpstr>
      <vt:lpstr>Build Max-Heap Running Time</vt:lpstr>
      <vt:lpstr>Build-Max-Heap Running Time</vt:lpstr>
      <vt:lpstr>PowerPoint Presentation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165</cp:revision>
  <dcterms:created xsi:type="dcterms:W3CDTF">2001-06-29T19:12:00Z</dcterms:created>
  <dcterms:modified xsi:type="dcterms:W3CDTF">2018-09-04T15:52:55Z</dcterms:modified>
</cp:coreProperties>
</file>