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411" r:id="rId10"/>
    <p:sldId id="412" r:id="rId11"/>
    <p:sldId id="413" r:id="rId12"/>
    <p:sldId id="415" r:id="rId13"/>
    <p:sldId id="393" r:id="rId14"/>
    <p:sldId id="394" r:id="rId15"/>
    <p:sldId id="398" r:id="rId16"/>
    <p:sldId id="399" r:id="rId17"/>
    <p:sldId id="280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 varScale="1">
        <p:scale>
          <a:sx n="97" d="100"/>
          <a:sy n="97" d="100"/>
        </p:scale>
        <p:origin x="5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BB9C04F3-B1C3-49D1-9BA8-5A4A7462C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826EEC-1D6C-4D3A-B168-23FEA85335D3}" type="slidenum">
              <a:rPr lang="en-US" sz="1300" b="0" smtClean="0">
                <a:latin typeface="Times New Roman" pitchFamily="18" charset="0"/>
              </a:rPr>
              <a:pPr eaLnBrk="1" hangingPunct="1"/>
              <a:t>1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154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F4B2-30F0-48D5-8AD0-087286783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ED24-4B54-4706-AC09-BBC4B1061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AC74-68E0-4FC1-9403-DF2FF0557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31B7-9060-42E4-BB86-9DFA13B43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3774-C5E8-40EC-A6F4-CE57C5FFF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A0F5-F4B1-4995-9FE4-4B602279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E831-B63C-44BF-8BB4-9ED556E7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61E-959B-41F6-A2B4-2D9284F0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68D4-5768-483F-A9BA-B0B5200FB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9D807-6774-4031-B438-A81B7246F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9B1A-CD36-4EF2-80D2-FA294E60A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folHlin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pPr>
              <a:defRPr/>
            </a:pPr>
            <a:fld id="{7A0F919F-830A-4564-8801-D255A0EC0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Priority Queues</a:t>
            </a:r>
            <a:r>
              <a:rPr lang="en-US" dirty="0" smtClean="0"/>
              <a:t> 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" y="1371600"/>
            <a:ext cx="9110133" cy="3124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 dirty="0" smtClean="0"/>
              <a:t>"</a:t>
            </a:r>
            <a:r>
              <a:rPr lang="en-US" sz="2800" dirty="0"/>
              <a:t>Deadlines aren't bad. They help you organize your time. They help you set priorities. They make you get going when you might not feel like </a:t>
            </a:r>
            <a:r>
              <a:rPr lang="en-US" sz="2800" dirty="0" smtClean="0"/>
              <a:t>it. </a:t>
            </a:r>
            <a:r>
              <a:rPr lang="en-US" dirty="0" smtClean="0"/>
              <a:t>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	- </a:t>
            </a:r>
            <a:r>
              <a:rPr lang="en-US" sz="2800" i="1" dirty="0"/>
              <a:t>Harvey B. Mackay</a:t>
            </a:r>
            <a:endParaRPr lang="en-US" sz="2800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400"/>
            <a:ext cx="4617990" cy="3073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0" y="622935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CLRS, Section 6.5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14400" y="-1260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</a:pPr>
            <a:r>
              <a:rPr lang="en-US" b="0" kern="0" dirty="0" smtClean="0">
                <a:solidFill>
                  <a:srgbClr val="FF0000"/>
                </a:solidFill>
              </a:rPr>
              <a:t>Example: Increase-Key</a:t>
            </a:r>
            <a:endParaRPr lang="en-US" b="0" kern="0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4618" y="929984"/>
            <a:ext cx="8686800" cy="4381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Increase-Key(A,9,15):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5882"/>
              </p:ext>
            </p:extLst>
          </p:nvPr>
        </p:nvGraphicFramePr>
        <p:xfrm>
          <a:off x="355115" y="50495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53899"/>
            <a:ext cx="3667978" cy="154920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096978" y="2058156"/>
            <a:ext cx="1981200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 &lt; A[9]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A[9], A[4]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50125" r="51814"/>
          <a:stretch/>
        </p:blipFill>
        <p:spPr>
          <a:xfrm>
            <a:off x="130751" y="1921819"/>
            <a:ext cx="3255915" cy="23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14400" y="-1260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</a:pPr>
            <a:r>
              <a:rPr lang="en-US" b="0" kern="0" dirty="0" smtClean="0">
                <a:solidFill>
                  <a:srgbClr val="FF0000"/>
                </a:solidFill>
              </a:rPr>
              <a:t>Example: Increase-Key</a:t>
            </a:r>
            <a:endParaRPr lang="en-US" b="0" kern="0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4618" y="929984"/>
            <a:ext cx="8686800" cy="4381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Increase-Key(A,9,15):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92883"/>
              </p:ext>
            </p:extLst>
          </p:nvPr>
        </p:nvGraphicFramePr>
        <p:xfrm>
          <a:off x="355115" y="50495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53899"/>
            <a:ext cx="3667978" cy="154920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096978" y="2058156"/>
            <a:ext cx="1981200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&lt; A[4]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A[4], A[2]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683" t="50125"/>
          <a:stretch/>
        </p:blipFill>
        <p:spPr>
          <a:xfrm>
            <a:off x="122285" y="1921819"/>
            <a:ext cx="3339400" cy="22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14400" y="-1260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</a:pPr>
            <a:r>
              <a:rPr lang="en-US" b="0" kern="0" dirty="0" smtClean="0">
                <a:solidFill>
                  <a:srgbClr val="FF0000"/>
                </a:solidFill>
              </a:rPr>
              <a:t>Example: Increase-Key</a:t>
            </a:r>
            <a:endParaRPr lang="en-US" b="0" kern="0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4618" y="929984"/>
            <a:ext cx="8686800" cy="4381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Increase-Key(A,9,15):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80942"/>
              </p:ext>
            </p:extLst>
          </p:nvPr>
        </p:nvGraphicFramePr>
        <p:xfrm>
          <a:off x="355115" y="50495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53899"/>
            <a:ext cx="3667978" cy="154920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096978" y="2058156"/>
            <a:ext cx="1981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&gt; A[2]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done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683" t="50125"/>
          <a:stretch/>
        </p:blipFill>
        <p:spPr>
          <a:xfrm>
            <a:off x="122285" y="1921819"/>
            <a:ext cx="3339400" cy="22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86899" y="2182068"/>
            <a:ext cx="7963551" cy="3035287"/>
            <a:chOff x="586899" y="2182068"/>
            <a:chExt cx="7963551" cy="30352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899" y="2182068"/>
              <a:ext cx="7963551" cy="21851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9759" y="4610389"/>
              <a:ext cx="2357829" cy="606966"/>
            </a:xfrm>
            <a:prstGeom prst="rect">
              <a:avLst/>
            </a:prstGeom>
            <a:ln w="34925">
              <a:solidFill>
                <a:srgbClr val="FF0000"/>
              </a:solidFill>
            </a:ln>
          </p:spPr>
        </p:pic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28600" y="11430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arlett" pitchFamily="2" charset="2"/>
              <a:buNone/>
            </a:pPr>
            <a:r>
              <a:rPr 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A,x,k</a:t>
            </a:r>
            <a:r>
              <a:rPr 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85800" y="-8151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</a:pPr>
            <a:r>
              <a:rPr lang="en-US" b="0" kern="0" dirty="0" smtClean="0">
                <a:solidFill>
                  <a:srgbClr val="FF0000"/>
                </a:solidFill>
              </a:rPr>
              <a:t>Max-Heap Implementation</a:t>
            </a:r>
            <a:endParaRPr lang="en-US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summary, a heap can support any priority-queue operations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r>
              <a:rPr lang="en-US" dirty="0" smtClean="0"/>
              <a:t> time.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52600"/>
          </a:xfrm>
        </p:spPr>
        <p:txBody>
          <a:bodyPr/>
          <a:lstStyle/>
          <a:p>
            <a:r>
              <a:rPr lang="en-US" dirty="0" smtClean="0"/>
              <a:t>How to implement a standard queue (FIFO) with a priority queue?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371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implement a </a:t>
            </a:r>
            <a:r>
              <a:rPr lang="en-US" dirty="0" smtClean="0"/>
              <a:t>stack (LIFO) with </a:t>
            </a:r>
            <a:r>
              <a:rPr lang="en-US" dirty="0"/>
              <a:t>a priority queue?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Priority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riority </a:t>
            </a:r>
            <a:r>
              <a:rPr lang="en-US" dirty="0" smtClean="0">
                <a:solidFill>
                  <a:srgbClr val="FF0000"/>
                </a:solidFill>
              </a:rPr>
              <a:t>queue </a:t>
            </a:r>
            <a:r>
              <a:rPr lang="en-US" dirty="0" smtClean="0"/>
              <a:t>is a queue where elements are accessed according to their priorities. </a:t>
            </a:r>
          </a:p>
          <a:p>
            <a:r>
              <a:rPr lang="en-US" i="1" dirty="0" smtClean="0"/>
              <a:t>Max-Priority </a:t>
            </a:r>
            <a:r>
              <a:rPr lang="en-US" i="1" dirty="0"/>
              <a:t>Q</a:t>
            </a:r>
            <a:r>
              <a:rPr lang="en-US" i="1" dirty="0" smtClean="0"/>
              <a:t>ueue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lement </a:t>
            </a:r>
            <a:r>
              <a:rPr lang="en-US" dirty="0" smtClean="0"/>
              <a:t>with highest priority is served </a:t>
            </a:r>
            <a:r>
              <a:rPr lang="en-US" dirty="0" smtClean="0"/>
              <a:t>before element </a:t>
            </a:r>
            <a:r>
              <a:rPr lang="en-US" dirty="0" smtClean="0"/>
              <a:t>with lower priority.</a:t>
            </a:r>
            <a:endParaRPr lang="en-US" dirty="0"/>
          </a:p>
          <a:p>
            <a:r>
              <a:rPr lang="en-US" i="1" dirty="0" smtClean="0"/>
              <a:t>Min-Priority </a:t>
            </a:r>
            <a:r>
              <a:rPr lang="en-US" i="1" dirty="0"/>
              <a:t>Q</a:t>
            </a:r>
            <a:r>
              <a:rPr lang="en-US" i="1" dirty="0" smtClean="0"/>
              <a:t>ueue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lement </a:t>
            </a:r>
            <a:r>
              <a:rPr lang="en-US" dirty="0"/>
              <a:t>with </a:t>
            </a:r>
            <a:r>
              <a:rPr lang="en-US" dirty="0" smtClean="0"/>
              <a:t>lowest priority </a:t>
            </a:r>
            <a:r>
              <a:rPr lang="en-US" dirty="0"/>
              <a:t>is served before </a:t>
            </a:r>
            <a:r>
              <a:rPr lang="en-US" dirty="0" smtClean="0"/>
              <a:t>element </a:t>
            </a:r>
            <a:r>
              <a:rPr lang="en-US" dirty="0"/>
              <a:t>with </a:t>
            </a:r>
            <a:r>
              <a:rPr lang="en-US" dirty="0" smtClean="0"/>
              <a:t>higher priority.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Heaps</a:t>
            </a:r>
            <a:r>
              <a:rPr lang="en-US" dirty="0" smtClean="0"/>
              <a:t> are usually used to implement priority queues.</a:t>
            </a:r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Min-Priority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399" y="1021892"/>
            <a:ext cx="334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Each element has a key and a value.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4400" y="1761608"/>
            <a:ext cx="7620000" cy="2590800"/>
            <a:chOff x="1012825" y="3505200"/>
            <a:chExt cx="7161213" cy="2057400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8006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330950" y="4572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054350" y="4572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3756025" y="518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6" name="AutoShape 12"/>
            <p:cNvCxnSpPr>
              <a:cxnSpLocks noChangeShapeType="1"/>
              <a:stCxn id="12" idx="3"/>
              <a:endCxn id="14" idx="7"/>
            </p:cNvCxnSpPr>
            <p:nvPr/>
          </p:nvCxnSpPr>
          <p:spPr bwMode="auto">
            <a:xfrm flipH="1">
              <a:off x="3379788" y="4297363"/>
              <a:ext cx="147637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3"/>
            <p:cNvCxnSpPr>
              <a:cxnSpLocks noChangeShapeType="1"/>
              <a:stCxn id="13" idx="1"/>
              <a:endCxn id="12" idx="5"/>
            </p:cNvCxnSpPr>
            <p:nvPr/>
          </p:nvCxnSpPr>
          <p:spPr bwMode="auto">
            <a:xfrm flipH="1" flipV="1">
              <a:off x="5126038" y="4297363"/>
              <a:ext cx="126047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20" idx="7"/>
              <a:endCxn id="14" idx="3"/>
            </p:cNvCxnSpPr>
            <p:nvPr/>
          </p:nvCxnSpPr>
          <p:spPr bwMode="auto">
            <a:xfrm flipV="1">
              <a:off x="2679700" y="4906963"/>
              <a:ext cx="430213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5" idx="1"/>
              <a:endCxn id="14" idx="5"/>
            </p:cNvCxnSpPr>
            <p:nvPr/>
          </p:nvCxnSpPr>
          <p:spPr bwMode="auto">
            <a:xfrm flipH="1" flipV="1">
              <a:off x="3379788" y="4906963"/>
              <a:ext cx="431800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354263" y="518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>
              <a:off x="5457825" y="3505200"/>
              <a:ext cx="1057275" cy="417513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800">
                  <a:latin typeface="Tahoma" pitchFamily="34" charset="0"/>
                  <a:ea typeface="+mn-ea"/>
                </a:rPr>
                <a:t>(2, Sue)</a:t>
              </a:r>
            </a:p>
          </p:txBody>
        </p:sp>
        <p:sp>
          <p:nvSpPr>
            <p:cNvPr id="22" name="AutoShape 27"/>
            <p:cNvSpPr>
              <a:spLocks noChangeArrowheads="1"/>
            </p:cNvSpPr>
            <p:nvPr/>
          </p:nvSpPr>
          <p:spPr bwMode="auto">
            <a:xfrm>
              <a:off x="6997700" y="4114800"/>
              <a:ext cx="1176338" cy="417513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800">
                  <a:latin typeface="Tahoma" pitchFamily="34" charset="0"/>
                  <a:ea typeface="+mn-ea"/>
                </a:rPr>
                <a:t>(6, Mark)</a:t>
              </a:r>
            </a:p>
          </p:txBody>
        </p:sp>
        <p:sp>
          <p:nvSpPr>
            <p:cNvPr id="23" name="AutoShape 28"/>
            <p:cNvSpPr>
              <a:spLocks noChangeArrowheads="1"/>
            </p:cNvSpPr>
            <p:nvPr/>
          </p:nvSpPr>
          <p:spPr bwMode="auto">
            <a:xfrm>
              <a:off x="1749425" y="4114800"/>
              <a:ext cx="1004888" cy="417513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Tahoma" pitchFamily="34" charset="0"/>
                  <a:ea typeface="+mn-ea"/>
                </a:rPr>
                <a:t>(5, Pat)</a:t>
              </a:r>
            </a:p>
          </p:txBody>
        </p:sp>
        <p:sp>
          <p:nvSpPr>
            <p:cNvPr id="24" name="AutoShape 29"/>
            <p:cNvSpPr>
              <a:spLocks noChangeArrowheads="1"/>
            </p:cNvSpPr>
            <p:nvPr/>
          </p:nvSpPr>
          <p:spPr bwMode="auto">
            <a:xfrm>
              <a:off x="1012825" y="4724400"/>
              <a:ext cx="1044575" cy="417513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800">
                  <a:latin typeface="Tahoma" pitchFamily="34" charset="0"/>
                  <a:ea typeface="+mn-ea"/>
                </a:rPr>
                <a:t>(9, Jeff)</a:t>
              </a:r>
            </a:p>
          </p:txBody>
        </p:sp>
        <p:sp>
          <p:nvSpPr>
            <p:cNvPr id="25" name="AutoShape 30"/>
            <p:cNvSpPr>
              <a:spLocks noChangeArrowheads="1"/>
            </p:cNvSpPr>
            <p:nvPr/>
          </p:nvSpPr>
          <p:spPr bwMode="auto">
            <a:xfrm>
              <a:off x="4368800" y="4724400"/>
              <a:ext cx="1193800" cy="417513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800">
                  <a:latin typeface="Tahoma" pitchFamily="34" charset="0"/>
                  <a:ea typeface="+mn-ea"/>
                </a:rPr>
                <a:t>(7, Anna)</a:t>
              </a:r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auto">
            <a:xfrm>
              <a:off x="6534150" y="4543425"/>
              <a:ext cx="1038225" cy="341313"/>
            </a:xfrm>
            <a:custGeom>
              <a:avLst/>
              <a:gdLst>
                <a:gd name="T0" fmla="*/ 0 w 654"/>
                <a:gd name="T1" fmla="*/ 138 h 215"/>
                <a:gd name="T2" fmla="*/ 498 w 654"/>
                <a:gd name="T3" fmla="*/ 192 h 215"/>
                <a:gd name="T4" fmla="*/ 654 w 654"/>
                <a:gd name="T5" fmla="*/ 0 h 215"/>
                <a:gd name="T6" fmla="*/ 0 60000 65536"/>
                <a:gd name="T7" fmla="*/ 0 60000 65536"/>
                <a:gd name="T8" fmla="*/ 0 60000 65536"/>
                <a:gd name="T9" fmla="*/ 0 w 654"/>
                <a:gd name="T10" fmla="*/ 0 h 215"/>
                <a:gd name="T11" fmla="*/ 654 w 654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 flipH="1">
              <a:off x="2200275" y="4535488"/>
              <a:ext cx="1038225" cy="341312"/>
            </a:xfrm>
            <a:custGeom>
              <a:avLst/>
              <a:gdLst>
                <a:gd name="T0" fmla="*/ 0 w 654"/>
                <a:gd name="T1" fmla="*/ 138 h 215"/>
                <a:gd name="T2" fmla="*/ 498 w 654"/>
                <a:gd name="T3" fmla="*/ 192 h 215"/>
                <a:gd name="T4" fmla="*/ 654 w 654"/>
                <a:gd name="T5" fmla="*/ 0 h 215"/>
                <a:gd name="T6" fmla="*/ 0 60000 65536"/>
                <a:gd name="T7" fmla="*/ 0 60000 65536"/>
                <a:gd name="T8" fmla="*/ 0 60000 65536"/>
                <a:gd name="T9" fmla="*/ 0 w 654"/>
                <a:gd name="T10" fmla="*/ 0 h 215"/>
                <a:gd name="T11" fmla="*/ 654 w 654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 flipH="1">
              <a:off x="1495425" y="5145088"/>
              <a:ext cx="1038225" cy="341312"/>
            </a:xfrm>
            <a:custGeom>
              <a:avLst/>
              <a:gdLst>
                <a:gd name="T0" fmla="*/ 0 w 654"/>
                <a:gd name="T1" fmla="*/ 138 h 215"/>
                <a:gd name="T2" fmla="*/ 498 w 654"/>
                <a:gd name="T3" fmla="*/ 192 h 215"/>
                <a:gd name="T4" fmla="*/ 654 w 654"/>
                <a:gd name="T5" fmla="*/ 0 h 215"/>
                <a:gd name="T6" fmla="*/ 0 60000 65536"/>
                <a:gd name="T7" fmla="*/ 0 60000 65536"/>
                <a:gd name="T8" fmla="*/ 0 60000 65536"/>
                <a:gd name="T9" fmla="*/ 0 w 654"/>
                <a:gd name="T10" fmla="*/ 0 h 215"/>
                <a:gd name="T11" fmla="*/ 654 w 654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5000625" y="3924300"/>
              <a:ext cx="1038225" cy="341313"/>
            </a:xfrm>
            <a:custGeom>
              <a:avLst/>
              <a:gdLst>
                <a:gd name="T0" fmla="*/ 0 w 654"/>
                <a:gd name="T1" fmla="*/ 138 h 215"/>
                <a:gd name="T2" fmla="*/ 498 w 654"/>
                <a:gd name="T3" fmla="*/ 192 h 215"/>
                <a:gd name="T4" fmla="*/ 654 w 654"/>
                <a:gd name="T5" fmla="*/ 0 h 215"/>
                <a:gd name="T6" fmla="*/ 0 60000 65536"/>
                <a:gd name="T7" fmla="*/ 0 60000 65536"/>
                <a:gd name="T8" fmla="*/ 0 60000 65536"/>
                <a:gd name="T9" fmla="*/ 0 w 654"/>
                <a:gd name="T10" fmla="*/ 0 h 215"/>
                <a:gd name="T11" fmla="*/ 654 w 654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3952875" y="5153025"/>
              <a:ext cx="1038225" cy="341313"/>
            </a:xfrm>
            <a:custGeom>
              <a:avLst/>
              <a:gdLst>
                <a:gd name="T0" fmla="*/ 0 w 654"/>
                <a:gd name="T1" fmla="*/ 138 h 215"/>
                <a:gd name="T2" fmla="*/ 498 w 654"/>
                <a:gd name="T3" fmla="*/ 192 h 215"/>
                <a:gd name="T4" fmla="*/ 654 w 654"/>
                <a:gd name="T5" fmla="*/ 0 h 215"/>
                <a:gd name="T6" fmla="*/ 0 60000 65536"/>
                <a:gd name="T7" fmla="*/ 0 60000 65536"/>
                <a:gd name="T8" fmla="*/ 0 60000 65536"/>
                <a:gd name="T9" fmla="*/ 0 w 654"/>
                <a:gd name="T10" fmla="*/ 0 h 215"/>
                <a:gd name="T11" fmla="*/ 654 w 654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" y="5070213"/>
            <a:ext cx="494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The keys </a:t>
            </a:r>
            <a:r>
              <a:rPr lang="en-US" sz="2400" b="0" dirty="0" smtClean="0"/>
              <a:t>used to build Min-Heap.</a:t>
            </a:r>
            <a:endParaRPr lang="en-US" sz="2400" b="0" dirty="0"/>
          </a:p>
        </p:txBody>
      </p:sp>
      <p:cxnSp>
        <p:nvCxnSpPr>
          <p:cNvPr id="35" name="Curved Connector 34"/>
          <p:cNvCxnSpPr>
            <a:stCxn id="7" idx="3"/>
          </p:cNvCxnSpPr>
          <p:nvPr/>
        </p:nvCxnSpPr>
        <p:spPr bwMode="auto">
          <a:xfrm>
            <a:off x="4259858" y="1437391"/>
            <a:ext cx="1074142" cy="543809"/>
          </a:xfrm>
          <a:prstGeom prst="curvedConnector3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urved Connector 36"/>
          <p:cNvCxnSpPr/>
          <p:nvPr/>
        </p:nvCxnSpPr>
        <p:spPr bwMode="auto">
          <a:xfrm rot="16200000" flipV="1">
            <a:off x="1148224" y="4047043"/>
            <a:ext cx="1139609" cy="906730"/>
          </a:xfrm>
          <a:prstGeom prst="curvedConnector3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72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Priority Queues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Max-Priority </a:t>
            </a:r>
            <a:r>
              <a:rPr lang="en-US" sz="2800" i="1" dirty="0"/>
              <a:t>Q</a:t>
            </a:r>
            <a:r>
              <a:rPr lang="en-US" sz="2800" i="1" dirty="0" smtClean="0"/>
              <a:t>ueue </a:t>
            </a:r>
            <a:r>
              <a:rPr lang="en-US" sz="2800" dirty="0" smtClean="0"/>
              <a:t>supports the following operations: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Maximum(A)</a:t>
            </a:r>
            <a:r>
              <a:rPr lang="en-US" sz="2400" dirty="0" smtClean="0"/>
              <a:t>: Returns </a:t>
            </a:r>
            <a:r>
              <a:rPr lang="en-US" sz="2400" dirty="0" smtClean="0"/>
              <a:t>element with largest </a:t>
            </a:r>
            <a:r>
              <a:rPr lang="en-US" sz="2400" dirty="0" smtClean="0"/>
              <a:t>key.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Extract-Max(A)</a:t>
            </a:r>
            <a:r>
              <a:rPr lang="en-US" sz="2400" dirty="0" smtClean="0"/>
              <a:t>: Removes / returns </a:t>
            </a:r>
            <a:r>
              <a:rPr lang="en-US" sz="2400" dirty="0" smtClean="0"/>
              <a:t>element </a:t>
            </a:r>
            <a:r>
              <a:rPr lang="en-US" sz="2400" dirty="0" smtClean="0"/>
              <a:t>with </a:t>
            </a:r>
            <a:r>
              <a:rPr lang="en-US" sz="2400" dirty="0" smtClean="0"/>
              <a:t>largest </a:t>
            </a:r>
            <a:r>
              <a:rPr lang="en-US" sz="2400" dirty="0" smtClean="0"/>
              <a:t>key.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Increase-Key(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A,i,k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: Increases </a:t>
            </a:r>
            <a:r>
              <a:rPr lang="en-US" sz="2400" dirty="0" smtClean="0"/>
              <a:t>key </a:t>
            </a:r>
            <a:r>
              <a:rPr lang="en-US" sz="2400" dirty="0" smtClean="0"/>
              <a:t>of element in position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A,x,k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: </a:t>
            </a:r>
            <a:r>
              <a:rPr lang="en-US" sz="2400" dirty="0"/>
              <a:t>I</a:t>
            </a:r>
            <a:r>
              <a:rPr lang="en-US" sz="2400" dirty="0" smtClean="0"/>
              <a:t>nserts </a:t>
            </a:r>
            <a:r>
              <a:rPr lang="en-US" sz="2400" dirty="0" smtClean="0"/>
              <a:t>element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> with key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Similarly, a </a:t>
            </a:r>
            <a:r>
              <a:rPr lang="en-US" sz="2800" i="1" dirty="0" smtClean="0"/>
              <a:t>Min-Priority </a:t>
            </a:r>
            <a:r>
              <a:rPr lang="en-US" sz="2800" i="1" dirty="0"/>
              <a:t>Q</a:t>
            </a:r>
            <a:r>
              <a:rPr lang="en-US" sz="2800" i="1" dirty="0" smtClean="0"/>
              <a:t>ueue </a:t>
            </a:r>
            <a:r>
              <a:rPr lang="en-US" sz="2800" dirty="0" smtClean="0"/>
              <a:t>supports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Extract-Min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Decrease-Key</a:t>
            </a:r>
            <a:r>
              <a:rPr lang="en-US" sz="2800" dirty="0" smtClean="0"/>
              <a:t>, and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2800" dirty="0" smtClean="0"/>
              <a:t>operations.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-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Max-Heap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6" y="1016000"/>
            <a:ext cx="8669867" cy="584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Maximum(A):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63389" y="1981200"/>
            <a:ext cx="4217220" cy="2438400"/>
            <a:chOff x="2766961" y="2895600"/>
            <a:chExt cx="3557639" cy="20087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6961" y="2895600"/>
              <a:ext cx="3557639" cy="200873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819400" y="4267200"/>
              <a:ext cx="2194204" cy="483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8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50667"/>
            <a:ext cx="8686800" cy="593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Extract-Max(A):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0285" y="1965265"/>
            <a:ext cx="6895829" cy="3875899"/>
            <a:chOff x="1200285" y="1965265"/>
            <a:chExt cx="6895829" cy="38758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285" y="1965265"/>
              <a:ext cx="6895829" cy="3048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5234198"/>
              <a:ext cx="2357829" cy="606966"/>
            </a:xfrm>
            <a:prstGeom prst="rect">
              <a:avLst/>
            </a:prstGeom>
            <a:ln w="34925">
              <a:solidFill>
                <a:srgbClr val="FF0000"/>
              </a:solidFill>
            </a:ln>
          </p:spPr>
        </p:pic>
      </p:grpSp>
      <p:sp>
        <p:nvSpPr>
          <p:cNvPr id="9" name="Title 1"/>
          <p:cNvSpPr txBox="1">
            <a:spLocks/>
          </p:cNvSpPr>
          <p:nvPr/>
        </p:nvSpPr>
        <p:spPr bwMode="auto">
          <a:xfrm>
            <a:off x="761999" y="-102799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</a:pPr>
            <a:r>
              <a:rPr lang="en-US" b="0" kern="0" dirty="0" smtClean="0">
                <a:solidFill>
                  <a:srgbClr val="FF0000"/>
                </a:solidFill>
              </a:rPr>
              <a:t>Max-Heap Implementation</a:t>
            </a:r>
            <a:endParaRPr lang="en-US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Increase-Key(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A,i,k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85800" y="-8151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</a:pPr>
            <a:r>
              <a:rPr lang="en-US" b="0" kern="0" dirty="0" smtClean="0">
                <a:solidFill>
                  <a:srgbClr val="FF0000"/>
                </a:solidFill>
              </a:rPr>
              <a:t>Max-Heap Implementation</a:t>
            </a:r>
            <a:endParaRPr lang="en-US" b="0" kern="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72123" y="2068031"/>
            <a:ext cx="7256953" cy="3835045"/>
            <a:chOff x="1172123" y="2068031"/>
            <a:chExt cx="7256953" cy="38350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123" y="2068031"/>
              <a:ext cx="7256953" cy="306504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3085" y="5296110"/>
              <a:ext cx="2357829" cy="606966"/>
            </a:xfrm>
            <a:prstGeom prst="rect">
              <a:avLst/>
            </a:prstGeom>
            <a:ln w="34925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049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1814" b="52040"/>
          <a:stretch/>
        </p:blipFill>
        <p:spPr>
          <a:xfrm>
            <a:off x="228600" y="1933006"/>
            <a:ext cx="3302322" cy="227342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914400" y="-1260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</a:pPr>
            <a:r>
              <a:rPr lang="en-US" b="0" kern="0" dirty="0" smtClean="0">
                <a:solidFill>
                  <a:srgbClr val="FF0000"/>
                </a:solidFill>
              </a:rPr>
              <a:t>Example: Increase-Key</a:t>
            </a:r>
            <a:endParaRPr lang="en-US" b="0" kern="0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4618" y="929984"/>
            <a:ext cx="8686800" cy="4381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Increase-Key(A,9,15):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54825"/>
              </p:ext>
            </p:extLst>
          </p:nvPr>
        </p:nvGraphicFramePr>
        <p:xfrm>
          <a:off x="355115" y="50495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053899"/>
            <a:ext cx="3667978" cy="154920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096978" y="2058156"/>
            <a:ext cx="19812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9, key = 15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&gt; 4, no error</a:t>
            </a:r>
          </a:p>
        </p:txBody>
      </p:sp>
    </p:spTree>
    <p:extLst>
      <p:ext uri="{BB962C8B-B14F-4D97-AF65-F5344CB8AC3E}">
        <p14:creationId xmlns:p14="http://schemas.microsoft.com/office/powerpoint/2010/main" val="4439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14400" y="-1260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</a:pPr>
            <a:r>
              <a:rPr lang="en-US" b="0" kern="0" dirty="0" smtClean="0">
                <a:solidFill>
                  <a:srgbClr val="FF0000"/>
                </a:solidFill>
              </a:rPr>
              <a:t>Example: Increase-Key</a:t>
            </a:r>
            <a:endParaRPr lang="en-US" b="0" kern="0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4618" y="929984"/>
            <a:ext cx="8686800" cy="4381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Increase-Key(A,9,15):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9289"/>
              </p:ext>
            </p:extLst>
          </p:nvPr>
        </p:nvGraphicFramePr>
        <p:xfrm>
          <a:off x="355115" y="50495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53899"/>
            <a:ext cx="3667978" cy="154920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096978" y="2058156"/>
            <a:ext cx="198120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A[9] = 15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9683" b="49875"/>
          <a:stretch/>
        </p:blipFill>
        <p:spPr>
          <a:xfrm>
            <a:off x="123191" y="1921819"/>
            <a:ext cx="3322742" cy="22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581</Words>
  <Application>Microsoft Office PowerPoint</Application>
  <PresentationFormat>On-screen Show (4:3)</PresentationFormat>
  <Paragraphs>257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Marlett</vt:lpstr>
      <vt:lpstr>Symbol</vt:lpstr>
      <vt:lpstr>Tahoma</vt:lpstr>
      <vt:lpstr>Times New Roman</vt:lpstr>
      <vt:lpstr>Default Design</vt:lpstr>
      <vt:lpstr>Priority Queues </vt:lpstr>
      <vt:lpstr>Priority Queue</vt:lpstr>
      <vt:lpstr>Example: Min-Priority Queue</vt:lpstr>
      <vt:lpstr>Priority Queues</vt:lpstr>
      <vt:lpstr>Max-Heap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</vt:lpstr>
      <vt:lpstr>Exercise 1</vt:lpstr>
      <vt:lpstr>Exercise 2 </vt:lpstr>
      <vt:lpstr>PowerPoint Presentation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157</cp:revision>
  <dcterms:created xsi:type="dcterms:W3CDTF">2001-06-29T19:12:00Z</dcterms:created>
  <dcterms:modified xsi:type="dcterms:W3CDTF">2018-08-30T16:24:13Z</dcterms:modified>
</cp:coreProperties>
</file>