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462" r:id="rId3"/>
    <p:sldId id="463" r:id="rId4"/>
    <p:sldId id="464" r:id="rId5"/>
    <p:sldId id="465" r:id="rId6"/>
    <p:sldId id="466" r:id="rId7"/>
    <p:sldId id="512" r:id="rId8"/>
    <p:sldId id="524" r:id="rId9"/>
    <p:sldId id="525" r:id="rId10"/>
    <p:sldId id="584" r:id="rId11"/>
    <p:sldId id="583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582" r:id="rId38"/>
    <p:sldId id="506" r:id="rId39"/>
    <p:sldId id="616" r:id="rId40"/>
    <p:sldId id="619" r:id="rId41"/>
    <p:sldId id="507" r:id="rId42"/>
    <p:sldId id="508" r:id="rId43"/>
    <p:sldId id="611" r:id="rId44"/>
    <p:sldId id="614" r:id="rId45"/>
    <p:sldId id="509" r:id="rId46"/>
    <p:sldId id="415" r:id="rId47"/>
    <p:sldId id="302" r:id="rId48"/>
    <p:sldId id="543" r:id="rId49"/>
    <p:sldId id="544" r:id="rId50"/>
    <p:sldId id="545" r:id="rId51"/>
    <p:sldId id="546" r:id="rId52"/>
    <p:sldId id="617" r:id="rId53"/>
    <p:sldId id="618" r:id="rId54"/>
    <p:sldId id="620" r:id="rId55"/>
    <p:sldId id="621" r:id="rId56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defTabSz="933337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>
            <a:lvl1pPr algn="r" defTabSz="933337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22775"/>
            <a:ext cx="515302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432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defTabSz="933337" eaLnBrk="1" hangingPunct="1">
              <a:spcBef>
                <a:spcPct val="0"/>
              </a:spcBef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3963"/>
            <a:ext cx="30432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7" tIns="46659" rIns="93317" bIns="46659" numCol="1" anchor="b" anchorCtr="0" compatLnSpc="1">
            <a:prstTxWarp prst="textNoShape">
              <a:avLst/>
            </a:prstTxWarp>
          </a:bodyPr>
          <a:lstStyle>
            <a:lvl1pPr algn="r" defTabSz="933337" eaLnBrk="1" hangingPunct="1">
              <a:spcBef>
                <a:spcPct val="0"/>
              </a:spcBef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79A0A5-1B2C-4B81-97C7-8CFAB6D780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7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3313" indent="-2206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4638" indent="-2206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5963" indent="-220663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43163" indent="-2206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00363" indent="-2206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7563" indent="-2206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4763" indent="-220663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E87191-6782-44CF-B90E-69E8BD66B570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3276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36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7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2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5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8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21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8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6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5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79A0A5-1B2C-4B81-97C7-8CFAB6D780B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693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3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18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0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14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9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00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6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27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4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79A0A5-1B2C-4B81-97C7-8CFAB6D780B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643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1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6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0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7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553200"/>
            <a:ext cx="30480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682AECFF-4AF7-42E3-91C4-8C2A1AE80B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481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4008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416675"/>
            <a:ext cx="1905000" cy="457200"/>
          </a:xfrm>
        </p:spPr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CD0FDC70-65EE-4DD3-9A82-18DF1666D9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980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152400"/>
            <a:ext cx="21717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152400"/>
            <a:ext cx="63627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409950" y="64008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43700" y="6400800"/>
            <a:ext cx="1905000" cy="457200"/>
          </a:xfrm>
        </p:spPr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83DDDDA8-BF26-4A94-AA47-C304E84BFB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95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352800" y="63881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88100"/>
            <a:ext cx="1905000" cy="457200"/>
          </a:xfrm>
        </p:spPr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68195B65-666D-4129-8D05-32C605307D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318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9CE47850-DBA6-4040-876C-D679BB1C57D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414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2672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4008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407150"/>
            <a:ext cx="1905000" cy="457200"/>
          </a:xfrm>
        </p:spPr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8412BB40-EED7-4D6F-9C01-3A9931EAEC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22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4008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5B86783B-1D45-4791-AD52-38885E746B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87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3246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0E4E04B4-4F99-4A70-8C97-D6FDC6DFD2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323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9CA33290-F567-4A32-8FFE-74D6ABA980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83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465513" y="64008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EBB04B5B-BBCE-4706-92B4-16F0AB16E5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868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429000" y="6375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75400"/>
            <a:ext cx="1905000" cy="457200"/>
          </a:xfrm>
        </p:spPr>
        <p:txBody>
          <a:bodyPr/>
          <a:lstStyle>
            <a:lvl1pPr>
              <a:defRPr sz="1600" b="0"/>
            </a:lvl1pPr>
          </a:lstStyle>
          <a:p>
            <a:pPr>
              <a:defRPr/>
            </a:pPr>
            <a:fld id="{8C46B64A-92AC-4BC2-B536-ECF6DD00F16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508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08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800" b="0"/>
            </a:lvl1pPr>
          </a:lstStyle>
          <a:p>
            <a:pPr>
              <a:defRPr/>
            </a:pPr>
            <a:fld id="{E3ECB782-EC3D-490A-97F6-5A6C23A323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8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3712481"/>
            <a:ext cx="6934200" cy="2537341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899" y="7697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Linear Sort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198" y="1219977"/>
            <a:ext cx="8305801" cy="2438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"</a:t>
            </a:r>
            <a:r>
              <a:rPr lang="en-US" sz="2800" dirty="0"/>
              <a:t>Our intuition about the future is linear. But the reality of information technology is exponential, and that makes a profound difference. If I take 30 steps linearly, I get to 30. If I take 30 steps exponentially, I get to a billion</a:t>
            </a:r>
            <a:r>
              <a:rPr lang="en-US" sz="2800" dirty="0" smtClean="0"/>
              <a:t>.</a:t>
            </a:r>
            <a:r>
              <a:rPr lang="en-US" altLang="en-US" sz="2800" dirty="0" smtClean="0"/>
              <a:t>" 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-Ray Kurzweil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622935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CLRS, Sections 8.1 – 8.3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84685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26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47980"/>
              </p:ext>
            </p:extLst>
          </p:nvPr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535246"/>
              </p:ext>
            </p:extLst>
          </p:nvPr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0300" y="2502945"/>
            <a:ext cx="2705100" cy="72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0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do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0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87858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343400" y="2678668"/>
            <a:ext cx="271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to 0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87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3367" y="2572194"/>
            <a:ext cx="4296834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length[A]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C[A[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+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68436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76900" y="2519094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count elements // equal to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01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6900" y="251909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1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C[2]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0 + 1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296834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length[A]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C[A[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+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09742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18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6900" y="251909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2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C[5]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0 + 1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296834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length[A]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C[A[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+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75918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779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6900" y="251909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3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C[3]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0 + 1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296834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length[A]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C[A[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+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84358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79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6900" y="251909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4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C[0]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0 + 1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296834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length[A]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C[A[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+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49752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6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6900" y="251909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5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C[2]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+ 1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296834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length[A]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C[A[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+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05089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02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6900" y="251909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6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C[3]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+ 1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296834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length[A]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C[A[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+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70848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948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6900" y="251909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7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C[0]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+ 1</a:t>
            </a:r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296834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length[A]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C[A[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+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69837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51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Lower Bound for Sorting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6150"/>
            <a:ext cx="8686800" cy="5486400"/>
          </a:xfrm>
        </p:spPr>
        <p:txBody>
          <a:bodyPr/>
          <a:lstStyle/>
          <a:p>
            <a:r>
              <a:rPr lang="en-US" dirty="0" smtClean="0"/>
              <a:t>All the sorting algorithms seen so far are called </a:t>
            </a:r>
            <a:r>
              <a:rPr lang="en-US" i="1" dirty="0" smtClean="0">
                <a:solidFill>
                  <a:srgbClr val="FF0000"/>
                </a:solidFill>
              </a:rPr>
              <a:t>comparison sorts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hey sort by using comparison operations between the array elements.  </a:t>
            </a:r>
          </a:p>
          <a:p>
            <a:r>
              <a:rPr lang="en-US" dirty="0" smtClean="0"/>
              <a:t>We can show that any comparison sort must make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Ω(n*log(n))</a:t>
            </a:r>
            <a:r>
              <a:rPr lang="en-US" dirty="0" smtClean="0"/>
              <a:t> </a:t>
            </a:r>
            <a:r>
              <a:rPr lang="en-US" dirty="0" smtClean="0"/>
              <a:t>comparisons in the </a:t>
            </a:r>
            <a:r>
              <a:rPr lang="en-US" u="sng" dirty="0" smtClean="0"/>
              <a:t>worst case</a:t>
            </a:r>
            <a:r>
              <a:rPr lang="en-US" dirty="0" smtClean="0"/>
              <a:t> to sort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elements.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762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6900" y="251909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8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C[0]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2 + 1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296834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length[A]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C[A[</a:t>
            </a:r>
            <a:r>
              <a:rPr lang="en-US" altLang="en-US" sz="18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+ 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96512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443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533900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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- 1]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88098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9800" y="257052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sum number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of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// elements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 </a:t>
            </a:r>
            <a:r>
              <a:rPr lang="en-US" altLang="en-US" sz="18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3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252612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C[1]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0 + 2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533900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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- 1]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14794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27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252612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2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C[2]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2 + 2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533900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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- 1]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485599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16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252612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3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C[3]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3 + 4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533900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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- 1]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78287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94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252612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4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C[4]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0 + 7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533900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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- 1]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47122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03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252612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5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C[5] </a:t>
            </a:r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1 + 7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4900" y="2570521"/>
            <a:ext cx="4533900" cy="590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1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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 C[</a:t>
            </a:r>
            <a:r>
              <a:rPr lang="en-US" altLang="en-US" sz="18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- 1]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20910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03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38333" y="434535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 elements // at final position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3367" y="4248405"/>
            <a:ext cx="4838700" cy="840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length[A]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downto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]]]  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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- 1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24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08200"/>
              </p:ext>
            </p:extLst>
          </p:nvPr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19694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8 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B[7]  A[8]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C[3]  7 - 1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3367" y="4248405"/>
            <a:ext cx="4838700" cy="840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length[A]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downto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]]]  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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- 1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76541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88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14217"/>
              </p:ext>
            </p:extLst>
          </p:nvPr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19694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7 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B[2]  A[7]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C[0]  2 - 1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3367" y="4248405"/>
            <a:ext cx="4838700" cy="840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length[A]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downto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]]]  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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- 1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98074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89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Lower Bound for Sorting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31242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Decision Tree Model</a:t>
            </a:r>
            <a:r>
              <a:rPr lang="en-US" sz="2400" dirty="0" smtClean="0"/>
              <a:t>: Full binary tree representing comparison between array elements performed by sorting algorithm.</a:t>
            </a:r>
          </a:p>
          <a:p>
            <a:pPr lvl="1"/>
            <a:r>
              <a:rPr lang="en-US" sz="2400" dirty="0" smtClean="0"/>
              <a:t>Internal nodes represent comparisons.</a:t>
            </a:r>
          </a:p>
          <a:p>
            <a:pPr lvl="1"/>
            <a:r>
              <a:rPr lang="en-US" sz="2400" dirty="0" smtClean="0"/>
              <a:t>Leaves represent outcomes.</a:t>
            </a:r>
          </a:p>
          <a:p>
            <a:pPr lvl="2"/>
            <a:r>
              <a:rPr lang="en-US" sz="2000" dirty="0"/>
              <a:t>A</a:t>
            </a:r>
            <a:r>
              <a:rPr lang="en-US" sz="2000" dirty="0" smtClean="0"/>
              <a:t>ll array elements permutations.</a:t>
            </a:r>
          </a:p>
          <a:p>
            <a:r>
              <a:rPr lang="en-US" sz="2400" dirty="0" smtClean="0"/>
              <a:t>Example: Decision tree for Insertion Sort of 3 elements.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3810000"/>
            <a:ext cx="5734050" cy="2478963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25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816"/>
              </p:ext>
            </p:extLst>
          </p:nvPr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19694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6 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B[6]  A[6]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C[3]  6 - 1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3367" y="4248405"/>
            <a:ext cx="4838700" cy="840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length[A]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downto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]]]  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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- 1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41468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2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31872"/>
              </p:ext>
            </p:extLst>
          </p:nvPr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19694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5 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B[4]  A[5]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C[2]  4 - 1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3367" y="4248405"/>
            <a:ext cx="4838700" cy="840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length[A]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downto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]]]  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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- 1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667329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62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28535"/>
              </p:ext>
            </p:extLst>
          </p:nvPr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19694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4 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B[1]  A[4]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C[0]  1 - 1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3367" y="4248405"/>
            <a:ext cx="4838700" cy="840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length[A]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downto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]]]  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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- 1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53745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5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08071"/>
              </p:ext>
            </p:extLst>
          </p:nvPr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19694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3 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B[5]  A[3]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C[3]  5 - 1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3367" y="4248405"/>
            <a:ext cx="4838700" cy="840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length[A]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downto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]]]  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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- 1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06507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3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19130"/>
              </p:ext>
            </p:extLst>
          </p:nvPr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19694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2 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B[8]  A[2]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C[3]  8 - 1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3367" y="4248405"/>
            <a:ext cx="4838700" cy="840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length[A]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downto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]]]  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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- 1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76446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08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23975"/>
              </p:ext>
            </p:extLst>
          </p:nvPr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19694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1 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B[3]  A[1]</a:t>
            </a:r>
          </a:p>
          <a:p>
            <a:r>
              <a:rPr lang="en-US" alt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C[2]  2 - 1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3367" y="4248405"/>
            <a:ext cx="4838700" cy="8402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length[A]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downto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]]]  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 C[A[</a:t>
            </a:r>
            <a:r>
              <a:rPr lang="en-US" altLang="en-US" sz="18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- 1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704073"/>
              </p:ext>
            </p:extLst>
          </p:nvPr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96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5438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Example: Counting Sort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13367" y="1620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49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2052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9867" y="451179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04900" y="3373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C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000" y="3373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278120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57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 of Count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011" name="Rectangle 3"/>
          <p:cNvSpPr txBox="1">
            <a:spLocks noChangeArrowheads="1"/>
          </p:cNvSpPr>
          <p:nvPr/>
        </p:nvSpPr>
        <p:spPr bwMode="auto">
          <a:xfrm>
            <a:off x="342900" y="990600"/>
            <a:ext cx="8458200" cy="50292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COUNTING-SORT(A, B,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0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				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[Loop 1]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do C[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0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1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length[A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		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[Loop 2]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C[A[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 C[A[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+ 1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// C[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contains number of elements equal to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1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				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[Loop 3]</a:t>
            </a:r>
            <a:endParaRPr lang="en-US" altLang="en-US" sz="2400" i="1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C[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 C[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 C[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- 1]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// C[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contains number of elements 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 length[A]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downto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	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[Loop 4]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B[C[A[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]]]  A[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C[A[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 C[A[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]]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– 1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Total cost is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(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k+n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ym typeface="Symbol" panose="05050102010706020507" pitchFamily="18" charset="2"/>
              </a:rPr>
              <a:t>. If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ym typeface="Symbol" panose="05050102010706020507" pitchFamily="18" charset="2"/>
              </a:rPr>
              <a:t>, then total cost is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(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  <a:endParaRPr lang="en-US" altLang="en-US" sz="2400" b="1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5638800" y="3505200"/>
            <a:ext cx="1219200" cy="9906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V="1">
            <a:off x="5562600" y="2209800"/>
            <a:ext cx="1295400" cy="95310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14" name="TextBox 9"/>
          <p:cNvSpPr txBox="1">
            <a:spLocks noChangeArrowheads="1"/>
          </p:cNvSpPr>
          <p:nvPr/>
        </p:nvSpPr>
        <p:spPr bwMode="auto">
          <a:xfrm>
            <a:off x="3460102" y="2955520"/>
            <a:ext cx="2286000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Loops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2 and 4 takes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time</a:t>
            </a:r>
          </a:p>
        </p:txBody>
      </p: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5562600" y="1505928"/>
            <a:ext cx="1295400" cy="1807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5638800" y="1828800"/>
            <a:ext cx="1219200" cy="1676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17" name="TextBox 14"/>
          <p:cNvSpPr txBox="1">
            <a:spLocks noChangeArrowheads="1"/>
          </p:cNvSpPr>
          <p:nvPr/>
        </p:nvSpPr>
        <p:spPr bwMode="auto">
          <a:xfrm>
            <a:off x="3572933" y="1349514"/>
            <a:ext cx="2164702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Loops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1 and 3 takes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Θ(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k)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0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Radix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Radix </a:t>
            </a:r>
            <a:r>
              <a:rPr lang="en-US" dirty="0" smtClean="0"/>
              <a:t>Sort </a:t>
            </a:r>
            <a:r>
              <a:rPr lang="en-US" dirty="0"/>
              <a:t>dates back as far as 1887.</a:t>
            </a:r>
          </a:p>
          <a:p>
            <a:pPr lvl="1"/>
            <a:r>
              <a:rPr lang="en-US" dirty="0"/>
              <a:t>Herman Hollerith used technique in tabulating machines.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The1880 U.S. census took 7 years to complete.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With Hollerith's "tabulating machines," the 1890 census took the Census Bureau six weeks.</a:t>
            </a:r>
            <a:endParaRPr lang="en-US" altLang="en-US" dirty="0"/>
          </a:p>
          <a:p>
            <a:r>
              <a:rPr lang="en-US" dirty="0" smtClean="0"/>
              <a:t>Radix </a:t>
            </a:r>
            <a:r>
              <a:rPr lang="en-US" dirty="0"/>
              <a:t>sort is </a:t>
            </a:r>
            <a:r>
              <a:rPr lang="en-US" dirty="0" smtClean="0"/>
              <a:t>another non-comparative sorting algorithm.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orts </a:t>
            </a:r>
            <a:r>
              <a:rPr lang="en-US" dirty="0"/>
              <a:t>data with integer keys </a:t>
            </a:r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digits.</a:t>
            </a:r>
            <a:endParaRPr lang="en-US" dirty="0"/>
          </a:p>
          <a:p>
            <a:pPr lvl="1"/>
            <a:r>
              <a:rPr lang="en-US" dirty="0"/>
              <a:t>Sort </a:t>
            </a:r>
            <a:r>
              <a:rPr lang="en-US" i="1" dirty="0"/>
              <a:t>least </a:t>
            </a:r>
            <a:r>
              <a:rPr lang="en-US" dirty="0"/>
              <a:t>significant digits first, then sort the 2</a:t>
            </a:r>
            <a:r>
              <a:rPr lang="en-US" baseline="30000" dirty="0"/>
              <a:t>nd</a:t>
            </a:r>
            <a:r>
              <a:rPr lang="en-US" dirty="0"/>
              <a:t> one, then the 3</a:t>
            </a:r>
            <a:r>
              <a:rPr lang="en-US" baseline="30000" dirty="0"/>
              <a:t>rd</a:t>
            </a:r>
            <a:r>
              <a:rPr lang="en-US" dirty="0"/>
              <a:t> one, </a:t>
            </a:r>
            <a:r>
              <a:rPr lang="en-US" dirty="0" smtClean="0"/>
              <a:t>etc., up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digits.</a:t>
            </a:r>
            <a:endParaRPr lang="en-US" dirty="0"/>
          </a:p>
          <a:p>
            <a:pPr lvl="1"/>
            <a:endParaRPr lang="en-US" baseline="300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318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Radix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3299"/>
            <a:ext cx="86868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an array of integers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with up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digits: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12" y="2667000"/>
            <a:ext cx="7997976" cy="1863835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91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Lower </a:t>
            </a:r>
            <a:r>
              <a:rPr lang="en-US" dirty="0" smtClean="0">
                <a:solidFill>
                  <a:srgbClr val="FF0000"/>
                </a:solidFill>
              </a:rPr>
              <a:t>Bound </a:t>
            </a:r>
            <a:r>
              <a:rPr lang="en-US" dirty="0">
                <a:solidFill>
                  <a:srgbClr val="FF0000"/>
                </a:solidFill>
              </a:rPr>
              <a:t>for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Worst-case number of comparisons:</a:t>
            </a:r>
          </a:p>
          <a:p>
            <a:pPr lvl="1"/>
            <a:r>
              <a:rPr lang="en-US" sz="2200" dirty="0"/>
              <a:t>L</a:t>
            </a:r>
            <a:r>
              <a:rPr lang="en-US" sz="2200" dirty="0" smtClean="0"/>
              <a:t>ength of the longest simple path from the root to any leaves in the decision tree (i.e. tree height).</a:t>
            </a:r>
          </a:p>
          <a:p>
            <a:r>
              <a:rPr lang="en-US" sz="2600" dirty="0" smtClean="0"/>
              <a:t>Possible outcomes:</a:t>
            </a:r>
          </a:p>
          <a:p>
            <a:pPr lvl="1"/>
            <a:r>
              <a:rPr lang="en-US" sz="2200" dirty="0"/>
              <a:t>T</a:t>
            </a:r>
            <a:r>
              <a:rPr lang="en-US" sz="2200" dirty="0" smtClean="0"/>
              <a:t>otal number of permutations =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n!</a:t>
            </a:r>
          </a:p>
          <a:p>
            <a:r>
              <a:rPr lang="en-US" sz="2600" dirty="0" smtClean="0"/>
              <a:t>Therefore, the decision tree has at least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n!</a:t>
            </a:r>
            <a:r>
              <a:rPr lang="en-US" sz="2600" dirty="0" smtClean="0"/>
              <a:t> leaves.</a:t>
            </a:r>
          </a:p>
          <a:p>
            <a:r>
              <a:rPr lang="en-US" sz="2600" dirty="0" smtClean="0"/>
              <a:t>In general, a decision tree of height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600" dirty="0" smtClean="0"/>
              <a:t> has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600" dirty="0" smtClean="0"/>
              <a:t> leaves.</a:t>
            </a:r>
          </a:p>
          <a:p>
            <a:r>
              <a:rPr lang="en-US" sz="2600" dirty="0" smtClean="0"/>
              <a:t>Thus, we have 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n! ≤ 2</a:t>
            </a:r>
            <a:r>
              <a:rPr lang="en-US" sz="26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≥ log</a:t>
            </a:r>
            <a:r>
              <a:rPr lang="en-US" sz="2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(n!)</a:t>
            </a:r>
          </a:p>
          <a:p>
            <a:r>
              <a:rPr lang="en-US" sz="2600" dirty="0" smtClean="0"/>
              <a:t>Using  </a:t>
            </a:r>
            <a:r>
              <a:rPr lang="en-US" sz="2600" dirty="0" err="1" smtClean="0"/>
              <a:t>Stirling’s</a:t>
            </a:r>
            <a:r>
              <a:rPr lang="en-US" sz="2600" dirty="0" smtClean="0"/>
              <a:t> approximation: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! &gt; (n/e)</a:t>
            </a:r>
            <a:r>
              <a:rPr lang="en-US" sz="2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 ≥ log</a:t>
            </a:r>
            <a:r>
              <a:rPr lang="en-US" sz="2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(n/e)</a:t>
            </a:r>
            <a:r>
              <a:rPr lang="en-US" sz="2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n*log</a:t>
            </a:r>
            <a:r>
              <a:rPr lang="en-US" sz="2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(n/e) =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n*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2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-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n*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2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 =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Ω(n*log(n))</a:t>
            </a:r>
            <a:endParaRPr lang="en-US" sz="26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CS 321 - Data Structures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722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Stable Sorting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Stability is a property of sorts.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If a sort guarantees the relative order of equal items stays the same, then it is a </a:t>
            </a:r>
            <a:r>
              <a:rPr lang="en-US" altLang="en-US" i="1" dirty="0" smtClean="0"/>
              <a:t>stable sort</a:t>
            </a:r>
            <a:r>
              <a:rPr lang="en-US" altLang="en-US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For instance: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 smtClean="0"/>
              <a:t>[7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, 6, 7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, 5, 1, 2, 7</a:t>
            </a:r>
            <a:r>
              <a:rPr lang="en-US" altLang="en-US" sz="2800" baseline="-25000" dirty="0" smtClean="0"/>
              <a:t>3</a:t>
            </a:r>
            <a:r>
              <a:rPr lang="en-US" altLang="en-US" sz="2800" dirty="0" smtClean="0"/>
              <a:t>, -5]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 smtClean="0"/>
              <a:t>subscripts added for clarity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 smtClean="0"/>
              <a:t>[-5, 1, 2, 5, 6, 7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, 7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, 7</a:t>
            </a:r>
            <a:r>
              <a:rPr lang="en-US" altLang="en-US" sz="2800" baseline="-25000" dirty="0" smtClean="0"/>
              <a:t>3</a:t>
            </a:r>
            <a:r>
              <a:rPr lang="en-US" altLang="en-US" sz="2800" dirty="0" smtClean="0"/>
              <a:t>]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2400" dirty="0" smtClean="0"/>
              <a:t>result of stable sort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Real world </a:t>
            </a:r>
            <a:r>
              <a:rPr lang="en-US" altLang="en-US" dirty="0" smtClean="0"/>
              <a:t>examples: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</a:t>
            </a:r>
            <a:r>
              <a:rPr lang="en-US" altLang="en-US" sz="2400" dirty="0" smtClean="0"/>
              <a:t>ort playing cards by suit, then by value.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</a:t>
            </a:r>
            <a:r>
              <a:rPr lang="en-US" altLang="en-US" sz="2400" dirty="0" smtClean="0"/>
              <a:t>ort </a:t>
            </a:r>
            <a:r>
              <a:rPr lang="en-US" altLang="en-US" sz="2400" dirty="0" smtClean="0"/>
              <a:t>people </a:t>
            </a:r>
            <a:r>
              <a:rPr lang="en-US" altLang="en-US" sz="2400" dirty="0" smtClean="0"/>
              <a:t>by state of residence, </a:t>
            </a:r>
            <a:r>
              <a:rPr lang="en-US" altLang="en-US" sz="2400" dirty="0" smtClean="0"/>
              <a:t>then </a:t>
            </a:r>
            <a:r>
              <a:rPr lang="en-US" altLang="en-US" sz="2400" dirty="0" smtClean="0"/>
              <a:t>by city.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  <p:sp>
        <p:nvSpPr>
          <p:cNvPr id="1546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154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D9FD68-FC62-4940-A019-54B37C8CF63F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9381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Example: Radix </a:t>
            </a:r>
            <a:r>
              <a:rPr lang="en-US" dirty="0">
                <a:solidFill>
                  <a:srgbClr val="FF0000"/>
                </a:solidFill>
              </a:rPr>
              <a:t>Sort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434" r="-17493" b="-16924"/>
          <a:stretch/>
        </p:blipFill>
        <p:spPr/>
      </p:pic>
      <p:sp>
        <p:nvSpPr>
          <p:cNvPr id="6" name="TextBox 5"/>
          <p:cNvSpPr txBox="1"/>
          <p:nvPr/>
        </p:nvSpPr>
        <p:spPr>
          <a:xfrm>
            <a:off x="1145836" y="5394737"/>
            <a:ext cx="1604167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Input array:</a:t>
            </a:r>
          </a:p>
          <a:p>
            <a:pPr algn="ctr"/>
            <a:r>
              <a:rPr lang="en-US" sz="1600" dirty="0" smtClean="0"/>
              <a:t>3-digit elements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942776" y="5403170"/>
            <a:ext cx="1554625" cy="5847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Sort the least significant digit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0704" y="5393623"/>
            <a:ext cx="1541496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Sort the next significant digit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783" y="5393623"/>
            <a:ext cx="150906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Sort the last digit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746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Stable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03300"/>
            <a:ext cx="8991600" cy="74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What happens if we use a non-stable sorting algorithm?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209800"/>
            <a:ext cx="7048500" cy="292100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51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Are Other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orting Algorithms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table?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8550"/>
            <a:ext cx="7848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Counting sort?</a:t>
            </a:r>
          </a:p>
          <a:p>
            <a:pPr lvl="1"/>
            <a:r>
              <a:rPr lang="en-US" dirty="0" smtClean="0"/>
              <a:t>Stable</a:t>
            </a:r>
          </a:p>
          <a:p>
            <a:r>
              <a:rPr lang="en-US" dirty="0" smtClean="0"/>
              <a:t>Insertion sort?</a:t>
            </a:r>
          </a:p>
          <a:p>
            <a:pPr lvl="1"/>
            <a:r>
              <a:rPr lang="en-US" dirty="0" smtClean="0"/>
              <a:t>Stable</a:t>
            </a:r>
          </a:p>
          <a:p>
            <a:r>
              <a:rPr lang="en-US" dirty="0" err="1" smtClean="0"/>
              <a:t>Heapsort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Not </a:t>
            </a:r>
            <a:r>
              <a:rPr lang="en-US" dirty="0" smtClean="0"/>
              <a:t>Stable - </a:t>
            </a:r>
            <a:r>
              <a:rPr lang="en-US" dirty="0"/>
              <a:t>example </a:t>
            </a:r>
            <a:r>
              <a:rPr lang="en-US" dirty="0" smtClean="0"/>
              <a:t>input: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4]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 output: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 4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/>
              <a:t>Selection sort?</a:t>
            </a:r>
          </a:p>
          <a:p>
            <a:pPr lvl="1"/>
            <a:r>
              <a:rPr lang="en-US" dirty="0"/>
              <a:t>Not </a:t>
            </a:r>
            <a:r>
              <a:rPr lang="en-US" dirty="0" smtClean="0"/>
              <a:t>Stable - </a:t>
            </a:r>
            <a:r>
              <a:rPr lang="en-US" dirty="0"/>
              <a:t>example </a:t>
            </a:r>
            <a:r>
              <a:rPr lang="en-US" dirty="0" smtClean="0"/>
              <a:t>input: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4] </a:t>
            </a:r>
          </a:p>
          <a:p>
            <a:pPr marL="457200" lvl="1" indent="0">
              <a:buNone/>
            </a:pPr>
            <a:r>
              <a:rPr lang="en-US" dirty="0" smtClean="0"/>
              <a:t>   			</a:t>
            </a:r>
            <a:r>
              <a:rPr lang="en-US" dirty="0"/>
              <a:t> </a:t>
            </a:r>
            <a:r>
              <a:rPr lang="en-US" dirty="0" smtClean="0"/>
              <a:t>        output: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 4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 smtClean="0"/>
              <a:t>Quicksort?</a:t>
            </a:r>
          </a:p>
          <a:p>
            <a:pPr lvl="1"/>
            <a:r>
              <a:rPr lang="en-US" dirty="0" smtClean="0"/>
              <a:t>Not Stable - example input: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4] </a:t>
            </a:r>
          </a:p>
          <a:p>
            <a:pPr marL="457200" lvl="1" indent="0">
              <a:buNone/>
            </a:pP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        output: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 4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82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599" cy="1143000"/>
          </a:xfrm>
        </p:spPr>
        <p:txBody>
          <a:bodyPr/>
          <a:lstStyle/>
          <a:p>
            <a:r>
              <a:rPr lang="en-US" altLang="en-US" dirty="0" smtClean="0"/>
              <a:t>Radix Sort for Non-Integers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9633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Suppose a group of people, with last name, middle, and first </a:t>
            </a:r>
            <a:r>
              <a:rPr lang="en-US" altLang="en-US" sz="2800" dirty="0" smtClean="0"/>
              <a:t>name.</a:t>
            </a: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 smtClean="0"/>
              <a:t>Sort </a:t>
            </a:r>
            <a:r>
              <a:rPr lang="en-US" altLang="en-US" sz="2800" dirty="0"/>
              <a:t>it by the last name, then by middle, finally by the first </a:t>
            </a:r>
            <a:r>
              <a:rPr lang="en-US" altLang="en-US" sz="2800" dirty="0" smtClean="0"/>
              <a:t>name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Then </a:t>
            </a:r>
            <a:r>
              <a:rPr lang="en-US" altLang="en-US" sz="2800" dirty="0"/>
              <a:t>after every pass of sort, the bins can be combined as one file and proceed to the next sort.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5415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Analysis of Radix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9067"/>
            <a:ext cx="8915400" cy="5486400"/>
          </a:xfrm>
        </p:spPr>
        <p:txBody>
          <a:bodyPr/>
          <a:lstStyle/>
          <a:p>
            <a:r>
              <a:rPr lang="en-US" dirty="0" smtClean="0"/>
              <a:t>Assume list of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 numbers with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i="1" dirty="0" smtClean="0"/>
              <a:t> </a:t>
            </a:r>
            <a:r>
              <a:rPr lang="en-US" dirty="0" smtClean="0"/>
              <a:t>or fewer digits.</a:t>
            </a:r>
          </a:p>
          <a:p>
            <a:r>
              <a:rPr lang="en-US" dirty="0" smtClean="0"/>
              <a:t>If use </a:t>
            </a:r>
            <a:r>
              <a:rPr lang="en-US" i="1" dirty="0" smtClean="0"/>
              <a:t>Counting Sort</a:t>
            </a:r>
            <a:r>
              <a:rPr lang="en-US" dirty="0" smtClean="0"/>
              <a:t> to sort each digit,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</a:t>
            </a:r>
            <a:r>
              <a:rPr lang="en-US" dirty="0" smtClean="0"/>
              <a:t>he running time for </a:t>
            </a:r>
            <a:r>
              <a:rPr lang="en-US" i="1" dirty="0" smtClean="0"/>
              <a:t>Radix Sort</a:t>
            </a:r>
            <a:r>
              <a:rPr lang="en-US" dirty="0" smtClean="0"/>
              <a:t> would be: </a:t>
            </a:r>
          </a:p>
          <a:p>
            <a:pPr marL="400050" lvl="1" indent="0" algn="ctr">
              <a:buNone/>
            </a:pP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where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⎿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(m)+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⏌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 smtClean="0"/>
              <a:t> is the base of the values being sorted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 is the largest value in the list.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O(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is a constant, the running time 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Θ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endParaRPr 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2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Comparison of Various Sorts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371600"/>
            <a:ext cx="6299200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Bucket </a:t>
            </a:r>
            <a:r>
              <a:rPr lang="en-US" altLang="en-US" dirty="0"/>
              <a:t>Sort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458200" cy="4800600"/>
          </a:xfrm>
        </p:spPr>
        <p:txBody>
          <a:bodyPr/>
          <a:lstStyle/>
          <a:p>
            <a:r>
              <a:rPr lang="en-US" altLang="en-US" sz="2800" dirty="0"/>
              <a:t>Assumption: uniform distribution </a:t>
            </a:r>
          </a:p>
          <a:p>
            <a:pPr lvl="1"/>
            <a:r>
              <a:rPr lang="en-US" altLang="en-US" sz="2400" dirty="0"/>
              <a:t>Input numbers are </a:t>
            </a:r>
            <a:r>
              <a:rPr lang="en-US" altLang="en-US" sz="2400" i="1" dirty="0"/>
              <a:t>uniformly distributed </a:t>
            </a:r>
            <a:r>
              <a:rPr lang="en-US" altLang="en-US" sz="2400" dirty="0"/>
              <a:t>in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[0,1)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/>
              <a:t>Suppose input size is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dirty="0"/>
              <a:t>.</a:t>
            </a:r>
          </a:p>
          <a:p>
            <a:r>
              <a:rPr lang="en-US" altLang="en-US" sz="2800" dirty="0"/>
              <a:t>Idea:</a:t>
            </a:r>
          </a:p>
          <a:p>
            <a:pPr lvl="1"/>
            <a:r>
              <a:rPr lang="en-US" altLang="en-US" sz="2400" dirty="0"/>
              <a:t>Divide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[0,1)</a:t>
            </a:r>
            <a:r>
              <a:rPr lang="en-US" altLang="en-US" sz="2400" dirty="0"/>
              <a:t> into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dirty="0"/>
              <a:t> equal-sized </a:t>
            </a:r>
            <a:r>
              <a:rPr lang="en-US" altLang="en-US" sz="2400" dirty="0" smtClean="0"/>
              <a:t>buckets.</a:t>
            </a:r>
            <a:endParaRPr lang="en-US" altLang="en-US" sz="2400" dirty="0"/>
          </a:p>
          <a:p>
            <a:pPr lvl="1"/>
            <a:r>
              <a:rPr lang="en-US" altLang="en-US" sz="2400" dirty="0"/>
              <a:t>Distribute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dirty="0"/>
              <a:t> numbers into buckets</a:t>
            </a:r>
          </a:p>
          <a:p>
            <a:pPr lvl="1"/>
            <a:r>
              <a:rPr lang="en-US" altLang="en-US" sz="2400" dirty="0"/>
              <a:t>Expect that each bucket contains </a:t>
            </a:r>
            <a:r>
              <a:rPr lang="en-US" altLang="en-US" sz="2400" dirty="0" smtClean="0"/>
              <a:t>a few </a:t>
            </a:r>
            <a:r>
              <a:rPr lang="en-US" altLang="en-US" sz="2400" dirty="0"/>
              <a:t>numbers.</a:t>
            </a:r>
          </a:p>
          <a:p>
            <a:pPr lvl="1"/>
            <a:r>
              <a:rPr lang="en-US" altLang="en-US" sz="2400" dirty="0"/>
              <a:t>Sort numbers in each bucket </a:t>
            </a:r>
            <a:endParaRPr lang="en-US" altLang="en-US" sz="2400" dirty="0" smtClean="0"/>
          </a:p>
          <a:p>
            <a:pPr lvl="2"/>
            <a:r>
              <a:rPr lang="en-US" altLang="en-US" dirty="0" smtClean="0"/>
              <a:t>usually, insertion </a:t>
            </a:r>
            <a:r>
              <a:rPr lang="en-US" altLang="en-US" dirty="0"/>
              <a:t>sort as </a:t>
            </a:r>
            <a:r>
              <a:rPr lang="en-US" altLang="en-US" dirty="0" smtClean="0"/>
              <a:t>default</a:t>
            </a:r>
            <a:endParaRPr lang="en-US" altLang="en-US" dirty="0"/>
          </a:p>
          <a:p>
            <a:pPr lvl="1"/>
            <a:r>
              <a:rPr lang="en-US" altLang="en-US" sz="2400" dirty="0"/>
              <a:t>Then go through buckets in order, listing </a:t>
            </a:r>
            <a:r>
              <a:rPr lang="en-US" altLang="en-US" sz="2400" dirty="0" smtClean="0"/>
              <a:t>elements. </a:t>
            </a:r>
            <a:endParaRPr lang="en-US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84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555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Bucket Sort Algorithm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295400"/>
            <a:ext cx="8839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BUCKET-SORT(A)</a:t>
            </a:r>
            <a:endParaRPr lang="en-US" altLang="en-US" sz="24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 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A.length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1 to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insert A[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into bucket B[</a:t>
            </a:r>
            <a:r>
              <a:rPr lang="en-US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n*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A[</a:t>
            </a:r>
            <a:r>
              <a:rPr lang="en-US" alt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]]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0 to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-1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sort bucket B[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using insertion sort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Concatenate bucket B[0],B[1],…,B[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-1]</a:t>
            </a:r>
          </a:p>
          <a:p>
            <a:pPr marL="609600" indent="-609600">
              <a:buFontTx/>
              <a:buAutoNum type="arabicPeriod"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1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Lower </a:t>
            </a:r>
            <a:r>
              <a:rPr lang="en-US" dirty="0" smtClean="0">
                <a:solidFill>
                  <a:srgbClr val="FF0000"/>
                </a:solidFill>
              </a:rPr>
              <a:t>Bound </a:t>
            </a:r>
            <a:r>
              <a:rPr lang="en-US" dirty="0">
                <a:solidFill>
                  <a:srgbClr val="FF0000"/>
                </a:solidFill>
              </a:rPr>
              <a:t>for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>: Any comparison sort algorithm 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Ω(n*log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n))</a:t>
            </a:r>
            <a:r>
              <a:rPr lang="en-US" dirty="0" smtClean="0"/>
              <a:t> </a:t>
            </a:r>
            <a:r>
              <a:rPr lang="en-US" dirty="0" smtClean="0"/>
              <a:t>comparisons in the worst case.</a:t>
            </a:r>
          </a:p>
          <a:p>
            <a:r>
              <a:rPr lang="en-US" dirty="0" err="1" smtClean="0"/>
              <a:t>Linearithmic</a:t>
            </a:r>
            <a:r>
              <a:rPr lang="en-US" dirty="0" smtClean="0"/>
              <a:t> sorting algorithms, like Heapsort, Quicksort, and Merge Sort, have a worst-case running time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O(n*log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n))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Corollary</a:t>
            </a:r>
            <a:r>
              <a:rPr lang="en-US" dirty="0" smtClean="0"/>
              <a:t>: </a:t>
            </a:r>
            <a:r>
              <a:rPr lang="en-US" dirty="0" err="1"/>
              <a:t>Linearithmic</a:t>
            </a:r>
            <a:r>
              <a:rPr lang="en-US" dirty="0"/>
              <a:t> </a:t>
            </a:r>
            <a:r>
              <a:rPr lang="en-US" dirty="0" smtClean="0"/>
              <a:t>sorting algorithms are asymptotically optimal for comparison sort.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117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z="4000" dirty="0">
                <a:sym typeface="Symbol" panose="05050102010706020507" pitchFamily="18" charset="2"/>
              </a:rPr>
              <a:t>Example of </a:t>
            </a:r>
            <a:r>
              <a:rPr lang="en-US" altLang="en-US" sz="4000" dirty="0" smtClean="0">
                <a:sym typeface="Symbol" panose="05050102010706020507" pitchFamily="18" charset="2"/>
              </a:rPr>
              <a:t>Bucket Sort</a:t>
            </a:r>
            <a:endParaRPr lang="en-US" altLang="en-US" sz="4000" dirty="0">
              <a:sym typeface="Symbol" panose="05050102010706020507" pitchFamily="18" charset="2"/>
            </a:endParaRPr>
          </a:p>
        </p:txBody>
      </p:sp>
      <p:pic>
        <p:nvPicPr>
          <p:cNvPr id="15363" name="Picture 3" descr="fig8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25538"/>
            <a:ext cx="82296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E04B4-4F99-4A70-8C97-D6FDC6DFD257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57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216"/>
            <a:ext cx="7772400" cy="1143000"/>
          </a:xfrm>
        </p:spPr>
        <p:txBody>
          <a:bodyPr/>
          <a:lstStyle/>
          <a:p>
            <a:r>
              <a:rPr lang="en-US" altLang="en-US" dirty="0"/>
              <a:t>Analysis of </a:t>
            </a:r>
            <a:r>
              <a:rPr lang="en-US" altLang="en-US" dirty="0" smtClean="0"/>
              <a:t>Bucket Sort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9144000" cy="51689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BUCKET-SORT(A)</a:t>
            </a:r>
            <a:endParaRPr lang="en-US" altLang="en-US" sz="2400" i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length[A]				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  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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1 to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					</a:t>
            </a:r>
            <a:r>
              <a:rPr lang="en-US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US" alt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insert A[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into bucket B[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]]	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for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0 to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-1			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US" alt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sort bucket B[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with insertion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sort </a:t>
            </a:r>
            <a:r>
              <a:rPr lang="en-US" alt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b="1" i="1" baseline="-25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Concatenate bucket B[0],B[1],…,B[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-1]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</a:t>
            </a:r>
            <a:r>
              <a:rPr lang="en-US" alt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/>
              <a:t>Where 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i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dirty="0"/>
              <a:t> is the size of bucket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400" dirty="0" smtClean="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Thus,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(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+ </a:t>
            </a:r>
            <a:r>
              <a:rPr lang="en-US" altLang="en-US" sz="2400" i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=0</a:t>
            </a:r>
            <a:r>
              <a:rPr lang="en-US" altLang="en-US" sz="2400" i="1" baseline="30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-1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i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sz="2400" baseline="30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		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=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(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 + </a:t>
            </a:r>
            <a:r>
              <a:rPr lang="en-US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n*O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(2-1/</a:t>
            </a:r>
            <a:r>
              <a:rPr lang="en-US" alt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(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12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Bucket sort algorithm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Algorithm BucketSort( S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( values in S are between 0 and m-1 )</a:t>
            </a:r>
            <a:br>
              <a:rPr lang="en-US" altLang="en-US" sz="2800" smtClean="0"/>
            </a:br>
            <a:endParaRPr lang="en-US" altLang="en-US" sz="28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for j </a:t>
            </a:r>
            <a:r>
              <a:rPr lang="en-US" altLang="en-US" sz="2400" smtClean="0">
                <a:sym typeface="Symbol" panose="05050102010706020507" pitchFamily="18" charset="2"/>
              </a:rPr>
              <a:t> 0 to m-1 do	// initialize m buckets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b[j]  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for i </a:t>
            </a:r>
            <a:r>
              <a:rPr lang="en-US" altLang="en-US" sz="2400" smtClean="0">
                <a:sym typeface="Symbol" panose="05050102010706020507" pitchFamily="18" charset="2"/>
              </a:rPr>
              <a:t> 0 to n-1 do		// place elements in their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b[S[i]]  b[S[i]]  + 1	// appropriate buckets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i </a:t>
            </a:r>
            <a:r>
              <a:rPr lang="en-US" altLang="en-US" sz="2400" smtClean="0">
                <a:sym typeface="Symbol" panose="05050102010706020507" pitchFamily="18" charset="2"/>
              </a:rPr>
              <a:t> 0</a:t>
            </a:r>
            <a:endParaRPr lang="en-US" altLang="en-US" sz="24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for j </a:t>
            </a:r>
            <a:r>
              <a:rPr lang="en-US" altLang="en-US" sz="2400" smtClean="0">
                <a:sym typeface="Symbol" panose="05050102010706020507" pitchFamily="18" charset="2"/>
              </a:rPr>
              <a:t> 0 to m-1 do	// place elements in buckets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for r </a:t>
            </a:r>
            <a:r>
              <a:rPr lang="en-US" altLang="en-US" sz="2400" smtClean="0">
                <a:sym typeface="Symbol" panose="05050102010706020507" pitchFamily="18" charset="2"/>
              </a:rPr>
              <a:t> 1 to b[j] do	// back in 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	S[i]  j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	i  i + 1</a:t>
            </a:r>
          </a:p>
        </p:txBody>
      </p:sp>
      <p:sp>
        <p:nvSpPr>
          <p:cNvPr id="1525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152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628CA2-0334-49BA-85EF-1EAF04E8D45F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2949066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Bucket sort algorithm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Algorithm BucketSort( S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( S is an array of entries whose keys are between 0..m-1 )</a:t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for j </a:t>
            </a:r>
            <a:r>
              <a:rPr lang="en-US" altLang="en-US" sz="2400" smtClean="0">
                <a:sym typeface="Symbol" panose="05050102010706020507" pitchFamily="18" charset="2"/>
              </a:rPr>
              <a:t> 0 to m-1 do		// initialize m buckets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initialize queue b[j]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for i </a:t>
            </a:r>
            <a:r>
              <a:rPr lang="en-US" altLang="en-US" sz="2400" smtClean="0">
                <a:sym typeface="Symbol" panose="05050102010706020507" pitchFamily="18" charset="2"/>
              </a:rPr>
              <a:t> 0 to n-1 do			// place in buckets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b[S[i].getKey()].enqueue( S[i]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i </a:t>
            </a:r>
            <a:r>
              <a:rPr lang="en-US" altLang="en-US" sz="2400" smtClean="0">
                <a:sym typeface="Symbol" panose="05050102010706020507" pitchFamily="18" charset="2"/>
              </a:rPr>
              <a:t> 0</a:t>
            </a:r>
            <a:endParaRPr lang="en-US" altLang="en-US" sz="24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for j </a:t>
            </a:r>
            <a:r>
              <a:rPr lang="en-US" altLang="en-US" sz="2400" smtClean="0">
                <a:sym typeface="Symbol" panose="05050102010706020507" pitchFamily="18" charset="2"/>
              </a:rPr>
              <a:t> 0 to m-1 do		// place elements 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while not b[j].isEmpty() do</a:t>
            </a:r>
            <a:r>
              <a:rPr lang="en-US" altLang="en-US" sz="2400" smtClean="0">
                <a:sym typeface="Symbol" panose="05050102010706020507" pitchFamily="18" charset="2"/>
              </a:rPr>
              <a:t>	// buckets back in 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	S[i]  b[j].dequeue()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	i  i + 1</a:t>
            </a:r>
          </a:p>
        </p:txBody>
      </p:sp>
      <p:sp>
        <p:nvSpPr>
          <p:cNvPr id="153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153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942D64-A31C-4E2A-8DC5-751A7E26C433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9532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1</a:t>
            </a:r>
            <a:r>
              <a:rPr lang="en-US" altLang="en-US" baseline="30000" smtClean="0"/>
              <a:t>st</a:t>
            </a:r>
            <a:r>
              <a:rPr lang="en-US" altLang="en-US" smtClean="0"/>
              <a:t> and 2</a:t>
            </a:r>
            <a:r>
              <a:rPr lang="en-US" altLang="en-US" baseline="30000" smtClean="0"/>
              <a:t>nd</a:t>
            </a:r>
            <a:r>
              <a:rPr lang="en-US" altLang="en-US" smtClean="0"/>
              <a:t> passes</a:t>
            </a:r>
          </a:p>
        </p:txBody>
      </p:sp>
      <p:graphicFrame>
        <p:nvGraphicFramePr>
          <p:cNvPr id="1296388" name="Group 4"/>
          <p:cNvGraphicFramePr>
            <a:graphicFrameLocks noGrp="1"/>
          </p:cNvGraphicFramePr>
          <p:nvPr/>
        </p:nvGraphicFramePr>
        <p:xfrm>
          <a:off x="914400" y="1600200"/>
          <a:ext cx="7620000" cy="457200"/>
        </p:xfrm>
        <a:graphic>
          <a:graphicData uri="http://schemas.openxmlformats.org/drawingml/2006/table">
            <a:tbl>
              <a:tblPr/>
              <a:tblGrid>
                <a:gridCol w="585788"/>
                <a:gridCol w="587375"/>
                <a:gridCol w="584200"/>
                <a:gridCol w="587375"/>
                <a:gridCol w="585787"/>
                <a:gridCol w="585788"/>
                <a:gridCol w="587375"/>
                <a:gridCol w="585787"/>
                <a:gridCol w="585788"/>
                <a:gridCol w="587375"/>
                <a:gridCol w="584200"/>
                <a:gridCol w="587375"/>
                <a:gridCol w="585787"/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81" name="AutoShape 34"/>
          <p:cNvSpPr>
            <a:spLocks noChangeArrowheads="1"/>
          </p:cNvSpPr>
          <p:nvPr/>
        </p:nvSpPr>
        <p:spPr bwMode="auto">
          <a:xfrm>
            <a:off x="4267200" y="2286000"/>
            <a:ext cx="9144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sp>
        <p:nvSpPr>
          <p:cNvPr id="155682" name="AutoShape 35"/>
          <p:cNvSpPr>
            <a:spLocks noChangeArrowheads="1"/>
          </p:cNvSpPr>
          <p:nvPr/>
        </p:nvSpPr>
        <p:spPr bwMode="auto">
          <a:xfrm>
            <a:off x="4191000" y="4267200"/>
            <a:ext cx="9144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/>
          </a:p>
        </p:txBody>
      </p:sp>
      <p:graphicFrame>
        <p:nvGraphicFramePr>
          <p:cNvPr id="1296420" name="Group 36"/>
          <p:cNvGraphicFramePr>
            <a:graphicFrameLocks noGrp="1"/>
          </p:cNvGraphicFramePr>
          <p:nvPr/>
        </p:nvGraphicFramePr>
        <p:xfrm>
          <a:off x="914400" y="3352800"/>
          <a:ext cx="7620000" cy="457200"/>
        </p:xfrm>
        <a:graphic>
          <a:graphicData uri="http://schemas.openxmlformats.org/drawingml/2006/table">
            <a:tbl>
              <a:tblPr/>
              <a:tblGrid>
                <a:gridCol w="585788"/>
                <a:gridCol w="587375"/>
                <a:gridCol w="584200"/>
                <a:gridCol w="587375"/>
                <a:gridCol w="585787"/>
                <a:gridCol w="585788"/>
                <a:gridCol w="587375"/>
                <a:gridCol w="585787"/>
                <a:gridCol w="585788"/>
                <a:gridCol w="587375"/>
                <a:gridCol w="584200"/>
                <a:gridCol w="587375"/>
                <a:gridCol w="585787"/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96450" name="Group 66"/>
          <p:cNvGraphicFramePr>
            <a:graphicFrameLocks noGrp="1"/>
          </p:cNvGraphicFramePr>
          <p:nvPr/>
        </p:nvGraphicFramePr>
        <p:xfrm>
          <a:off x="990600" y="5105400"/>
          <a:ext cx="7620000" cy="457200"/>
        </p:xfrm>
        <a:graphic>
          <a:graphicData uri="http://schemas.openxmlformats.org/drawingml/2006/table">
            <a:tbl>
              <a:tblPr/>
              <a:tblGrid>
                <a:gridCol w="585788"/>
                <a:gridCol w="587375"/>
                <a:gridCol w="584200"/>
                <a:gridCol w="587375"/>
                <a:gridCol w="585787"/>
                <a:gridCol w="585788"/>
                <a:gridCol w="587375"/>
                <a:gridCol w="585787"/>
                <a:gridCol w="585788"/>
                <a:gridCol w="587375"/>
                <a:gridCol w="584200"/>
                <a:gridCol w="587375"/>
                <a:gridCol w="585787"/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743" name="Text Box 97"/>
          <p:cNvSpPr txBox="1">
            <a:spLocks noChangeArrowheads="1"/>
          </p:cNvSpPr>
          <p:nvPr/>
        </p:nvSpPr>
        <p:spPr bwMode="auto">
          <a:xfrm>
            <a:off x="5410200" y="2438400"/>
            <a:ext cx="3014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sort by rightmost digit</a:t>
            </a:r>
          </a:p>
        </p:txBody>
      </p:sp>
      <p:sp>
        <p:nvSpPr>
          <p:cNvPr id="155744" name="Text Box 98"/>
          <p:cNvSpPr txBox="1">
            <a:spLocks noChangeArrowheads="1"/>
          </p:cNvSpPr>
          <p:nvPr/>
        </p:nvSpPr>
        <p:spPr bwMode="auto">
          <a:xfrm>
            <a:off x="5562600" y="4267200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sort by leftmost digit</a:t>
            </a:r>
          </a:p>
        </p:txBody>
      </p:sp>
      <p:sp>
        <p:nvSpPr>
          <p:cNvPr id="1557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155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005FB0-A135-47C6-BA74-0DDE0631A990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12013433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and Stability</a:t>
            </a:r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 smtClean="0"/>
              <a:t>Radix sort works as long as the bucket sort stages are </a:t>
            </a:r>
            <a:r>
              <a:rPr lang="en-US" altLang="en-US" sz="2800" b="1" dirty="0" smtClean="0"/>
              <a:t>stable</a:t>
            </a:r>
            <a:r>
              <a:rPr lang="en-US" altLang="en-US" sz="2800" dirty="0" smtClean="0"/>
              <a:t> sorts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Stability is a property of sorts: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/>
              <a:t>A</a:t>
            </a:r>
            <a:r>
              <a:rPr lang="en-US" altLang="en-US" dirty="0" smtClean="0"/>
              <a:t> sort is stable if it guarantees the relative order of equal items stays the same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Given these numbers: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r>
              <a:rPr lang="en-US" altLang="en-US" dirty="0" smtClean="0"/>
              <a:t>	[7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6, 7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5, 1, 2, 7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, -5] </a:t>
            </a:r>
            <a:r>
              <a:rPr lang="en-US" altLang="en-US" sz="2000" dirty="0" smtClean="0"/>
              <a:t>(subscripts added for clarity)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US" alt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A stable sort would be: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smtClean="0"/>
              <a:t>	</a:t>
            </a:r>
            <a:r>
              <a:rPr lang="en-US" altLang="en-US" dirty="0" smtClean="0"/>
              <a:t>[-5, 1, 2, 5, 6, 7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7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7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] </a:t>
            </a:r>
          </a:p>
          <a:p>
            <a:pPr>
              <a:lnSpc>
                <a:spcPct val="90000"/>
              </a:lnSpc>
              <a:defRPr/>
            </a:pPr>
            <a:endParaRPr lang="en-US" altLang="en-US" sz="2800" dirty="0"/>
          </a:p>
        </p:txBody>
      </p:sp>
      <p:sp>
        <p:nvSpPr>
          <p:cNvPr id="156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400" smtClean="0"/>
              <a:t>CS 321 - Data Structures</a:t>
            </a:r>
            <a:endParaRPr lang="en-US" altLang="en-US" sz="1400" smtClean="0"/>
          </a:p>
        </p:txBody>
      </p:sp>
      <p:sp>
        <p:nvSpPr>
          <p:cNvPr id="156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Marlett" pitchFamily="2" charset="2"/>
              <a:buChar char="8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F24038-73DD-47C6-9331-05FED58D5AC6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600" smtClean="0"/>
          </a:p>
        </p:txBody>
      </p:sp>
    </p:spTree>
    <p:extLst>
      <p:ext uri="{BB962C8B-B14F-4D97-AF65-F5344CB8AC3E}">
        <p14:creationId xmlns:p14="http://schemas.microsoft.com/office/powerpoint/2010/main" val="21315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FF0000"/>
                </a:solidFill>
              </a:rPr>
              <a:t>Can we do better? 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653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dirty="0"/>
              <a:t>Sorting in </a:t>
            </a:r>
            <a:r>
              <a:rPr lang="en-US" altLang="en-US" dirty="0" smtClean="0"/>
              <a:t>Linear </a:t>
            </a:r>
            <a:r>
              <a:rPr lang="en-US" altLang="en-US" dirty="0"/>
              <a:t>T</a:t>
            </a:r>
            <a:r>
              <a:rPr lang="en-US" altLang="en-US" dirty="0" smtClean="0"/>
              <a:t>ime</a:t>
            </a:r>
            <a:endParaRPr lang="en-US" altLang="en-US" sz="24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4250"/>
            <a:ext cx="8686800" cy="4273550"/>
          </a:xfrm>
        </p:spPr>
        <p:txBody>
          <a:bodyPr/>
          <a:lstStyle/>
          <a:p>
            <a:r>
              <a:rPr lang="en-US" altLang="en-US" dirty="0"/>
              <a:t>Comparison </a:t>
            </a:r>
            <a:r>
              <a:rPr lang="en-US" altLang="en-US" dirty="0" smtClean="0"/>
              <a:t>Sort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Lower bound: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Ω(n*log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n))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 smtClean="0"/>
              <a:t>Non-Comparison Sorts:</a:t>
            </a:r>
            <a:endParaRPr lang="en-US" altLang="en-US" dirty="0"/>
          </a:p>
          <a:p>
            <a:pPr lvl="1"/>
            <a:r>
              <a:rPr lang="en-US" altLang="en-US" dirty="0"/>
              <a:t>Possible to sort in linear </a:t>
            </a:r>
            <a:r>
              <a:rPr lang="en-US" altLang="en-US" dirty="0" smtClean="0"/>
              <a:t>time.</a:t>
            </a:r>
            <a:endParaRPr lang="en-US" altLang="en-US" dirty="0"/>
          </a:p>
          <a:p>
            <a:pPr lvl="2"/>
            <a:r>
              <a:rPr lang="en-US" altLang="en-US" dirty="0"/>
              <a:t>U</a:t>
            </a:r>
            <a:r>
              <a:rPr lang="en-US" altLang="en-US" dirty="0" smtClean="0"/>
              <a:t>nder </a:t>
            </a:r>
            <a:r>
              <a:rPr lang="en-US" altLang="en-US" dirty="0"/>
              <a:t>certain </a:t>
            </a:r>
            <a:r>
              <a:rPr lang="en-US" altLang="en-US" dirty="0" smtClean="0"/>
              <a:t>assumptions.</a:t>
            </a:r>
            <a:endParaRPr lang="en-US" altLang="en-US" dirty="0"/>
          </a:p>
          <a:p>
            <a:pPr lvl="1"/>
            <a:r>
              <a:rPr lang="en-US" altLang="en-US" dirty="0" smtClean="0"/>
              <a:t>Examples:</a:t>
            </a:r>
          </a:p>
          <a:p>
            <a:pPr lvl="2"/>
            <a:r>
              <a:rPr lang="en-US" altLang="en-US" dirty="0" smtClean="0"/>
              <a:t>Counting Sort</a:t>
            </a:r>
          </a:p>
          <a:p>
            <a:pPr lvl="2"/>
            <a:r>
              <a:rPr lang="en-US" altLang="en-US" dirty="0" smtClean="0"/>
              <a:t>Radix Sort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34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altLang="en-US" dirty="0"/>
              <a:t>Counting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174102"/>
                <a:ext cx="8077200" cy="4845698"/>
              </a:xfrm>
            </p:spPr>
            <p:txBody>
              <a:bodyPr/>
              <a:lstStyle/>
              <a:p>
                <a:r>
                  <a:rPr lang="en-US" altLang="en-US" dirty="0"/>
                  <a:t>Assumption: </a:t>
                </a:r>
                <a:endParaRPr lang="en-US" altLang="en-US" dirty="0" smtClean="0"/>
              </a:p>
              <a:p>
                <a:pPr marL="457200" lvl="1" indent="0">
                  <a:buNone/>
                </a:pP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input numbers are integers in </a:t>
                </a:r>
                <a:r>
                  <a:rPr lang="en-US" altLang="en-US" dirty="0" smtClean="0"/>
                  <a:t>range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[0,</a:t>
                </a:r>
                <a:r>
                  <a:rPr lang="en-US" alt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altLang="en-US" dirty="0"/>
                  <a:t>, </a:t>
                </a: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altLang="en-US" dirty="0"/>
                  <a:t>. </a:t>
                </a:r>
              </a:p>
              <a:p>
                <a:r>
                  <a:rPr lang="en-US" altLang="en-US" dirty="0"/>
                  <a:t>Idea: </a:t>
                </a:r>
              </a:p>
              <a:p>
                <a:pPr lvl="1"/>
                <a:r>
                  <a:rPr lang="en-US" altLang="en-US" dirty="0" smtClean="0"/>
                  <a:t>Given a value </a:t>
                </a:r>
                <a:r>
                  <a:rPr lang="en-US" alt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 smtClean="0"/>
                  <a:t> i</a:t>
                </a:r>
                <a:r>
                  <a:rPr lang="en-US" altLang="en-US" dirty="0" smtClean="0"/>
                  <a:t>n the range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[0,</a:t>
                </a:r>
                <a:r>
                  <a:rPr lang="en-US" alt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altLang="en-US" dirty="0" smtClean="0"/>
                  <a:t>, </a:t>
                </a:r>
                <a:r>
                  <a:rPr lang="en-US" altLang="en-US" dirty="0"/>
                  <a:t>d</a:t>
                </a:r>
                <a:r>
                  <a:rPr lang="en-US" altLang="en-US" dirty="0" smtClean="0"/>
                  <a:t>etermine </a:t>
                </a:r>
                <a:r>
                  <a:rPr lang="en-US" altLang="en-US" dirty="0"/>
                  <a:t>the number of elements less than </a:t>
                </a:r>
                <a:r>
                  <a:rPr lang="en-US" altLang="en-US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 smtClean="0"/>
                  <a:t>.</a:t>
                </a:r>
                <a:endParaRPr lang="en-US" altLang="en-US" dirty="0"/>
              </a:p>
              <a:p>
                <a:pPr lvl="1"/>
                <a:r>
                  <a:rPr lang="en-US" altLang="en-US" dirty="0"/>
                  <a:t>Place </a:t>
                </a:r>
                <a:r>
                  <a:rPr lang="en-US" altLang="en-US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/>
                  <a:t> directly in its position</a:t>
                </a:r>
                <a:r>
                  <a:rPr lang="en-US" altLang="en-US" dirty="0" smtClean="0"/>
                  <a:t>.</a:t>
                </a:r>
              </a:p>
              <a:p>
                <a:pPr lvl="1"/>
                <a:r>
                  <a:rPr lang="en-US" altLang="en-US" dirty="0" smtClean="0"/>
                  <a:t>Repeat for other inputs. </a:t>
                </a:r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174102"/>
                <a:ext cx="8077200" cy="4845698"/>
              </a:xfrm>
              <a:blipFill rotWithShape="0">
                <a:blip r:embed="rId2"/>
                <a:stretch>
                  <a:fillRect l="-1434" t="-1635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29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cs typeface="Courier New" panose="02070309020205020404" pitchFamily="49" charset="0"/>
              </a:rPr>
              <a:t>Count Sort Algorithm</a:t>
            </a:r>
            <a:endParaRPr lang="en-US" alt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CS 321 -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195B65-666D-4129-8D05-32C605307DED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07" y="2209800"/>
            <a:ext cx="4616585" cy="35143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55240" y="1070523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A: indexed list of unsorted values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B: indexed list of values in A, sorted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n: number of values in A, B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k: max value of values in A 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0667" y="2650422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C: number of each value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 the range from 0 to 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0667" y="3966965"/>
            <a:ext cx="430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Find location of last  C[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6933" y="4577016"/>
            <a:ext cx="2777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Put values in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correct location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in B</a:t>
            </a:r>
          </a:p>
        </p:txBody>
      </p:sp>
    </p:spTree>
    <p:extLst>
      <p:ext uri="{BB962C8B-B14F-4D97-AF65-F5344CB8AC3E}">
        <p14:creationId xmlns:p14="http://schemas.microsoft.com/office/powerpoint/2010/main" val="4123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FF0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Marlett" pitchFamily="2" charset="2"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7733</TotalTime>
  <Words>3505</Words>
  <Application>Microsoft Office PowerPoint</Application>
  <PresentationFormat>On-screen Show (4:3)</PresentationFormat>
  <Paragraphs>1595</Paragraphs>
  <Slides>55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MS PGothic</vt:lpstr>
      <vt:lpstr>Arial</vt:lpstr>
      <vt:lpstr>Cambria Math</vt:lpstr>
      <vt:lpstr>Comic Sans MS</vt:lpstr>
      <vt:lpstr>Courier New</vt:lpstr>
      <vt:lpstr>Marlett</vt:lpstr>
      <vt:lpstr>Symbol</vt:lpstr>
      <vt:lpstr>Times New Roman</vt:lpstr>
      <vt:lpstr>Wingdings</vt:lpstr>
      <vt:lpstr>Default Design</vt:lpstr>
      <vt:lpstr>Linear Sort</vt:lpstr>
      <vt:lpstr>Lower Bound for Sorting</vt:lpstr>
      <vt:lpstr>Lower Bound for Sorting</vt:lpstr>
      <vt:lpstr>Lower Bound for Sorting</vt:lpstr>
      <vt:lpstr>Lower Bound for Sorting</vt:lpstr>
      <vt:lpstr>PowerPoint Presentation</vt:lpstr>
      <vt:lpstr>Sorting in Linear Time</vt:lpstr>
      <vt:lpstr>Counting Sort</vt:lpstr>
      <vt:lpstr>Count Sort Algorithm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Example: Counting Sort</vt:lpstr>
      <vt:lpstr>Analysis of Count Sort</vt:lpstr>
      <vt:lpstr>Radix Sort</vt:lpstr>
      <vt:lpstr>Radix Algorithm</vt:lpstr>
      <vt:lpstr>Stable Sorting</vt:lpstr>
      <vt:lpstr>Example: Radix Sort</vt:lpstr>
      <vt:lpstr>Stable Sort</vt:lpstr>
      <vt:lpstr>Are Other Sorting Algorithms Stable?</vt:lpstr>
      <vt:lpstr>Radix Sort for Non-Integers</vt:lpstr>
      <vt:lpstr>Analysis of Radix Sort</vt:lpstr>
      <vt:lpstr>Comparison of Various Sorts</vt:lpstr>
      <vt:lpstr>PowerPoint Presentation</vt:lpstr>
      <vt:lpstr>Bucket Sort</vt:lpstr>
      <vt:lpstr>Bucket Sort Algorithm</vt:lpstr>
      <vt:lpstr>Example of Bucket Sort</vt:lpstr>
      <vt:lpstr>Analysis of Bucket Sort</vt:lpstr>
      <vt:lpstr>Bucket sort algorithm</vt:lpstr>
      <vt:lpstr>Bucket sort algorithm</vt:lpstr>
      <vt:lpstr>Example: 1st and 2nd passes</vt:lpstr>
      <vt:lpstr>Radix Sort and Stability</vt:lpstr>
    </vt:vector>
  </TitlesOfParts>
  <Company>U of 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Scott</dc:creator>
  <cp:lastModifiedBy>Matt T Laptop</cp:lastModifiedBy>
  <cp:revision>222</cp:revision>
  <cp:lastPrinted>2015-04-08T19:20:21Z</cp:lastPrinted>
  <dcterms:created xsi:type="dcterms:W3CDTF">2001-06-29T19:12:00Z</dcterms:created>
  <dcterms:modified xsi:type="dcterms:W3CDTF">2019-09-12T16:58:07Z</dcterms:modified>
</cp:coreProperties>
</file>