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sldIdLst>
    <p:sldId id="617" r:id="rId2"/>
    <p:sldId id="618" r:id="rId3"/>
    <p:sldId id="630" r:id="rId4"/>
    <p:sldId id="619" r:id="rId5"/>
    <p:sldId id="620" r:id="rId6"/>
    <p:sldId id="621" r:id="rId7"/>
    <p:sldId id="632" r:id="rId8"/>
    <p:sldId id="633" r:id="rId9"/>
    <p:sldId id="622" r:id="rId10"/>
    <p:sldId id="623" r:id="rId11"/>
    <p:sldId id="648" r:id="rId12"/>
    <p:sldId id="649" r:id="rId13"/>
    <p:sldId id="650" r:id="rId14"/>
    <p:sldId id="651" r:id="rId15"/>
    <p:sldId id="652" r:id="rId16"/>
    <p:sldId id="653" r:id="rId17"/>
    <p:sldId id="654" r:id="rId18"/>
    <p:sldId id="655" r:id="rId19"/>
    <p:sldId id="656" r:id="rId20"/>
    <p:sldId id="657" r:id="rId21"/>
    <p:sldId id="658" r:id="rId22"/>
    <p:sldId id="659" r:id="rId23"/>
    <p:sldId id="660" r:id="rId24"/>
    <p:sldId id="661" r:id="rId25"/>
    <p:sldId id="662" r:id="rId26"/>
    <p:sldId id="663" r:id="rId27"/>
    <p:sldId id="664" r:id="rId28"/>
    <p:sldId id="665" r:id="rId29"/>
    <p:sldId id="624" r:id="rId30"/>
    <p:sldId id="628" r:id="rId31"/>
    <p:sldId id="629" r:id="rId32"/>
    <p:sldId id="666" r:id="rId33"/>
    <p:sldId id="667" r:id="rId34"/>
    <p:sldId id="627" r:id="rId35"/>
    <p:sldId id="669" r:id="rId36"/>
    <p:sldId id="670" r:id="rId37"/>
    <p:sldId id="671" r:id="rId38"/>
    <p:sldId id="672" r:id="rId39"/>
    <p:sldId id="673" r:id="rId40"/>
    <p:sldId id="674" r:id="rId41"/>
    <p:sldId id="675" r:id="rId42"/>
    <p:sldId id="676" r:id="rId43"/>
    <p:sldId id="677" r:id="rId44"/>
    <p:sldId id="678" r:id="rId45"/>
    <p:sldId id="679" r:id="rId46"/>
    <p:sldId id="680" r:id="rId47"/>
    <p:sldId id="681" r:id="rId48"/>
    <p:sldId id="682" r:id="rId49"/>
    <p:sldId id="683" r:id="rId50"/>
    <p:sldId id="684" r:id="rId51"/>
    <p:sldId id="685" r:id="rId52"/>
    <p:sldId id="686" r:id="rId53"/>
    <p:sldId id="687" r:id="rId54"/>
    <p:sldId id="688" r:id="rId55"/>
    <p:sldId id="689" r:id="rId56"/>
    <p:sldId id="690" r:id="rId57"/>
    <p:sldId id="691" r:id="rId58"/>
    <p:sldId id="692" r:id="rId59"/>
    <p:sldId id="693" r:id="rId60"/>
    <p:sldId id="694" r:id="rId61"/>
    <p:sldId id="695" r:id="rId62"/>
    <p:sldId id="696" r:id="rId63"/>
    <p:sldId id="697" r:id="rId64"/>
    <p:sldId id="698" r:id="rId65"/>
    <p:sldId id="699" r:id="rId66"/>
    <p:sldId id="700" r:id="rId67"/>
    <p:sldId id="701" r:id="rId68"/>
    <p:sldId id="702" r:id="rId69"/>
    <p:sldId id="703" r:id="rId70"/>
    <p:sldId id="704" r:id="rId71"/>
    <p:sldId id="705" r:id="rId72"/>
    <p:sldId id="647" r:id="rId73"/>
    <p:sldId id="302" r:id="rId74"/>
    <p:sldId id="711" r:id="rId75"/>
  </p:sldIdLst>
  <p:sldSz cx="9144000" cy="6858000" type="screen4x3"/>
  <p:notesSz cx="7023100" cy="93091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18" autoAdjust="0"/>
  </p:normalViewPr>
  <p:slideViewPr>
    <p:cSldViewPr>
      <p:cViewPr varScale="1">
        <p:scale>
          <a:sx n="82" d="100"/>
          <a:sy n="82" d="100"/>
        </p:scale>
        <p:origin x="888" y="8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3" d="2"/>
        <a:sy n="3" d="2"/>
      </p:scale>
      <p:origin x="0" y="0"/>
    </p:cViewPr>
  </p:notesTextViewPr>
  <p:sorterViewPr>
    <p:cViewPr varScale="1">
      <p:scale>
        <a:sx n="1" d="1"/>
        <a:sy n="1" d="1"/>
      </p:scale>
      <p:origin x="0" y="-223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3238" cy="465138"/>
          </a:xfrm>
          <a:prstGeom prst="rect">
            <a:avLst/>
          </a:prstGeom>
          <a:noFill/>
          <a:ln w="9525">
            <a:noFill/>
            <a:miter lim="800000"/>
            <a:headEnd/>
            <a:tailEnd/>
          </a:ln>
          <a:effectLst/>
        </p:spPr>
        <p:txBody>
          <a:bodyPr vert="horz" wrap="square" lIns="93317" tIns="46659" rIns="93317" bIns="46659" numCol="1" anchor="t" anchorCtr="0" compatLnSpc="1">
            <a:prstTxWarp prst="textNoShape">
              <a:avLst/>
            </a:prstTxWarp>
          </a:bodyPr>
          <a:lstStyle>
            <a:lvl1pPr defTabSz="933337" eaLnBrk="1" hangingPunct="1">
              <a:spcBef>
                <a:spcPct val="0"/>
              </a:spcBef>
              <a:buFontTx/>
              <a:buNone/>
              <a:defRPr sz="13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979863" y="0"/>
            <a:ext cx="3043237" cy="465138"/>
          </a:xfrm>
          <a:prstGeom prst="rect">
            <a:avLst/>
          </a:prstGeom>
          <a:noFill/>
          <a:ln w="9525">
            <a:noFill/>
            <a:miter lim="800000"/>
            <a:headEnd/>
            <a:tailEnd/>
          </a:ln>
          <a:effectLst/>
        </p:spPr>
        <p:txBody>
          <a:bodyPr vert="horz" wrap="square" lIns="93317" tIns="46659" rIns="93317" bIns="46659" numCol="1" anchor="t" anchorCtr="0" compatLnSpc="1">
            <a:prstTxWarp prst="textNoShape">
              <a:avLst/>
            </a:prstTxWarp>
          </a:bodyPr>
          <a:lstStyle>
            <a:lvl1pPr algn="r" defTabSz="933337" eaLnBrk="1" hangingPunct="1">
              <a:spcBef>
                <a:spcPct val="0"/>
              </a:spcBef>
              <a:buFontTx/>
              <a:buNone/>
              <a:defRPr sz="1300">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5038" y="4422775"/>
            <a:ext cx="5153025" cy="4187825"/>
          </a:xfrm>
          <a:prstGeom prst="rect">
            <a:avLst/>
          </a:prstGeom>
          <a:noFill/>
          <a:ln w="9525">
            <a:noFill/>
            <a:miter lim="800000"/>
            <a:headEnd/>
            <a:tailEnd/>
          </a:ln>
          <a:effectLst/>
        </p:spPr>
        <p:txBody>
          <a:bodyPr vert="horz" wrap="square" lIns="93317" tIns="46659" rIns="93317" bIns="4665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43963"/>
            <a:ext cx="3043238" cy="465137"/>
          </a:xfrm>
          <a:prstGeom prst="rect">
            <a:avLst/>
          </a:prstGeom>
          <a:noFill/>
          <a:ln w="9525">
            <a:noFill/>
            <a:miter lim="800000"/>
            <a:headEnd/>
            <a:tailEnd/>
          </a:ln>
          <a:effectLst/>
        </p:spPr>
        <p:txBody>
          <a:bodyPr vert="horz" wrap="square" lIns="93317" tIns="46659" rIns="93317" bIns="46659" numCol="1" anchor="b" anchorCtr="0" compatLnSpc="1">
            <a:prstTxWarp prst="textNoShape">
              <a:avLst/>
            </a:prstTxWarp>
          </a:bodyPr>
          <a:lstStyle>
            <a:lvl1pPr defTabSz="933337" eaLnBrk="1" hangingPunct="1">
              <a:spcBef>
                <a:spcPct val="0"/>
              </a:spcBef>
              <a:buFontTx/>
              <a:buNone/>
              <a:defRPr sz="13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979863" y="8843963"/>
            <a:ext cx="3043237" cy="465137"/>
          </a:xfrm>
          <a:prstGeom prst="rect">
            <a:avLst/>
          </a:prstGeom>
          <a:noFill/>
          <a:ln w="9525">
            <a:noFill/>
            <a:miter lim="800000"/>
            <a:headEnd/>
            <a:tailEnd/>
          </a:ln>
          <a:effectLst/>
        </p:spPr>
        <p:txBody>
          <a:bodyPr vert="horz" wrap="square" lIns="93317" tIns="46659" rIns="93317" bIns="46659" numCol="1" anchor="b" anchorCtr="0" compatLnSpc="1">
            <a:prstTxWarp prst="textNoShape">
              <a:avLst/>
            </a:prstTxWarp>
          </a:bodyPr>
          <a:lstStyle>
            <a:lvl1pPr algn="r" defTabSz="933337" eaLnBrk="1" hangingPunct="1">
              <a:spcBef>
                <a:spcPct val="0"/>
              </a:spcBef>
              <a:buFontTx/>
              <a:buNone/>
              <a:defRPr sz="1300">
                <a:latin typeface="Times New Roman" panose="02020603050405020304" pitchFamily="18" charset="0"/>
              </a:defRPr>
            </a:lvl1pPr>
          </a:lstStyle>
          <a:p>
            <a:pPr>
              <a:defRPr/>
            </a:pPr>
            <a:fld id="{AE79A0A5-1B2C-4B81-97C7-8CFAB6D780B3}" type="slidenum">
              <a:rPr lang="en-US" altLang="en-US"/>
              <a:pPr>
                <a:defRPr/>
              </a:pPr>
              <a:t>‹#›</a:t>
            </a:fld>
            <a:endParaRPr lang="en-US" altLang="en-US"/>
          </a:p>
        </p:txBody>
      </p:sp>
    </p:spTree>
    <p:extLst>
      <p:ext uri="{BB962C8B-B14F-4D97-AF65-F5344CB8AC3E}">
        <p14:creationId xmlns:p14="http://schemas.microsoft.com/office/powerpoint/2010/main" val="3212749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E79A0A5-1B2C-4B81-97C7-8CFAB6D780B3}" type="slidenum">
              <a:rPr lang="en-US" altLang="en-US" smtClean="0"/>
              <a:pPr>
                <a:defRPr/>
              </a:pPr>
              <a:t>1</a:t>
            </a:fld>
            <a:endParaRPr lang="en-US" altLang="en-US"/>
          </a:p>
        </p:txBody>
      </p:sp>
    </p:spTree>
    <p:extLst>
      <p:ext uri="{BB962C8B-B14F-4D97-AF65-F5344CB8AC3E}">
        <p14:creationId xmlns:p14="http://schemas.microsoft.com/office/powerpoint/2010/main" val="4146975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E8A318-0CBE-42A4-A220-5ABB036CAF61}" type="slidenum">
              <a:rPr lang="en-US" altLang="en-US" sz="1200"/>
              <a:pPr/>
              <a:t>49</a:t>
            </a:fld>
            <a:endParaRPr lang="en-US" altLang="en-US" sz="1200"/>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r>
              <a:rPr lang="en-US" altLang="en-US" smtClean="0"/>
              <a:t>Characteristics with generate-and-test:</a:t>
            </a:r>
          </a:p>
          <a:p>
            <a:r>
              <a:rPr lang="en-US" altLang="en-US" smtClean="0"/>
              <a:t>   Requires that an entire possible solution is generated at each step, which may </a:t>
            </a:r>
          </a:p>
          <a:p>
            <a:r>
              <a:rPr lang="en-US" altLang="en-US" smtClean="0"/>
              <a:t>       be expensive</a:t>
            </a:r>
          </a:p>
          <a:p>
            <a:r>
              <a:rPr lang="en-US" altLang="en-US" smtClean="0"/>
              <a:t>    It may be difficult to develop a generation scheme that provides a</a:t>
            </a:r>
          </a:p>
          <a:p>
            <a:r>
              <a:rPr lang="en-US" altLang="en-US" smtClean="0"/>
              <a:t>   good order.</a:t>
            </a:r>
          </a:p>
          <a:p>
            <a:endParaRPr lang="en-US" altLang="en-US" smtClean="0"/>
          </a:p>
          <a:p>
            <a:r>
              <a:rPr lang="en-US" altLang="en-US" smtClean="0"/>
              <a:t>The big problem is that the algorithm is blind - it does not make use of any</a:t>
            </a:r>
          </a:p>
          <a:p>
            <a:r>
              <a:rPr lang="en-US" altLang="en-US" smtClean="0"/>
              <a:t>knowledge that becomes available during the search.</a:t>
            </a:r>
          </a:p>
          <a:p>
            <a:endParaRPr lang="en-US" altLang="en-US" smtClean="0"/>
          </a:p>
          <a:p>
            <a:r>
              <a:rPr lang="en-US" altLang="en-US" smtClean="0"/>
              <a:t>    1. Can modify to use brand-and-bound techniques to skip some solutions.</a:t>
            </a:r>
          </a:p>
          <a:p>
            <a:endParaRPr lang="en-US" altLang="en-US" smtClean="0"/>
          </a:p>
          <a:p>
            <a:r>
              <a:rPr lang="en-US" altLang="en-US" smtClean="0"/>
              <a:t>    2. Perhaps we can use information about the likelyhood of success to change</a:t>
            </a:r>
          </a:p>
          <a:p>
            <a:r>
              <a:rPr lang="en-US" altLang="en-US" smtClean="0"/>
              <a:t>       the generated possible solutions. </a:t>
            </a:r>
          </a:p>
          <a:p>
            <a:endParaRPr lang="en-US" altLang="en-US" smtClean="0"/>
          </a:p>
          <a:p>
            <a:r>
              <a:rPr lang="en-US" altLang="en-US" smtClean="0"/>
              <a:t>IMPORTANT: TSP is a bad example because it is hard to see the state space. Consider a problem like the water jug problem and describe how this algorithm would work in that domain.</a:t>
            </a:r>
          </a:p>
        </p:txBody>
      </p:sp>
    </p:spTree>
    <p:extLst>
      <p:ext uri="{BB962C8B-B14F-4D97-AF65-F5344CB8AC3E}">
        <p14:creationId xmlns:p14="http://schemas.microsoft.com/office/powerpoint/2010/main" val="2161367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EE5CFF-D2DE-460B-BFEB-CBC863A1409E}" type="slidenum">
              <a:rPr lang="en-US" altLang="en-US" sz="1200"/>
              <a:pPr/>
              <a:t>50</a:t>
            </a:fld>
            <a:endParaRPr lang="en-US" altLang="en-US" sz="1200"/>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r>
              <a:rPr lang="en-US" altLang="en-US" smtClean="0"/>
              <a:t>The term hill climbing assumes we are talking about finding a maximum, but the concepts apply to minimization problems as well.</a:t>
            </a:r>
          </a:p>
          <a:p>
            <a:endParaRPr lang="en-US" altLang="en-US" smtClean="0"/>
          </a:p>
          <a:p>
            <a:r>
              <a:rPr lang="en-US" altLang="en-US" smtClean="0"/>
              <a:t>Remember that the heuristic is a rule of thumb or guess based on less than complete information. We assume that construction of a perfect heuristic is impossible (otherwise it would be the search).</a:t>
            </a:r>
          </a:p>
          <a:p>
            <a:endParaRPr lang="en-US" altLang="en-US" smtClean="0"/>
          </a:p>
        </p:txBody>
      </p:sp>
    </p:spTree>
    <p:extLst>
      <p:ext uri="{BB962C8B-B14F-4D97-AF65-F5344CB8AC3E}">
        <p14:creationId xmlns:p14="http://schemas.microsoft.com/office/powerpoint/2010/main" val="1872928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9EF10D-09BA-47C6-BADC-B838D3DB7AEC}" type="slidenum">
              <a:rPr lang="en-US" altLang="en-US" sz="1200"/>
              <a:pPr/>
              <a:t>51</a:t>
            </a:fld>
            <a:endParaRPr lang="en-US" altLang="en-US" sz="1200"/>
          </a:p>
        </p:txBody>
      </p:sp>
      <p:sp>
        <p:nvSpPr>
          <p:cNvPr id="27651" name="Rectangle 2"/>
          <p:cNvSpPr>
            <a:spLocks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r>
              <a:rPr lang="en-US" altLang="en-US" smtClean="0"/>
              <a:t>Always climb uphill whenever you can, without looking around.</a:t>
            </a:r>
          </a:p>
          <a:p>
            <a:endParaRPr lang="en-US" altLang="en-US" smtClean="0"/>
          </a:p>
          <a:p>
            <a:r>
              <a:rPr lang="en-US" altLang="en-US" smtClean="0"/>
              <a:t>Climbing a mountain in the dark - test one direction and if it is uphill take a step in that direction. If you find that there is no uphill move in any direction you are done (at the top of the mountain).</a:t>
            </a:r>
          </a:p>
          <a:p>
            <a:endParaRPr lang="en-US" altLang="en-US" smtClean="0"/>
          </a:p>
          <a:p>
            <a:endParaRPr lang="en-US" altLang="en-US" smtClean="0"/>
          </a:p>
        </p:txBody>
      </p:sp>
    </p:spTree>
    <p:extLst>
      <p:ext uri="{BB962C8B-B14F-4D97-AF65-F5344CB8AC3E}">
        <p14:creationId xmlns:p14="http://schemas.microsoft.com/office/powerpoint/2010/main" val="54554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3BF18F-21B5-4893-B89C-F924EC769A14}" type="slidenum">
              <a:rPr lang="en-US" altLang="en-US" sz="1200"/>
              <a:pPr/>
              <a:t>52</a:t>
            </a:fld>
            <a:endParaRPr lang="en-US" altLang="en-US" sz="120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r>
              <a:rPr lang="en-US" altLang="en-US" smtClean="0"/>
              <a:t>Assuming the heuristic can be viewed as a function of the current state, all heuristic search can be modeled as function optimization in which we wish to</a:t>
            </a:r>
          </a:p>
          <a:p>
            <a:r>
              <a:rPr lang="en-US" altLang="en-US" smtClean="0"/>
              <a:t>maximize/minimize the value of the heuristic function.</a:t>
            </a:r>
          </a:p>
          <a:p>
            <a:endParaRPr lang="en-US" altLang="en-US" smtClean="0"/>
          </a:p>
          <a:p>
            <a:r>
              <a:rPr lang="en-US" altLang="en-US" smtClean="0"/>
              <a:t>NOTES:</a:t>
            </a:r>
          </a:p>
          <a:p>
            <a:endParaRPr lang="en-US" altLang="en-US" smtClean="0"/>
          </a:p>
          <a:p>
            <a:r>
              <a:rPr lang="en-US" altLang="en-US" smtClean="0"/>
              <a:t>must define the operators!</a:t>
            </a:r>
          </a:p>
          <a:p>
            <a:r>
              <a:rPr lang="en-US" altLang="en-US" smtClean="0"/>
              <a:t>   Small move left, big move left, large moves, etc.</a:t>
            </a:r>
          </a:p>
          <a:p>
            <a:endParaRPr lang="en-US" altLang="en-US" smtClean="0"/>
          </a:p>
          <a:p>
            <a:r>
              <a:rPr lang="en-US" altLang="en-US" smtClean="0"/>
              <a:t>  Change the order of operators and see what happens.</a:t>
            </a:r>
          </a:p>
          <a:p>
            <a:endParaRPr lang="en-US" altLang="en-US" smtClean="0"/>
          </a:p>
          <a:p>
            <a:r>
              <a:rPr lang="en-US" altLang="en-US" smtClean="0"/>
              <a:t>“climbing” vs. “descending” - same problem.</a:t>
            </a:r>
          </a:p>
        </p:txBody>
      </p:sp>
    </p:spTree>
    <p:extLst>
      <p:ext uri="{BB962C8B-B14F-4D97-AF65-F5344CB8AC3E}">
        <p14:creationId xmlns:p14="http://schemas.microsoft.com/office/powerpoint/2010/main" val="1333549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9D24A5-D301-4BB5-806E-6A998EAB76BE}" type="slidenum">
              <a:rPr lang="en-US" altLang="en-US" sz="1200"/>
              <a:pPr/>
              <a:t>53</a:t>
            </a:fld>
            <a:endParaRPr lang="en-US" altLang="en-US" sz="1200"/>
          </a:p>
        </p:txBody>
      </p:sp>
      <p:sp>
        <p:nvSpPr>
          <p:cNvPr id="31747" name="Rectangle 2"/>
          <p:cNvSpPr>
            <a:spLocks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5689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2DE23AB-09E3-41E2-B021-B89F51782D47}" type="slidenum">
              <a:rPr lang="en-US" altLang="en-US" sz="1200"/>
              <a:pPr/>
              <a:t>54</a:t>
            </a:fld>
            <a:endParaRPr lang="en-US" altLang="en-US" sz="1200"/>
          </a:p>
        </p:txBody>
      </p:sp>
      <p:sp>
        <p:nvSpPr>
          <p:cNvPr id="33795" name="Rectangle 2"/>
          <p:cNvSpPr>
            <a:spLocks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r>
              <a:rPr lang="en-US" altLang="en-US" smtClean="0"/>
              <a:t>Note the transformation of the state space into one that involves a potential solution at each state. This will result in something different than if we</a:t>
            </a:r>
          </a:p>
          <a:p>
            <a:r>
              <a:rPr lang="en-US" altLang="en-US" smtClean="0"/>
              <a:t>define the state space as incomplete tours!</a:t>
            </a:r>
          </a:p>
        </p:txBody>
      </p:sp>
    </p:spTree>
    <p:extLst>
      <p:ext uri="{BB962C8B-B14F-4D97-AF65-F5344CB8AC3E}">
        <p14:creationId xmlns:p14="http://schemas.microsoft.com/office/powerpoint/2010/main" val="576170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A37101-690E-41AA-8BB4-B513FAEDA5A6}" type="slidenum">
              <a:rPr lang="en-US" altLang="en-US" sz="1200"/>
              <a:pPr/>
              <a:t>55</a:t>
            </a:fld>
            <a:endParaRPr lang="en-US" altLang="en-US" sz="1200"/>
          </a:p>
        </p:txBody>
      </p:sp>
      <p:sp>
        <p:nvSpPr>
          <p:cNvPr id="35843" name="Rectangle 2"/>
          <p:cNvSpPr>
            <a:spLocks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r>
              <a:rPr lang="en-US" altLang="en-US" smtClean="0"/>
              <a:t>Lots of loops</a:t>
            </a:r>
          </a:p>
          <a:p>
            <a:endParaRPr lang="en-US" altLang="en-US" smtClean="0"/>
          </a:p>
          <a:p>
            <a:r>
              <a:rPr lang="en-US" altLang="en-US" smtClean="0"/>
              <a:t>Each tour has many representations (toy problem)!</a:t>
            </a:r>
          </a:p>
          <a:p>
            <a:endParaRPr lang="en-US" altLang="en-US" smtClean="0"/>
          </a:p>
          <a:p>
            <a:endParaRPr lang="en-US" altLang="en-US" smtClean="0"/>
          </a:p>
        </p:txBody>
      </p:sp>
    </p:spTree>
    <p:extLst>
      <p:ext uri="{BB962C8B-B14F-4D97-AF65-F5344CB8AC3E}">
        <p14:creationId xmlns:p14="http://schemas.microsoft.com/office/powerpoint/2010/main" val="3498709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137CCB-9A39-47C5-BA9A-0F55351FCB65}" type="slidenum">
              <a:rPr lang="en-US" altLang="en-US" sz="1200"/>
              <a:pPr/>
              <a:t>56</a:t>
            </a:fld>
            <a:endParaRPr lang="en-US" altLang="en-US" sz="120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r>
              <a:rPr lang="en-US" altLang="en-US" smtClean="0"/>
              <a:t>Go through examples:</a:t>
            </a:r>
          </a:p>
          <a:p>
            <a:r>
              <a:rPr lang="en-US" altLang="en-US" smtClean="0"/>
              <a:t>   function optimization - choice of points fixes valley problem.</a:t>
            </a:r>
          </a:p>
          <a:p>
            <a:r>
              <a:rPr lang="en-US" altLang="en-US" smtClean="0"/>
              <a:t>   Multidimensional problems</a:t>
            </a:r>
          </a:p>
          <a:p>
            <a:r>
              <a:rPr lang="en-US" altLang="en-US" smtClean="0"/>
              <a:t>  </a:t>
            </a:r>
          </a:p>
          <a:p>
            <a:r>
              <a:rPr lang="en-US" altLang="en-US" smtClean="0"/>
              <a:t>  TSP - new order of states. Example will find best right awat.</a:t>
            </a:r>
          </a:p>
          <a:p>
            <a:endParaRPr lang="en-US" altLang="en-US" smtClean="0"/>
          </a:p>
          <a:p>
            <a:r>
              <a:rPr lang="en-US" altLang="en-US" smtClean="0"/>
              <a:t>  </a:t>
            </a:r>
          </a:p>
        </p:txBody>
      </p:sp>
    </p:spTree>
    <p:extLst>
      <p:ext uri="{BB962C8B-B14F-4D97-AF65-F5344CB8AC3E}">
        <p14:creationId xmlns:p14="http://schemas.microsoft.com/office/powerpoint/2010/main" val="357547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D587FC-AD1C-4EF5-9316-B38B2F45428F}" type="slidenum">
              <a:rPr lang="en-US" altLang="en-US" sz="1200"/>
              <a:pPr/>
              <a:t>57</a:t>
            </a:fld>
            <a:endParaRPr lang="en-US" altLang="en-US" sz="120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r>
              <a:rPr lang="en-US" altLang="en-US" smtClean="0"/>
              <a:t>Example of ridge is clear in the water jug problem.</a:t>
            </a:r>
          </a:p>
          <a:p>
            <a:endParaRPr lang="en-US" altLang="en-US" smtClean="0"/>
          </a:p>
          <a:p>
            <a:r>
              <a:rPr lang="en-US" altLang="en-US" smtClean="0"/>
              <a:t>Need to define a heuristic for the water jug problem that takes this in to account.</a:t>
            </a:r>
          </a:p>
          <a:p>
            <a:endParaRPr lang="en-US" altLang="en-US" smtClean="0"/>
          </a:p>
          <a:p>
            <a:endParaRPr lang="en-US" altLang="en-US" smtClean="0"/>
          </a:p>
        </p:txBody>
      </p:sp>
    </p:spTree>
    <p:extLst>
      <p:ext uri="{BB962C8B-B14F-4D97-AF65-F5344CB8AC3E}">
        <p14:creationId xmlns:p14="http://schemas.microsoft.com/office/powerpoint/2010/main" val="1899343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992272-4E87-43DA-874E-4BD77CD8E0EC}" type="slidenum">
              <a:rPr lang="en-US" altLang="en-US" sz="1200"/>
              <a:pPr/>
              <a:t>58</a:t>
            </a:fld>
            <a:endParaRPr lang="en-US" altLang="en-US" sz="120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r>
              <a:rPr lang="en-US" altLang="en-US" smtClean="0"/>
              <a:t>The point is that the hill climbing is with respect to the heuristic function, which may not be directly related to the immediate value of a single state.</a:t>
            </a:r>
          </a:p>
          <a:p>
            <a:endParaRPr lang="en-US" altLang="en-US" smtClean="0"/>
          </a:p>
          <a:p>
            <a:r>
              <a:rPr lang="en-US" altLang="en-US" smtClean="0"/>
              <a:t>Example: TSP - could have a heuristic that looks at the path 4 cities ahead. </a:t>
            </a:r>
          </a:p>
          <a:p>
            <a:endParaRPr lang="en-US" altLang="en-US" smtClean="0"/>
          </a:p>
          <a:p>
            <a:r>
              <a:rPr lang="en-US" altLang="en-US" smtClean="0"/>
              <a:t>Example: Could devise a heuristic that looks for ridges in the simple evaluation space and adds a “ridge factor”. </a:t>
            </a:r>
          </a:p>
          <a:p>
            <a:endParaRPr lang="en-US" altLang="en-US" smtClean="0"/>
          </a:p>
          <a:p>
            <a:r>
              <a:rPr lang="en-US" altLang="en-US" smtClean="0"/>
              <a:t>Example: Can use constraints to modify the heuristic function - penalties for points that are not feasible.</a:t>
            </a:r>
          </a:p>
          <a:p>
            <a:endParaRPr lang="en-US" altLang="en-US" smtClean="0"/>
          </a:p>
          <a:p>
            <a:r>
              <a:rPr lang="en-US" altLang="en-US" smtClean="0"/>
              <a:t>Can transform the optimization function to one with better characteristics (perhaps fewer local optimum), although at a cost. The search is basically a bunch of calls to the heuristic function, so the cost of this function is critical.</a:t>
            </a:r>
          </a:p>
        </p:txBody>
      </p:sp>
    </p:spTree>
    <p:extLst>
      <p:ext uri="{BB962C8B-B14F-4D97-AF65-F5344CB8AC3E}">
        <p14:creationId xmlns:p14="http://schemas.microsoft.com/office/powerpoint/2010/main" val="111446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E79A0A5-1B2C-4B81-97C7-8CFAB6D780B3}" type="slidenum">
              <a:rPr lang="en-US" altLang="en-US" smtClean="0"/>
              <a:pPr>
                <a:defRPr/>
              </a:pPr>
              <a:t>5</a:t>
            </a:fld>
            <a:endParaRPr lang="en-US" altLang="en-US"/>
          </a:p>
        </p:txBody>
      </p:sp>
    </p:spTree>
    <p:extLst>
      <p:ext uri="{BB962C8B-B14F-4D97-AF65-F5344CB8AC3E}">
        <p14:creationId xmlns:p14="http://schemas.microsoft.com/office/powerpoint/2010/main" val="2121223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B5C97E-CAFF-47BA-BFD9-E4497DE7F387}" type="slidenum">
              <a:rPr lang="en-US" altLang="en-US" sz="1200"/>
              <a:pPr/>
              <a:t>59</a:t>
            </a:fld>
            <a:endParaRPr lang="en-US" altLang="en-US" sz="1200"/>
          </a:p>
        </p:txBody>
      </p:sp>
      <p:sp>
        <p:nvSpPr>
          <p:cNvPr id="44035" name="Rectangle 2"/>
          <p:cNvSpPr>
            <a:spLocks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65722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ED2E15-A338-44AD-86DB-19855BE92BA9}" type="slidenum">
              <a:rPr lang="en-US" altLang="en-US" sz="1200"/>
              <a:pPr/>
              <a:t>60</a:t>
            </a:fld>
            <a:endParaRPr lang="en-US" altLang="en-US" sz="1200"/>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r>
              <a:rPr lang="en-US" altLang="en-US" smtClean="0"/>
              <a:t>Space requirements are a problem...</a:t>
            </a:r>
          </a:p>
          <a:p>
            <a:endParaRPr lang="en-US" altLang="en-US" smtClean="0"/>
          </a:p>
          <a:p>
            <a:r>
              <a:rPr lang="en-US" altLang="en-US" smtClean="0"/>
              <a:t>Modified version called “beam search” keeps on the N most promising states around.</a:t>
            </a:r>
          </a:p>
          <a:p>
            <a:endParaRPr lang="en-US" altLang="en-US" smtClean="0"/>
          </a:p>
          <a:p>
            <a:endParaRPr lang="en-US" altLang="en-US" smtClean="0"/>
          </a:p>
        </p:txBody>
      </p:sp>
    </p:spTree>
    <p:extLst>
      <p:ext uri="{BB962C8B-B14F-4D97-AF65-F5344CB8AC3E}">
        <p14:creationId xmlns:p14="http://schemas.microsoft.com/office/powerpoint/2010/main" val="3071092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661867-65D6-4BE3-9BC4-81E04A7FD1E7}" type="slidenum">
              <a:rPr lang="en-US" altLang="en-US" sz="1200"/>
              <a:pPr/>
              <a:t>61</a:t>
            </a:fld>
            <a:endParaRPr lang="en-US" altLang="en-US" sz="1200"/>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r>
              <a:rPr lang="en-US" altLang="en-US" smtClean="0"/>
              <a:t>Proability of jumping to a state of higher energy is given by exponential function p = exp(-deltaE/t).</a:t>
            </a:r>
          </a:p>
        </p:txBody>
      </p:sp>
    </p:spTree>
    <p:extLst>
      <p:ext uri="{BB962C8B-B14F-4D97-AF65-F5344CB8AC3E}">
        <p14:creationId xmlns:p14="http://schemas.microsoft.com/office/powerpoint/2010/main" val="1967988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DE4B3C-5237-4A04-B584-A3D55BEA4977}" type="slidenum">
              <a:rPr lang="en-US" altLang="en-US" sz="1200"/>
              <a:pPr/>
              <a:t>62</a:t>
            </a:fld>
            <a:endParaRPr lang="en-US" altLang="en-US" sz="1200"/>
          </a:p>
        </p:txBody>
      </p:sp>
      <p:sp>
        <p:nvSpPr>
          <p:cNvPr id="50179" name="Rectangle 2"/>
          <p:cNvSpPr>
            <a:spLocks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r>
              <a:rPr lang="en-US" altLang="en-US" smtClean="0"/>
              <a:t>Algorithm:</a:t>
            </a:r>
          </a:p>
          <a:p>
            <a:r>
              <a:rPr lang="en-US" altLang="en-US" smtClean="0"/>
              <a:t>   use next operator to generate a new state.</a:t>
            </a:r>
          </a:p>
          <a:p>
            <a:r>
              <a:rPr lang="en-US" altLang="en-US" smtClean="0"/>
              <a:t>   Evaluate the state (heuristic function)</a:t>
            </a:r>
          </a:p>
          <a:p>
            <a:r>
              <a:rPr lang="en-US" altLang="en-US" smtClean="0"/>
              <a:t>   with probability p(t), move to the better state.</a:t>
            </a:r>
          </a:p>
          <a:p>
            <a:endParaRPr lang="en-US" altLang="en-US" smtClean="0"/>
          </a:p>
          <a:p>
            <a:r>
              <a:rPr lang="en-US" altLang="en-US" smtClean="0"/>
              <a:t>P(t) is roughly exponentially decreasing with respect to time (number of steps).</a:t>
            </a:r>
          </a:p>
        </p:txBody>
      </p:sp>
    </p:spTree>
    <p:extLst>
      <p:ext uri="{BB962C8B-B14F-4D97-AF65-F5344CB8AC3E}">
        <p14:creationId xmlns:p14="http://schemas.microsoft.com/office/powerpoint/2010/main" val="2249447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677D2A-75EA-49C2-B75F-665359E54464}" type="slidenum">
              <a:rPr lang="en-US" altLang="en-US" sz="1200"/>
              <a:pPr/>
              <a:t>63</a:t>
            </a:fld>
            <a:endParaRPr lang="en-US" altLang="en-US" sz="1200"/>
          </a:p>
        </p:txBody>
      </p:sp>
      <p:sp>
        <p:nvSpPr>
          <p:cNvPr id="52227" name="Rectangle 2"/>
          <p:cNvSpPr>
            <a:spLocks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r>
              <a:rPr lang="en-US" altLang="en-US" smtClean="0"/>
              <a:t>Marble analogy - increased temperature means we are shaking the curve around so that it can bound out of troughs. As temperature decreases - bounces are not so high, so we get trapped by the largest peaks...</a:t>
            </a:r>
          </a:p>
        </p:txBody>
      </p:sp>
    </p:spTree>
    <p:extLst>
      <p:ext uri="{BB962C8B-B14F-4D97-AF65-F5344CB8AC3E}">
        <p14:creationId xmlns:p14="http://schemas.microsoft.com/office/powerpoint/2010/main" val="974817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07E520-6D9B-4816-8B58-59378F52FEB9}" type="slidenum">
              <a:rPr lang="en-US" altLang="en-US" sz="1200"/>
              <a:pPr/>
              <a:t>64</a:t>
            </a:fld>
            <a:endParaRPr lang="en-US" altLang="en-US" sz="1200"/>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586359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2F72B4-87AA-48F8-ABE7-C72B2B380BCA}" type="slidenum">
              <a:rPr lang="en-US" altLang="en-US" sz="1200"/>
              <a:pPr/>
              <a:t>65</a:t>
            </a:fld>
            <a:endParaRPr lang="en-US" altLang="en-US" sz="1200"/>
          </a:p>
        </p:txBody>
      </p:sp>
      <p:sp>
        <p:nvSpPr>
          <p:cNvPr id="56323" name="Rectangle 2"/>
          <p:cNvSpPr>
            <a:spLocks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r>
              <a:rPr lang="en-US" altLang="en-US" smtClean="0"/>
              <a:t>Some notes about g and h’</a:t>
            </a:r>
          </a:p>
          <a:p>
            <a:endParaRPr lang="en-US" altLang="en-US" smtClean="0"/>
          </a:p>
          <a:p>
            <a:r>
              <a:rPr lang="en-US" altLang="en-US" smtClean="0"/>
              <a:t>If g is 0, this is just a greedy algorithm - it always picks what looks like the most promising path to the goal.</a:t>
            </a:r>
          </a:p>
          <a:p>
            <a:endParaRPr lang="en-US" altLang="en-US" smtClean="0"/>
          </a:p>
          <a:p>
            <a:r>
              <a:rPr lang="en-US" altLang="en-US" smtClean="0"/>
              <a:t>If h’ is 0 and g is always 1, the search will be a breadth first search, since the cost of each path will be the length of the path.</a:t>
            </a:r>
          </a:p>
        </p:txBody>
      </p:sp>
    </p:spTree>
    <p:extLst>
      <p:ext uri="{BB962C8B-B14F-4D97-AF65-F5344CB8AC3E}">
        <p14:creationId xmlns:p14="http://schemas.microsoft.com/office/powerpoint/2010/main" val="1667386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22963C-4A4D-48E9-83BD-85C5EBA0A92A}" type="slidenum">
              <a:rPr lang="en-US" altLang="en-US" sz="1200"/>
              <a:pPr/>
              <a:t>66</a:t>
            </a:fld>
            <a:endParaRPr lang="en-US" altLang="en-US" sz="1200"/>
          </a:p>
        </p:txBody>
      </p:sp>
      <p:sp>
        <p:nvSpPr>
          <p:cNvPr id="58371" name="Rectangle 2"/>
          <p:cNvSpPr>
            <a:spLocks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r>
              <a:rPr lang="en-US" altLang="en-US" smtClean="0"/>
              <a:t>The cost of a path is determined completely by the operators. Consider a TSP problem - we record the length of the intermeediate path.</a:t>
            </a:r>
          </a:p>
          <a:p>
            <a:r>
              <a:rPr lang="en-US" altLang="en-US" smtClean="0"/>
              <a:t>Water jug problem - we record the number of steps, or perhaps the amount of water used so far.</a:t>
            </a:r>
          </a:p>
        </p:txBody>
      </p:sp>
    </p:spTree>
    <p:extLst>
      <p:ext uri="{BB962C8B-B14F-4D97-AF65-F5344CB8AC3E}">
        <p14:creationId xmlns:p14="http://schemas.microsoft.com/office/powerpoint/2010/main" val="726151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DB1B9C-2878-48C2-A2CC-0E8360AFF41B}" type="slidenum">
              <a:rPr lang="en-US" altLang="en-US" sz="1200"/>
              <a:pPr/>
              <a:t>67</a:t>
            </a:fld>
            <a:endParaRPr lang="en-US" altLang="en-US" sz="1200"/>
          </a:p>
        </p:txBody>
      </p:sp>
      <p:sp>
        <p:nvSpPr>
          <p:cNvPr id="60419" name="Rectangle 2"/>
          <p:cNvSpPr>
            <a:spLocks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044969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C71DDC-2845-479C-8CE9-9902E958CD7A}" type="slidenum">
              <a:rPr lang="en-US" altLang="en-US" sz="1200"/>
              <a:pPr/>
              <a:t>68</a:t>
            </a:fld>
            <a:endParaRPr lang="en-US" altLang="en-US" sz="1200"/>
          </a:p>
        </p:txBody>
      </p:sp>
      <p:sp>
        <p:nvSpPr>
          <p:cNvPr id="62467" name="Rectangle 2"/>
          <p:cNvSpPr>
            <a:spLocks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r>
              <a:rPr lang="en-US" altLang="en-US" smtClean="0"/>
              <a:t>IMPORTANT: A* keeps a list of nodes (it keeps 2 lists), so that the size complexity is often the limiting factor.</a:t>
            </a:r>
          </a:p>
        </p:txBody>
      </p:sp>
    </p:spTree>
    <p:extLst>
      <p:ext uri="{BB962C8B-B14F-4D97-AF65-F5344CB8AC3E}">
        <p14:creationId xmlns:p14="http://schemas.microsoft.com/office/powerpoint/2010/main" val="610885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chemeClr val="tx1"/>
                </a:solidFill>
                <a:latin typeface="Arial" panose="020B0604020202020204" pitchFamily="34" charset="0"/>
              </a:defRPr>
            </a:lvl1pPr>
            <a:lvl2pPr marL="742950" indent="-285750" defTabSz="931863">
              <a:defRPr sz="2800">
                <a:solidFill>
                  <a:schemeClr val="tx1"/>
                </a:solidFill>
                <a:latin typeface="Arial" panose="020B0604020202020204" pitchFamily="34" charset="0"/>
              </a:defRPr>
            </a:lvl2pPr>
            <a:lvl3pPr marL="1143000" indent="-228600" defTabSz="931863">
              <a:defRPr sz="2800">
                <a:solidFill>
                  <a:schemeClr val="tx1"/>
                </a:solidFill>
                <a:latin typeface="Arial" panose="020B0604020202020204" pitchFamily="34" charset="0"/>
              </a:defRPr>
            </a:lvl3pPr>
            <a:lvl4pPr marL="1600200" indent="-228600" defTabSz="931863">
              <a:defRPr sz="2800">
                <a:solidFill>
                  <a:schemeClr val="tx1"/>
                </a:solidFill>
                <a:latin typeface="Arial" panose="020B0604020202020204" pitchFamily="34" charset="0"/>
              </a:defRPr>
            </a:lvl4pPr>
            <a:lvl5pPr marL="2057400" indent="-228600" defTabSz="931863">
              <a:defRPr sz="28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800">
                <a:solidFill>
                  <a:schemeClr val="tx1"/>
                </a:solidFill>
                <a:latin typeface="Arial" panose="020B0604020202020204" pitchFamily="34" charset="0"/>
              </a:defRPr>
            </a:lvl9pPr>
          </a:lstStyle>
          <a:p>
            <a:fld id="{31FC89F8-F870-42BC-974E-A9B4C3C1B332}" type="slidenum">
              <a:rPr lang="en-US" altLang="en-US" sz="1300" smtClean="0">
                <a:latin typeface="Times New Roman" panose="02020603050405020304" pitchFamily="18" charset="0"/>
              </a:rPr>
              <a:pPr/>
              <a:t>9</a:t>
            </a:fld>
            <a:endParaRPr lang="en-US" altLang="en-US" sz="1300" smtClean="0">
              <a:latin typeface="Times New Roman" panose="02020603050405020304" pitchFamily="18" charset="0"/>
            </a:endParaRPr>
          </a:p>
        </p:txBody>
      </p:sp>
    </p:spTree>
    <p:extLst>
      <p:ext uri="{BB962C8B-B14F-4D97-AF65-F5344CB8AC3E}">
        <p14:creationId xmlns:p14="http://schemas.microsoft.com/office/powerpoint/2010/main" val="1168245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C7FA88-C62D-4E8B-BD4E-4FF72EE171C0}" type="slidenum">
              <a:rPr lang="en-US" altLang="en-US" sz="1200"/>
              <a:pPr/>
              <a:t>69</a:t>
            </a:fld>
            <a:endParaRPr lang="en-US" altLang="en-US" sz="1200"/>
          </a:p>
        </p:txBody>
      </p:sp>
      <p:sp>
        <p:nvSpPr>
          <p:cNvPr id="64515" name="Rectangle 2"/>
          <p:cNvSpPr>
            <a:spLocks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90275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9D23F0-1CC8-4ACD-842D-47D979C0651F}" type="slidenum">
              <a:rPr lang="en-US" altLang="en-US" sz="1200"/>
              <a:pPr/>
              <a:t>74</a:t>
            </a:fld>
            <a:endParaRPr lang="en-US" altLang="en-US" sz="120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r>
              <a:rPr lang="en-US" altLang="en-US" smtClean="0"/>
              <a:t>Path cost function g is the number of moves so far.</a:t>
            </a:r>
          </a:p>
          <a:p>
            <a:r>
              <a:rPr lang="en-US" altLang="en-US" smtClean="0"/>
              <a:t>Heuristic could be:</a:t>
            </a:r>
          </a:p>
          <a:p>
            <a:r>
              <a:rPr lang="en-US" altLang="en-US" smtClean="0"/>
              <a:t>   - number of tiles in incorrect position (certainly an underestimate of # moves).</a:t>
            </a:r>
          </a:p>
          <a:p>
            <a:r>
              <a:rPr lang="en-US" altLang="en-US" smtClean="0"/>
              <a:t>   - sum of distances of tiles from the right position</a:t>
            </a:r>
          </a:p>
          <a:p>
            <a:r>
              <a:rPr lang="en-US" altLang="en-US" smtClean="0"/>
              <a:t>Go through an example, deriving the tree for the A* algorithm and this problem.</a:t>
            </a:r>
          </a:p>
          <a:p>
            <a:endParaRPr lang="en-US" altLang="en-US" smtClean="0"/>
          </a:p>
        </p:txBody>
      </p:sp>
    </p:spTree>
    <p:extLst>
      <p:ext uri="{BB962C8B-B14F-4D97-AF65-F5344CB8AC3E}">
        <p14:creationId xmlns:p14="http://schemas.microsoft.com/office/powerpoint/2010/main" val="957299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chemeClr val="tx1"/>
                </a:solidFill>
                <a:latin typeface="Arial" panose="020B0604020202020204" pitchFamily="34" charset="0"/>
              </a:defRPr>
            </a:lvl1pPr>
            <a:lvl2pPr marL="742950" indent="-285750" defTabSz="931863">
              <a:defRPr sz="2800">
                <a:solidFill>
                  <a:schemeClr val="tx1"/>
                </a:solidFill>
                <a:latin typeface="Arial" panose="020B0604020202020204" pitchFamily="34" charset="0"/>
              </a:defRPr>
            </a:lvl2pPr>
            <a:lvl3pPr marL="1143000" indent="-228600" defTabSz="931863">
              <a:defRPr sz="2800">
                <a:solidFill>
                  <a:schemeClr val="tx1"/>
                </a:solidFill>
                <a:latin typeface="Arial" panose="020B0604020202020204" pitchFamily="34" charset="0"/>
              </a:defRPr>
            </a:lvl3pPr>
            <a:lvl4pPr marL="1600200" indent="-228600" defTabSz="931863">
              <a:defRPr sz="2800">
                <a:solidFill>
                  <a:schemeClr val="tx1"/>
                </a:solidFill>
                <a:latin typeface="Arial" panose="020B0604020202020204" pitchFamily="34" charset="0"/>
              </a:defRPr>
            </a:lvl4pPr>
            <a:lvl5pPr marL="2057400" indent="-228600" defTabSz="931863">
              <a:defRPr sz="28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800">
                <a:solidFill>
                  <a:schemeClr val="tx1"/>
                </a:solidFill>
                <a:latin typeface="Arial" panose="020B0604020202020204" pitchFamily="34" charset="0"/>
              </a:defRPr>
            </a:lvl9pPr>
          </a:lstStyle>
          <a:p>
            <a:fld id="{189FD15E-412E-44A0-B067-2C43635847E4}" type="slidenum">
              <a:rPr lang="en-US" altLang="en-US" sz="1300" smtClean="0">
                <a:latin typeface="Times New Roman" panose="02020603050405020304" pitchFamily="18" charset="0"/>
              </a:rPr>
              <a:pPr/>
              <a:t>11</a:t>
            </a:fld>
            <a:endParaRPr lang="en-US" altLang="en-US" sz="1300" smtClean="0">
              <a:latin typeface="Times New Roman" panose="02020603050405020304" pitchFamily="18" charset="0"/>
            </a:endParaRPr>
          </a:p>
        </p:txBody>
      </p:sp>
    </p:spTree>
    <p:extLst>
      <p:ext uri="{BB962C8B-B14F-4D97-AF65-F5344CB8AC3E}">
        <p14:creationId xmlns:p14="http://schemas.microsoft.com/office/powerpoint/2010/main" val="2231079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chemeClr val="tx1"/>
                </a:solidFill>
                <a:latin typeface="Arial" panose="020B0604020202020204" pitchFamily="34" charset="0"/>
              </a:defRPr>
            </a:lvl1pPr>
            <a:lvl2pPr marL="742950" indent="-285750" defTabSz="931863">
              <a:defRPr sz="2800">
                <a:solidFill>
                  <a:schemeClr val="tx1"/>
                </a:solidFill>
                <a:latin typeface="Arial" panose="020B0604020202020204" pitchFamily="34" charset="0"/>
              </a:defRPr>
            </a:lvl2pPr>
            <a:lvl3pPr marL="1143000" indent="-228600" defTabSz="931863">
              <a:defRPr sz="2800">
                <a:solidFill>
                  <a:schemeClr val="tx1"/>
                </a:solidFill>
                <a:latin typeface="Arial" panose="020B0604020202020204" pitchFamily="34" charset="0"/>
              </a:defRPr>
            </a:lvl3pPr>
            <a:lvl4pPr marL="1600200" indent="-228600" defTabSz="931863">
              <a:defRPr sz="2800">
                <a:solidFill>
                  <a:schemeClr val="tx1"/>
                </a:solidFill>
                <a:latin typeface="Arial" panose="020B0604020202020204" pitchFamily="34" charset="0"/>
              </a:defRPr>
            </a:lvl4pPr>
            <a:lvl5pPr marL="2057400" indent="-228600" defTabSz="931863">
              <a:defRPr sz="28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800">
                <a:solidFill>
                  <a:schemeClr val="tx1"/>
                </a:solidFill>
                <a:latin typeface="Arial" panose="020B0604020202020204" pitchFamily="34" charset="0"/>
              </a:defRPr>
            </a:lvl9pPr>
          </a:lstStyle>
          <a:p>
            <a:fld id="{27B50259-DCE6-4A3F-A8CA-3867983ABB53}" type="slidenum">
              <a:rPr lang="en-US" altLang="en-US" sz="1300" smtClean="0">
                <a:latin typeface="Times New Roman" panose="02020603050405020304" pitchFamily="18" charset="0"/>
              </a:rPr>
              <a:pPr/>
              <a:t>20</a:t>
            </a:fld>
            <a:endParaRPr lang="en-US" altLang="en-US" sz="1300" smtClean="0">
              <a:latin typeface="Times New Roman" panose="02020603050405020304" pitchFamily="18" charset="0"/>
            </a:endParaRPr>
          </a:p>
        </p:txBody>
      </p:sp>
    </p:spTree>
    <p:extLst>
      <p:ext uri="{BB962C8B-B14F-4D97-AF65-F5344CB8AC3E}">
        <p14:creationId xmlns:p14="http://schemas.microsoft.com/office/powerpoint/2010/main" val="182278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Interpolation Search</a:t>
            </a:r>
            <a:r>
              <a:rPr lang="en-US" dirty="0" smtClean="0"/>
              <a:t>: </a:t>
            </a:r>
            <a:r>
              <a:rPr lang="en-US" b="1" dirty="0" smtClean="0"/>
              <a:t>Interpolation search</a:t>
            </a:r>
            <a:r>
              <a:rPr lang="en-US" dirty="0" smtClean="0"/>
              <a:t> is an algorithm for searching for a given key in an indexed array that has been ordered</a:t>
            </a:r>
            <a:r>
              <a:rPr lang="en-US" baseline="0" dirty="0" smtClean="0"/>
              <a:t> </a:t>
            </a:r>
            <a:r>
              <a:rPr lang="en-US" dirty="0" smtClean="0"/>
              <a:t>by numerical values assigned to the keys (</a:t>
            </a:r>
            <a:r>
              <a:rPr lang="en-US" i="1" dirty="0" smtClean="0"/>
              <a:t>key values</a:t>
            </a:r>
            <a:r>
              <a:rPr lang="en-US" dirty="0" smtClean="0"/>
              <a:t>). It parallels how humans search through a telephone book for a particular name, the key value by which the book's entries are ordered. In each search step it calculates where in the remaining search space the sought item might be, based on the key values at the bounds of the search space and the value of the sought key, usually via a linear interpolation. The key value actually found at this estimated position is then compared to the key value being sought. If it is not equal, then depending on the comparison, the remaining search space is reduced to the part before or after the estimated position. This method will only work if calculations on the size of differences between key values are sensible. [Wikipedia]</a:t>
            </a:r>
            <a:r>
              <a:rPr lang="en-US" baseline="0" dirty="0" smtClean="0"/>
              <a:t> </a:t>
            </a:r>
            <a:endParaRPr lang="en-US" dirty="0" smtClean="0"/>
          </a:p>
          <a:p>
            <a:endParaRPr lang="en-US" dirty="0" smtClean="0"/>
          </a:p>
          <a:p>
            <a:r>
              <a:rPr lang="en-US" u="sng" dirty="0" smtClean="0"/>
              <a:t>Binary</a:t>
            </a:r>
            <a:r>
              <a:rPr lang="en-US" u="sng" baseline="0" dirty="0" smtClean="0"/>
              <a:t> Search Trees</a:t>
            </a:r>
            <a:r>
              <a:rPr lang="en-US" baseline="0" dirty="0" smtClean="0"/>
              <a:t>: </a:t>
            </a:r>
            <a:r>
              <a:rPr lang="en-US" b="1" dirty="0" smtClean="0"/>
              <a:t>Binary search trees </a:t>
            </a:r>
            <a:r>
              <a:rPr lang="en-US" dirty="0" smtClean="0"/>
              <a:t>keep their keys in sorted order, so that lookup and other operations can use the principle of binary search: when looking for a key in a tree (or a place to insert a new key), they traverse the tree from root to leaf, making comparisons to keys stored in the nodes of the tree and deciding, based on the comparison, to continue searching in the left or right subtrees. On average, this means that each comparison allows the operations to skip about half of the tree, so that each lookup, insertion or deletion takes time proportional to the logarithm of the number of items stored in the tree. This is much better than the linear time required to find items by key in an (unsorted) array, but slower than the corresponding operations on hash</a:t>
            </a:r>
            <a:r>
              <a:rPr lang="en-US" baseline="0" dirty="0" smtClean="0"/>
              <a:t> tables. [Wikipedia]</a:t>
            </a:r>
          </a:p>
          <a:p>
            <a:endParaRPr lang="en-US" baseline="0" dirty="0" smtClean="0"/>
          </a:p>
          <a:p>
            <a:r>
              <a:rPr lang="en-US" u="sng" baseline="0" dirty="0" smtClean="0"/>
              <a:t>Hash Tables</a:t>
            </a:r>
            <a:r>
              <a:rPr lang="en-US" baseline="0" dirty="0" smtClean="0"/>
              <a:t>: </a:t>
            </a:r>
            <a:r>
              <a:rPr lang="en-US" b="1" dirty="0" smtClean="0"/>
              <a:t>Hash table</a:t>
            </a:r>
            <a:r>
              <a:rPr lang="en-US" dirty="0" smtClean="0"/>
              <a:t> (</a:t>
            </a:r>
            <a:r>
              <a:rPr lang="en-US" b="1" dirty="0" smtClean="0"/>
              <a:t>hash map</a:t>
            </a:r>
            <a:r>
              <a:rPr lang="en-US" dirty="0" smtClean="0"/>
              <a:t>) is a data struc</a:t>
            </a:r>
            <a:r>
              <a:rPr lang="en-US" baseline="0" dirty="0" smtClean="0"/>
              <a:t>ture, </a:t>
            </a:r>
            <a:r>
              <a:rPr lang="en-US" dirty="0" smtClean="0"/>
              <a:t>which implements an</a:t>
            </a:r>
            <a:r>
              <a:rPr lang="en-US" baseline="0" dirty="0" smtClean="0"/>
              <a:t> associative array abstract data type</a:t>
            </a:r>
            <a:r>
              <a:rPr lang="en-US" dirty="0" smtClean="0"/>
              <a:t>, a structure that can map keys</a:t>
            </a:r>
            <a:r>
              <a:rPr lang="en-US" baseline="0" dirty="0" smtClean="0"/>
              <a:t> </a:t>
            </a:r>
            <a:r>
              <a:rPr lang="en-US" dirty="0" smtClean="0"/>
              <a:t>to</a:t>
            </a:r>
            <a:r>
              <a:rPr lang="en-US" baseline="0" dirty="0" smtClean="0"/>
              <a:t> values.</a:t>
            </a:r>
            <a:r>
              <a:rPr lang="en-US" dirty="0" smtClean="0"/>
              <a:t> A hash table uses a hash</a:t>
            </a:r>
            <a:r>
              <a:rPr lang="en-US" baseline="0" dirty="0" smtClean="0"/>
              <a:t> function </a:t>
            </a:r>
            <a:r>
              <a:rPr lang="en-US" dirty="0" smtClean="0"/>
              <a:t>to compute an </a:t>
            </a:r>
            <a:r>
              <a:rPr lang="en-US" i="1" dirty="0" smtClean="0"/>
              <a:t>index</a:t>
            </a:r>
            <a:r>
              <a:rPr lang="en-US" dirty="0" smtClean="0"/>
              <a:t> into an array of </a:t>
            </a:r>
            <a:r>
              <a:rPr lang="en-US" i="1" dirty="0" smtClean="0"/>
              <a:t>buckets</a:t>
            </a:r>
            <a:r>
              <a:rPr lang="en-US" dirty="0" smtClean="0"/>
              <a:t> or </a:t>
            </a:r>
            <a:r>
              <a:rPr lang="en-US" i="1" dirty="0" smtClean="0"/>
              <a:t>slots</a:t>
            </a:r>
            <a:r>
              <a:rPr lang="en-US" dirty="0" smtClean="0"/>
              <a:t>, from which the desired value can be found.</a:t>
            </a:r>
            <a:r>
              <a:rPr lang="en-US" baseline="0" dirty="0" smtClean="0"/>
              <a:t> </a:t>
            </a:r>
            <a:r>
              <a:rPr lang="en-US" dirty="0" smtClean="0"/>
              <a:t>Ideally, the hash function will assign each key to a unique bucket, but most hash table designs employ an imperfect hash function, which might cause hash</a:t>
            </a:r>
            <a:r>
              <a:rPr lang="en-US" baseline="0" dirty="0" smtClean="0"/>
              <a:t> </a:t>
            </a:r>
            <a:r>
              <a:rPr lang="en-US" i="1" baseline="0" dirty="0" smtClean="0"/>
              <a:t>collisions</a:t>
            </a:r>
            <a:r>
              <a:rPr lang="en-US" baseline="0" dirty="0" smtClean="0"/>
              <a:t>, </a:t>
            </a:r>
            <a:r>
              <a:rPr lang="en-US" dirty="0" smtClean="0"/>
              <a:t>where the hash function generates the same index for more than one key. Such collisions must be accommodated in some way.</a:t>
            </a:r>
            <a:r>
              <a:rPr lang="en-US" baseline="0" dirty="0" smtClean="0"/>
              <a:t>  </a:t>
            </a:r>
            <a:r>
              <a:rPr lang="en-US" dirty="0" smtClean="0"/>
              <a:t>In a well-dimensioned hash table, the average cost</a:t>
            </a:r>
            <a:r>
              <a:rPr lang="en-US" baseline="0" dirty="0" smtClean="0"/>
              <a:t> </a:t>
            </a:r>
            <a:r>
              <a:rPr lang="en-US" dirty="0" smtClean="0"/>
              <a:t>for each lookup is independent of the number of elements stored in the table. </a:t>
            </a:r>
            <a:r>
              <a:rPr lang="en-US" baseline="0" dirty="0" smtClean="0"/>
              <a:t>[Wikipedia]</a:t>
            </a:r>
          </a:p>
          <a:p>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u="sng" baseline="0" dirty="0" smtClean="0"/>
              <a:t>Best-First</a:t>
            </a:r>
            <a:r>
              <a:rPr lang="en-US" baseline="0" dirty="0" smtClean="0"/>
              <a:t>: </a:t>
            </a:r>
            <a:r>
              <a:rPr lang="en-US" b="1" dirty="0" smtClean="0"/>
              <a:t>Best-first search</a:t>
            </a:r>
            <a:r>
              <a:rPr lang="en-US" dirty="0" smtClean="0"/>
              <a:t> is a search algorithm which explores a graph by expanding the most promising node chosen according to a specified rule. </a:t>
            </a:r>
            <a:r>
              <a:rPr lang="en-US" baseline="0" dirty="0" smtClean="0"/>
              <a:t>[Wikipedia]</a:t>
            </a:r>
          </a:p>
          <a:p>
            <a:endParaRPr lang="en-US"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u="sng" baseline="0" dirty="0" smtClean="0"/>
              <a:t>A*</a:t>
            </a:r>
            <a:r>
              <a:rPr lang="en-US" baseline="0" dirty="0" smtClean="0"/>
              <a:t>: </a:t>
            </a:r>
            <a:r>
              <a:rPr lang="en-US" b="1" dirty="0" smtClean="0"/>
              <a:t>A*</a:t>
            </a:r>
            <a:r>
              <a:rPr lang="en-US" dirty="0" smtClean="0"/>
              <a:t> (pronounced as "A star") is a computer</a:t>
            </a:r>
            <a:r>
              <a:rPr lang="en-US" baseline="0" dirty="0" smtClean="0"/>
              <a:t> algorithm </a:t>
            </a:r>
            <a:r>
              <a:rPr lang="en-US" dirty="0" smtClean="0"/>
              <a:t>that is widely used in pathfinding and graph traversal, the process of plotting an efficiently directed path between multiple points, called nodes. It enjoys widespread use due to its performance and accuracy. However, in practical travel-routing systems, it is generally outperformed by algorithms which can pre-process the graph to attain better performance,</a:t>
            </a:r>
            <a:r>
              <a:rPr lang="en-US" baseline="0" dirty="0" smtClean="0"/>
              <a:t> </a:t>
            </a:r>
            <a:r>
              <a:rPr lang="en-US" dirty="0" smtClean="0"/>
              <a:t>although other work has found A* to be superior to other approaches. </a:t>
            </a:r>
            <a:r>
              <a:rPr lang="en-US" baseline="0" dirty="0" smtClean="0"/>
              <a:t>[Wikipedia]</a:t>
            </a:r>
          </a:p>
        </p:txBody>
      </p:sp>
      <p:sp>
        <p:nvSpPr>
          <p:cNvPr id="4" name="Slide Number Placeholder 3"/>
          <p:cNvSpPr>
            <a:spLocks noGrp="1"/>
          </p:cNvSpPr>
          <p:nvPr>
            <p:ph type="sldNum" sz="quarter" idx="10"/>
          </p:nvPr>
        </p:nvSpPr>
        <p:spPr/>
        <p:txBody>
          <a:bodyPr/>
          <a:lstStyle/>
          <a:p>
            <a:pPr>
              <a:defRPr/>
            </a:pPr>
            <a:fld id="{AE79A0A5-1B2C-4B81-97C7-8CFAB6D780B3}" type="slidenum">
              <a:rPr lang="en-US" altLang="en-US" smtClean="0"/>
              <a:pPr>
                <a:defRPr/>
              </a:pPr>
              <a:t>34</a:t>
            </a:fld>
            <a:endParaRPr lang="en-US" altLang="en-US"/>
          </a:p>
        </p:txBody>
      </p:sp>
    </p:spTree>
    <p:extLst>
      <p:ext uri="{BB962C8B-B14F-4D97-AF65-F5344CB8AC3E}">
        <p14:creationId xmlns:p14="http://schemas.microsoft.com/office/powerpoint/2010/main" val="75079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AF30E1-296D-43C3-8FED-F75AF34437B9}" type="slidenum">
              <a:rPr lang="en-US" altLang="en-US" sz="1200"/>
              <a:pPr/>
              <a:t>35</a:t>
            </a:fld>
            <a:endParaRPr lang="en-US" altLang="en-US" sz="1200"/>
          </a:p>
        </p:txBody>
      </p:sp>
      <p:sp>
        <p:nvSpPr>
          <p:cNvPr id="6147" name="Rectangle 2"/>
          <p:cNvSpPr>
            <a:spLocks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8326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E15692-225C-4A79-8555-FFF5540D3237}" type="slidenum">
              <a:rPr lang="en-US" altLang="en-US" sz="1200"/>
              <a:pPr/>
              <a:t>46</a:t>
            </a:fld>
            <a:endParaRPr lang="en-US" altLang="en-US" sz="1200"/>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r>
              <a:rPr lang="en-US" altLang="en-US" smtClean="0"/>
              <a:t>Generating a solution may mean moving in the state space, or perhaps constructing a path through the state space. The path may end at a goal state, in which case we are done.</a:t>
            </a:r>
          </a:p>
          <a:p>
            <a:endParaRPr lang="en-US" altLang="en-US" smtClean="0"/>
          </a:p>
          <a:p>
            <a:r>
              <a:rPr lang="en-US" altLang="en-US" smtClean="0"/>
              <a:t>If a </a:t>
            </a:r>
            <a:r>
              <a:rPr lang="en-US" altLang="en-US" i="1" smtClean="0"/>
              <a:t>systematic</a:t>
            </a:r>
            <a:r>
              <a:rPr lang="en-US" altLang="en-US" smtClean="0"/>
              <a:t> mechanism for generation is used the algorithm can always find the best solution. </a:t>
            </a:r>
          </a:p>
          <a:p>
            <a:endParaRPr lang="en-US" altLang="en-US" smtClean="0"/>
          </a:p>
          <a:p>
            <a:r>
              <a:rPr lang="en-US" altLang="en-US" smtClean="0"/>
              <a:t>Random generation may work in some domains.</a:t>
            </a:r>
          </a:p>
          <a:p>
            <a:endParaRPr lang="en-US" altLang="en-US" smtClean="0"/>
          </a:p>
          <a:p>
            <a:r>
              <a:rPr lang="en-US" altLang="en-US" smtClean="0"/>
              <a:t>Depth first search since complete solutions are generated before they can be tested.</a:t>
            </a:r>
          </a:p>
        </p:txBody>
      </p:sp>
    </p:spTree>
    <p:extLst>
      <p:ext uri="{BB962C8B-B14F-4D97-AF65-F5344CB8AC3E}">
        <p14:creationId xmlns:p14="http://schemas.microsoft.com/office/powerpoint/2010/main" val="1384147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27EAA2-0D57-4658-BB43-20FFAEB0CD4D}" type="slidenum">
              <a:rPr lang="en-US" altLang="en-US" sz="1200"/>
              <a:pPr/>
              <a:t>48</a:t>
            </a:fld>
            <a:endParaRPr lang="en-US" altLang="en-US" sz="1200"/>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r>
              <a:rPr lang="en-US" altLang="en-US" smtClean="0"/>
              <a:t>ABCD = 18</a:t>
            </a:r>
          </a:p>
          <a:p>
            <a:r>
              <a:rPr lang="en-US" altLang="en-US" smtClean="0"/>
              <a:t>  BACD = 13 - take it</a:t>
            </a:r>
          </a:p>
          <a:p>
            <a:r>
              <a:rPr lang="en-US" altLang="en-US" smtClean="0"/>
              <a:t>  ABCD = 18 - nope</a:t>
            </a:r>
          </a:p>
          <a:p>
            <a:r>
              <a:rPr lang="en-US" altLang="en-US" smtClean="0"/>
              <a:t>  BCAD - 11 - take it (is the optimum)</a:t>
            </a:r>
          </a:p>
          <a:p>
            <a:r>
              <a:rPr lang="en-US" altLang="en-US" smtClean="0"/>
              <a:t>     CBAD - 18</a:t>
            </a:r>
          </a:p>
          <a:p>
            <a:r>
              <a:rPr lang="en-US" altLang="en-US" smtClean="0"/>
              <a:t>     BACD - 13</a:t>
            </a:r>
          </a:p>
          <a:p>
            <a:r>
              <a:rPr lang="en-US" altLang="en-US" smtClean="0"/>
              <a:t>     BCDA - 18</a:t>
            </a:r>
          </a:p>
          <a:p>
            <a:r>
              <a:rPr lang="en-US" altLang="en-US" smtClean="0"/>
              <a:t>     DCAB - 13 nope</a:t>
            </a:r>
          </a:p>
        </p:txBody>
      </p:sp>
    </p:spTree>
    <p:extLst>
      <p:ext uri="{BB962C8B-B14F-4D97-AF65-F5344CB8AC3E}">
        <p14:creationId xmlns:p14="http://schemas.microsoft.com/office/powerpoint/2010/main" val="3563830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a:xfrm>
            <a:off x="3429000" y="6553200"/>
            <a:ext cx="3048000" cy="152400"/>
          </a:xfrm>
        </p:spPr>
        <p:txBody>
          <a:bodyPr/>
          <a:lstStyle>
            <a:lvl1pPr>
              <a:defRPr/>
            </a:lvl1pPr>
          </a:lstStyle>
          <a:p>
            <a:pPr>
              <a:defRPr/>
            </a:pPr>
            <a:r>
              <a:rPr lang="it-IT" smtClean="0"/>
              <a:t>CS 321 - Data Structures</a:t>
            </a:r>
            <a:endParaRPr lang="en-US"/>
          </a:p>
        </p:txBody>
      </p:sp>
      <p:sp>
        <p:nvSpPr>
          <p:cNvPr id="5" name="Rectangle 4"/>
          <p:cNvSpPr>
            <a:spLocks noGrp="1" noChangeArrowheads="1"/>
          </p:cNvSpPr>
          <p:nvPr>
            <p:ph type="sldNum" sz="quarter" idx="11"/>
          </p:nvPr>
        </p:nvSpPr>
        <p:spPr/>
        <p:txBody>
          <a:bodyPr/>
          <a:lstStyle>
            <a:lvl1pPr>
              <a:defRPr sz="1600"/>
            </a:lvl1pPr>
          </a:lstStyle>
          <a:p>
            <a:pPr>
              <a:defRPr/>
            </a:pPr>
            <a:fld id="{682AECFF-4AF7-42E3-91C4-8C2A1AE80B4A}" type="slidenum">
              <a:rPr lang="en-US" altLang="en-US"/>
              <a:pPr>
                <a:defRPr/>
              </a:pPr>
              <a:t>‹#›</a:t>
            </a:fld>
            <a:endParaRPr lang="en-US" altLang="en-US" dirty="0"/>
          </a:p>
        </p:txBody>
      </p:sp>
    </p:spTree>
    <p:extLst>
      <p:ext uri="{BB962C8B-B14F-4D97-AF65-F5344CB8AC3E}">
        <p14:creationId xmlns:p14="http://schemas.microsoft.com/office/powerpoint/2010/main" val="1574816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xfrm>
            <a:off x="3429000" y="6400800"/>
            <a:ext cx="3048000" cy="457200"/>
          </a:xfrm>
        </p:spPr>
        <p:txBody>
          <a:bodyPr/>
          <a:lstStyle>
            <a:lvl1pPr>
              <a:defRPr/>
            </a:lvl1pPr>
          </a:lstStyle>
          <a:p>
            <a:pPr>
              <a:defRPr/>
            </a:pPr>
            <a:r>
              <a:rPr lang="it-IT" smtClean="0"/>
              <a:t>CS 321 - Data Structures</a:t>
            </a:r>
            <a:endParaRPr lang="en-US"/>
          </a:p>
        </p:txBody>
      </p:sp>
      <p:sp>
        <p:nvSpPr>
          <p:cNvPr id="5" name="Rectangle 4"/>
          <p:cNvSpPr>
            <a:spLocks noGrp="1" noChangeArrowheads="1"/>
          </p:cNvSpPr>
          <p:nvPr>
            <p:ph type="sldNum" sz="quarter" idx="11"/>
          </p:nvPr>
        </p:nvSpPr>
        <p:spPr>
          <a:xfrm>
            <a:off x="6781800" y="6416675"/>
            <a:ext cx="1905000" cy="457200"/>
          </a:xfrm>
        </p:spPr>
        <p:txBody>
          <a:bodyPr/>
          <a:lstStyle>
            <a:lvl1pPr>
              <a:defRPr sz="1600" b="0"/>
            </a:lvl1pPr>
          </a:lstStyle>
          <a:p>
            <a:pPr>
              <a:defRPr/>
            </a:pPr>
            <a:fld id="{CD0FDC70-65EE-4DD3-9A82-18DF1666D9F2}" type="slidenum">
              <a:rPr lang="en-US" altLang="en-US"/>
              <a:pPr>
                <a:defRPr/>
              </a:pPr>
              <a:t>‹#›</a:t>
            </a:fld>
            <a:endParaRPr lang="en-US" altLang="en-US" dirty="0"/>
          </a:p>
        </p:txBody>
      </p:sp>
    </p:spTree>
    <p:extLst>
      <p:ext uri="{BB962C8B-B14F-4D97-AF65-F5344CB8AC3E}">
        <p14:creationId xmlns:p14="http://schemas.microsoft.com/office/powerpoint/2010/main" val="171980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2400"/>
            <a:ext cx="21717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627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xfrm>
            <a:off x="3409950" y="6400800"/>
            <a:ext cx="3048000" cy="457200"/>
          </a:xfrm>
        </p:spPr>
        <p:txBody>
          <a:bodyPr/>
          <a:lstStyle>
            <a:lvl1pPr>
              <a:defRPr/>
            </a:lvl1pPr>
          </a:lstStyle>
          <a:p>
            <a:pPr>
              <a:defRPr/>
            </a:pPr>
            <a:r>
              <a:rPr lang="it-IT" smtClean="0"/>
              <a:t>CS 321 - Data Structures</a:t>
            </a:r>
            <a:endParaRPr lang="en-US"/>
          </a:p>
        </p:txBody>
      </p:sp>
      <p:sp>
        <p:nvSpPr>
          <p:cNvPr id="5" name="Rectangle 4"/>
          <p:cNvSpPr>
            <a:spLocks noGrp="1" noChangeArrowheads="1"/>
          </p:cNvSpPr>
          <p:nvPr>
            <p:ph type="sldNum" sz="quarter" idx="11"/>
          </p:nvPr>
        </p:nvSpPr>
        <p:spPr>
          <a:xfrm>
            <a:off x="6743700" y="6400800"/>
            <a:ext cx="1905000" cy="457200"/>
          </a:xfrm>
        </p:spPr>
        <p:txBody>
          <a:bodyPr/>
          <a:lstStyle>
            <a:lvl1pPr>
              <a:defRPr sz="1600" b="0"/>
            </a:lvl1pPr>
          </a:lstStyle>
          <a:p>
            <a:pPr>
              <a:defRPr/>
            </a:pPr>
            <a:fld id="{83DDDDA8-BF26-4A94-AA47-C304E84BFB09}" type="slidenum">
              <a:rPr lang="en-US" altLang="en-US"/>
              <a:pPr>
                <a:defRPr/>
              </a:pPr>
              <a:t>‹#›</a:t>
            </a:fld>
            <a:endParaRPr lang="en-US" altLang="en-US" dirty="0"/>
          </a:p>
        </p:txBody>
      </p:sp>
    </p:spTree>
    <p:extLst>
      <p:ext uri="{BB962C8B-B14F-4D97-AF65-F5344CB8AC3E}">
        <p14:creationId xmlns:p14="http://schemas.microsoft.com/office/powerpoint/2010/main" val="233953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xfrm>
            <a:off x="3352800" y="6388100"/>
            <a:ext cx="3048000" cy="457200"/>
          </a:xfrm>
        </p:spPr>
        <p:txBody>
          <a:bodyPr/>
          <a:lstStyle>
            <a:lvl1pPr>
              <a:defRPr/>
            </a:lvl1pPr>
          </a:lstStyle>
          <a:p>
            <a:pPr>
              <a:defRPr/>
            </a:pPr>
            <a:r>
              <a:rPr lang="it-IT" smtClean="0"/>
              <a:t>CS 321 - Data Structures</a:t>
            </a:r>
            <a:endParaRPr lang="en-US"/>
          </a:p>
        </p:txBody>
      </p:sp>
      <p:sp>
        <p:nvSpPr>
          <p:cNvPr id="5" name="Rectangle 4"/>
          <p:cNvSpPr>
            <a:spLocks noGrp="1" noChangeArrowheads="1"/>
          </p:cNvSpPr>
          <p:nvPr>
            <p:ph type="sldNum" sz="quarter" idx="11"/>
          </p:nvPr>
        </p:nvSpPr>
        <p:spPr>
          <a:xfrm>
            <a:off x="6781800" y="6388100"/>
            <a:ext cx="1905000" cy="457200"/>
          </a:xfrm>
        </p:spPr>
        <p:txBody>
          <a:bodyPr/>
          <a:lstStyle>
            <a:lvl1pPr>
              <a:defRPr sz="1600" b="0"/>
            </a:lvl1pPr>
          </a:lstStyle>
          <a:p>
            <a:pPr>
              <a:defRPr/>
            </a:pPr>
            <a:fld id="{68195B65-666D-4129-8D05-32C605307DED}" type="slidenum">
              <a:rPr lang="en-US" altLang="en-US"/>
              <a:pPr>
                <a:defRPr/>
              </a:pPr>
              <a:t>‹#›</a:t>
            </a:fld>
            <a:endParaRPr lang="en-US" altLang="en-US" dirty="0"/>
          </a:p>
        </p:txBody>
      </p:sp>
    </p:spTree>
    <p:extLst>
      <p:ext uri="{BB962C8B-B14F-4D97-AF65-F5344CB8AC3E}">
        <p14:creationId xmlns:p14="http://schemas.microsoft.com/office/powerpoint/2010/main" val="403318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p:txBody>
          <a:bodyPr/>
          <a:lstStyle>
            <a:lvl1pPr>
              <a:defRPr/>
            </a:lvl1pPr>
          </a:lstStyle>
          <a:p>
            <a:pPr>
              <a:defRPr/>
            </a:pPr>
            <a:r>
              <a:rPr lang="it-IT" smtClean="0"/>
              <a:t>CS 321 - Data Structures</a:t>
            </a:r>
            <a:endParaRPr lang="en-US"/>
          </a:p>
        </p:txBody>
      </p:sp>
      <p:sp>
        <p:nvSpPr>
          <p:cNvPr id="5" name="Rectangle 4"/>
          <p:cNvSpPr>
            <a:spLocks noGrp="1" noChangeArrowheads="1"/>
          </p:cNvSpPr>
          <p:nvPr>
            <p:ph type="sldNum" sz="quarter" idx="11"/>
          </p:nvPr>
        </p:nvSpPr>
        <p:spPr/>
        <p:txBody>
          <a:bodyPr/>
          <a:lstStyle>
            <a:lvl1pPr>
              <a:defRPr sz="1600" b="0"/>
            </a:lvl1pPr>
          </a:lstStyle>
          <a:p>
            <a:pPr>
              <a:defRPr/>
            </a:pPr>
            <a:fld id="{9CE47850-DBA6-4040-876C-D679BB1C57DD}" type="slidenum">
              <a:rPr lang="en-US" altLang="en-US"/>
              <a:pPr>
                <a:defRPr/>
              </a:pPr>
              <a:t>‹#›</a:t>
            </a:fld>
            <a:endParaRPr lang="en-US" altLang="en-US" dirty="0"/>
          </a:p>
        </p:txBody>
      </p:sp>
    </p:spTree>
    <p:extLst>
      <p:ext uri="{BB962C8B-B14F-4D97-AF65-F5344CB8AC3E}">
        <p14:creationId xmlns:p14="http://schemas.microsoft.com/office/powerpoint/2010/main" val="273414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8382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267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xfrm>
            <a:off x="3429000" y="6400800"/>
            <a:ext cx="3048000" cy="457200"/>
          </a:xfrm>
        </p:spPr>
        <p:txBody>
          <a:bodyPr/>
          <a:lstStyle>
            <a:lvl1pPr>
              <a:defRPr/>
            </a:lvl1pPr>
          </a:lstStyle>
          <a:p>
            <a:pPr>
              <a:defRPr/>
            </a:pPr>
            <a:r>
              <a:rPr lang="it-IT" smtClean="0"/>
              <a:t>CS 321 - Data Structures</a:t>
            </a:r>
            <a:endParaRPr lang="en-US"/>
          </a:p>
        </p:txBody>
      </p:sp>
      <p:sp>
        <p:nvSpPr>
          <p:cNvPr id="6" name="Rectangle 5"/>
          <p:cNvSpPr>
            <a:spLocks noGrp="1" noChangeArrowheads="1"/>
          </p:cNvSpPr>
          <p:nvPr>
            <p:ph type="sldNum" sz="quarter" idx="11"/>
          </p:nvPr>
        </p:nvSpPr>
        <p:spPr>
          <a:xfrm>
            <a:off x="6781800" y="6407150"/>
            <a:ext cx="1905000" cy="457200"/>
          </a:xfrm>
        </p:spPr>
        <p:txBody>
          <a:bodyPr/>
          <a:lstStyle>
            <a:lvl1pPr>
              <a:defRPr sz="1600" b="0"/>
            </a:lvl1pPr>
          </a:lstStyle>
          <a:p>
            <a:pPr>
              <a:defRPr/>
            </a:pPr>
            <a:fld id="{8412BB40-EED7-4D6F-9C01-3A9931EAEC1D}" type="slidenum">
              <a:rPr lang="en-US" altLang="en-US"/>
              <a:pPr>
                <a:defRPr/>
              </a:pPr>
              <a:t>‹#›</a:t>
            </a:fld>
            <a:endParaRPr lang="en-US" altLang="en-US" dirty="0"/>
          </a:p>
        </p:txBody>
      </p:sp>
    </p:spTree>
    <p:extLst>
      <p:ext uri="{BB962C8B-B14F-4D97-AF65-F5344CB8AC3E}">
        <p14:creationId xmlns:p14="http://schemas.microsoft.com/office/powerpoint/2010/main" val="389220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xfrm>
            <a:off x="3429000" y="6400800"/>
            <a:ext cx="3048000" cy="457200"/>
          </a:xfrm>
        </p:spPr>
        <p:txBody>
          <a:bodyPr/>
          <a:lstStyle>
            <a:lvl1pPr>
              <a:defRPr/>
            </a:lvl1pPr>
          </a:lstStyle>
          <a:p>
            <a:pPr>
              <a:defRPr/>
            </a:pPr>
            <a:r>
              <a:rPr lang="it-IT" smtClean="0"/>
              <a:t>CS 321 - Data Structures</a:t>
            </a:r>
            <a:endParaRPr lang="en-US"/>
          </a:p>
        </p:txBody>
      </p:sp>
      <p:sp>
        <p:nvSpPr>
          <p:cNvPr id="8" name="Rectangle 7"/>
          <p:cNvSpPr>
            <a:spLocks noGrp="1" noChangeArrowheads="1"/>
          </p:cNvSpPr>
          <p:nvPr>
            <p:ph type="sldNum" sz="quarter" idx="11"/>
          </p:nvPr>
        </p:nvSpPr>
        <p:spPr/>
        <p:txBody>
          <a:bodyPr/>
          <a:lstStyle>
            <a:lvl1pPr>
              <a:defRPr sz="1600" b="0"/>
            </a:lvl1pPr>
          </a:lstStyle>
          <a:p>
            <a:pPr>
              <a:defRPr/>
            </a:pPr>
            <a:fld id="{5B86783B-1D45-4791-AD52-38885E746BFD}" type="slidenum">
              <a:rPr lang="en-US" altLang="en-US"/>
              <a:pPr>
                <a:defRPr/>
              </a:pPr>
              <a:t>‹#›</a:t>
            </a:fld>
            <a:endParaRPr lang="en-US" altLang="en-US" dirty="0"/>
          </a:p>
        </p:txBody>
      </p:sp>
    </p:spTree>
    <p:extLst>
      <p:ext uri="{BB962C8B-B14F-4D97-AF65-F5344CB8AC3E}">
        <p14:creationId xmlns:p14="http://schemas.microsoft.com/office/powerpoint/2010/main" val="361870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xfrm>
            <a:off x="3429000" y="6324600"/>
            <a:ext cx="3048000" cy="457200"/>
          </a:xfrm>
        </p:spPr>
        <p:txBody>
          <a:bodyPr/>
          <a:lstStyle>
            <a:lvl1pPr>
              <a:defRPr/>
            </a:lvl1pPr>
          </a:lstStyle>
          <a:p>
            <a:pPr>
              <a:defRPr/>
            </a:pPr>
            <a:r>
              <a:rPr lang="it-IT" smtClean="0"/>
              <a:t>CS 321 - Data Structures</a:t>
            </a:r>
            <a:endParaRPr lang="en-US"/>
          </a:p>
        </p:txBody>
      </p:sp>
      <p:sp>
        <p:nvSpPr>
          <p:cNvPr id="4" name="Rectangle 3"/>
          <p:cNvSpPr>
            <a:spLocks noGrp="1" noChangeArrowheads="1"/>
          </p:cNvSpPr>
          <p:nvPr>
            <p:ph type="sldNum" sz="quarter" idx="11"/>
          </p:nvPr>
        </p:nvSpPr>
        <p:spPr>
          <a:xfrm>
            <a:off x="6781800" y="6324600"/>
            <a:ext cx="1905000" cy="457200"/>
          </a:xfrm>
        </p:spPr>
        <p:txBody>
          <a:bodyPr/>
          <a:lstStyle>
            <a:lvl1pPr>
              <a:defRPr sz="1600" b="0"/>
            </a:lvl1pPr>
          </a:lstStyle>
          <a:p>
            <a:pPr>
              <a:defRPr/>
            </a:pPr>
            <a:fld id="{0E4E04B4-4F99-4A70-8C97-D6FDC6DFD257}" type="slidenum">
              <a:rPr lang="en-US" altLang="en-US"/>
              <a:pPr>
                <a:defRPr/>
              </a:pPr>
              <a:t>‹#›</a:t>
            </a:fld>
            <a:endParaRPr lang="en-US" altLang="en-US" dirty="0"/>
          </a:p>
        </p:txBody>
      </p:sp>
    </p:spTree>
    <p:extLst>
      <p:ext uri="{BB962C8B-B14F-4D97-AF65-F5344CB8AC3E}">
        <p14:creationId xmlns:p14="http://schemas.microsoft.com/office/powerpoint/2010/main" val="1943232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p:txBody>
          <a:bodyPr/>
          <a:lstStyle>
            <a:lvl1pPr>
              <a:defRPr/>
            </a:lvl1pPr>
          </a:lstStyle>
          <a:p>
            <a:pPr>
              <a:defRPr/>
            </a:pPr>
            <a:r>
              <a:rPr lang="it-IT" smtClean="0"/>
              <a:t>CS 321 - Data Structures</a:t>
            </a:r>
            <a:endParaRPr lang="en-US"/>
          </a:p>
        </p:txBody>
      </p:sp>
      <p:sp>
        <p:nvSpPr>
          <p:cNvPr id="3" name="Rectangle 2"/>
          <p:cNvSpPr>
            <a:spLocks noGrp="1" noChangeArrowheads="1"/>
          </p:cNvSpPr>
          <p:nvPr>
            <p:ph type="sldNum" sz="quarter" idx="11"/>
          </p:nvPr>
        </p:nvSpPr>
        <p:spPr/>
        <p:txBody>
          <a:bodyPr/>
          <a:lstStyle>
            <a:lvl1pPr>
              <a:defRPr sz="1600" b="0"/>
            </a:lvl1pPr>
          </a:lstStyle>
          <a:p>
            <a:pPr>
              <a:defRPr/>
            </a:pPr>
            <a:fld id="{9CA33290-F567-4A32-8FFE-74D6ABA9804C}" type="slidenum">
              <a:rPr lang="en-US" altLang="en-US"/>
              <a:pPr>
                <a:defRPr/>
              </a:pPr>
              <a:t>‹#›</a:t>
            </a:fld>
            <a:endParaRPr lang="en-US" altLang="en-US" dirty="0"/>
          </a:p>
        </p:txBody>
      </p:sp>
    </p:spTree>
    <p:extLst>
      <p:ext uri="{BB962C8B-B14F-4D97-AF65-F5344CB8AC3E}">
        <p14:creationId xmlns:p14="http://schemas.microsoft.com/office/powerpoint/2010/main" val="23383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xfrm>
            <a:off x="3465513" y="6400800"/>
            <a:ext cx="3048000" cy="457200"/>
          </a:xfrm>
        </p:spPr>
        <p:txBody>
          <a:bodyPr/>
          <a:lstStyle>
            <a:lvl1pPr>
              <a:defRPr/>
            </a:lvl1pPr>
          </a:lstStyle>
          <a:p>
            <a:pPr>
              <a:defRPr/>
            </a:pPr>
            <a:r>
              <a:rPr lang="it-IT" smtClean="0"/>
              <a:t>CS 321 - Data Structures</a:t>
            </a:r>
            <a:endParaRPr lang="en-US"/>
          </a:p>
        </p:txBody>
      </p:sp>
      <p:sp>
        <p:nvSpPr>
          <p:cNvPr id="6" name="Rectangle 5"/>
          <p:cNvSpPr>
            <a:spLocks noGrp="1" noChangeArrowheads="1"/>
          </p:cNvSpPr>
          <p:nvPr>
            <p:ph type="sldNum" sz="quarter" idx="11"/>
          </p:nvPr>
        </p:nvSpPr>
        <p:spPr/>
        <p:txBody>
          <a:bodyPr/>
          <a:lstStyle>
            <a:lvl1pPr>
              <a:defRPr sz="1600" b="0"/>
            </a:lvl1pPr>
          </a:lstStyle>
          <a:p>
            <a:pPr>
              <a:defRPr/>
            </a:pPr>
            <a:fld id="{EBB04B5B-BBCE-4706-92B4-16F0AB16E593}" type="slidenum">
              <a:rPr lang="en-US" altLang="en-US"/>
              <a:pPr>
                <a:defRPr/>
              </a:pPr>
              <a:t>‹#›</a:t>
            </a:fld>
            <a:endParaRPr lang="en-US" altLang="en-US" dirty="0"/>
          </a:p>
        </p:txBody>
      </p:sp>
    </p:spTree>
    <p:extLst>
      <p:ext uri="{BB962C8B-B14F-4D97-AF65-F5344CB8AC3E}">
        <p14:creationId xmlns:p14="http://schemas.microsoft.com/office/powerpoint/2010/main" val="54868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xfrm>
            <a:off x="3429000" y="6375400"/>
            <a:ext cx="3048000" cy="457200"/>
          </a:xfrm>
        </p:spPr>
        <p:txBody>
          <a:bodyPr/>
          <a:lstStyle>
            <a:lvl1pPr>
              <a:defRPr/>
            </a:lvl1pPr>
          </a:lstStyle>
          <a:p>
            <a:pPr>
              <a:defRPr/>
            </a:pPr>
            <a:r>
              <a:rPr lang="it-IT" smtClean="0"/>
              <a:t>CS 321 - Data Structures</a:t>
            </a:r>
            <a:endParaRPr lang="en-US"/>
          </a:p>
        </p:txBody>
      </p:sp>
      <p:sp>
        <p:nvSpPr>
          <p:cNvPr id="6" name="Rectangle 5"/>
          <p:cNvSpPr>
            <a:spLocks noGrp="1" noChangeArrowheads="1"/>
          </p:cNvSpPr>
          <p:nvPr>
            <p:ph type="sldNum" sz="quarter" idx="11"/>
          </p:nvPr>
        </p:nvSpPr>
        <p:spPr>
          <a:xfrm>
            <a:off x="6781800" y="6375400"/>
            <a:ext cx="1905000" cy="457200"/>
          </a:xfrm>
        </p:spPr>
        <p:txBody>
          <a:bodyPr/>
          <a:lstStyle>
            <a:lvl1pPr>
              <a:defRPr sz="1600" b="0"/>
            </a:lvl1pPr>
          </a:lstStyle>
          <a:p>
            <a:pPr>
              <a:defRPr/>
            </a:pPr>
            <a:fld id="{8C46B64A-92AC-4BC2-B536-ECF6DD00F165}" type="slidenum">
              <a:rPr lang="en-US" altLang="en-US"/>
              <a:pPr>
                <a:defRPr/>
              </a:pPr>
              <a:t>‹#›</a:t>
            </a:fld>
            <a:endParaRPr lang="en-US" altLang="en-US" dirty="0"/>
          </a:p>
        </p:txBody>
      </p:sp>
    </p:spTree>
    <p:extLst>
      <p:ext uri="{BB962C8B-B14F-4D97-AF65-F5344CB8AC3E}">
        <p14:creationId xmlns:p14="http://schemas.microsoft.com/office/powerpoint/2010/main" val="194508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28600" y="838200"/>
            <a:ext cx="8686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3352800" y="640080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a:latin typeface="Arial" charset="0"/>
              </a:defRPr>
            </a:lvl1pPr>
          </a:lstStyle>
          <a:p>
            <a:pPr>
              <a:defRPr/>
            </a:pPr>
            <a:r>
              <a:rPr lang="it-IT" smtClean="0"/>
              <a:t>CS 321 - Data Structures</a:t>
            </a:r>
            <a:endParaRPr lang="en-US"/>
          </a:p>
        </p:txBody>
      </p:sp>
      <p:sp>
        <p:nvSpPr>
          <p:cNvPr id="1030" name="Rectangle 6"/>
          <p:cNvSpPr>
            <a:spLocks noGrp="1" noChangeArrowheads="1"/>
          </p:cNvSpPr>
          <p:nvPr>
            <p:ph type="sldNum" sz="quarter" idx="4"/>
          </p:nvPr>
        </p:nvSpPr>
        <p:spPr bwMode="auto">
          <a:xfrm>
            <a:off x="6781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800" b="0"/>
            </a:lvl1pPr>
          </a:lstStyle>
          <a:p>
            <a:pPr>
              <a:defRPr/>
            </a:pPr>
            <a:fld id="{E3ECB782-EC3D-490A-97F6-5A6C23A3230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hlink"/>
          </a:solidFill>
          <a:latin typeface="+mj-lt"/>
          <a:ea typeface="+mj-ea"/>
          <a:cs typeface="+mj-cs"/>
        </a:defRPr>
      </a:lvl1pPr>
      <a:lvl2pPr algn="ctr" rtl="0" eaLnBrk="0" fontAlgn="base" hangingPunct="0">
        <a:spcBef>
          <a:spcPct val="0"/>
        </a:spcBef>
        <a:spcAft>
          <a:spcPct val="0"/>
        </a:spcAft>
        <a:defRPr sz="4400">
          <a:solidFill>
            <a:schemeClr val="hlink"/>
          </a:solidFill>
          <a:latin typeface="Arial" charset="0"/>
        </a:defRPr>
      </a:lvl2pPr>
      <a:lvl3pPr algn="ctr" rtl="0" eaLnBrk="0" fontAlgn="base" hangingPunct="0">
        <a:spcBef>
          <a:spcPct val="0"/>
        </a:spcBef>
        <a:spcAft>
          <a:spcPct val="0"/>
        </a:spcAft>
        <a:defRPr sz="4400">
          <a:solidFill>
            <a:schemeClr val="hlink"/>
          </a:solidFill>
          <a:latin typeface="Arial" charset="0"/>
        </a:defRPr>
      </a:lvl3pPr>
      <a:lvl4pPr algn="ctr" rtl="0" eaLnBrk="0" fontAlgn="base" hangingPunct="0">
        <a:spcBef>
          <a:spcPct val="0"/>
        </a:spcBef>
        <a:spcAft>
          <a:spcPct val="0"/>
        </a:spcAft>
        <a:defRPr sz="4400">
          <a:solidFill>
            <a:schemeClr val="hlink"/>
          </a:solidFill>
          <a:latin typeface="Arial" charset="0"/>
        </a:defRPr>
      </a:lvl4pPr>
      <a:lvl5pPr algn="ctr" rtl="0" eaLnBrk="0" fontAlgn="base" hangingPunct="0">
        <a:spcBef>
          <a:spcPct val="0"/>
        </a:spcBef>
        <a:spcAft>
          <a:spcPct val="0"/>
        </a:spcAft>
        <a:defRPr sz="4400">
          <a:solidFill>
            <a:schemeClr val="hlink"/>
          </a:solidFill>
          <a:latin typeface="Arial" charset="0"/>
        </a:defRPr>
      </a:lvl5pPr>
      <a:lvl6pPr marL="457200" algn="ctr" rtl="0" fontAlgn="base">
        <a:spcBef>
          <a:spcPct val="0"/>
        </a:spcBef>
        <a:spcAft>
          <a:spcPct val="0"/>
        </a:spcAft>
        <a:defRPr sz="4400">
          <a:solidFill>
            <a:schemeClr val="hlink"/>
          </a:solidFill>
          <a:latin typeface="Arial" charset="0"/>
        </a:defRPr>
      </a:lvl6pPr>
      <a:lvl7pPr marL="914400" algn="ctr" rtl="0" fontAlgn="base">
        <a:spcBef>
          <a:spcPct val="0"/>
        </a:spcBef>
        <a:spcAft>
          <a:spcPct val="0"/>
        </a:spcAft>
        <a:defRPr sz="4400">
          <a:solidFill>
            <a:schemeClr val="hlink"/>
          </a:solidFill>
          <a:latin typeface="Arial" charset="0"/>
        </a:defRPr>
      </a:lvl7pPr>
      <a:lvl8pPr marL="1371600" algn="ctr" rtl="0" fontAlgn="base">
        <a:spcBef>
          <a:spcPct val="0"/>
        </a:spcBef>
        <a:spcAft>
          <a:spcPct val="0"/>
        </a:spcAft>
        <a:defRPr sz="4400">
          <a:solidFill>
            <a:schemeClr val="hlink"/>
          </a:solidFill>
          <a:latin typeface="Arial" charset="0"/>
        </a:defRPr>
      </a:lvl8pPr>
      <a:lvl9pPr marL="1828800" algn="ctr" rtl="0" fontAlgn="base">
        <a:spcBef>
          <a:spcPct val="0"/>
        </a:spcBef>
        <a:spcAft>
          <a:spcPct val="0"/>
        </a:spcAft>
        <a:defRPr sz="4400">
          <a:solidFill>
            <a:schemeClr val="hlink"/>
          </a:solidFill>
          <a:latin typeface="Arial" charset="0"/>
        </a:defRPr>
      </a:lvl9pPr>
    </p:titleStyle>
    <p:body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a:xfrm>
            <a:off x="885825" y="-46038"/>
            <a:ext cx="7772400" cy="1470025"/>
          </a:xfrm>
        </p:spPr>
        <p:txBody>
          <a:bodyPr/>
          <a:lstStyle/>
          <a:p>
            <a:pPr eaLnBrk="1" hangingPunct="1"/>
            <a:r>
              <a:rPr lang="en-US" altLang="en-US" dirty="0" smtClean="0"/>
              <a:t>Searching</a:t>
            </a:r>
          </a:p>
        </p:txBody>
      </p:sp>
      <p:pic>
        <p:nvPicPr>
          <p:cNvPr id="184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33800"/>
            <a:ext cx="4772025"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295400"/>
            <a:ext cx="238125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828800"/>
            <a:ext cx="58864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581400"/>
            <a:ext cx="4343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715000" y="6229350"/>
            <a:ext cx="3124200" cy="400110"/>
          </a:xfrm>
          <a:prstGeom prst="rect">
            <a:avLst/>
          </a:prstGeom>
          <a:noFill/>
        </p:spPr>
        <p:txBody>
          <a:bodyPr wrap="square" rtlCol="0">
            <a:spAutoFit/>
          </a:bodyPr>
          <a:lstStyle/>
          <a:p>
            <a:r>
              <a:rPr lang="en-US" sz="2000" dirty="0" smtClean="0"/>
              <a:t>CLRS, Sections 9.1 – 9.3</a:t>
            </a:r>
            <a:endParaRPr lang="en-US" sz="2000" dirty="0"/>
          </a:p>
        </p:txBody>
      </p:sp>
    </p:spTree>
    <p:extLst>
      <p:ext uri="{BB962C8B-B14F-4D97-AF65-F5344CB8AC3E}">
        <p14:creationId xmlns:p14="http://schemas.microsoft.com/office/powerpoint/2010/main" val="3832706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en-US" smtClean="0"/>
              <a:t>Binary Search</a:t>
            </a:r>
          </a:p>
        </p:txBody>
      </p:sp>
      <p:sp>
        <p:nvSpPr>
          <p:cNvPr id="25604" name="Rectangle 4"/>
          <p:cNvSpPr>
            <a:spLocks noChangeArrowheads="1"/>
          </p:cNvSpPr>
          <p:nvPr/>
        </p:nvSpPr>
        <p:spPr bwMode="auto">
          <a:xfrm>
            <a:off x="990600" y="1219200"/>
            <a:ext cx="7239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5605" name="Text Box 5"/>
          <p:cNvSpPr txBox="1">
            <a:spLocks noChangeArrowheads="1"/>
          </p:cNvSpPr>
          <p:nvPr/>
        </p:nvSpPr>
        <p:spPr bwMode="auto">
          <a:xfrm>
            <a:off x="136525" y="1055688"/>
            <a:ext cx="619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list</a:t>
            </a:r>
          </a:p>
        </p:txBody>
      </p:sp>
      <p:sp>
        <p:nvSpPr>
          <p:cNvPr id="25606" name="Line 6"/>
          <p:cNvSpPr>
            <a:spLocks noChangeShapeType="1"/>
          </p:cNvSpPr>
          <p:nvPr/>
        </p:nvSpPr>
        <p:spPr bwMode="auto">
          <a:xfrm flipV="1">
            <a:off x="1066800" y="1676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7" name="Line 7"/>
          <p:cNvSpPr>
            <a:spLocks noChangeShapeType="1"/>
          </p:cNvSpPr>
          <p:nvPr/>
        </p:nvSpPr>
        <p:spPr bwMode="auto">
          <a:xfrm>
            <a:off x="1219200" y="121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8"/>
          <p:cNvSpPr>
            <a:spLocks noChangeShapeType="1"/>
          </p:cNvSpPr>
          <p:nvPr/>
        </p:nvSpPr>
        <p:spPr bwMode="auto">
          <a:xfrm>
            <a:off x="8001000" y="121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9"/>
          <p:cNvSpPr>
            <a:spLocks noChangeShapeType="1"/>
          </p:cNvSpPr>
          <p:nvPr/>
        </p:nvSpPr>
        <p:spPr bwMode="auto">
          <a:xfrm>
            <a:off x="4495800" y="121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0"/>
          <p:cNvSpPr>
            <a:spLocks noChangeShapeType="1"/>
          </p:cNvSpPr>
          <p:nvPr/>
        </p:nvSpPr>
        <p:spPr bwMode="auto">
          <a:xfrm>
            <a:off x="4800600" y="121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Text Box 11"/>
          <p:cNvSpPr txBox="1">
            <a:spLocks noChangeArrowheads="1"/>
          </p:cNvSpPr>
          <p:nvPr/>
        </p:nvSpPr>
        <p:spPr bwMode="auto">
          <a:xfrm>
            <a:off x="397933" y="2009406"/>
            <a:ext cx="7898316"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400" dirty="0">
                <a:latin typeface="+mn-lt"/>
              </a:rPr>
              <a:t>low item		     middle item		high item</a:t>
            </a:r>
            <a:endParaRPr lang="en-US" altLang="en-US" sz="2800" dirty="0">
              <a:latin typeface="+mn-lt"/>
            </a:endParaRPr>
          </a:p>
          <a:p>
            <a:pPr eaLnBrk="1" hangingPunct="1">
              <a:buFont typeface="Marlett" pitchFamily="2" charset="2"/>
              <a:buNone/>
            </a:pPr>
            <a:r>
              <a:rPr lang="en-US" altLang="en-US" sz="2800" b="1" dirty="0">
                <a:latin typeface="+mn-lt"/>
              </a:rPr>
              <a:t>Is middle item what we are looking for? </a:t>
            </a:r>
          </a:p>
          <a:p>
            <a:pPr eaLnBrk="1" hangingPunct="1">
              <a:buFont typeface="Marlett" pitchFamily="2" charset="2"/>
              <a:buNone/>
            </a:pPr>
            <a:r>
              <a:rPr lang="en-US" altLang="en-US" sz="2800" b="1" dirty="0">
                <a:latin typeface="+mn-lt"/>
              </a:rPr>
              <a:t>If not, is it more or less than the target? </a:t>
            </a:r>
            <a:endParaRPr lang="en-US" altLang="en-US" sz="2800" b="1" dirty="0" smtClean="0">
              <a:latin typeface="+mn-lt"/>
            </a:endParaRPr>
          </a:p>
          <a:p>
            <a:pPr eaLnBrk="1" hangingPunct="1">
              <a:buFont typeface="Marlett" pitchFamily="2" charset="2"/>
              <a:buNone/>
            </a:pPr>
            <a:r>
              <a:rPr lang="en-US" altLang="en-US" sz="2800" b="1" dirty="0" smtClean="0">
                <a:latin typeface="+mn-lt"/>
              </a:rPr>
              <a:t>      </a:t>
            </a:r>
            <a:r>
              <a:rPr lang="en-US" altLang="en-US" sz="2400" b="1" dirty="0" smtClean="0">
                <a:latin typeface="+mn-lt"/>
              </a:rPr>
              <a:t>If lower…</a:t>
            </a:r>
            <a:r>
              <a:rPr lang="en-US" altLang="en-US" sz="2800" dirty="0">
                <a:latin typeface="+mn-lt"/>
              </a:rPr>
              <a:t>	</a:t>
            </a:r>
          </a:p>
        </p:txBody>
      </p:sp>
      <p:sp>
        <p:nvSpPr>
          <p:cNvPr id="25612" name="Line 12"/>
          <p:cNvSpPr>
            <a:spLocks noChangeShapeType="1"/>
          </p:cNvSpPr>
          <p:nvPr/>
        </p:nvSpPr>
        <p:spPr bwMode="auto">
          <a:xfrm flipV="1">
            <a:off x="4597400" y="1676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3" name="Line 13"/>
          <p:cNvSpPr>
            <a:spLocks noChangeShapeType="1"/>
          </p:cNvSpPr>
          <p:nvPr/>
        </p:nvSpPr>
        <p:spPr bwMode="auto">
          <a:xfrm flipV="1">
            <a:off x="8153400" y="1676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4" name="Rectangle 32"/>
          <p:cNvSpPr>
            <a:spLocks noChangeArrowheads="1"/>
          </p:cNvSpPr>
          <p:nvPr/>
        </p:nvSpPr>
        <p:spPr bwMode="auto">
          <a:xfrm>
            <a:off x="1006475" y="4038600"/>
            <a:ext cx="7239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5615" name="Text Box 33"/>
          <p:cNvSpPr txBox="1">
            <a:spLocks noChangeArrowheads="1"/>
          </p:cNvSpPr>
          <p:nvPr/>
        </p:nvSpPr>
        <p:spPr bwMode="auto">
          <a:xfrm>
            <a:off x="152400" y="3875088"/>
            <a:ext cx="619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list</a:t>
            </a:r>
          </a:p>
        </p:txBody>
      </p:sp>
      <p:sp>
        <p:nvSpPr>
          <p:cNvPr id="25616" name="Line 34"/>
          <p:cNvSpPr>
            <a:spLocks noChangeShapeType="1"/>
          </p:cNvSpPr>
          <p:nvPr/>
        </p:nvSpPr>
        <p:spPr bwMode="auto">
          <a:xfrm flipV="1">
            <a:off x="1082675"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7" name="Line 35"/>
          <p:cNvSpPr>
            <a:spLocks noChangeShapeType="1"/>
          </p:cNvSpPr>
          <p:nvPr/>
        </p:nvSpPr>
        <p:spPr bwMode="auto">
          <a:xfrm>
            <a:off x="1235075" y="4038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36"/>
          <p:cNvSpPr>
            <a:spLocks noChangeShapeType="1"/>
          </p:cNvSpPr>
          <p:nvPr/>
        </p:nvSpPr>
        <p:spPr bwMode="auto">
          <a:xfrm>
            <a:off x="8016875" y="4038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37"/>
          <p:cNvSpPr>
            <a:spLocks noChangeShapeType="1"/>
          </p:cNvSpPr>
          <p:nvPr/>
        </p:nvSpPr>
        <p:spPr bwMode="auto">
          <a:xfrm>
            <a:off x="4511675" y="4038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38"/>
          <p:cNvSpPr>
            <a:spLocks noChangeShapeType="1"/>
          </p:cNvSpPr>
          <p:nvPr/>
        </p:nvSpPr>
        <p:spPr bwMode="auto">
          <a:xfrm>
            <a:off x="4816475" y="4038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Line 39"/>
          <p:cNvSpPr>
            <a:spLocks noChangeShapeType="1"/>
          </p:cNvSpPr>
          <p:nvPr/>
        </p:nvSpPr>
        <p:spPr bwMode="auto">
          <a:xfrm flipV="1">
            <a:off x="2667000" y="4572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2" name="Line 40"/>
          <p:cNvSpPr>
            <a:spLocks noChangeShapeType="1"/>
          </p:cNvSpPr>
          <p:nvPr/>
        </p:nvSpPr>
        <p:spPr bwMode="auto">
          <a:xfrm flipV="1">
            <a:off x="4343400" y="45720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3" name="Rectangle 41"/>
          <p:cNvSpPr>
            <a:spLocks noChangeArrowheads="1"/>
          </p:cNvSpPr>
          <p:nvPr/>
        </p:nvSpPr>
        <p:spPr bwMode="auto">
          <a:xfrm>
            <a:off x="381000" y="4953000"/>
            <a:ext cx="455771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400"/>
              <a:t>low 		middle	           high </a:t>
            </a:r>
            <a:br>
              <a:rPr lang="en-US" altLang="en-US" sz="2400"/>
            </a:br>
            <a:r>
              <a:rPr lang="en-US" altLang="en-US" sz="2400"/>
              <a:t>item		 item 	     	item</a:t>
            </a:r>
          </a:p>
          <a:p>
            <a:pPr eaLnBrk="1" hangingPunct="1">
              <a:buFont typeface="Marlett" pitchFamily="2" charset="2"/>
              <a:buNone/>
            </a:pPr>
            <a:r>
              <a:rPr lang="en-US" altLang="en-US" sz="2800"/>
              <a:t>and so forth…</a:t>
            </a:r>
          </a:p>
        </p:txBody>
      </p:sp>
      <p:sp>
        <p:nvSpPr>
          <p:cNvPr id="25624" name="Line 42"/>
          <p:cNvSpPr>
            <a:spLocks noChangeShapeType="1"/>
          </p:cNvSpPr>
          <p:nvPr/>
        </p:nvSpPr>
        <p:spPr bwMode="auto">
          <a:xfrm>
            <a:off x="4191000" y="4038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43"/>
          <p:cNvSpPr>
            <a:spLocks noChangeShapeType="1"/>
          </p:cNvSpPr>
          <p:nvPr/>
        </p:nvSpPr>
        <p:spPr bwMode="auto">
          <a:xfrm>
            <a:off x="2590800" y="4038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44"/>
          <p:cNvSpPr>
            <a:spLocks noChangeShapeType="1"/>
          </p:cNvSpPr>
          <p:nvPr/>
        </p:nvSpPr>
        <p:spPr bwMode="auto">
          <a:xfrm>
            <a:off x="2819400" y="4038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10</a:t>
            </a:fld>
            <a:endParaRPr lang="en-US" altLang="en-US" dirty="0"/>
          </a:p>
        </p:txBody>
      </p:sp>
    </p:spTree>
    <p:extLst>
      <p:ext uri="{BB962C8B-B14F-4D97-AF65-F5344CB8AC3E}">
        <p14:creationId xmlns:p14="http://schemas.microsoft.com/office/powerpoint/2010/main" val="3738487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26627" name="Rectangle 3"/>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26628" name="Rectangle 4"/>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26629" name="Rectangle 5"/>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26630" name="Rectangle 6"/>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26631" name="Rectangle 7"/>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26632" name="Rectangle 8"/>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26633" name="Rectangle 9"/>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26634" name="Rectangle 11"/>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26635" name="Rectangle 12"/>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26636" name="Rectangle 13"/>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26637" name="Rectangle 14"/>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26638" name="Rectangle 15"/>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26639" name="Rectangle 16"/>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26640" name="Rectangle 17"/>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26641" name="Rectangle 18"/>
          <p:cNvSpPr>
            <a:spLocks noChangeArrowheads="1"/>
          </p:cNvSpPr>
          <p:nvPr/>
        </p:nvSpPr>
        <p:spPr bwMode="auto">
          <a:xfrm>
            <a:off x="4800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64</a:t>
            </a:r>
          </a:p>
        </p:txBody>
      </p:sp>
      <p:sp>
        <p:nvSpPr>
          <p:cNvPr id="26642" name="Rectangle 19"/>
          <p:cNvSpPr>
            <a:spLocks noChangeArrowheads="1"/>
          </p:cNvSpPr>
          <p:nvPr/>
        </p:nvSpPr>
        <p:spPr bwMode="auto">
          <a:xfrm>
            <a:off x="2057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14</a:t>
            </a:r>
          </a:p>
        </p:txBody>
      </p:sp>
      <p:sp>
        <p:nvSpPr>
          <p:cNvPr id="26643" name="Rectangle 20"/>
          <p:cNvSpPr>
            <a:spLocks noChangeArrowheads="1"/>
          </p:cNvSpPr>
          <p:nvPr/>
        </p:nvSpPr>
        <p:spPr bwMode="auto">
          <a:xfrm>
            <a:off x="1600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13</a:t>
            </a:r>
          </a:p>
        </p:txBody>
      </p:sp>
      <p:sp>
        <p:nvSpPr>
          <p:cNvPr id="26644" name="Rectangle 21"/>
          <p:cNvSpPr>
            <a:spLocks noChangeArrowheads="1"/>
          </p:cNvSpPr>
          <p:nvPr/>
        </p:nvSpPr>
        <p:spPr bwMode="auto">
          <a:xfrm>
            <a:off x="2514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25</a:t>
            </a:r>
          </a:p>
        </p:txBody>
      </p:sp>
      <p:sp>
        <p:nvSpPr>
          <p:cNvPr id="26645" name="Rectangle 22"/>
          <p:cNvSpPr>
            <a:spLocks noChangeArrowheads="1"/>
          </p:cNvSpPr>
          <p:nvPr/>
        </p:nvSpPr>
        <p:spPr bwMode="auto">
          <a:xfrm>
            <a:off x="2971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33</a:t>
            </a:r>
          </a:p>
        </p:txBody>
      </p:sp>
      <p:sp>
        <p:nvSpPr>
          <p:cNvPr id="26646" name="Rectangle 23"/>
          <p:cNvSpPr>
            <a:spLocks noChangeArrowheads="1"/>
          </p:cNvSpPr>
          <p:nvPr/>
        </p:nvSpPr>
        <p:spPr bwMode="auto">
          <a:xfrm>
            <a:off x="3886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51</a:t>
            </a:r>
          </a:p>
        </p:txBody>
      </p:sp>
      <p:sp>
        <p:nvSpPr>
          <p:cNvPr id="26647" name="Rectangle 24"/>
          <p:cNvSpPr>
            <a:spLocks noChangeArrowheads="1"/>
          </p:cNvSpPr>
          <p:nvPr/>
        </p:nvSpPr>
        <p:spPr bwMode="auto">
          <a:xfrm>
            <a:off x="3429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43</a:t>
            </a:r>
          </a:p>
        </p:txBody>
      </p:sp>
      <p:sp>
        <p:nvSpPr>
          <p:cNvPr id="26648" name="Rectangle 25"/>
          <p:cNvSpPr>
            <a:spLocks noChangeArrowheads="1"/>
          </p:cNvSpPr>
          <p:nvPr/>
        </p:nvSpPr>
        <p:spPr bwMode="auto">
          <a:xfrm>
            <a:off x="4343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53</a:t>
            </a:r>
          </a:p>
        </p:txBody>
      </p:sp>
      <p:sp>
        <p:nvSpPr>
          <p:cNvPr id="26649" name="Rectangle 27"/>
          <p:cNvSpPr>
            <a:spLocks noChangeArrowheads="1"/>
          </p:cNvSpPr>
          <p:nvPr/>
        </p:nvSpPr>
        <p:spPr bwMode="auto">
          <a:xfrm>
            <a:off x="5715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84</a:t>
            </a:r>
          </a:p>
        </p:txBody>
      </p:sp>
      <p:sp>
        <p:nvSpPr>
          <p:cNvPr id="26650" name="Rectangle 28"/>
          <p:cNvSpPr>
            <a:spLocks noChangeArrowheads="1"/>
          </p:cNvSpPr>
          <p:nvPr/>
        </p:nvSpPr>
        <p:spPr bwMode="auto">
          <a:xfrm>
            <a:off x="5257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72</a:t>
            </a:r>
          </a:p>
        </p:txBody>
      </p:sp>
      <p:sp>
        <p:nvSpPr>
          <p:cNvPr id="26651" name="Rectangle 29"/>
          <p:cNvSpPr>
            <a:spLocks noChangeArrowheads="1"/>
          </p:cNvSpPr>
          <p:nvPr/>
        </p:nvSpPr>
        <p:spPr bwMode="auto">
          <a:xfrm>
            <a:off x="6172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93</a:t>
            </a:r>
          </a:p>
        </p:txBody>
      </p:sp>
      <p:sp>
        <p:nvSpPr>
          <p:cNvPr id="26652" name="Rectangle 30"/>
          <p:cNvSpPr>
            <a:spLocks noChangeArrowheads="1"/>
          </p:cNvSpPr>
          <p:nvPr/>
        </p:nvSpPr>
        <p:spPr bwMode="auto">
          <a:xfrm>
            <a:off x="6629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95</a:t>
            </a:r>
          </a:p>
        </p:txBody>
      </p:sp>
      <p:sp>
        <p:nvSpPr>
          <p:cNvPr id="26653" name="Rectangle 31"/>
          <p:cNvSpPr>
            <a:spLocks noChangeArrowheads="1"/>
          </p:cNvSpPr>
          <p:nvPr/>
        </p:nvSpPr>
        <p:spPr bwMode="auto">
          <a:xfrm>
            <a:off x="7543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97</a:t>
            </a:r>
          </a:p>
        </p:txBody>
      </p:sp>
      <p:sp>
        <p:nvSpPr>
          <p:cNvPr id="26654" name="Rectangle 32"/>
          <p:cNvSpPr>
            <a:spLocks noChangeArrowheads="1"/>
          </p:cNvSpPr>
          <p:nvPr/>
        </p:nvSpPr>
        <p:spPr bwMode="auto">
          <a:xfrm>
            <a:off x="7086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96</a:t>
            </a:r>
          </a:p>
        </p:txBody>
      </p:sp>
      <p:sp>
        <p:nvSpPr>
          <p:cNvPr id="26655" name="Rectangle 33"/>
          <p:cNvSpPr>
            <a:spLocks noChangeArrowheads="1"/>
          </p:cNvSpPr>
          <p:nvPr/>
        </p:nvSpPr>
        <p:spPr bwMode="auto">
          <a:xfrm>
            <a:off x="1143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a:t>
            </a:r>
          </a:p>
        </p:txBody>
      </p:sp>
      <p:sp>
        <p:nvSpPr>
          <p:cNvPr id="26656" name="Rectangle 34"/>
          <p:cNvSpPr>
            <a:spLocks noGrp="1" noChangeArrowheads="1"/>
          </p:cNvSpPr>
          <p:nvPr>
            <p:ph type="title"/>
          </p:nvPr>
        </p:nvSpPr>
        <p:spPr/>
        <p:txBody>
          <a:bodyPr/>
          <a:lstStyle/>
          <a:p>
            <a:r>
              <a:rPr lang="en-US" altLang="en-US" smtClean="0"/>
              <a:t>Binary Search I</a:t>
            </a:r>
          </a:p>
        </p:txBody>
      </p:sp>
      <p:sp>
        <p:nvSpPr>
          <p:cNvPr id="26657" name="Rectangle 35"/>
          <p:cNvSpPr>
            <a:spLocks noChangeArrowheads="1"/>
          </p:cNvSpPr>
          <p:nvPr/>
        </p:nvSpPr>
        <p:spPr bwMode="auto">
          <a:xfrm>
            <a:off x="1141413" y="51022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endParaRPr kumimoji="1" lang="en-US" altLang="en-US" sz="2800" b="1"/>
          </a:p>
        </p:txBody>
      </p:sp>
      <p:sp>
        <p:nvSpPr>
          <p:cNvPr id="26658" name="Line 36"/>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59" name="Rectangle 39"/>
          <p:cNvSpPr>
            <a:spLocks noGrp="1" noChangeArrowheads="1"/>
          </p:cNvSpPr>
          <p:nvPr>
            <p:ph type="body" idx="1"/>
          </p:nvPr>
        </p:nvSpPr>
        <p:spPr>
          <a:xfrm>
            <a:off x="28575" y="838200"/>
            <a:ext cx="9115425" cy="2133600"/>
          </a:xfrm>
        </p:spPr>
        <p:txBody>
          <a:bodyPr/>
          <a:lstStyle/>
          <a:p>
            <a:r>
              <a:rPr lang="en-US" altLang="en-US" smtClean="0"/>
              <a:t>Given </a:t>
            </a:r>
            <a:r>
              <a:rPr lang="en-US" altLang="en-US" smtClean="0">
                <a:latin typeface="Courier New" panose="02070309020205020404" pitchFamily="49" charset="0"/>
              </a:rPr>
              <a:t>target</a:t>
            </a:r>
            <a:r>
              <a:rPr lang="en-US" altLang="en-US" smtClean="0"/>
              <a:t> and sorted array </a:t>
            </a:r>
            <a:r>
              <a:rPr lang="en-US" altLang="en-US" smtClean="0">
                <a:latin typeface="Courier New" panose="02070309020205020404" pitchFamily="49" charset="0"/>
              </a:rPr>
              <a:t>list[]</a:t>
            </a:r>
            <a:r>
              <a:rPr lang="en-US" altLang="en-US" smtClean="0"/>
              <a:t>, find index </a:t>
            </a:r>
            <a:r>
              <a:rPr lang="en-US" altLang="en-US" smtClean="0">
                <a:latin typeface="Courier New" panose="02070309020205020404" pitchFamily="49" charset="0"/>
              </a:rPr>
              <a:t>i </a:t>
            </a:r>
            <a:r>
              <a:rPr lang="en-US" altLang="en-US" smtClean="0"/>
              <a:t>such that </a:t>
            </a:r>
            <a:r>
              <a:rPr lang="en-US" altLang="en-US" smtClean="0">
                <a:latin typeface="Courier New" panose="02070309020205020404" pitchFamily="49" charset="0"/>
              </a:rPr>
              <a:t>list[i]</a:t>
            </a:r>
            <a:r>
              <a:rPr lang="en-US" altLang="en-US" smtClean="0"/>
              <a:t> = </a:t>
            </a:r>
            <a:r>
              <a:rPr lang="en-US" altLang="en-US" smtClean="0">
                <a:latin typeface="Courier New" panose="02070309020205020404" pitchFamily="49" charset="0"/>
              </a:rPr>
              <a:t>target</a:t>
            </a:r>
            <a:r>
              <a:rPr lang="en-US" altLang="en-US" smtClean="0"/>
              <a:t>, or report that no such index exists.</a:t>
            </a:r>
            <a:endParaRPr lang="en-US" altLang="en-US" smtClean="0">
              <a:latin typeface="Courier New" panose="02070309020205020404" pitchFamily="49" charset="0"/>
            </a:endParaRPr>
          </a:p>
          <a:p>
            <a:r>
              <a:rPr lang="en-US" altLang="en-US" sz="2800" smtClean="0"/>
              <a:t>Example 1:  Search for </a:t>
            </a:r>
            <a:r>
              <a:rPr lang="en-US" altLang="en-US" sz="2800" i="1" smtClean="0">
                <a:latin typeface="Courier New" panose="02070309020205020404" pitchFamily="49" charset="0"/>
                <a:cs typeface="Courier New" panose="02070309020205020404" pitchFamily="49" charset="0"/>
              </a:rPr>
              <a:t>33</a:t>
            </a:r>
            <a:r>
              <a:rPr lang="en-US" altLang="en-US" sz="2800" smtClean="0"/>
              <a:t>.</a:t>
            </a:r>
          </a:p>
          <a:p>
            <a:endParaRPr lang="en-US" altLang="en-US" sz="1600" smtClean="0">
              <a:latin typeface="Courier New" panose="02070309020205020404" pitchFamily="49" charset="0"/>
            </a:endParaRPr>
          </a:p>
        </p:txBody>
      </p:sp>
      <p:sp>
        <p:nvSpPr>
          <p:cNvPr id="26660" name="Rectangle 44"/>
          <p:cNvSpPr>
            <a:spLocks noChangeArrowheads="1"/>
          </p:cNvSpPr>
          <p:nvPr/>
        </p:nvSpPr>
        <p:spPr bwMode="auto">
          <a:xfrm>
            <a:off x="7561263" y="5105400"/>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hi</a:t>
            </a:r>
            <a:endParaRPr kumimoji="1" lang="en-US" altLang="en-US" sz="2800" b="1"/>
          </a:p>
        </p:txBody>
      </p:sp>
      <p:sp>
        <p:nvSpPr>
          <p:cNvPr id="26661" name="Line 45"/>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62"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2666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A4AA0BE-27F5-4CD7-8933-63855BE0A477}" type="slidenum">
              <a:rPr lang="en-US" altLang="en-US" sz="1600" smtClean="0"/>
              <a:pPr>
                <a:spcBef>
                  <a:spcPct val="0"/>
                </a:spcBef>
                <a:buFontTx/>
                <a:buNone/>
              </a:pPr>
              <a:t>11</a:t>
            </a:fld>
            <a:endParaRPr lang="en-US" altLang="en-US" sz="1600" smtClean="0"/>
          </a:p>
        </p:txBody>
      </p:sp>
    </p:spTree>
    <p:extLst>
      <p:ext uri="{BB962C8B-B14F-4D97-AF65-F5344CB8AC3E}">
        <p14:creationId xmlns:p14="http://schemas.microsoft.com/office/powerpoint/2010/main" val="1708358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4"/>
          <p:cNvSpPr>
            <a:spLocks noGrp="1" noChangeArrowheads="1"/>
          </p:cNvSpPr>
          <p:nvPr>
            <p:ph type="title"/>
          </p:nvPr>
        </p:nvSpPr>
        <p:spPr/>
        <p:txBody>
          <a:bodyPr/>
          <a:lstStyle/>
          <a:p>
            <a:r>
              <a:rPr lang="en-US" altLang="en-US" smtClean="0"/>
              <a:t>Binary Search I</a:t>
            </a:r>
          </a:p>
        </p:txBody>
      </p:sp>
      <p:sp>
        <p:nvSpPr>
          <p:cNvPr id="28675" name="Rectangle 4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28676" name="Rectangle 4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28677" name="Rectangle 4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28678" name="Rectangle 4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28679" name="Rectangle 4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28680" name="Rectangle 4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28681" name="Rectangle 5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28682" name="Rectangle 5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28683" name="Rectangle 5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28684" name="Rectangle 5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28685" name="Rectangle 5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28686" name="Rectangle 5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28687" name="Rectangle 5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28688" name="Rectangle 5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28689" name="Rectangle 5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28690" name="Rectangle 59"/>
          <p:cNvSpPr>
            <a:spLocks noChangeArrowheads="1"/>
          </p:cNvSpPr>
          <p:nvPr/>
        </p:nvSpPr>
        <p:spPr bwMode="auto">
          <a:xfrm>
            <a:off x="4800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64</a:t>
            </a:r>
          </a:p>
        </p:txBody>
      </p:sp>
      <p:sp>
        <p:nvSpPr>
          <p:cNvPr id="28691" name="Rectangle 60"/>
          <p:cNvSpPr>
            <a:spLocks noChangeArrowheads="1"/>
          </p:cNvSpPr>
          <p:nvPr/>
        </p:nvSpPr>
        <p:spPr bwMode="auto">
          <a:xfrm>
            <a:off x="2057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14</a:t>
            </a:r>
          </a:p>
        </p:txBody>
      </p:sp>
      <p:sp>
        <p:nvSpPr>
          <p:cNvPr id="28692" name="Rectangle 61"/>
          <p:cNvSpPr>
            <a:spLocks noChangeArrowheads="1"/>
          </p:cNvSpPr>
          <p:nvPr/>
        </p:nvSpPr>
        <p:spPr bwMode="auto">
          <a:xfrm>
            <a:off x="1600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13</a:t>
            </a:r>
          </a:p>
        </p:txBody>
      </p:sp>
      <p:sp>
        <p:nvSpPr>
          <p:cNvPr id="28693" name="Rectangle 62"/>
          <p:cNvSpPr>
            <a:spLocks noChangeArrowheads="1"/>
          </p:cNvSpPr>
          <p:nvPr/>
        </p:nvSpPr>
        <p:spPr bwMode="auto">
          <a:xfrm>
            <a:off x="2514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25</a:t>
            </a:r>
          </a:p>
        </p:txBody>
      </p:sp>
      <p:sp>
        <p:nvSpPr>
          <p:cNvPr id="28694" name="Rectangle 63"/>
          <p:cNvSpPr>
            <a:spLocks noChangeArrowheads="1"/>
          </p:cNvSpPr>
          <p:nvPr/>
        </p:nvSpPr>
        <p:spPr bwMode="auto">
          <a:xfrm>
            <a:off x="2971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33</a:t>
            </a:r>
          </a:p>
        </p:txBody>
      </p:sp>
      <p:sp>
        <p:nvSpPr>
          <p:cNvPr id="28695" name="Rectangle 64"/>
          <p:cNvSpPr>
            <a:spLocks noChangeArrowheads="1"/>
          </p:cNvSpPr>
          <p:nvPr/>
        </p:nvSpPr>
        <p:spPr bwMode="auto">
          <a:xfrm>
            <a:off x="3886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51</a:t>
            </a:r>
          </a:p>
        </p:txBody>
      </p:sp>
      <p:sp>
        <p:nvSpPr>
          <p:cNvPr id="28696" name="Rectangle 65"/>
          <p:cNvSpPr>
            <a:spLocks noChangeArrowheads="1"/>
          </p:cNvSpPr>
          <p:nvPr/>
        </p:nvSpPr>
        <p:spPr bwMode="auto">
          <a:xfrm>
            <a:off x="3429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43</a:t>
            </a:r>
          </a:p>
        </p:txBody>
      </p:sp>
      <p:sp>
        <p:nvSpPr>
          <p:cNvPr id="28697" name="Rectangle 66"/>
          <p:cNvSpPr>
            <a:spLocks noChangeArrowheads="1"/>
          </p:cNvSpPr>
          <p:nvPr/>
        </p:nvSpPr>
        <p:spPr bwMode="auto">
          <a:xfrm>
            <a:off x="4343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53</a:t>
            </a:r>
          </a:p>
        </p:txBody>
      </p:sp>
      <p:sp>
        <p:nvSpPr>
          <p:cNvPr id="28698" name="Rectangle 67"/>
          <p:cNvSpPr>
            <a:spLocks noChangeArrowheads="1"/>
          </p:cNvSpPr>
          <p:nvPr/>
        </p:nvSpPr>
        <p:spPr bwMode="auto">
          <a:xfrm>
            <a:off x="5715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84</a:t>
            </a:r>
          </a:p>
        </p:txBody>
      </p:sp>
      <p:sp>
        <p:nvSpPr>
          <p:cNvPr id="28699" name="Rectangle 68"/>
          <p:cNvSpPr>
            <a:spLocks noChangeArrowheads="1"/>
          </p:cNvSpPr>
          <p:nvPr/>
        </p:nvSpPr>
        <p:spPr bwMode="auto">
          <a:xfrm>
            <a:off x="5257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72</a:t>
            </a:r>
          </a:p>
        </p:txBody>
      </p:sp>
      <p:sp>
        <p:nvSpPr>
          <p:cNvPr id="28700" name="Rectangle 69"/>
          <p:cNvSpPr>
            <a:spLocks noChangeArrowheads="1"/>
          </p:cNvSpPr>
          <p:nvPr/>
        </p:nvSpPr>
        <p:spPr bwMode="auto">
          <a:xfrm>
            <a:off x="6172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93</a:t>
            </a:r>
          </a:p>
        </p:txBody>
      </p:sp>
      <p:sp>
        <p:nvSpPr>
          <p:cNvPr id="28701" name="Rectangle 70"/>
          <p:cNvSpPr>
            <a:spLocks noChangeArrowheads="1"/>
          </p:cNvSpPr>
          <p:nvPr/>
        </p:nvSpPr>
        <p:spPr bwMode="auto">
          <a:xfrm>
            <a:off x="6629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95</a:t>
            </a:r>
          </a:p>
        </p:txBody>
      </p:sp>
      <p:sp>
        <p:nvSpPr>
          <p:cNvPr id="28702" name="Rectangle 71"/>
          <p:cNvSpPr>
            <a:spLocks noChangeArrowheads="1"/>
          </p:cNvSpPr>
          <p:nvPr/>
        </p:nvSpPr>
        <p:spPr bwMode="auto">
          <a:xfrm>
            <a:off x="7543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97</a:t>
            </a:r>
          </a:p>
        </p:txBody>
      </p:sp>
      <p:sp>
        <p:nvSpPr>
          <p:cNvPr id="28703" name="Rectangle 72"/>
          <p:cNvSpPr>
            <a:spLocks noChangeArrowheads="1"/>
          </p:cNvSpPr>
          <p:nvPr/>
        </p:nvSpPr>
        <p:spPr bwMode="auto">
          <a:xfrm>
            <a:off x="7086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96</a:t>
            </a:r>
          </a:p>
        </p:txBody>
      </p:sp>
      <p:sp>
        <p:nvSpPr>
          <p:cNvPr id="28704" name="Rectangle 73"/>
          <p:cNvSpPr>
            <a:spLocks noChangeArrowheads="1"/>
          </p:cNvSpPr>
          <p:nvPr/>
        </p:nvSpPr>
        <p:spPr bwMode="auto">
          <a:xfrm>
            <a:off x="1143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a:t>
            </a:r>
          </a:p>
        </p:txBody>
      </p:sp>
      <p:sp>
        <p:nvSpPr>
          <p:cNvPr id="28705" name="Rectangle 74"/>
          <p:cNvSpPr>
            <a:spLocks noChangeArrowheads="1"/>
          </p:cNvSpPr>
          <p:nvPr/>
        </p:nvSpPr>
        <p:spPr bwMode="auto">
          <a:xfrm>
            <a:off x="1141413" y="51022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endParaRPr kumimoji="1" lang="en-US" altLang="en-US" sz="2800" b="1"/>
          </a:p>
        </p:txBody>
      </p:sp>
      <p:sp>
        <p:nvSpPr>
          <p:cNvPr id="28706" name="Line 75"/>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707" name="Rectangle 77"/>
          <p:cNvSpPr>
            <a:spLocks noChangeArrowheads="1"/>
          </p:cNvSpPr>
          <p:nvPr/>
        </p:nvSpPr>
        <p:spPr bwMode="auto">
          <a:xfrm>
            <a:off x="7561263" y="5105400"/>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hi</a:t>
            </a:r>
            <a:endParaRPr kumimoji="1" lang="en-US" altLang="en-US" sz="2800" b="1"/>
          </a:p>
        </p:txBody>
      </p:sp>
      <p:sp>
        <p:nvSpPr>
          <p:cNvPr id="28708" name="Line 78"/>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709" name="Rectangle 79"/>
          <p:cNvSpPr>
            <a:spLocks noChangeArrowheads="1"/>
          </p:cNvSpPr>
          <p:nvPr/>
        </p:nvSpPr>
        <p:spPr bwMode="auto">
          <a:xfrm>
            <a:off x="4205288" y="5103813"/>
            <a:ext cx="7334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mid</a:t>
            </a:r>
            <a:endParaRPr kumimoji="1" lang="en-US" altLang="en-US" sz="2800" b="1"/>
          </a:p>
        </p:txBody>
      </p:sp>
      <p:sp>
        <p:nvSpPr>
          <p:cNvPr id="28710" name="Line 80"/>
          <p:cNvSpPr>
            <a:spLocks noChangeShapeType="1"/>
          </p:cNvSpPr>
          <p:nvPr/>
        </p:nvSpPr>
        <p:spPr bwMode="auto">
          <a:xfrm flipV="1">
            <a:off x="455612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711" name="Oval 81"/>
          <p:cNvSpPr>
            <a:spLocks noChangeArrowheads="1"/>
          </p:cNvSpPr>
          <p:nvPr/>
        </p:nvSpPr>
        <p:spPr bwMode="auto">
          <a:xfrm>
            <a:off x="4370388" y="4114800"/>
            <a:ext cx="401637" cy="425450"/>
          </a:xfrm>
          <a:prstGeom prst="ellipse">
            <a:avLst/>
          </a:prstGeom>
          <a:solidFill>
            <a:schemeClr val="folHlink">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800"/>
          </a:p>
        </p:txBody>
      </p:sp>
      <p:sp>
        <p:nvSpPr>
          <p:cNvPr id="41" name="Rectangle 39"/>
          <p:cNvSpPr txBox="1">
            <a:spLocks noChangeArrowheads="1"/>
          </p:cNvSpPr>
          <p:nvPr/>
        </p:nvSpPr>
        <p:spPr bwMode="auto">
          <a:xfrm>
            <a:off x="28575" y="838200"/>
            <a:ext cx="9115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smtClean="0">
                <a:latin typeface="Courier New" panose="02070309020205020404" pitchFamily="49" charset="0"/>
                <a:cs typeface="Courier New" panose="02070309020205020404" pitchFamily="49" charset="0"/>
              </a:rPr>
              <a:t>33 &lt; 53</a:t>
            </a:r>
            <a:r>
              <a:rPr lang="en-US" altLang="en-US" kern="0" dirty="0" smtClean="0"/>
              <a:t>, so look in lower half.</a:t>
            </a:r>
            <a:endParaRPr lang="en-US" altLang="en-US" kern="0" dirty="0" smtClean="0">
              <a:latin typeface="Courier New" panose="02070309020205020404" pitchFamily="49" charset="0"/>
            </a:endParaRPr>
          </a:p>
        </p:txBody>
      </p:sp>
      <p:sp>
        <p:nvSpPr>
          <p:cNvPr id="28713"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2871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EC554F3-2887-4A61-97E6-963CC58A9EFF}" type="slidenum">
              <a:rPr lang="en-US" altLang="en-US" sz="1600" smtClean="0"/>
              <a:pPr>
                <a:spcBef>
                  <a:spcPct val="0"/>
                </a:spcBef>
                <a:buFontTx/>
                <a:buNone/>
              </a:pPr>
              <a:t>12</a:t>
            </a:fld>
            <a:endParaRPr lang="en-US" altLang="en-US" sz="1600" smtClean="0"/>
          </a:p>
        </p:txBody>
      </p:sp>
    </p:spTree>
    <p:extLst>
      <p:ext uri="{BB962C8B-B14F-4D97-AF65-F5344CB8AC3E}">
        <p14:creationId xmlns:p14="http://schemas.microsoft.com/office/powerpoint/2010/main" val="1950819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t>Binary Search I</a:t>
            </a:r>
          </a:p>
        </p:txBody>
      </p:sp>
      <p:sp>
        <p:nvSpPr>
          <p:cNvPr id="29699"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29700"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29701"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29702"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29703"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29704"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29705"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29706"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29707"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29708"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29709"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29710"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29711"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29712"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29713"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29714" name="Rectangle 19" descr="Outlined diamond"/>
          <p:cNvSpPr>
            <a:spLocks noChangeArrowheads="1"/>
          </p:cNvSpPr>
          <p:nvPr/>
        </p:nvSpPr>
        <p:spPr bwMode="auto">
          <a:xfrm>
            <a:off x="4800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64</a:t>
            </a:r>
          </a:p>
        </p:txBody>
      </p:sp>
      <p:sp>
        <p:nvSpPr>
          <p:cNvPr id="29715" name="Rectangle 20"/>
          <p:cNvSpPr>
            <a:spLocks noChangeArrowheads="1"/>
          </p:cNvSpPr>
          <p:nvPr/>
        </p:nvSpPr>
        <p:spPr bwMode="auto">
          <a:xfrm>
            <a:off x="2057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14</a:t>
            </a:r>
          </a:p>
        </p:txBody>
      </p:sp>
      <p:sp>
        <p:nvSpPr>
          <p:cNvPr id="29716" name="Rectangle 21"/>
          <p:cNvSpPr>
            <a:spLocks noChangeArrowheads="1"/>
          </p:cNvSpPr>
          <p:nvPr/>
        </p:nvSpPr>
        <p:spPr bwMode="auto">
          <a:xfrm>
            <a:off x="1600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13</a:t>
            </a:r>
          </a:p>
        </p:txBody>
      </p:sp>
      <p:sp>
        <p:nvSpPr>
          <p:cNvPr id="29717" name="Rectangle 22"/>
          <p:cNvSpPr>
            <a:spLocks noChangeArrowheads="1"/>
          </p:cNvSpPr>
          <p:nvPr/>
        </p:nvSpPr>
        <p:spPr bwMode="auto">
          <a:xfrm>
            <a:off x="2514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25</a:t>
            </a:r>
          </a:p>
        </p:txBody>
      </p:sp>
      <p:sp>
        <p:nvSpPr>
          <p:cNvPr id="29718" name="Rectangle 23"/>
          <p:cNvSpPr>
            <a:spLocks noChangeArrowheads="1"/>
          </p:cNvSpPr>
          <p:nvPr/>
        </p:nvSpPr>
        <p:spPr bwMode="auto">
          <a:xfrm>
            <a:off x="2971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33</a:t>
            </a:r>
          </a:p>
        </p:txBody>
      </p:sp>
      <p:sp>
        <p:nvSpPr>
          <p:cNvPr id="29719" name="Rectangle 24"/>
          <p:cNvSpPr>
            <a:spLocks noChangeArrowheads="1"/>
          </p:cNvSpPr>
          <p:nvPr/>
        </p:nvSpPr>
        <p:spPr bwMode="auto">
          <a:xfrm>
            <a:off x="3886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51</a:t>
            </a:r>
          </a:p>
        </p:txBody>
      </p:sp>
      <p:sp>
        <p:nvSpPr>
          <p:cNvPr id="29720" name="Rectangle 25"/>
          <p:cNvSpPr>
            <a:spLocks noChangeArrowheads="1"/>
          </p:cNvSpPr>
          <p:nvPr/>
        </p:nvSpPr>
        <p:spPr bwMode="auto">
          <a:xfrm>
            <a:off x="3429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43</a:t>
            </a:r>
          </a:p>
        </p:txBody>
      </p:sp>
      <p:sp>
        <p:nvSpPr>
          <p:cNvPr id="29721"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29722" name="Rectangle 27" descr="Outlined diamond"/>
          <p:cNvSpPr>
            <a:spLocks noChangeArrowheads="1"/>
          </p:cNvSpPr>
          <p:nvPr/>
        </p:nvSpPr>
        <p:spPr bwMode="auto">
          <a:xfrm>
            <a:off x="5715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84</a:t>
            </a:r>
          </a:p>
        </p:txBody>
      </p:sp>
      <p:sp>
        <p:nvSpPr>
          <p:cNvPr id="29723" name="Rectangle 28" descr="Outlined diamond"/>
          <p:cNvSpPr>
            <a:spLocks noChangeArrowheads="1"/>
          </p:cNvSpPr>
          <p:nvPr/>
        </p:nvSpPr>
        <p:spPr bwMode="auto">
          <a:xfrm>
            <a:off x="5257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72</a:t>
            </a:r>
          </a:p>
        </p:txBody>
      </p:sp>
      <p:sp>
        <p:nvSpPr>
          <p:cNvPr id="29724"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29725"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29726"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29727"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29728" name="Rectangle 33"/>
          <p:cNvSpPr>
            <a:spLocks noChangeArrowheads="1"/>
          </p:cNvSpPr>
          <p:nvPr/>
        </p:nvSpPr>
        <p:spPr bwMode="auto">
          <a:xfrm>
            <a:off x="1143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a:t>
            </a:r>
          </a:p>
        </p:txBody>
      </p:sp>
      <p:sp>
        <p:nvSpPr>
          <p:cNvPr id="29729" name="Rectangle 34"/>
          <p:cNvSpPr>
            <a:spLocks noChangeArrowheads="1"/>
          </p:cNvSpPr>
          <p:nvPr/>
        </p:nvSpPr>
        <p:spPr bwMode="auto">
          <a:xfrm>
            <a:off x="1141413" y="51022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endParaRPr kumimoji="1" lang="en-US" altLang="en-US" sz="2800" b="1"/>
          </a:p>
        </p:txBody>
      </p:sp>
      <p:sp>
        <p:nvSpPr>
          <p:cNvPr id="29730" name="Line 35"/>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31" name="Rectangle 39"/>
          <p:cNvSpPr>
            <a:spLocks noChangeArrowheads="1"/>
          </p:cNvSpPr>
          <p:nvPr/>
        </p:nvSpPr>
        <p:spPr bwMode="auto">
          <a:xfrm>
            <a:off x="3884613" y="5103813"/>
            <a:ext cx="457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hi</a:t>
            </a:r>
            <a:endParaRPr kumimoji="1" lang="en-US" altLang="en-US" sz="2800" b="1"/>
          </a:p>
        </p:txBody>
      </p:sp>
      <p:sp>
        <p:nvSpPr>
          <p:cNvPr id="29732" name="Line 40"/>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33"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2973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B03A788-C182-4ED2-927F-877D3D29EA25}" type="slidenum">
              <a:rPr lang="en-US" altLang="en-US" sz="1600" smtClean="0"/>
              <a:pPr>
                <a:spcBef>
                  <a:spcPct val="0"/>
                </a:spcBef>
                <a:buFontTx/>
                <a:buNone/>
              </a:pPr>
              <a:t>13</a:t>
            </a:fld>
            <a:endParaRPr lang="en-US" altLang="en-US" sz="1600" smtClean="0"/>
          </a:p>
        </p:txBody>
      </p:sp>
    </p:spTree>
    <p:extLst>
      <p:ext uri="{BB962C8B-B14F-4D97-AF65-F5344CB8AC3E}">
        <p14:creationId xmlns:p14="http://schemas.microsoft.com/office/powerpoint/2010/main" val="1531622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Binary Search I</a:t>
            </a:r>
          </a:p>
        </p:txBody>
      </p:sp>
      <p:sp>
        <p:nvSpPr>
          <p:cNvPr id="30723"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30724"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30725"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30726"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30727"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30728"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30729"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30730"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30731"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30732"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30733"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30734"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30735"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30736"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30737"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30738" name="Rectangle 19" descr="Outlined diamond"/>
          <p:cNvSpPr>
            <a:spLocks noChangeArrowheads="1"/>
          </p:cNvSpPr>
          <p:nvPr/>
        </p:nvSpPr>
        <p:spPr bwMode="auto">
          <a:xfrm>
            <a:off x="4800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64</a:t>
            </a:r>
          </a:p>
        </p:txBody>
      </p:sp>
      <p:sp>
        <p:nvSpPr>
          <p:cNvPr id="30739" name="Rectangle 20"/>
          <p:cNvSpPr>
            <a:spLocks noChangeArrowheads="1"/>
          </p:cNvSpPr>
          <p:nvPr/>
        </p:nvSpPr>
        <p:spPr bwMode="auto">
          <a:xfrm>
            <a:off x="2057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14</a:t>
            </a:r>
          </a:p>
        </p:txBody>
      </p:sp>
      <p:sp>
        <p:nvSpPr>
          <p:cNvPr id="30740" name="Rectangle 21"/>
          <p:cNvSpPr>
            <a:spLocks noChangeArrowheads="1"/>
          </p:cNvSpPr>
          <p:nvPr/>
        </p:nvSpPr>
        <p:spPr bwMode="auto">
          <a:xfrm>
            <a:off x="1600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13</a:t>
            </a:r>
          </a:p>
        </p:txBody>
      </p:sp>
      <p:sp>
        <p:nvSpPr>
          <p:cNvPr id="30741" name="Rectangle 22"/>
          <p:cNvSpPr>
            <a:spLocks noChangeArrowheads="1"/>
          </p:cNvSpPr>
          <p:nvPr/>
        </p:nvSpPr>
        <p:spPr bwMode="auto">
          <a:xfrm>
            <a:off x="2514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25</a:t>
            </a:r>
          </a:p>
        </p:txBody>
      </p:sp>
      <p:sp>
        <p:nvSpPr>
          <p:cNvPr id="30742" name="Rectangle 23"/>
          <p:cNvSpPr>
            <a:spLocks noChangeArrowheads="1"/>
          </p:cNvSpPr>
          <p:nvPr/>
        </p:nvSpPr>
        <p:spPr bwMode="auto">
          <a:xfrm>
            <a:off x="2971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33</a:t>
            </a:r>
          </a:p>
        </p:txBody>
      </p:sp>
      <p:sp>
        <p:nvSpPr>
          <p:cNvPr id="30743" name="Rectangle 24"/>
          <p:cNvSpPr>
            <a:spLocks noChangeArrowheads="1"/>
          </p:cNvSpPr>
          <p:nvPr/>
        </p:nvSpPr>
        <p:spPr bwMode="auto">
          <a:xfrm>
            <a:off x="3886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51</a:t>
            </a:r>
          </a:p>
        </p:txBody>
      </p:sp>
      <p:sp>
        <p:nvSpPr>
          <p:cNvPr id="30744" name="Rectangle 25"/>
          <p:cNvSpPr>
            <a:spLocks noChangeArrowheads="1"/>
          </p:cNvSpPr>
          <p:nvPr/>
        </p:nvSpPr>
        <p:spPr bwMode="auto">
          <a:xfrm>
            <a:off x="3429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43</a:t>
            </a:r>
          </a:p>
        </p:txBody>
      </p:sp>
      <p:sp>
        <p:nvSpPr>
          <p:cNvPr id="30745"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30746" name="Rectangle 27" descr="Outlined diamond"/>
          <p:cNvSpPr>
            <a:spLocks noChangeArrowheads="1"/>
          </p:cNvSpPr>
          <p:nvPr/>
        </p:nvSpPr>
        <p:spPr bwMode="auto">
          <a:xfrm>
            <a:off x="5715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84</a:t>
            </a:r>
          </a:p>
        </p:txBody>
      </p:sp>
      <p:sp>
        <p:nvSpPr>
          <p:cNvPr id="30747" name="Rectangle 28" descr="Outlined diamond"/>
          <p:cNvSpPr>
            <a:spLocks noChangeArrowheads="1"/>
          </p:cNvSpPr>
          <p:nvPr/>
        </p:nvSpPr>
        <p:spPr bwMode="auto">
          <a:xfrm>
            <a:off x="5257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72</a:t>
            </a:r>
          </a:p>
        </p:txBody>
      </p:sp>
      <p:sp>
        <p:nvSpPr>
          <p:cNvPr id="30748"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30749"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30750"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30751"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30752" name="Rectangle 33"/>
          <p:cNvSpPr>
            <a:spLocks noChangeArrowheads="1"/>
          </p:cNvSpPr>
          <p:nvPr/>
        </p:nvSpPr>
        <p:spPr bwMode="auto">
          <a:xfrm>
            <a:off x="1143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a:t>
            </a:r>
          </a:p>
        </p:txBody>
      </p:sp>
      <p:sp>
        <p:nvSpPr>
          <p:cNvPr id="30753" name="Rectangle 34"/>
          <p:cNvSpPr>
            <a:spLocks noChangeArrowheads="1"/>
          </p:cNvSpPr>
          <p:nvPr/>
        </p:nvSpPr>
        <p:spPr bwMode="auto">
          <a:xfrm>
            <a:off x="1171575" y="5102225"/>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800" b="1"/>
              <a:t>lo</a:t>
            </a:r>
          </a:p>
        </p:txBody>
      </p:sp>
      <p:sp>
        <p:nvSpPr>
          <p:cNvPr id="30754" name="Line 35"/>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5" name="Rectangle 39"/>
          <p:cNvSpPr>
            <a:spLocks noChangeArrowheads="1"/>
          </p:cNvSpPr>
          <p:nvPr/>
        </p:nvSpPr>
        <p:spPr bwMode="auto">
          <a:xfrm>
            <a:off x="2371725" y="5103813"/>
            <a:ext cx="7334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mid</a:t>
            </a:r>
            <a:endParaRPr kumimoji="1" lang="en-US" altLang="en-US" sz="2800" b="1"/>
          </a:p>
        </p:txBody>
      </p:sp>
      <p:sp>
        <p:nvSpPr>
          <p:cNvPr id="30756" name="Line 40"/>
          <p:cNvSpPr>
            <a:spLocks noChangeShapeType="1"/>
          </p:cNvSpPr>
          <p:nvPr/>
        </p:nvSpPr>
        <p:spPr bwMode="auto">
          <a:xfrm flipV="1">
            <a:off x="2722563"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7" name="Rectangle 42"/>
          <p:cNvSpPr>
            <a:spLocks noChangeArrowheads="1"/>
          </p:cNvSpPr>
          <p:nvPr/>
        </p:nvSpPr>
        <p:spPr bwMode="auto">
          <a:xfrm>
            <a:off x="3884613" y="5103813"/>
            <a:ext cx="457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hi</a:t>
            </a:r>
          </a:p>
        </p:txBody>
      </p:sp>
      <p:sp>
        <p:nvSpPr>
          <p:cNvPr id="30758" name="Line 43"/>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9" name="Oval 81"/>
          <p:cNvSpPr>
            <a:spLocks noChangeArrowheads="1"/>
          </p:cNvSpPr>
          <p:nvPr/>
        </p:nvSpPr>
        <p:spPr bwMode="auto">
          <a:xfrm>
            <a:off x="2541588" y="4087813"/>
            <a:ext cx="401637" cy="425450"/>
          </a:xfrm>
          <a:prstGeom prst="ellipse">
            <a:avLst/>
          </a:prstGeom>
          <a:solidFill>
            <a:schemeClr val="folHlink">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800"/>
          </a:p>
        </p:txBody>
      </p:sp>
      <p:sp>
        <p:nvSpPr>
          <p:cNvPr id="41" name="Rectangle 39"/>
          <p:cNvSpPr txBox="1">
            <a:spLocks noChangeArrowheads="1"/>
          </p:cNvSpPr>
          <p:nvPr/>
        </p:nvSpPr>
        <p:spPr bwMode="auto">
          <a:xfrm>
            <a:off x="28575" y="838200"/>
            <a:ext cx="9115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smtClean="0">
                <a:latin typeface="Courier New" panose="02070309020205020404" pitchFamily="49" charset="0"/>
                <a:cs typeface="Courier New" panose="02070309020205020404" pitchFamily="49" charset="0"/>
              </a:rPr>
              <a:t>25 &lt; 33</a:t>
            </a:r>
            <a:r>
              <a:rPr lang="en-US" altLang="en-US" kern="0" dirty="0" smtClean="0"/>
              <a:t>, so look in upper half.</a:t>
            </a:r>
            <a:endParaRPr lang="en-US" altLang="en-US" sz="2800" kern="0" dirty="0" smtClean="0"/>
          </a:p>
          <a:p>
            <a:pPr>
              <a:defRPr/>
            </a:pPr>
            <a:endParaRPr lang="en-US" altLang="en-US" sz="1600" kern="0" dirty="0" smtClean="0">
              <a:latin typeface="Courier New" panose="02070309020205020404" pitchFamily="49" charset="0"/>
            </a:endParaRPr>
          </a:p>
        </p:txBody>
      </p:sp>
      <p:sp>
        <p:nvSpPr>
          <p:cNvPr id="30761"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3076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7E8F96C-155C-45FB-A068-DF9A7723B673}" type="slidenum">
              <a:rPr lang="en-US" altLang="en-US" sz="1600" smtClean="0"/>
              <a:pPr>
                <a:spcBef>
                  <a:spcPct val="0"/>
                </a:spcBef>
                <a:buFontTx/>
                <a:buNone/>
              </a:pPr>
              <a:t>14</a:t>
            </a:fld>
            <a:endParaRPr lang="en-US" altLang="en-US" sz="1600" smtClean="0"/>
          </a:p>
        </p:txBody>
      </p:sp>
    </p:spTree>
    <p:extLst>
      <p:ext uri="{BB962C8B-B14F-4D97-AF65-F5344CB8AC3E}">
        <p14:creationId xmlns:p14="http://schemas.microsoft.com/office/powerpoint/2010/main" val="1528193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t>Binary Search I</a:t>
            </a:r>
          </a:p>
        </p:txBody>
      </p:sp>
      <p:sp>
        <p:nvSpPr>
          <p:cNvPr id="31747"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31748"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31749"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31750"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31751"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31752"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31753"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31754"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31755"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31756"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31757"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31758"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31759"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31760"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31761"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31762" name="Rectangle 19" descr="Outlined diamond"/>
          <p:cNvSpPr>
            <a:spLocks noChangeArrowheads="1"/>
          </p:cNvSpPr>
          <p:nvPr/>
        </p:nvSpPr>
        <p:spPr bwMode="auto">
          <a:xfrm>
            <a:off x="4800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64</a:t>
            </a:r>
          </a:p>
        </p:txBody>
      </p:sp>
      <p:sp>
        <p:nvSpPr>
          <p:cNvPr id="31763" name="Rectangle 20" descr="Outlined diamond"/>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14</a:t>
            </a:r>
          </a:p>
        </p:txBody>
      </p:sp>
      <p:sp>
        <p:nvSpPr>
          <p:cNvPr id="31764" name="Rectangle 21" descr="Outlined diamond"/>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13</a:t>
            </a:r>
          </a:p>
        </p:txBody>
      </p:sp>
      <p:sp>
        <p:nvSpPr>
          <p:cNvPr id="31765" name="Rectangle 22" descr="Outlined diamond"/>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25</a:t>
            </a:r>
          </a:p>
        </p:txBody>
      </p:sp>
      <p:sp>
        <p:nvSpPr>
          <p:cNvPr id="31766" name="Rectangle 23"/>
          <p:cNvSpPr>
            <a:spLocks noChangeArrowheads="1"/>
          </p:cNvSpPr>
          <p:nvPr/>
        </p:nvSpPr>
        <p:spPr bwMode="auto">
          <a:xfrm>
            <a:off x="2971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33</a:t>
            </a:r>
          </a:p>
        </p:txBody>
      </p:sp>
      <p:sp>
        <p:nvSpPr>
          <p:cNvPr id="31767" name="Rectangle 24"/>
          <p:cNvSpPr>
            <a:spLocks noChangeArrowheads="1"/>
          </p:cNvSpPr>
          <p:nvPr/>
        </p:nvSpPr>
        <p:spPr bwMode="auto">
          <a:xfrm>
            <a:off x="3886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51</a:t>
            </a:r>
          </a:p>
        </p:txBody>
      </p:sp>
      <p:sp>
        <p:nvSpPr>
          <p:cNvPr id="31768" name="Rectangle 25"/>
          <p:cNvSpPr>
            <a:spLocks noChangeArrowheads="1"/>
          </p:cNvSpPr>
          <p:nvPr/>
        </p:nvSpPr>
        <p:spPr bwMode="auto">
          <a:xfrm>
            <a:off x="3429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43</a:t>
            </a:r>
          </a:p>
        </p:txBody>
      </p:sp>
      <p:sp>
        <p:nvSpPr>
          <p:cNvPr id="31769"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31770" name="Rectangle 27" descr="Outlined diamond"/>
          <p:cNvSpPr>
            <a:spLocks noChangeArrowheads="1"/>
          </p:cNvSpPr>
          <p:nvPr/>
        </p:nvSpPr>
        <p:spPr bwMode="auto">
          <a:xfrm>
            <a:off x="5715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84</a:t>
            </a:r>
          </a:p>
        </p:txBody>
      </p:sp>
      <p:sp>
        <p:nvSpPr>
          <p:cNvPr id="31771" name="Rectangle 28" descr="Outlined diamond"/>
          <p:cNvSpPr>
            <a:spLocks noChangeArrowheads="1"/>
          </p:cNvSpPr>
          <p:nvPr/>
        </p:nvSpPr>
        <p:spPr bwMode="auto">
          <a:xfrm>
            <a:off x="5257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72</a:t>
            </a:r>
          </a:p>
        </p:txBody>
      </p:sp>
      <p:sp>
        <p:nvSpPr>
          <p:cNvPr id="31772"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31773"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31774"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31775"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31776" name="Rectangle 33" descr="Outlined diamond"/>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a:t>
            </a:r>
          </a:p>
        </p:txBody>
      </p:sp>
      <p:sp>
        <p:nvSpPr>
          <p:cNvPr id="31777" name="Rectangle 39"/>
          <p:cNvSpPr>
            <a:spLocks noChangeArrowheads="1"/>
          </p:cNvSpPr>
          <p:nvPr/>
        </p:nvSpPr>
        <p:spPr bwMode="auto">
          <a:xfrm>
            <a:off x="3009900"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800" b="1"/>
              <a:t>lo</a:t>
            </a:r>
          </a:p>
        </p:txBody>
      </p:sp>
      <p:sp>
        <p:nvSpPr>
          <p:cNvPr id="31778" name="Line 40"/>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9" name="Rectangle 42"/>
          <p:cNvSpPr>
            <a:spLocks noChangeArrowheads="1"/>
          </p:cNvSpPr>
          <p:nvPr/>
        </p:nvSpPr>
        <p:spPr bwMode="auto">
          <a:xfrm>
            <a:off x="3914775"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800" b="1"/>
              <a:t>hi</a:t>
            </a:r>
          </a:p>
        </p:txBody>
      </p:sp>
      <p:sp>
        <p:nvSpPr>
          <p:cNvPr id="31780" name="Line 43"/>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1"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3178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CBA0B2-54CA-4B49-A553-8B29190B354B}" type="slidenum">
              <a:rPr lang="en-US" altLang="en-US" sz="1600" smtClean="0"/>
              <a:pPr>
                <a:spcBef>
                  <a:spcPct val="0"/>
                </a:spcBef>
                <a:buFontTx/>
                <a:buNone/>
              </a:pPr>
              <a:t>15</a:t>
            </a:fld>
            <a:endParaRPr lang="en-US" altLang="en-US" sz="1600" smtClean="0"/>
          </a:p>
        </p:txBody>
      </p:sp>
    </p:spTree>
    <p:extLst>
      <p:ext uri="{BB962C8B-B14F-4D97-AF65-F5344CB8AC3E}">
        <p14:creationId xmlns:p14="http://schemas.microsoft.com/office/powerpoint/2010/main" val="1889775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t>Binary Search I</a:t>
            </a:r>
          </a:p>
        </p:txBody>
      </p:sp>
      <p:sp>
        <p:nvSpPr>
          <p:cNvPr id="32771"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32772"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32773"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32774"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32775"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32776"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32777"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32778"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32779"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32780"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32781"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32782"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32783"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32784"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32785"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32786" name="Rectangle 19" descr="Outlined diamond"/>
          <p:cNvSpPr>
            <a:spLocks noChangeArrowheads="1"/>
          </p:cNvSpPr>
          <p:nvPr/>
        </p:nvSpPr>
        <p:spPr bwMode="auto">
          <a:xfrm>
            <a:off x="4800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64</a:t>
            </a:r>
          </a:p>
        </p:txBody>
      </p:sp>
      <p:sp>
        <p:nvSpPr>
          <p:cNvPr id="32787" name="Rectangle 20" descr="Outlined diamond"/>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14</a:t>
            </a:r>
          </a:p>
        </p:txBody>
      </p:sp>
      <p:sp>
        <p:nvSpPr>
          <p:cNvPr id="32788" name="Rectangle 21" descr="Outlined diamond"/>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13</a:t>
            </a:r>
          </a:p>
        </p:txBody>
      </p:sp>
      <p:sp>
        <p:nvSpPr>
          <p:cNvPr id="32789" name="Rectangle 22" descr="Outlined diamond"/>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25</a:t>
            </a:r>
          </a:p>
        </p:txBody>
      </p:sp>
      <p:sp>
        <p:nvSpPr>
          <p:cNvPr id="32790" name="Rectangle 23"/>
          <p:cNvSpPr>
            <a:spLocks noChangeArrowheads="1"/>
          </p:cNvSpPr>
          <p:nvPr/>
        </p:nvSpPr>
        <p:spPr bwMode="auto">
          <a:xfrm>
            <a:off x="2971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33</a:t>
            </a:r>
          </a:p>
        </p:txBody>
      </p:sp>
      <p:sp>
        <p:nvSpPr>
          <p:cNvPr id="32791" name="Rectangle 24"/>
          <p:cNvSpPr>
            <a:spLocks noChangeArrowheads="1"/>
          </p:cNvSpPr>
          <p:nvPr/>
        </p:nvSpPr>
        <p:spPr bwMode="auto">
          <a:xfrm>
            <a:off x="3886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51</a:t>
            </a:r>
          </a:p>
        </p:txBody>
      </p:sp>
      <p:sp>
        <p:nvSpPr>
          <p:cNvPr id="32792" name="Rectangle 25"/>
          <p:cNvSpPr>
            <a:spLocks noChangeArrowheads="1"/>
          </p:cNvSpPr>
          <p:nvPr/>
        </p:nvSpPr>
        <p:spPr bwMode="auto">
          <a:xfrm>
            <a:off x="3429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43</a:t>
            </a:r>
          </a:p>
        </p:txBody>
      </p:sp>
      <p:sp>
        <p:nvSpPr>
          <p:cNvPr id="32793"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32794" name="Rectangle 27" descr="Outlined diamond"/>
          <p:cNvSpPr>
            <a:spLocks noChangeArrowheads="1"/>
          </p:cNvSpPr>
          <p:nvPr/>
        </p:nvSpPr>
        <p:spPr bwMode="auto">
          <a:xfrm>
            <a:off x="5715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84</a:t>
            </a:r>
          </a:p>
        </p:txBody>
      </p:sp>
      <p:sp>
        <p:nvSpPr>
          <p:cNvPr id="32795" name="Rectangle 28" descr="Outlined diamond"/>
          <p:cNvSpPr>
            <a:spLocks noChangeArrowheads="1"/>
          </p:cNvSpPr>
          <p:nvPr/>
        </p:nvSpPr>
        <p:spPr bwMode="auto">
          <a:xfrm>
            <a:off x="5257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72</a:t>
            </a:r>
          </a:p>
        </p:txBody>
      </p:sp>
      <p:sp>
        <p:nvSpPr>
          <p:cNvPr id="32796"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32797"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32798"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32799"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32800" name="Rectangle 33" descr="Outlined diamond"/>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a:t>
            </a:r>
          </a:p>
        </p:txBody>
      </p:sp>
      <p:sp>
        <p:nvSpPr>
          <p:cNvPr id="32801" name="Rectangle 34"/>
          <p:cNvSpPr>
            <a:spLocks noChangeArrowheads="1"/>
          </p:cNvSpPr>
          <p:nvPr/>
        </p:nvSpPr>
        <p:spPr bwMode="auto">
          <a:xfrm>
            <a:off x="2979738" y="5103813"/>
            <a:ext cx="457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p>
        </p:txBody>
      </p:sp>
      <p:sp>
        <p:nvSpPr>
          <p:cNvPr id="32802" name="Line 35"/>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03" name="Rectangle 36"/>
          <p:cNvSpPr>
            <a:spLocks noChangeArrowheads="1"/>
          </p:cNvSpPr>
          <p:nvPr/>
        </p:nvSpPr>
        <p:spPr bwMode="auto">
          <a:xfrm>
            <a:off x="3884613" y="5103813"/>
            <a:ext cx="457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hi</a:t>
            </a:r>
            <a:endParaRPr kumimoji="1" lang="en-US" altLang="en-US" sz="2800" b="1"/>
          </a:p>
        </p:txBody>
      </p:sp>
      <p:sp>
        <p:nvSpPr>
          <p:cNvPr id="32804" name="Line 37"/>
          <p:cNvSpPr>
            <a:spLocks noChangeShapeType="1"/>
          </p:cNvSpPr>
          <p:nvPr/>
        </p:nvSpPr>
        <p:spPr bwMode="auto">
          <a:xfrm flipV="1">
            <a:off x="4095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05" name="Rectangle 38"/>
          <p:cNvSpPr>
            <a:spLocks noChangeArrowheads="1"/>
          </p:cNvSpPr>
          <p:nvPr/>
        </p:nvSpPr>
        <p:spPr bwMode="auto">
          <a:xfrm>
            <a:off x="3292475" y="5103813"/>
            <a:ext cx="7334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mid</a:t>
            </a:r>
            <a:endParaRPr kumimoji="1" lang="en-US" altLang="en-US" sz="2800" b="1"/>
          </a:p>
        </p:txBody>
      </p:sp>
      <p:sp>
        <p:nvSpPr>
          <p:cNvPr id="32806" name="Line 39"/>
          <p:cNvSpPr>
            <a:spLocks noChangeShapeType="1"/>
          </p:cNvSpPr>
          <p:nvPr/>
        </p:nvSpPr>
        <p:spPr bwMode="auto">
          <a:xfrm flipV="1">
            <a:off x="3643313"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807" name="Oval 81"/>
          <p:cNvSpPr>
            <a:spLocks noChangeArrowheads="1"/>
          </p:cNvSpPr>
          <p:nvPr/>
        </p:nvSpPr>
        <p:spPr bwMode="auto">
          <a:xfrm>
            <a:off x="3455988" y="4144963"/>
            <a:ext cx="401637" cy="425450"/>
          </a:xfrm>
          <a:prstGeom prst="ellipse">
            <a:avLst/>
          </a:prstGeom>
          <a:solidFill>
            <a:schemeClr val="folHlink">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800"/>
          </a:p>
        </p:txBody>
      </p:sp>
      <p:sp>
        <p:nvSpPr>
          <p:cNvPr id="41" name="Rectangle 39"/>
          <p:cNvSpPr txBox="1">
            <a:spLocks noChangeArrowheads="1"/>
          </p:cNvSpPr>
          <p:nvPr/>
        </p:nvSpPr>
        <p:spPr bwMode="auto">
          <a:xfrm>
            <a:off x="28575" y="838200"/>
            <a:ext cx="9115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smtClean="0">
                <a:latin typeface="Courier New" panose="02070309020205020404" pitchFamily="49" charset="0"/>
                <a:cs typeface="Courier New" panose="02070309020205020404" pitchFamily="49" charset="0"/>
              </a:rPr>
              <a:t>43 &lt; 33</a:t>
            </a:r>
            <a:r>
              <a:rPr lang="en-US" altLang="en-US" kern="0" dirty="0" smtClean="0"/>
              <a:t>, so look in lower half. </a:t>
            </a:r>
            <a:endParaRPr lang="en-US" altLang="en-US" sz="2800" kern="0" dirty="0" smtClean="0"/>
          </a:p>
          <a:p>
            <a:pPr>
              <a:defRPr/>
            </a:pPr>
            <a:endParaRPr lang="en-US" altLang="en-US" sz="1600" kern="0" dirty="0" smtClean="0">
              <a:latin typeface="Courier New" panose="02070309020205020404" pitchFamily="49" charset="0"/>
            </a:endParaRPr>
          </a:p>
        </p:txBody>
      </p:sp>
      <p:sp>
        <p:nvSpPr>
          <p:cNvPr id="32809"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32810"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0281473-A256-4EB3-874E-88898513A0DA}" type="slidenum">
              <a:rPr lang="en-US" altLang="en-US" sz="1600" smtClean="0"/>
              <a:pPr>
                <a:spcBef>
                  <a:spcPct val="0"/>
                </a:spcBef>
                <a:buFontTx/>
                <a:buNone/>
              </a:pPr>
              <a:t>16</a:t>
            </a:fld>
            <a:endParaRPr lang="en-US" altLang="en-US" sz="1600" smtClean="0"/>
          </a:p>
        </p:txBody>
      </p:sp>
    </p:spTree>
    <p:extLst>
      <p:ext uri="{BB962C8B-B14F-4D97-AF65-F5344CB8AC3E}">
        <p14:creationId xmlns:p14="http://schemas.microsoft.com/office/powerpoint/2010/main" val="2532179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Binary Search I</a:t>
            </a:r>
          </a:p>
        </p:txBody>
      </p:sp>
      <p:sp>
        <p:nvSpPr>
          <p:cNvPr id="33795"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33796"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33797"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33798"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33799"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33800"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33801"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33802"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33803"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33804"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33805"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33806"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33807"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33808"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33809"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33810" name="Rectangle 19" descr="Outlined diamond"/>
          <p:cNvSpPr>
            <a:spLocks noChangeArrowheads="1"/>
          </p:cNvSpPr>
          <p:nvPr/>
        </p:nvSpPr>
        <p:spPr bwMode="auto">
          <a:xfrm>
            <a:off x="4800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64</a:t>
            </a:r>
          </a:p>
        </p:txBody>
      </p:sp>
      <p:sp>
        <p:nvSpPr>
          <p:cNvPr id="33811" name="Rectangle 20" descr="Outlined diamond"/>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14</a:t>
            </a:r>
          </a:p>
        </p:txBody>
      </p:sp>
      <p:sp>
        <p:nvSpPr>
          <p:cNvPr id="33812" name="Rectangle 21" descr="Outlined diamond"/>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13</a:t>
            </a:r>
          </a:p>
        </p:txBody>
      </p:sp>
      <p:sp>
        <p:nvSpPr>
          <p:cNvPr id="33813" name="Rectangle 22" descr="Outlined diamond"/>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25</a:t>
            </a:r>
          </a:p>
        </p:txBody>
      </p:sp>
      <p:sp>
        <p:nvSpPr>
          <p:cNvPr id="33814" name="Rectangle 23"/>
          <p:cNvSpPr>
            <a:spLocks noChangeArrowheads="1"/>
          </p:cNvSpPr>
          <p:nvPr/>
        </p:nvSpPr>
        <p:spPr bwMode="auto">
          <a:xfrm>
            <a:off x="2971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33</a:t>
            </a:r>
          </a:p>
        </p:txBody>
      </p:sp>
      <p:sp>
        <p:nvSpPr>
          <p:cNvPr id="33815" name="Rectangle 24" descr="Outlined diamond"/>
          <p:cNvSpPr>
            <a:spLocks noChangeArrowheads="1"/>
          </p:cNvSpPr>
          <p:nvPr/>
        </p:nvSpPr>
        <p:spPr bwMode="auto">
          <a:xfrm>
            <a:off x="3886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51</a:t>
            </a:r>
          </a:p>
        </p:txBody>
      </p:sp>
      <p:sp>
        <p:nvSpPr>
          <p:cNvPr id="33816" name="Rectangle 25" descr="Outlined diamond"/>
          <p:cNvSpPr>
            <a:spLocks noChangeArrowheads="1"/>
          </p:cNvSpPr>
          <p:nvPr/>
        </p:nvSpPr>
        <p:spPr bwMode="auto">
          <a:xfrm>
            <a:off x="3429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43</a:t>
            </a:r>
          </a:p>
        </p:txBody>
      </p:sp>
      <p:sp>
        <p:nvSpPr>
          <p:cNvPr id="33817"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33818" name="Rectangle 27" descr="Outlined diamond"/>
          <p:cNvSpPr>
            <a:spLocks noChangeArrowheads="1"/>
          </p:cNvSpPr>
          <p:nvPr/>
        </p:nvSpPr>
        <p:spPr bwMode="auto">
          <a:xfrm>
            <a:off x="5715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84</a:t>
            </a:r>
          </a:p>
        </p:txBody>
      </p:sp>
      <p:sp>
        <p:nvSpPr>
          <p:cNvPr id="33819" name="Rectangle 28" descr="Outlined diamond"/>
          <p:cNvSpPr>
            <a:spLocks noChangeArrowheads="1"/>
          </p:cNvSpPr>
          <p:nvPr/>
        </p:nvSpPr>
        <p:spPr bwMode="auto">
          <a:xfrm>
            <a:off x="5257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72</a:t>
            </a:r>
          </a:p>
        </p:txBody>
      </p:sp>
      <p:sp>
        <p:nvSpPr>
          <p:cNvPr id="33820"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33821"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33822"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33823"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33824" name="Rectangle 33" descr="Outlined diamond"/>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a:t>
            </a:r>
          </a:p>
        </p:txBody>
      </p:sp>
      <p:sp>
        <p:nvSpPr>
          <p:cNvPr id="33825" name="Rectangle 34"/>
          <p:cNvSpPr>
            <a:spLocks noChangeArrowheads="1"/>
          </p:cNvSpPr>
          <p:nvPr/>
        </p:nvSpPr>
        <p:spPr bwMode="auto">
          <a:xfrm>
            <a:off x="2979738" y="5103813"/>
            <a:ext cx="457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r>
              <a:rPr kumimoji="1" lang="en-US" altLang="en-US" sz="2800" b="1"/>
              <a:t/>
            </a:r>
            <a:br>
              <a:rPr kumimoji="1" lang="en-US" altLang="en-US" sz="2800" b="1"/>
            </a:br>
            <a:r>
              <a:rPr kumimoji="1" lang="en-US" altLang="en-US" sz="2400" b="1"/>
              <a:t>hi</a:t>
            </a:r>
            <a:endParaRPr kumimoji="1" lang="en-US" altLang="en-US" sz="2800" b="1"/>
          </a:p>
        </p:txBody>
      </p:sp>
      <p:sp>
        <p:nvSpPr>
          <p:cNvPr id="33826" name="Line 35"/>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27"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33828"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7DCBBB5-A243-40C8-9EC3-932F25B45FB4}" type="slidenum">
              <a:rPr lang="en-US" altLang="en-US" sz="1600" smtClean="0"/>
              <a:pPr>
                <a:spcBef>
                  <a:spcPct val="0"/>
                </a:spcBef>
                <a:buFontTx/>
                <a:buNone/>
              </a:pPr>
              <a:t>17</a:t>
            </a:fld>
            <a:endParaRPr lang="en-US" altLang="en-US" sz="1600" smtClean="0"/>
          </a:p>
        </p:txBody>
      </p:sp>
    </p:spTree>
    <p:extLst>
      <p:ext uri="{BB962C8B-B14F-4D97-AF65-F5344CB8AC3E}">
        <p14:creationId xmlns:p14="http://schemas.microsoft.com/office/powerpoint/2010/main" val="341522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t>Binary Search I</a:t>
            </a:r>
          </a:p>
        </p:txBody>
      </p:sp>
      <p:sp>
        <p:nvSpPr>
          <p:cNvPr id="34819"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34820"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34821"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34822"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34823"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34824"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34825"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34826"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34827"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34828"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34829"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34830"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34831"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34832"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34833"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34834" name="Rectangle 19" descr="Outlined diamond"/>
          <p:cNvSpPr>
            <a:spLocks noChangeArrowheads="1"/>
          </p:cNvSpPr>
          <p:nvPr/>
        </p:nvSpPr>
        <p:spPr bwMode="auto">
          <a:xfrm>
            <a:off x="4800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64</a:t>
            </a:r>
          </a:p>
        </p:txBody>
      </p:sp>
      <p:sp>
        <p:nvSpPr>
          <p:cNvPr id="34835" name="Rectangle 20" descr="Outlined diamond"/>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14</a:t>
            </a:r>
          </a:p>
        </p:txBody>
      </p:sp>
      <p:sp>
        <p:nvSpPr>
          <p:cNvPr id="34836" name="Rectangle 21" descr="Outlined diamond"/>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13</a:t>
            </a:r>
          </a:p>
        </p:txBody>
      </p:sp>
      <p:sp>
        <p:nvSpPr>
          <p:cNvPr id="34837" name="Rectangle 22" descr="Outlined diamond"/>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25</a:t>
            </a:r>
          </a:p>
        </p:txBody>
      </p:sp>
      <p:sp>
        <p:nvSpPr>
          <p:cNvPr id="34838" name="Rectangle 23"/>
          <p:cNvSpPr>
            <a:spLocks noChangeArrowheads="1"/>
          </p:cNvSpPr>
          <p:nvPr/>
        </p:nvSpPr>
        <p:spPr bwMode="auto">
          <a:xfrm>
            <a:off x="2971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33</a:t>
            </a:r>
          </a:p>
        </p:txBody>
      </p:sp>
      <p:sp>
        <p:nvSpPr>
          <p:cNvPr id="34839" name="Rectangle 24" descr="Outlined diamond"/>
          <p:cNvSpPr>
            <a:spLocks noChangeArrowheads="1"/>
          </p:cNvSpPr>
          <p:nvPr/>
        </p:nvSpPr>
        <p:spPr bwMode="auto">
          <a:xfrm>
            <a:off x="3886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51</a:t>
            </a:r>
          </a:p>
        </p:txBody>
      </p:sp>
      <p:sp>
        <p:nvSpPr>
          <p:cNvPr id="34840" name="Rectangle 25" descr="Outlined diamond"/>
          <p:cNvSpPr>
            <a:spLocks noChangeArrowheads="1"/>
          </p:cNvSpPr>
          <p:nvPr/>
        </p:nvSpPr>
        <p:spPr bwMode="auto">
          <a:xfrm>
            <a:off x="3429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43</a:t>
            </a:r>
          </a:p>
        </p:txBody>
      </p:sp>
      <p:sp>
        <p:nvSpPr>
          <p:cNvPr id="34841"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34842" name="Rectangle 27" descr="Outlined diamond"/>
          <p:cNvSpPr>
            <a:spLocks noChangeArrowheads="1"/>
          </p:cNvSpPr>
          <p:nvPr/>
        </p:nvSpPr>
        <p:spPr bwMode="auto">
          <a:xfrm>
            <a:off x="5715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84</a:t>
            </a:r>
          </a:p>
        </p:txBody>
      </p:sp>
      <p:sp>
        <p:nvSpPr>
          <p:cNvPr id="34843" name="Rectangle 28" descr="Outlined diamond"/>
          <p:cNvSpPr>
            <a:spLocks noChangeArrowheads="1"/>
          </p:cNvSpPr>
          <p:nvPr/>
        </p:nvSpPr>
        <p:spPr bwMode="auto">
          <a:xfrm>
            <a:off x="5257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72</a:t>
            </a:r>
          </a:p>
        </p:txBody>
      </p:sp>
      <p:sp>
        <p:nvSpPr>
          <p:cNvPr id="34844"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34845"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34846"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34847"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34848" name="Rectangle 33" descr="Outlined diamond"/>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a:t>
            </a:r>
          </a:p>
        </p:txBody>
      </p:sp>
      <p:sp>
        <p:nvSpPr>
          <p:cNvPr id="34849" name="Rectangle 34"/>
          <p:cNvSpPr>
            <a:spLocks noChangeArrowheads="1"/>
          </p:cNvSpPr>
          <p:nvPr/>
        </p:nvSpPr>
        <p:spPr bwMode="auto">
          <a:xfrm>
            <a:off x="2841625" y="5103813"/>
            <a:ext cx="733425"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r>
              <a:rPr kumimoji="1" lang="en-US" altLang="en-US" sz="2800" b="1"/>
              <a:t/>
            </a:r>
            <a:br>
              <a:rPr kumimoji="1" lang="en-US" altLang="en-US" sz="2800" b="1"/>
            </a:br>
            <a:r>
              <a:rPr kumimoji="1" lang="en-US" altLang="en-US" sz="2400" b="1"/>
              <a:t>hi</a:t>
            </a:r>
            <a:r>
              <a:rPr kumimoji="1" lang="en-US" altLang="en-US" sz="2800" b="1"/>
              <a:t/>
            </a:r>
            <a:br>
              <a:rPr kumimoji="1" lang="en-US" altLang="en-US" sz="2800" b="1"/>
            </a:br>
            <a:r>
              <a:rPr kumimoji="1" lang="en-US" altLang="en-US" sz="2400" b="1"/>
              <a:t>mid</a:t>
            </a:r>
            <a:endParaRPr kumimoji="1" lang="en-US" altLang="en-US" sz="2800" b="1"/>
          </a:p>
        </p:txBody>
      </p:sp>
      <p:sp>
        <p:nvSpPr>
          <p:cNvPr id="34850" name="Line 35"/>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51" name="Oval 81"/>
          <p:cNvSpPr>
            <a:spLocks noChangeArrowheads="1"/>
          </p:cNvSpPr>
          <p:nvPr/>
        </p:nvSpPr>
        <p:spPr bwMode="auto">
          <a:xfrm>
            <a:off x="2998788" y="4129088"/>
            <a:ext cx="401637" cy="425450"/>
          </a:xfrm>
          <a:prstGeom prst="ellipse">
            <a:avLst/>
          </a:prstGeom>
          <a:solidFill>
            <a:schemeClr val="folHlink">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800"/>
          </a:p>
        </p:txBody>
      </p:sp>
      <p:sp>
        <p:nvSpPr>
          <p:cNvPr id="37" name="Rectangle 39"/>
          <p:cNvSpPr txBox="1">
            <a:spLocks noChangeArrowheads="1"/>
          </p:cNvSpPr>
          <p:nvPr/>
        </p:nvSpPr>
        <p:spPr bwMode="auto">
          <a:xfrm>
            <a:off x="28575" y="838200"/>
            <a:ext cx="9115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smtClean="0">
                <a:latin typeface="Courier New" panose="02070309020205020404" pitchFamily="49" charset="0"/>
                <a:cs typeface="Courier New" panose="02070309020205020404" pitchFamily="49" charset="0"/>
              </a:rPr>
              <a:t>33 = 33</a:t>
            </a:r>
            <a:r>
              <a:rPr lang="en-US" altLang="en-US" kern="0" dirty="0" smtClean="0"/>
              <a:t>, so found value</a:t>
            </a:r>
            <a:r>
              <a:rPr lang="en-US" altLang="en-US" sz="2800" kern="0" dirty="0" smtClean="0"/>
              <a:t>.</a:t>
            </a:r>
          </a:p>
          <a:p>
            <a:pPr>
              <a:defRPr/>
            </a:pPr>
            <a:endParaRPr lang="en-US" altLang="en-US" sz="1600" kern="0" dirty="0" smtClean="0">
              <a:latin typeface="Courier New" panose="02070309020205020404" pitchFamily="49" charset="0"/>
            </a:endParaRPr>
          </a:p>
        </p:txBody>
      </p:sp>
      <p:sp>
        <p:nvSpPr>
          <p:cNvPr id="34853"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3485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C105BFB-CDB7-49C1-936A-64512A63F809}" type="slidenum">
              <a:rPr lang="en-US" altLang="en-US" sz="1600" smtClean="0"/>
              <a:pPr>
                <a:spcBef>
                  <a:spcPct val="0"/>
                </a:spcBef>
                <a:buFontTx/>
                <a:buNone/>
              </a:pPr>
              <a:t>18</a:t>
            </a:fld>
            <a:endParaRPr lang="en-US" altLang="en-US" sz="1600" smtClean="0"/>
          </a:p>
        </p:txBody>
      </p:sp>
    </p:spTree>
    <p:extLst>
      <p:ext uri="{BB962C8B-B14F-4D97-AF65-F5344CB8AC3E}">
        <p14:creationId xmlns:p14="http://schemas.microsoft.com/office/powerpoint/2010/main" val="21189003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t>Binary Search I</a:t>
            </a:r>
          </a:p>
        </p:txBody>
      </p:sp>
      <p:sp>
        <p:nvSpPr>
          <p:cNvPr id="35843"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35844"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35845"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35846"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35847"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35848"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35849"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35850"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35851"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35852"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35853"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35854"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35855"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35856"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35857"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35858" name="Rectangle 19" descr="Outlined diamond"/>
          <p:cNvSpPr>
            <a:spLocks noChangeArrowheads="1"/>
          </p:cNvSpPr>
          <p:nvPr/>
        </p:nvSpPr>
        <p:spPr bwMode="auto">
          <a:xfrm>
            <a:off x="48006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64</a:t>
            </a:r>
          </a:p>
        </p:txBody>
      </p:sp>
      <p:sp>
        <p:nvSpPr>
          <p:cNvPr id="35859" name="Rectangle 20" descr="Outlined diamond"/>
          <p:cNvSpPr>
            <a:spLocks noChangeArrowheads="1"/>
          </p:cNvSpPr>
          <p:nvPr/>
        </p:nvSpPr>
        <p:spPr bwMode="auto">
          <a:xfrm>
            <a:off x="20574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14</a:t>
            </a:r>
          </a:p>
        </p:txBody>
      </p:sp>
      <p:sp>
        <p:nvSpPr>
          <p:cNvPr id="35860" name="Rectangle 21" descr="Outlined diamond"/>
          <p:cNvSpPr>
            <a:spLocks noChangeArrowheads="1"/>
          </p:cNvSpPr>
          <p:nvPr/>
        </p:nvSpPr>
        <p:spPr bwMode="auto">
          <a:xfrm>
            <a:off x="16002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13</a:t>
            </a:r>
          </a:p>
        </p:txBody>
      </p:sp>
      <p:sp>
        <p:nvSpPr>
          <p:cNvPr id="35861" name="Rectangle 22" descr="Outlined diamond"/>
          <p:cNvSpPr>
            <a:spLocks noChangeArrowheads="1"/>
          </p:cNvSpPr>
          <p:nvPr/>
        </p:nvSpPr>
        <p:spPr bwMode="auto">
          <a:xfrm>
            <a:off x="25146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25</a:t>
            </a:r>
          </a:p>
        </p:txBody>
      </p:sp>
      <p:sp>
        <p:nvSpPr>
          <p:cNvPr id="35862" name="Rectangle 23"/>
          <p:cNvSpPr>
            <a:spLocks noChangeArrowheads="1"/>
          </p:cNvSpPr>
          <p:nvPr/>
        </p:nvSpPr>
        <p:spPr bwMode="auto">
          <a:xfrm>
            <a:off x="2971800" y="4108450"/>
            <a:ext cx="457200" cy="420688"/>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bg1"/>
                </a:solidFill>
              </a:rPr>
              <a:t>33</a:t>
            </a:r>
          </a:p>
        </p:txBody>
      </p:sp>
      <p:sp>
        <p:nvSpPr>
          <p:cNvPr id="35863" name="Rectangle 24" descr="Outlined diamond"/>
          <p:cNvSpPr>
            <a:spLocks noChangeArrowheads="1"/>
          </p:cNvSpPr>
          <p:nvPr/>
        </p:nvSpPr>
        <p:spPr bwMode="auto">
          <a:xfrm>
            <a:off x="38862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51</a:t>
            </a:r>
          </a:p>
        </p:txBody>
      </p:sp>
      <p:sp>
        <p:nvSpPr>
          <p:cNvPr id="35864" name="Rectangle 25" descr="Outlined diamond"/>
          <p:cNvSpPr>
            <a:spLocks noChangeArrowheads="1"/>
          </p:cNvSpPr>
          <p:nvPr/>
        </p:nvSpPr>
        <p:spPr bwMode="auto">
          <a:xfrm>
            <a:off x="34290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43</a:t>
            </a:r>
          </a:p>
        </p:txBody>
      </p:sp>
      <p:sp>
        <p:nvSpPr>
          <p:cNvPr id="35865" name="Rectangle 26" descr="Outlined diamond"/>
          <p:cNvSpPr>
            <a:spLocks noChangeArrowheads="1"/>
          </p:cNvSpPr>
          <p:nvPr/>
        </p:nvSpPr>
        <p:spPr bwMode="auto">
          <a:xfrm>
            <a:off x="43434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35866" name="Rectangle 27" descr="Outlined diamond"/>
          <p:cNvSpPr>
            <a:spLocks noChangeArrowheads="1"/>
          </p:cNvSpPr>
          <p:nvPr/>
        </p:nvSpPr>
        <p:spPr bwMode="auto">
          <a:xfrm>
            <a:off x="57150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84</a:t>
            </a:r>
          </a:p>
        </p:txBody>
      </p:sp>
      <p:sp>
        <p:nvSpPr>
          <p:cNvPr id="35867" name="Rectangle 28" descr="Outlined diamond"/>
          <p:cNvSpPr>
            <a:spLocks noChangeArrowheads="1"/>
          </p:cNvSpPr>
          <p:nvPr/>
        </p:nvSpPr>
        <p:spPr bwMode="auto">
          <a:xfrm>
            <a:off x="52578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72</a:t>
            </a:r>
          </a:p>
        </p:txBody>
      </p:sp>
      <p:sp>
        <p:nvSpPr>
          <p:cNvPr id="35868" name="Rectangle 29" descr="Outlined diamond"/>
          <p:cNvSpPr>
            <a:spLocks noChangeArrowheads="1"/>
          </p:cNvSpPr>
          <p:nvPr/>
        </p:nvSpPr>
        <p:spPr bwMode="auto">
          <a:xfrm>
            <a:off x="61722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35869" name="Rectangle 30" descr="Outlined diamond"/>
          <p:cNvSpPr>
            <a:spLocks noChangeArrowheads="1"/>
          </p:cNvSpPr>
          <p:nvPr/>
        </p:nvSpPr>
        <p:spPr bwMode="auto">
          <a:xfrm>
            <a:off x="66294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35870" name="Rectangle 31" descr="Outlined diamond"/>
          <p:cNvSpPr>
            <a:spLocks noChangeArrowheads="1"/>
          </p:cNvSpPr>
          <p:nvPr/>
        </p:nvSpPr>
        <p:spPr bwMode="auto">
          <a:xfrm>
            <a:off x="75438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35871" name="Rectangle 32" descr="Outlined diamond"/>
          <p:cNvSpPr>
            <a:spLocks noChangeArrowheads="1"/>
          </p:cNvSpPr>
          <p:nvPr/>
        </p:nvSpPr>
        <p:spPr bwMode="auto">
          <a:xfrm>
            <a:off x="70866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35872" name="Rectangle 33" descr="Outlined diamond"/>
          <p:cNvSpPr>
            <a:spLocks noChangeArrowheads="1"/>
          </p:cNvSpPr>
          <p:nvPr/>
        </p:nvSpPr>
        <p:spPr bwMode="auto">
          <a:xfrm>
            <a:off x="1143000" y="4090988"/>
            <a:ext cx="457200" cy="422275"/>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a:t>
            </a:r>
          </a:p>
        </p:txBody>
      </p:sp>
      <p:sp>
        <p:nvSpPr>
          <p:cNvPr id="35873" name="Rectangle 34"/>
          <p:cNvSpPr>
            <a:spLocks noChangeArrowheads="1"/>
          </p:cNvSpPr>
          <p:nvPr/>
        </p:nvSpPr>
        <p:spPr bwMode="auto">
          <a:xfrm>
            <a:off x="2841625" y="5103813"/>
            <a:ext cx="733425"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r>
              <a:rPr kumimoji="1" lang="en-US" altLang="en-US" sz="2800" b="1"/>
              <a:t/>
            </a:r>
            <a:br>
              <a:rPr kumimoji="1" lang="en-US" altLang="en-US" sz="2800" b="1"/>
            </a:br>
            <a:r>
              <a:rPr kumimoji="1" lang="en-US" altLang="en-US" sz="2400" b="1"/>
              <a:t>hi</a:t>
            </a:r>
            <a:r>
              <a:rPr kumimoji="1" lang="en-US" altLang="en-US" sz="2800" b="1"/>
              <a:t/>
            </a:r>
            <a:br>
              <a:rPr kumimoji="1" lang="en-US" altLang="en-US" sz="2800" b="1"/>
            </a:br>
            <a:r>
              <a:rPr kumimoji="1" lang="en-US" altLang="en-US" sz="2400" b="1"/>
              <a:t>mid</a:t>
            </a:r>
            <a:endParaRPr kumimoji="1" lang="en-US" altLang="en-US" sz="2800" b="1"/>
          </a:p>
        </p:txBody>
      </p:sp>
      <p:sp>
        <p:nvSpPr>
          <p:cNvPr id="35874" name="Line 35"/>
          <p:cNvSpPr>
            <a:spLocks noChangeShapeType="1"/>
          </p:cNvSpPr>
          <p:nvPr/>
        </p:nvSpPr>
        <p:spPr bwMode="auto">
          <a:xfrm flipV="1">
            <a:off x="3190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Rectangle 39"/>
          <p:cNvSpPr txBox="1">
            <a:spLocks noChangeArrowheads="1"/>
          </p:cNvSpPr>
          <p:nvPr/>
        </p:nvSpPr>
        <p:spPr bwMode="auto">
          <a:xfrm>
            <a:off x="28575" y="838200"/>
            <a:ext cx="91154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smtClean="0"/>
              <a:t>Done. </a:t>
            </a:r>
            <a:endParaRPr lang="en-US" altLang="en-US" sz="2800" kern="0" dirty="0" smtClean="0"/>
          </a:p>
          <a:p>
            <a:pPr>
              <a:defRPr/>
            </a:pPr>
            <a:endParaRPr lang="en-US" altLang="en-US" sz="1600" kern="0" dirty="0" smtClean="0">
              <a:latin typeface="Courier New" panose="02070309020205020404" pitchFamily="49" charset="0"/>
            </a:endParaRPr>
          </a:p>
        </p:txBody>
      </p:sp>
      <p:sp>
        <p:nvSpPr>
          <p:cNvPr id="35876"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3587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305E706-A4B2-4A1C-8F96-7512E2450D01}" type="slidenum">
              <a:rPr lang="en-US" altLang="en-US" sz="1600" smtClean="0"/>
              <a:pPr>
                <a:spcBef>
                  <a:spcPct val="0"/>
                </a:spcBef>
                <a:buFontTx/>
                <a:buNone/>
              </a:pPr>
              <a:t>19</a:t>
            </a:fld>
            <a:endParaRPr lang="en-US" altLang="en-US" sz="1600" smtClean="0"/>
          </a:p>
        </p:txBody>
      </p:sp>
    </p:spTree>
    <p:extLst>
      <p:ext uri="{BB962C8B-B14F-4D97-AF65-F5344CB8AC3E}">
        <p14:creationId xmlns:p14="http://schemas.microsoft.com/office/powerpoint/2010/main" val="876554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dirty="0" smtClean="0"/>
              <a:t>Linear Search</a:t>
            </a:r>
          </a:p>
        </p:txBody>
      </p:sp>
      <p:sp>
        <p:nvSpPr>
          <p:cNvPr id="19460" name="Rectangle 3"/>
          <p:cNvSpPr>
            <a:spLocks noGrp="1" noChangeArrowheads="1"/>
          </p:cNvSpPr>
          <p:nvPr>
            <p:ph type="body" idx="1"/>
          </p:nvPr>
        </p:nvSpPr>
        <p:spPr/>
        <p:txBody>
          <a:bodyPr/>
          <a:lstStyle/>
          <a:p>
            <a:pPr eaLnBrk="1" hangingPunct="1">
              <a:lnSpc>
                <a:spcPct val="90000"/>
              </a:lnSpc>
            </a:pPr>
            <a:r>
              <a:rPr lang="en-US" altLang="en-US" dirty="0" smtClean="0"/>
              <a:t>Given a list of data, find the location of a particular value or report that value is not present</a:t>
            </a:r>
          </a:p>
          <a:p>
            <a:pPr eaLnBrk="1" hangingPunct="1">
              <a:lnSpc>
                <a:spcPct val="90000"/>
              </a:lnSpc>
            </a:pPr>
            <a:r>
              <a:rPr lang="en-US" altLang="en-US" dirty="0" smtClean="0"/>
              <a:t>Linear search</a:t>
            </a:r>
          </a:p>
          <a:p>
            <a:pPr lvl="1" eaLnBrk="1" hangingPunct="1">
              <a:lnSpc>
                <a:spcPct val="90000"/>
              </a:lnSpc>
            </a:pPr>
            <a:r>
              <a:rPr lang="en-US" altLang="en-US" dirty="0"/>
              <a:t>I</a:t>
            </a:r>
            <a:r>
              <a:rPr lang="en-US" altLang="en-US" dirty="0" smtClean="0"/>
              <a:t>ntuitive approach:</a:t>
            </a:r>
          </a:p>
          <a:p>
            <a:pPr lvl="2" eaLnBrk="1" hangingPunct="1">
              <a:lnSpc>
                <a:spcPct val="90000"/>
              </a:lnSpc>
            </a:pPr>
            <a:r>
              <a:rPr lang="en-US" altLang="en-US" dirty="0"/>
              <a:t>S</a:t>
            </a:r>
            <a:r>
              <a:rPr lang="en-US" altLang="en-US" dirty="0" smtClean="0"/>
              <a:t>tart at first item.</a:t>
            </a:r>
          </a:p>
          <a:p>
            <a:pPr lvl="2" eaLnBrk="1" hangingPunct="1">
              <a:lnSpc>
                <a:spcPct val="90000"/>
              </a:lnSpc>
            </a:pPr>
            <a:r>
              <a:rPr lang="en-US" altLang="en-US" dirty="0"/>
              <a:t>I</a:t>
            </a:r>
            <a:r>
              <a:rPr lang="en-US" altLang="en-US" dirty="0" smtClean="0"/>
              <a:t>s it the one I am looking for?</a:t>
            </a:r>
          </a:p>
          <a:p>
            <a:pPr lvl="2" eaLnBrk="1" hangingPunct="1">
              <a:lnSpc>
                <a:spcPct val="90000"/>
              </a:lnSpc>
            </a:pPr>
            <a:r>
              <a:rPr lang="en-US" altLang="en-US" dirty="0" smtClean="0"/>
              <a:t>If not, go to next item.</a:t>
            </a:r>
          </a:p>
          <a:p>
            <a:pPr lvl="2" eaLnBrk="1" hangingPunct="1">
              <a:lnSpc>
                <a:spcPct val="90000"/>
              </a:lnSpc>
            </a:pPr>
            <a:r>
              <a:rPr lang="en-US" altLang="en-US" dirty="0"/>
              <a:t>R</a:t>
            </a:r>
            <a:r>
              <a:rPr lang="en-US" altLang="en-US" dirty="0" smtClean="0"/>
              <a:t>epeat until found or all items checked.</a:t>
            </a:r>
          </a:p>
          <a:p>
            <a:pPr eaLnBrk="1" hangingPunct="1">
              <a:lnSpc>
                <a:spcPct val="90000"/>
              </a:lnSpc>
            </a:pPr>
            <a:r>
              <a:rPr lang="en-US" altLang="en-US" dirty="0" smtClean="0"/>
              <a:t>If items not sorted or </a:t>
            </a:r>
            <a:r>
              <a:rPr lang="en-US" altLang="en-US" dirty="0" err="1" smtClean="0"/>
              <a:t>unsortable</a:t>
            </a:r>
            <a:r>
              <a:rPr lang="en-US" altLang="en-US" dirty="0" smtClean="0"/>
              <a:t>, this approach is necessary.</a:t>
            </a:r>
          </a:p>
        </p:txBody>
      </p:sp>
      <p:pic>
        <p:nvPicPr>
          <p:cNvPr id="194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981200"/>
            <a:ext cx="20955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2</a:t>
            </a:fld>
            <a:endParaRPr lang="en-US" altLang="en-US" dirty="0"/>
          </a:p>
        </p:txBody>
      </p:sp>
    </p:spTree>
    <p:extLst>
      <p:ext uri="{BB962C8B-B14F-4D97-AF65-F5344CB8AC3E}">
        <p14:creationId xmlns:p14="http://schemas.microsoft.com/office/powerpoint/2010/main" val="3536467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36867" name="Rectangle 3"/>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36868" name="Rectangle 4"/>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36869" name="Rectangle 5"/>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36870" name="Rectangle 6"/>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36871" name="Rectangle 7"/>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36872" name="Rectangle 8"/>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36873" name="Rectangle 9"/>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36874" name="Rectangle 11"/>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36875" name="Rectangle 12"/>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36876" name="Rectangle 13"/>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36877" name="Rectangle 14"/>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36878" name="Rectangle 15"/>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36879" name="Rectangle 16"/>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36880" name="Rectangle 17"/>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36881" name="Rectangle 18"/>
          <p:cNvSpPr>
            <a:spLocks noChangeArrowheads="1"/>
          </p:cNvSpPr>
          <p:nvPr/>
        </p:nvSpPr>
        <p:spPr bwMode="auto">
          <a:xfrm>
            <a:off x="4800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64</a:t>
            </a:r>
          </a:p>
        </p:txBody>
      </p:sp>
      <p:sp>
        <p:nvSpPr>
          <p:cNvPr id="36882" name="Rectangle 19"/>
          <p:cNvSpPr>
            <a:spLocks noChangeArrowheads="1"/>
          </p:cNvSpPr>
          <p:nvPr/>
        </p:nvSpPr>
        <p:spPr bwMode="auto">
          <a:xfrm>
            <a:off x="2057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14</a:t>
            </a:r>
          </a:p>
        </p:txBody>
      </p:sp>
      <p:sp>
        <p:nvSpPr>
          <p:cNvPr id="36883" name="Rectangle 20"/>
          <p:cNvSpPr>
            <a:spLocks noChangeArrowheads="1"/>
          </p:cNvSpPr>
          <p:nvPr/>
        </p:nvSpPr>
        <p:spPr bwMode="auto">
          <a:xfrm>
            <a:off x="1600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13</a:t>
            </a:r>
          </a:p>
        </p:txBody>
      </p:sp>
      <p:sp>
        <p:nvSpPr>
          <p:cNvPr id="36884" name="Rectangle 21"/>
          <p:cNvSpPr>
            <a:spLocks noChangeArrowheads="1"/>
          </p:cNvSpPr>
          <p:nvPr/>
        </p:nvSpPr>
        <p:spPr bwMode="auto">
          <a:xfrm>
            <a:off x="2514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25</a:t>
            </a:r>
          </a:p>
        </p:txBody>
      </p:sp>
      <p:sp>
        <p:nvSpPr>
          <p:cNvPr id="36885" name="Rectangle 22"/>
          <p:cNvSpPr>
            <a:spLocks noChangeArrowheads="1"/>
          </p:cNvSpPr>
          <p:nvPr/>
        </p:nvSpPr>
        <p:spPr bwMode="auto">
          <a:xfrm>
            <a:off x="2971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33</a:t>
            </a:r>
          </a:p>
        </p:txBody>
      </p:sp>
      <p:sp>
        <p:nvSpPr>
          <p:cNvPr id="36886" name="Rectangle 23"/>
          <p:cNvSpPr>
            <a:spLocks noChangeArrowheads="1"/>
          </p:cNvSpPr>
          <p:nvPr/>
        </p:nvSpPr>
        <p:spPr bwMode="auto">
          <a:xfrm>
            <a:off x="3886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51</a:t>
            </a:r>
          </a:p>
        </p:txBody>
      </p:sp>
      <p:sp>
        <p:nvSpPr>
          <p:cNvPr id="36887" name="Rectangle 24"/>
          <p:cNvSpPr>
            <a:spLocks noChangeArrowheads="1"/>
          </p:cNvSpPr>
          <p:nvPr/>
        </p:nvSpPr>
        <p:spPr bwMode="auto">
          <a:xfrm>
            <a:off x="3429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43</a:t>
            </a:r>
          </a:p>
        </p:txBody>
      </p:sp>
      <p:sp>
        <p:nvSpPr>
          <p:cNvPr id="36888" name="Rectangle 25"/>
          <p:cNvSpPr>
            <a:spLocks noChangeArrowheads="1"/>
          </p:cNvSpPr>
          <p:nvPr/>
        </p:nvSpPr>
        <p:spPr bwMode="auto">
          <a:xfrm>
            <a:off x="4343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53</a:t>
            </a:r>
          </a:p>
        </p:txBody>
      </p:sp>
      <p:sp>
        <p:nvSpPr>
          <p:cNvPr id="36889" name="Rectangle 27"/>
          <p:cNvSpPr>
            <a:spLocks noChangeArrowheads="1"/>
          </p:cNvSpPr>
          <p:nvPr/>
        </p:nvSpPr>
        <p:spPr bwMode="auto">
          <a:xfrm>
            <a:off x="5715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84</a:t>
            </a:r>
          </a:p>
        </p:txBody>
      </p:sp>
      <p:sp>
        <p:nvSpPr>
          <p:cNvPr id="36890" name="Rectangle 28"/>
          <p:cNvSpPr>
            <a:spLocks noChangeArrowheads="1"/>
          </p:cNvSpPr>
          <p:nvPr/>
        </p:nvSpPr>
        <p:spPr bwMode="auto">
          <a:xfrm>
            <a:off x="5257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72</a:t>
            </a:r>
          </a:p>
        </p:txBody>
      </p:sp>
      <p:sp>
        <p:nvSpPr>
          <p:cNvPr id="36891" name="Rectangle 29"/>
          <p:cNvSpPr>
            <a:spLocks noChangeArrowheads="1"/>
          </p:cNvSpPr>
          <p:nvPr/>
        </p:nvSpPr>
        <p:spPr bwMode="auto">
          <a:xfrm>
            <a:off x="6172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93</a:t>
            </a:r>
          </a:p>
        </p:txBody>
      </p:sp>
      <p:sp>
        <p:nvSpPr>
          <p:cNvPr id="36892" name="Rectangle 30"/>
          <p:cNvSpPr>
            <a:spLocks noChangeArrowheads="1"/>
          </p:cNvSpPr>
          <p:nvPr/>
        </p:nvSpPr>
        <p:spPr bwMode="auto">
          <a:xfrm>
            <a:off x="6629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95</a:t>
            </a:r>
          </a:p>
        </p:txBody>
      </p:sp>
      <p:sp>
        <p:nvSpPr>
          <p:cNvPr id="36893" name="Rectangle 31"/>
          <p:cNvSpPr>
            <a:spLocks noChangeArrowheads="1"/>
          </p:cNvSpPr>
          <p:nvPr/>
        </p:nvSpPr>
        <p:spPr bwMode="auto">
          <a:xfrm>
            <a:off x="7543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97</a:t>
            </a:r>
          </a:p>
        </p:txBody>
      </p:sp>
      <p:sp>
        <p:nvSpPr>
          <p:cNvPr id="36894" name="Rectangle 32"/>
          <p:cNvSpPr>
            <a:spLocks noChangeArrowheads="1"/>
          </p:cNvSpPr>
          <p:nvPr/>
        </p:nvSpPr>
        <p:spPr bwMode="auto">
          <a:xfrm>
            <a:off x="7086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96</a:t>
            </a:r>
          </a:p>
        </p:txBody>
      </p:sp>
      <p:sp>
        <p:nvSpPr>
          <p:cNvPr id="36895" name="Rectangle 33"/>
          <p:cNvSpPr>
            <a:spLocks noChangeArrowheads="1"/>
          </p:cNvSpPr>
          <p:nvPr/>
        </p:nvSpPr>
        <p:spPr bwMode="auto">
          <a:xfrm>
            <a:off x="1143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a:t>
            </a:r>
          </a:p>
        </p:txBody>
      </p:sp>
      <p:sp>
        <p:nvSpPr>
          <p:cNvPr id="36896" name="Rectangle 34"/>
          <p:cNvSpPr>
            <a:spLocks noGrp="1" noChangeArrowheads="1"/>
          </p:cNvSpPr>
          <p:nvPr>
            <p:ph type="title"/>
          </p:nvPr>
        </p:nvSpPr>
        <p:spPr/>
        <p:txBody>
          <a:bodyPr/>
          <a:lstStyle/>
          <a:p>
            <a:r>
              <a:rPr lang="en-US" altLang="en-US" smtClean="0"/>
              <a:t>Binary Search II</a:t>
            </a:r>
          </a:p>
        </p:txBody>
      </p:sp>
      <p:sp>
        <p:nvSpPr>
          <p:cNvPr id="36897" name="Rectangle 35"/>
          <p:cNvSpPr>
            <a:spLocks noChangeArrowheads="1"/>
          </p:cNvSpPr>
          <p:nvPr/>
        </p:nvSpPr>
        <p:spPr bwMode="auto">
          <a:xfrm>
            <a:off x="1141413" y="51022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endParaRPr kumimoji="1" lang="en-US" altLang="en-US" sz="2800" b="1"/>
          </a:p>
        </p:txBody>
      </p:sp>
      <p:sp>
        <p:nvSpPr>
          <p:cNvPr id="36898" name="Line 36"/>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899" name="Rectangle 39"/>
          <p:cNvSpPr>
            <a:spLocks noGrp="1" noChangeArrowheads="1"/>
          </p:cNvSpPr>
          <p:nvPr>
            <p:ph type="body" idx="1"/>
          </p:nvPr>
        </p:nvSpPr>
        <p:spPr>
          <a:xfrm>
            <a:off x="28575" y="838200"/>
            <a:ext cx="9115425" cy="2133600"/>
          </a:xfrm>
        </p:spPr>
        <p:txBody>
          <a:bodyPr/>
          <a:lstStyle/>
          <a:p>
            <a:r>
              <a:rPr lang="en-US" altLang="en-US" sz="2800" smtClean="0"/>
              <a:t>Example 2:  Search for </a:t>
            </a:r>
            <a:r>
              <a:rPr lang="en-US" altLang="en-US" sz="2800" i="1" smtClean="0">
                <a:latin typeface="Courier New" panose="02070309020205020404" pitchFamily="49" charset="0"/>
                <a:cs typeface="Courier New" panose="02070309020205020404" pitchFamily="49" charset="0"/>
              </a:rPr>
              <a:t>90</a:t>
            </a:r>
            <a:r>
              <a:rPr lang="en-US" altLang="en-US" sz="2800" smtClean="0"/>
              <a:t>.</a:t>
            </a:r>
          </a:p>
          <a:p>
            <a:endParaRPr lang="en-US" altLang="en-US" sz="1600" smtClean="0">
              <a:latin typeface="Courier New" panose="02070309020205020404" pitchFamily="49" charset="0"/>
            </a:endParaRPr>
          </a:p>
        </p:txBody>
      </p:sp>
      <p:sp>
        <p:nvSpPr>
          <p:cNvPr id="36900" name="Rectangle 44"/>
          <p:cNvSpPr>
            <a:spLocks noChangeArrowheads="1"/>
          </p:cNvSpPr>
          <p:nvPr/>
        </p:nvSpPr>
        <p:spPr bwMode="auto">
          <a:xfrm>
            <a:off x="7561263" y="5105400"/>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hi</a:t>
            </a:r>
            <a:endParaRPr kumimoji="1" lang="en-US" altLang="en-US" sz="2800" b="1"/>
          </a:p>
        </p:txBody>
      </p:sp>
      <p:sp>
        <p:nvSpPr>
          <p:cNvPr id="36901" name="Line 45"/>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902"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3690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E7DC30-5575-41E3-9929-1E537A0076A1}" type="slidenum">
              <a:rPr lang="en-US" altLang="en-US" sz="1600" smtClean="0"/>
              <a:pPr>
                <a:spcBef>
                  <a:spcPct val="0"/>
                </a:spcBef>
                <a:buFontTx/>
                <a:buNone/>
              </a:pPr>
              <a:t>20</a:t>
            </a:fld>
            <a:endParaRPr lang="en-US" altLang="en-US" sz="1600" smtClean="0"/>
          </a:p>
        </p:txBody>
      </p:sp>
    </p:spTree>
    <p:extLst>
      <p:ext uri="{BB962C8B-B14F-4D97-AF65-F5344CB8AC3E}">
        <p14:creationId xmlns:p14="http://schemas.microsoft.com/office/powerpoint/2010/main" val="3203601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4"/>
          <p:cNvSpPr>
            <a:spLocks noGrp="1" noChangeArrowheads="1"/>
          </p:cNvSpPr>
          <p:nvPr>
            <p:ph type="title"/>
          </p:nvPr>
        </p:nvSpPr>
        <p:spPr/>
        <p:txBody>
          <a:bodyPr/>
          <a:lstStyle/>
          <a:p>
            <a:r>
              <a:rPr lang="en-US" altLang="en-US" smtClean="0"/>
              <a:t>Binary Search II</a:t>
            </a:r>
          </a:p>
        </p:txBody>
      </p:sp>
      <p:sp>
        <p:nvSpPr>
          <p:cNvPr id="38915" name="Rectangle 4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38916" name="Rectangle 4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38917" name="Rectangle 4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38918" name="Rectangle 4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38919" name="Rectangle 4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38920" name="Rectangle 4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38921" name="Rectangle 5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38922" name="Rectangle 5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38923" name="Rectangle 5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38924" name="Rectangle 5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38925" name="Rectangle 5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38926" name="Rectangle 5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38927" name="Rectangle 5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38928" name="Rectangle 5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38929" name="Rectangle 5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38930" name="Rectangle 59"/>
          <p:cNvSpPr>
            <a:spLocks noChangeArrowheads="1"/>
          </p:cNvSpPr>
          <p:nvPr/>
        </p:nvSpPr>
        <p:spPr bwMode="auto">
          <a:xfrm>
            <a:off x="4800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64</a:t>
            </a:r>
          </a:p>
        </p:txBody>
      </p:sp>
      <p:sp>
        <p:nvSpPr>
          <p:cNvPr id="38931" name="Rectangle 60"/>
          <p:cNvSpPr>
            <a:spLocks noChangeArrowheads="1"/>
          </p:cNvSpPr>
          <p:nvPr/>
        </p:nvSpPr>
        <p:spPr bwMode="auto">
          <a:xfrm>
            <a:off x="2057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14</a:t>
            </a:r>
          </a:p>
        </p:txBody>
      </p:sp>
      <p:sp>
        <p:nvSpPr>
          <p:cNvPr id="38932" name="Rectangle 61"/>
          <p:cNvSpPr>
            <a:spLocks noChangeArrowheads="1"/>
          </p:cNvSpPr>
          <p:nvPr/>
        </p:nvSpPr>
        <p:spPr bwMode="auto">
          <a:xfrm>
            <a:off x="1600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13</a:t>
            </a:r>
          </a:p>
        </p:txBody>
      </p:sp>
      <p:sp>
        <p:nvSpPr>
          <p:cNvPr id="38933" name="Rectangle 62"/>
          <p:cNvSpPr>
            <a:spLocks noChangeArrowheads="1"/>
          </p:cNvSpPr>
          <p:nvPr/>
        </p:nvSpPr>
        <p:spPr bwMode="auto">
          <a:xfrm>
            <a:off x="2514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25</a:t>
            </a:r>
          </a:p>
        </p:txBody>
      </p:sp>
      <p:sp>
        <p:nvSpPr>
          <p:cNvPr id="38934" name="Rectangle 63"/>
          <p:cNvSpPr>
            <a:spLocks noChangeArrowheads="1"/>
          </p:cNvSpPr>
          <p:nvPr/>
        </p:nvSpPr>
        <p:spPr bwMode="auto">
          <a:xfrm>
            <a:off x="2971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33</a:t>
            </a:r>
          </a:p>
        </p:txBody>
      </p:sp>
      <p:sp>
        <p:nvSpPr>
          <p:cNvPr id="38935" name="Rectangle 64"/>
          <p:cNvSpPr>
            <a:spLocks noChangeArrowheads="1"/>
          </p:cNvSpPr>
          <p:nvPr/>
        </p:nvSpPr>
        <p:spPr bwMode="auto">
          <a:xfrm>
            <a:off x="3886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51</a:t>
            </a:r>
          </a:p>
        </p:txBody>
      </p:sp>
      <p:sp>
        <p:nvSpPr>
          <p:cNvPr id="38936" name="Rectangle 65"/>
          <p:cNvSpPr>
            <a:spLocks noChangeArrowheads="1"/>
          </p:cNvSpPr>
          <p:nvPr/>
        </p:nvSpPr>
        <p:spPr bwMode="auto">
          <a:xfrm>
            <a:off x="3429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43</a:t>
            </a:r>
          </a:p>
        </p:txBody>
      </p:sp>
      <p:sp>
        <p:nvSpPr>
          <p:cNvPr id="38937" name="Rectangle 66"/>
          <p:cNvSpPr>
            <a:spLocks noChangeArrowheads="1"/>
          </p:cNvSpPr>
          <p:nvPr/>
        </p:nvSpPr>
        <p:spPr bwMode="auto">
          <a:xfrm>
            <a:off x="4343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53</a:t>
            </a:r>
          </a:p>
        </p:txBody>
      </p:sp>
      <p:sp>
        <p:nvSpPr>
          <p:cNvPr id="38938" name="Rectangle 67"/>
          <p:cNvSpPr>
            <a:spLocks noChangeArrowheads="1"/>
          </p:cNvSpPr>
          <p:nvPr/>
        </p:nvSpPr>
        <p:spPr bwMode="auto">
          <a:xfrm>
            <a:off x="5715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84</a:t>
            </a:r>
          </a:p>
        </p:txBody>
      </p:sp>
      <p:sp>
        <p:nvSpPr>
          <p:cNvPr id="38939" name="Rectangle 68"/>
          <p:cNvSpPr>
            <a:spLocks noChangeArrowheads="1"/>
          </p:cNvSpPr>
          <p:nvPr/>
        </p:nvSpPr>
        <p:spPr bwMode="auto">
          <a:xfrm>
            <a:off x="5257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72</a:t>
            </a:r>
          </a:p>
        </p:txBody>
      </p:sp>
      <p:sp>
        <p:nvSpPr>
          <p:cNvPr id="38940" name="Rectangle 69"/>
          <p:cNvSpPr>
            <a:spLocks noChangeArrowheads="1"/>
          </p:cNvSpPr>
          <p:nvPr/>
        </p:nvSpPr>
        <p:spPr bwMode="auto">
          <a:xfrm>
            <a:off x="6172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93</a:t>
            </a:r>
          </a:p>
        </p:txBody>
      </p:sp>
      <p:sp>
        <p:nvSpPr>
          <p:cNvPr id="38941" name="Rectangle 70"/>
          <p:cNvSpPr>
            <a:spLocks noChangeArrowheads="1"/>
          </p:cNvSpPr>
          <p:nvPr/>
        </p:nvSpPr>
        <p:spPr bwMode="auto">
          <a:xfrm>
            <a:off x="6629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95</a:t>
            </a:r>
          </a:p>
        </p:txBody>
      </p:sp>
      <p:sp>
        <p:nvSpPr>
          <p:cNvPr id="38942" name="Rectangle 71"/>
          <p:cNvSpPr>
            <a:spLocks noChangeArrowheads="1"/>
          </p:cNvSpPr>
          <p:nvPr/>
        </p:nvSpPr>
        <p:spPr bwMode="auto">
          <a:xfrm>
            <a:off x="7543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97</a:t>
            </a:r>
          </a:p>
        </p:txBody>
      </p:sp>
      <p:sp>
        <p:nvSpPr>
          <p:cNvPr id="38943" name="Rectangle 72"/>
          <p:cNvSpPr>
            <a:spLocks noChangeArrowheads="1"/>
          </p:cNvSpPr>
          <p:nvPr/>
        </p:nvSpPr>
        <p:spPr bwMode="auto">
          <a:xfrm>
            <a:off x="7086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96</a:t>
            </a:r>
          </a:p>
        </p:txBody>
      </p:sp>
      <p:sp>
        <p:nvSpPr>
          <p:cNvPr id="38944" name="Rectangle 73"/>
          <p:cNvSpPr>
            <a:spLocks noChangeArrowheads="1"/>
          </p:cNvSpPr>
          <p:nvPr/>
        </p:nvSpPr>
        <p:spPr bwMode="auto">
          <a:xfrm>
            <a:off x="1143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a:t>
            </a:r>
          </a:p>
        </p:txBody>
      </p:sp>
      <p:sp>
        <p:nvSpPr>
          <p:cNvPr id="38945" name="Rectangle 74"/>
          <p:cNvSpPr>
            <a:spLocks noChangeArrowheads="1"/>
          </p:cNvSpPr>
          <p:nvPr/>
        </p:nvSpPr>
        <p:spPr bwMode="auto">
          <a:xfrm>
            <a:off x="1141413" y="51022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endParaRPr kumimoji="1" lang="en-US" altLang="en-US" sz="2800" b="1"/>
          </a:p>
        </p:txBody>
      </p:sp>
      <p:sp>
        <p:nvSpPr>
          <p:cNvPr id="38946" name="Line 75"/>
          <p:cNvSpPr>
            <a:spLocks noChangeShapeType="1"/>
          </p:cNvSpPr>
          <p:nvPr/>
        </p:nvSpPr>
        <p:spPr bwMode="auto">
          <a:xfrm flipV="1">
            <a:off x="1355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47" name="Rectangle 77"/>
          <p:cNvSpPr>
            <a:spLocks noChangeArrowheads="1"/>
          </p:cNvSpPr>
          <p:nvPr/>
        </p:nvSpPr>
        <p:spPr bwMode="auto">
          <a:xfrm>
            <a:off x="7561263" y="5105400"/>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hi</a:t>
            </a:r>
            <a:endParaRPr kumimoji="1" lang="en-US" altLang="en-US" sz="2800" b="1"/>
          </a:p>
        </p:txBody>
      </p:sp>
      <p:sp>
        <p:nvSpPr>
          <p:cNvPr id="38948" name="Line 78"/>
          <p:cNvSpPr>
            <a:spLocks noChangeShapeType="1"/>
          </p:cNvSpPr>
          <p:nvPr/>
        </p:nvSpPr>
        <p:spPr bwMode="auto">
          <a:xfrm flipV="1">
            <a:off x="7773988" y="4841875"/>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49" name="Rectangle 79"/>
          <p:cNvSpPr>
            <a:spLocks noChangeArrowheads="1"/>
          </p:cNvSpPr>
          <p:nvPr/>
        </p:nvSpPr>
        <p:spPr bwMode="auto">
          <a:xfrm>
            <a:off x="4205288" y="5103813"/>
            <a:ext cx="7334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mid</a:t>
            </a:r>
            <a:endParaRPr kumimoji="1" lang="en-US" altLang="en-US" sz="2800" b="1"/>
          </a:p>
        </p:txBody>
      </p:sp>
      <p:sp>
        <p:nvSpPr>
          <p:cNvPr id="38950" name="Line 80"/>
          <p:cNvSpPr>
            <a:spLocks noChangeShapeType="1"/>
          </p:cNvSpPr>
          <p:nvPr/>
        </p:nvSpPr>
        <p:spPr bwMode="auto">
          <a:xfrm flipV="1">
            <a:off x="455612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951" name="Oval 81"/>
          <p:cNvSpPr>
            <a:spLocks noChangeArrowheads="1"/>
          </p:cNvSpPr>
          <p:nvPr/>
        </p:nvSpPr>
        <p:spPr bwMode="auto">
          <a:xfrm>
            <a:off x="4370388" y="4114800"/>
            <a:ext cx="401637" cy="425450"/>
          </a:xfrm>
          <a:prstGeom prst="ellipse">
            <a:avLst/>
          </a:prstGeom>
          <a:solidFill>
            <a:schemeClr val="folHlink">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800"/>
          </a:p>
        </p:txBody>
      </p:sp>
      <p:sp>
        <p:nvSpPr>
          <p:cNvPr id="41" name="Rectangle 39"/>
          <p:cNvSpPr txBox="1">
            <a:spLocks noChangeArrowheads="1"/>
          </p:cNvSpPr>
          <p:nvPr/>
        </p:nvSpPr>
        <p:spPr bwMode="auto">
          <a:xfrm>
            <a:off x="28575" y="838200"/>
            <a:ext cx="9115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smtClean="0">
                <a:latin typeface="Courier New" panose="02070309020205020404" pitchFamily="49" charset="0"/>
                <a:cs typeface="Courier New" panose="02070309020205020404" pitchFamily="49" charset="0"/>
              </a:rPr>
              <a:t>90 &gt; 53</a:t>
            </a:r>
            <a:r>
              <a:rPr lang="en-US" altLang="en-US" kern="0" dirty="0" smtClean="0"/>
              <a:t>, so look in upper half. </a:t>
            </a:r>
            <a:endParaRPr lang="en-US" altLang="en-US" sz="2800" kern="0" dirty="0" smtClean="0"/>
          </a:p>
          <a:p>
            <a:pPr>
              <a:defRPr/>
            </a:pPr>
            <a:endParaRPr lang="en-US" altLang="en-US" sz="1600" kern="0" dirty="0" smtClean="0">
              <a:latin typeface="Courier New" panose="02070309020205020404" pitchFamily="49" charset="0"/>
            </a:endParaRPr>
          </a:p>
        </p:txBody>
      </p:sp>
      <p:sp>
        <p:nvSpPr>
          <p:cNvPr id="38953"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3895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4B22B4-C82E-4243-8D8B-705F627BFA55}" type="slidenum">
              <a:rPr lang="en-US" altLang="en-US" sz="1600" smtClean="0"/>
              <a:pPr>
                <a:spcBef>
                  <a:spcPct val="0"/>
                </a:spcBef>
                <a:buFontTx/>
                <a:buNone/>
              </a:pPr>
              <a:t>21</a:t>
            </a:fld>
            <a:endParaRPr lang="en-US" altLang="en-US" sz="1600" smtClean="0"/>
          </a:p>
        </p:txBody>
      </p:sp>
    </p:spTree>
    <p:extLst>
      <p:ext uri="{BB962C8B-B14F-4D97-AF65-F5344CB8AC3E}">
        <p14:creationId xmlns:p14="http://schemas.microsoft.com/office/powerpoint/2010/main" val="4096093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Binary Search II</a:t>
            </a:r>
          </a:p>
        </p:txBody>
      </p:sp>
      <p:sp>
        <p:nvSpPr>
          <p:cNvPr id="39939"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39940"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39941"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39942"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39943"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39944"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39945"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39946"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39947"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39948"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39949"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39950"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39951"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39952"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39953"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39954" name="Rectangle 19" descr="Outlined diamond"/>
          <p:cNvSpPr>
            <a:spLocks noChangeArrowheads="1"/>
          </p:cNvSpPr>
          <p:nvPr/>
        </p:nvSpPr>
        <p:spPr bwMode="auto">
          <a:xfrm>
            <a:off x="4800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64</a:t>
            </a:r>
          </a:p>
        </p:txBody>
      </p:sp>
      <p:sp>
        <p:nvSpPr>
          <p:cNvPr id="39955" name="Rectangle 20"/>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14</a:t>
            </a:r>
          </a:p>
        </p:txBody>
      </p:sp>
      <p:sp>
        <p:nvSpPr>
          <p:cNvPr id="39956" name="Rectangle 21"/>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13</a:t>
            </a:r>
          </a:p>
        </p:txBody>
      </p:sp>
      <p:sp>
        <p:nvSpPr>
          <p:cNvPr id="39957" name="Rectangle 22"/>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25</a:t>
            </a:r>
          </a:p>
        </p:txBody>
      </p:sp>
      <p:sp>
        <p:nvSpPr>
          <p:cNvPr id="39958" name="Rectangle 23"/>
          <p:cNvSpPr>
            <a:spLocks noChangeArrowheads="1"/>
          </p:cNvSpPr>
          <p:nvPr/>
        </p:nvSpPr>
        <p:spPr bwMode="auto">
          <a:xfrm>
            <a:off x="2971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33</a:t>
            </a:r>
          </a:p>
        </p:txBody>
      </p:sp>
      <p:sp>
        <p:nvSpPr>
          <p:cNvPr id="39959" name="Rectangle 24"/>
          <p:cNvSpPr>
            <a:spLocks noChangeArrowheads="1"/>
          </p:cNvSpPr>
          <p:nvPr/>
        </p:nvSpPr>
        <p:spPr bwMode="auto">
          <a:xfrm>
            <a:off x="3886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51</a:t>
            </a:r>
          </a:p>
        </p:txBody>
      </p:sp>
      <p:sp>
        <p:nvSpPr>
          <p:cNvPr id="39960" name="Rectangle 25"/>
          <p:cNvSpPr>
            <a:spLocks noChangeArrowheads="1"/>
          </p:cNvSpPr>
          <p:nvPr/>
        </p:nvSpPr>
        <p:spPr bwMode="auto">
          <a:xfrm>
            <a:off x="3429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43</a:t>
            </a:r>
          </a:p>
        </p:txBody>
      </p:sp>
      <p:sp>
        <p:nvSpPr>
          <p:cNvPr id="39961"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39962" name="Rectangle 27" descr="Outlined diamond"/>
          <p:cNvSpPr>
            <a:spLocks noChangeArrowheads="1"/>
          </p:cNvSpPr>
          <p:nvPr/>
        </p:nvSpPr>
        <p:spPr bwMode="auto">
          <a:xfrm>
            <a:off x="5715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84</a:t>
            </a:r>
          </a:p>
        </p:txBody>
      </p:sp>
      <p:sp>
        <p:nvSpPr>
          <p:cNvPr id="39963" name="Rectangle 28" descr="Outlined diamond"/>
          <p:cNvSpPr>
            <a:spLocks noChangeArrowheads="1"/>
          </p:cNvSpPr>
          <p:nvPr/>
        </p:nvSpPr>
        <p:spPr bwMode="auto">
          <a:xfrm>
            <a:off x="5257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72</a:t>
            </a:r>
          </a:p>
        </p:txBody>
      </p:sp>
      <p:sp>
        <p:nvSpPr>
          <p:cNvPr id="39964" name="Rectangle 29" descr="Outlined diamond"/>
          <p:cNvSpPr>
            <a:spLocks noChangeArrowheads="1"/>
          </p:cNvSpPr>
          <p:nvPr/>
        </p:nvSpPr>
        <p:spPr bwMode="auto">
          <a:xfrm>
            <a:off x="6172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93</a:t>
            </a:r>
          </a:p>
        </p:txBody>
      </p:sp>
      <p:sp>
        <p:nvSpPr>
          <p:cNvPr id="39965" name="Rectangle 30" descr="Outlined diamond"/>
          <p:cNvSpPr>
            <a:spLocks noChangeArrowheads="1"/>
          </p:cNvSpPr>
          <p:nvPr/>
        </p:nvSpPr>
        <p:spPr bwMode="auto">
          <a:xfrm>
            <a:off x="6629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95</a:t>
            </a:r>
          </a:p>
        </p:txBody>
      </p:sp>
      <p:sp>
        <p:nvSpPr>
          <p:cNvPr id="39966" name="Rectangle 31" descr="Outlined diamond"/>
          <p:cNvSpPr>
            <a:spLocks noChangeArrowheads="1"/>
          </p:cNvSpPr>
          <p:nvPr/>
        </p:nvSpPr>
        <p:spPr bwMode="auto">
          <a:xfrm>
            <a:off x="7543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97</a:t>
            </a:r>
          </a:p>
        </p:txBody>
      </p:sp>
      <p:sp>
        <p:nvSpPr>
          <p:cNvPr id="39967" name="Rectangle 32" descr="Outlined diamond"/>
          <p:cNvSpPr>
            <a:spLocks noChangeArrowheads="1"/>
          </p:cNvSpPr>
          <p:nvPr/>
        </p:nvSpPr>
        <p:spPr bwMode="auto">
          <a:xfrm>
            <a:off x="7086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96</a:t>
            </a:r>
          </a:p>
        </p:txBody>
      </p:sp>
      <p:sp>
        <p:nvSpPr>
          <p:cNvPr id="39968" name="Rectangle 33"/>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6</a:t>
            </a:r>
          </a:p>
        </p:txBody>
      </p:sp>
      <p:sp>
        <p:nvSpPr>
          <p:cNvPr id="39969" name="Rectangle 34"/>
          <p:cNvSpPr>
            <a:spLocks noChangeArrowheads="1"/>
          </p:cNvSpPr>
          <p:nvPr/>
        </p:nvSpPr>
        <p:spPr bwMode="auto">
          <a:xfrm>
            <a:off x="4800600" y="5102225"/>
            <a:ext cx="457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endParaRPr kumimoji="1" lang="en-US" altLang="en-US" sz="2800" b="1"/>
          </a:p>
        </p:txBody>
      </p:sp>
      <p:sp>
        <p:nvSpPr>
          <p:cNvPr id="39970" name="Line 35"/>
          <p:cNvSpPr>
            <a:spLocks noChangeShapeType="1"/>
          </p:cNvSpPr>
          <p:nvPr/>
        </p:nvSpPr>
        <p:spPr bwMode="auto">
          <a:xfrm flipV="1">
            <a:off x="5014913"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971" name="Rectangle 39"/>
          <p:cNvSpPr>
            <a:spLocks noChangeArrowheads="1"/>
          </p:cNvSpPr>
          <p:nvPr/>
        </p:nvSpPr>
        <p:spPr bwMode="auto">
          <a:xfrm>
            <a:off x="7543800" y="5103813"/>
            <a:ext cx="457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hi</a:t>
            </a:r>
            <a:endParaRPr kumimoji="1" lang="en-US" altLang="en-US" sz="2800" b="1"/>
          </a:p>
        </p:txBody>
      </p:sp>
      <p:sp>
        <p:nvSpPr>
          <p:cNvPr id="39972" name="Line 40"/>
          <p:cNvSpPr>
            <a:spLocks noChangeShapeType="1"/>
          </p:cNvSpPr>
          <p:nvPr/>
        </p:nvSpPr>
        <p:spPr bwMode="auto">
          <a:xfrm flipV="1">
            <a:off x="7754938"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973"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3997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9B79AF3-3797-4192-85BF-C2BA3D9B77A6}" type="slidenum">
              <a:rPr lang="en-US" altLang="en-US" sz="1600" smtClean="0"/>
              <a:pPr>
                <a:spcBef>
                  <a:spcPct val="0"/>
                </a:spcBef>
                <a:buFontTx/>
                <a:buNone/>
              </a:pPr>
              <a:t>22</a:t>
            </a:fld>
            <a:endParaRPr lang="en-US" altLang="en-US" sz="1600" smtClean="0"/>
          </a:p>
        </p:txBody>
      </p:sp>
    </p:spTree>
    <p:extLst>
      <p:ext uri="{BB962C8B-B14F-4D97-AF65-F5344CB8AC3E}">
        <p14:creationId xmlns:p14="http://schemas.microsoft.com/office/powerpoint/2010/main" val="3223430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Binary Search II</a:t>
            </a:r>
          </a:p>
        </p:txBody>
      </p:sp>
      <p:sp>
        <p:nvSpPr>
          <p:cNvPr id="40963"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40964"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40965"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40966"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40967"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40968"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40969"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40970"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40971"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40972"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40973"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40974"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40975"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40976"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40977"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40978" name="Rectangle 19" descr="Outlined diamond"/>
          <p:cNvSpPr>
            <a:spLocks noChangeArrowheads="1"/>
          </p:cNvSpPr>
          <p:nvPr/>
        </p:nvSpPr>
        <p:spPr bwMode="auto">
          <a:xfrm>
            <a:off x="4800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64</a:t>
            </a:r>
          </a:p>
        </p:txBody>
      </p:sp>
      <p:sp>
        <p:nvSpPr>
          <p:cNvPr id="40979" name="Rectangle 20"/>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14</a:t>
            </a:r>
          </a:p>
        </p:txBody>
      </p:sp>
      <p:sp>
        <p:nvSpPr>
          <p:cNvPr id="40980" name="Rectangle 21"/>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13</a:t>
            </a:r>
          </a:p>
        </p:txBody>
      </p:sp>
      <p:sp>
        <p:nvSpPr>
          <p:cNvPr id="40981" name="Rectangle 22"/>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25</a:t>
            </a:r>
          </a:p>
        </p:txBody>
      </p:sp>
      <p:sp>
        <p:nvSpPr>
          <p:cNvPr id="40982" name="Rectangle 23"/>
          <p:cNvSpPr>
            <a:spLocks noChangeArrowheads="1"/>
          </p:cNvSpPr>
          <p:nvPr/>
        </p:nvSpPr>
        <p:spPr bwMode="auto">
          <a:xfrm>
            <a:off x="2971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33</a:t>
            </a:r>
          </a:p>
        </p:txBody>
      </p:sp>
      <p:sp>
        <p:nvSpPr>
          <p:cNvPr id="40983" name="Rectangle 24"/>
          <p:cNvSpPr>
            <a:spLocks noChangeArrowheads="1"/>
          </p:cNvSpPr>
          <p:nvPr/>
        </p:nvSpPr>
        <p:spPr bwMode="auto">
          <a:xfrm>
            <a:off x="3886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51</a:t>
            </a:r>
          </a:p>
        </p:txBody>
      </p:sp>
      <p:sp>
        <p:nvSpPr>
          <p:cNvPr id="40984" name="Rectangle 25"/>
          <p:cNvSpPr>
            <a:spLocks noChangeArrowheads="1"/>
          </p:cNvSpPr>
          <p:nvPr/>
        </p:nvSpPr>
        <p:spPr bwMode="auto">
          <a:xfrm>
            <a:off x="3429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43</a:t>
            </a:r>
          </a:p>
        </p:txBody>
      </p:sp>
      <p:sp>
        <p:nvSpPr>
          <p:cNvPr id="40985"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40986" name="Rectangle 27" descr="Outlined diamond"/>
          <p:cNvSpPr>
            <a:spLocks noChangeArrowheads="1"/>
          </p:cNvSpPr>
          <p:nvPr/>
        </p:nvSpPr>
        <p:spPr bwMode="auto">
          <a:xfrm>
            <a:off x="5715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84</a:t>
            </a:r>
          </a:p>
        </p:txBody>
      </p:sp>
      <p:sp>
        <p:nvSpPr>
          <p:cNvPr id="40987" name="Rectangle 28" descr="Outlined diamond"/>
          <p:cNvSpPr>
            <a:spLocks noChangeArrowheads="1"/>
          </p:cNvSpPr>
          <p:nvPr/>
        </p:nvSpPr>
        <p:spPr bwMode="auto">
          <a:xfrm>
            <a:off x="5257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72</a:t>
            </a:r>
          </a:p>
        </p:txBody>
      </p:sp>
      <p:sp>
        <p:nvSpPr>
          <p:cNvPr id="40988" name="Rectangle 29" descr="Outlined diamond"/>
          <p:cNvSpPr>
            <a:spLocks noChangeArrowheads="1"/>
          </p:cNvSpPr>
          <p:nvPr/>
        </p:nvSpPr>
        <p:spPr bwMode="auto">
          <a:xfrm>
            <a:off x="61722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93</a:t>
            </a:r>
          </a:p>
        </p:txBody>
      </p:sp>
      <p:sp>
        <p:nvSpPr>
          <p:cNvPr id="40989" name="Rectangle 30" descr="Outlined diamond"/>
          <p:cNvSpPr>
            <a:spLocks noChangeArrowheads="1"/>
          </p:cNvSpPr>
          <p:nvPr/>
        </p:nvSpPr>
        <p:spPr bwMode="auto">
          <a:xfrm>
            <a:off x="66294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95</a:t>
            </a:r>
          </a:p>
        </p:txBody>
      </p:sp>
      <p:sp>
        <p:nvSpPr>
          <p:cNvPr id="40990" name="Rectangle 31" descr="Outlined diamond"/>
          <p:cNvSpPr>
            <a:spLocks noChangeArrowheads="1"/>
          </p:cNvSpPr>
          <p:nvPr/>
        </p:nvSpPr>
        <p:spPr bwMode="auto">
          <a:xfrm>
            <a:off x="7543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97</a:t>
            </a:r>
          </a:p>
        </p:txBody>
      </p:sp>
      <p:sp>
        <p:nvSpPr>
          <p:cNvPr id="40991" name="Rectangle 32" descr="Outlined diamond"/>
          <p:cNvSpPr>
            <a:spLocks noChangeArrowheads="1"/>
          </p:cNvSpPr>
          <p:nvPr/>
        </p:nvSpPr>
        <p:spPr bwMode="auto">
          <a:xfrm>
            <a:off x="7086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96</a:t>
            </a:r>
          </a:p>
        </p:txBody>
      </p:sp>
      <p:sp>
        <p:nvSpPr>
          <p:cNvPr id="40992" name="Rectangle 33"/>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6</a:t>
            </a:r>
          </a:p>
        </p:txBody>
      </p:sp>
      <p:sp>
        <p:nvSpPr>
          <p:cNvPr id="40993" name="Rectangle 34"/>
          <p:cNvSpPr>
            <a:spLocks noChangeArrowheads="1"/>
          </p:cNvSpPr>
          <p:nvPr/>
        </p:nvSpPr>
        <p:spPr bwMode="auto">
          <a:xfrm>
            <a:off x="4830763" y="5102225"/>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800" b="1"/>
              <a:t>lo</a:t>
            </a:r>
          </a:p>
        </p:txBody>
      </p:sp>
      <p:sp>
        <p:nvSpPr>
          <p:cNvPr id="40994" name="Line 35"/>
          <p:cNvSpPr>
            <a:spLocks noChangeShapeType="1"/>
          </p:cNvSpPr>
          <p:nvPr/>
        </p:nvSpPr>
        <p:spPr bwMode="auto">
          <a:xfrm flipV="1">
            <a:off x="5014913"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95" name="Rectangle 39"/>
          <p:cNvSpPr>
            <a:spLocks noChangeArrowheads="1"/>
          </p:cNvSpPr>
          <p:nvPr/>
        </p:nvSpPr>
        <p:spPr bwMode="auto">
          <a:xfrm>
            <a:off x="6030913" y="5103813"/>
            <a:ext cx="7334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mid</a:t>
            </a:r>
            <a:endParaRPr kumimoji="1" lang="en-US" altLang="en-US" sz="2800" b="1"/>
          </a:p>
        </p:txBody>
      </p:sp>
      <p:sp>
        <p:nvSpPr>
          <p:cNvPr id="40996" name="Line 40"/>
          <p:cNvSpPr>
            <a:spLocks noChangeShapeType="1"/>
          </p:cNvSpPr>
          <p:nvPr/>
        </p:nvSpPr>
        <p:spPr bwMode="auto">
          <a:xfrm flipV="1">
            <a:off x="6381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97" name="Rectangle 42"/>
          <p:cNvSpPr>
            <a:spLocks noChangeArrowheads="1"/>
          </p:cNvSpPr>
          <p:nvPr/>
        </p:nvSpPr>
        <p:spPr bwMode="auto">
          <a:xfrm>
            <a:off x="7543800" y="5103813"/>
            <a:ext cx="457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hi</a:t>
            </a:r>
          </a:p>
        </p:txBody>
      </p:sp>
      <p:sp>
        <p:nvSpPr>
          <p:cNvPr id="40998" name="Line 43"/>
          <p:cNvSpPr>
            <a:spLocks noChangeShapeType="1"/>
          </p:cNvSpPr>
          <p:nvPr/>
        </p:nvSpPr>
        <p:spPr bwMode="auto">
          <a:xfrm flipV="1">
            <a:off x="7754938"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99" name="Oval 81"/>
          <p:cNvSpPr>
            <a:spLocks noChangeArrowheads="1"/>
          </p:cNvSpPr>
          <p:nvPr/>
        </p:nvSpPr>
        <p:spPr bwMode="auto">
          <a:xfrm>
            <a:off x="6196013" y="4103688"/>
            <a:ext cx="401637" cy="425450"/>
          </a:xfrm>
          <a:prstGeom prst="ellipse">
            <a:avLst/>
          </a:prstGeom>
          <a:solidFill>
            <a:schemeClr val="folHlink">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800"/>
          </a:p>
        </p:txBody>
      </p:sp>
      <p:sp>
        <p:nvSpPr>
          <p:cNvPr id="41" name="Rectangle 39"/>
          <p:cNvSpPr txBox="1">
            <a:spLocks noChangeArrowheads="1"/>
          </p:cNvSpPr>
          <p:nvPr/>
        </p:nvSpPr>
        <p:spPr bwMode="auto">
          <a:xfrm>
            <a:off x="28575" y="838200"/>
            <a:ext cx="9115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smtClean="0">
                <a:latin typeface="Courier New" panose="02070309020205020404" pitchFamily="49" charset="0"/>
                <a:cs typeface="Courier New" panose="02070309020205020404" pitchFamily="49" charset="0"/>
              </a:rPr>
              <a:t>90 &lt; 93</a:t>
            </a:r>
            <a:r>
              <a:rPr lang="en-US" altLang="en-US" kern="0" dirty="0" smtClean="0"/>
              <a:t>, so look in lower half. </a:t>
            </a:r>
            <a:endParaRPr lang="en-US" altLang="en-US" sz="2800" kern="0" dirty="0" smtClean="0"/>
          </a:p>
          <a:p>
            <a:pPr>
              <a:defRPr/>
            </a:pPr>
            <a:endParaRPr lang="en-US" altLang="en-US" sz="1600" kern="0" dirty="0" smtClean="0">
              <a:latin typeface="Courier New" panose="02070309020205020404" pitchFamily="49" charset="0"/>
            </a:endParaRPr>
          </a:p>
        </p:txBody>
      </p:sp>
      <p:sp>
        <p:nvSpPr>
          <p:cNvPr id="41001"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4100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CBD83B3-09BF-4745-9EA6-C04AA1504DE2}" type="slidenum">
              <a:rPr lang="en-US" altLang="en-US" sz="1600" smtClean="0"/>
              <a:pPr>
                <a:spcBef>
                  <a:spcPct val="0"/>
                </a:spcBef>
                <a:buFontTx/>
                <a:buNone/>
              </a:pPr>
              <a:t>23</a:t>
            </a:fld>
            <a:endParaRPr lang="en-US" altLang="en-US" sz="1600" smtClean="0"/>
          </a:p>
        </p:txBody>
      </p:sp>
    </p:spTree>
    <p:extLst>
      <p:ext uri="{BB962C8B-B14F-4D97-AF65-F5344CB8AC3E}">
        <p14:creationId xmlns:p14="http://schemas.microsoft.com/office/powerpoint/2010/main" val="1502195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Binary Search II</a:t>
            </a:r>
          </a:p>
        </p:txBody>
      </p:sp>
      <p:sp>
        <p:nvSpPr>
          <p:cNvPr id="41987"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41988"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41989"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41990"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41991"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41992"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41993"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41994"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41995"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41996"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41997"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41998"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41999"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42000"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42001"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42002" name="Rectangle 19" descr="Outlined diamond"/>
          <p:cNvSpPr>
            <a:spLocks noChangeArrowheads="1"/>
          </p:cNvSpPr>
          <p:nvPr/>
        </p:nvSpPr>
        <p:spPr bwMode="auto">
          <a:xfrm>
            <a:off x="4800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64</a:t>
            </a:r>
          </a:p>
        </p:txBody>
      </p:sp>
      <p:sp>
        <p:nvSpPr>
          <p:cNvPr id="42003" name="Rectangle 20" descr="Outlined diamond"/>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14</a:t>
            </a:r>
          </a:p>
        </p:txBody>
      </p:sp>
      <p:sp>
        <p:nvSpPr>
          <p:cNvPr id="42004" name="Rectangle 21" descr="Outlined diamond"/>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13</a:t>
            </a:r>
          </a:p>
        </p:txBody>
      </p:sp>
      <p:sp>
        <p:nvSpPr>
          <p:cNvPr id="42005" name="Rectangle 22" descr="Outlined diamond"/>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25</a:t>
            </a:r>
          </a:p>
        </p:txBody>
      </p:sp>
      <p:sp>
        <p:nvSpPr>
          <p:cNvPr id="42006" name="Rectangle 23"/>
          <p:cNvSpPr>
            <a:spLocks noChangeArrowheads="1"/>
          </p:cNvSpPr>
          <p:nvPr/>
        </p:nvSpPr>
        <p:spPr bwMode="auto">
          <a:xfrm>
            <a:off x="2971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33</a:t>
            </a:r>
          </a:p>
        </p:txBody>
      </p:sp>
      <p:sp>
        <p:nvSpPr>
          <p:cNvPr id="42007" name="Rectangle 24"/>
          <p:cNvSpPr>
            <a:spLocks noChangeArrowheads="1"/>
          </p:cNvSpPr>
          <p:nvPr/>
        </p:nvSpPr>
        <p:spPr bwMode="auto">
          <a:xfrm>
            <a:off x="3886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51</a:t>
            </a:r>
          </a:p>
        </p:txBody>
      </p:sp>
      <p:sp>
        <p:nvSpPr>
          <p:cNvPr id="42008" name="Rectangle 25"/>
          <p:cNvSpPr>
            <a:spLocks noChangeArrowheads="1"/>
          </p:cNvSpPr>
          <p:nvPr/>
        </p:nvSpPr>
        <p:spPr bwMode="auto">
          <a:xfrm>
            <a:off x="3429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43</a:t>
            </a:r>
          </a:p>
        </p:txBody>
      </p:sp>
      <p:sp>
        <p:nvSpPr>
          <p:cNvPr id="42009"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42010" name="Rectangle 27" descr="Outlined diamond"/>
          <p:cNvSpPr>
            <a:spLocks noChangeArrowheads="1"/>
          </p:cNvSpPr>
          <p:nvPr/>
        </p:nvSpPr>
        <p:spPr bwMode="auto">
          <a:xfrm>
            <a:off x="5715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84</a:t>
            </a:r>
          </a:p>
        </p:txBody>
      </p:sp>
      <p:sp>
        <p:nvSpPr>
          <p:cNvPr id="42011" name="Rectangle 28" descr="Outlined diamond"/>
          <p:cNvSpPr>
            <a:spLocks noChangeArrowheads="1"/>
          </p:cNvSpPr>
          <p:nvPr/>
        </p:nvSpPr>
        <p:spPr bwMode="auto">
          <a:xfrm>
            <a:off x="5257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72</a:t>
            </a:r>
          </a:p>
        </p:txBody>
      </p:sp>
      <p:sp>
        <p:nvSpPr>
          <p:cNvPr id="42012"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42013"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42014"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42015"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42016" name="Rectangle 33" descr="Outlined diamond"/>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a:t>
            </a:r>
          </a:p>
        </p:txBody>
      </p:sp>
      <p:sp>
        <p:nvSpPr>
          <p:cNvPr id="42017" name="Rectangle 39"/>
          <p:cNvSpPr>
            <a:spLocks noChangeArrowheads="1"/>
          </p:cNvSpPr>
          <p:nvPr/>
        </p:nvSpPr>
        <p:spPr bwMode="auto">
          <a:xfrm>
            <a:off x="4870450"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800" b="1"/>
              <a:t>lo</a:t>
            </a:r>
          </a:p>
        </p:txBody>
      </p:sp>
      <p:sp>
        <p:nvSpPr>
          <p:cNvPr id="42018" name="Line 40"/>
          <p:cNvSpPr>
            <a:spLocks noChangeShapeType="1"/>
          </p:cNvSpPr>
          <p:nvPr/>
        </p:nvSpPr>
        <p:spPr bwMode="auto">
          <a:xfrm flipV="1">
            <a:off x="505142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19" name="Rectangle 42"/>
          <p:cNvSpPr>
            <a:spLocks noChangeArrowheads="1"/>
          </p:cNvSpPr>
          <p:nvPr/>
        </p:nvSpPr>
        <p:spPr bwMode="auto">
          <a:xfrm>
            <a:off x="5775325"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800" b="1"/>
              <a:t>hi</a:t>
            </a:r>
          </a:p>
        </p:txBody>
      </p:sp>
      <p:sp>
        <p:nvSpPr>
          <p:cNvPr id="42020" name="Line 43"/>
          <p:cNvSpPr>
            <a:spLocks noChangeShapeType="1"/>
          </p:cNvSpPr>
          <p:nvPr/>
        </p:nvSpPr>
        <p:spPr bwMode="auto">
          <a:xfrm flipV="1">
            <a:off x="595630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1"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42022"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FAD0B1-3684-46E9-A79E-D2AE88844B25}" type="slidenum">
              <a:rPr lang="en-US" altLang="en-US" sz="1600" smtClean="0"/>
              <a:pPr>
                <a:spcBef>
                  <a:spcPct val="0"/>
                </a:spcBef>
                <a:buFontTx/>
                <a:buNone/>
              </a:pPr>
              <a:t>24</a:t>
            </a:fld>
            <a:endParaRPr lang="en-US" altLang="en-US" sz="1600" smtClean="0"/>
          </a:p>
        </p:txBody>
      </p:sp>
    </p:spTree>
    <p:extLst>
      <p:ext uri="{BB962C8B-B14F-4D97-AF65-F5344CB8AC3E}">
        <p14:creationId xmlns:p14="http://schemas.microsoft.com/office/powerpoint/2010/main" val="3707486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t>Binary Search II</a:t>
            </a:r>
          </a:p>
        </p:txBody>
      </p:sp>
      <p:sp>
        <p:nvSpPr>
          <p:cNvPr id="43011"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43012"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43013"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43014"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43015"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43016"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43017"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43018"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43019"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43020"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43021"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43022"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43023"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43024"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43025"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43026" name="Rectangle 19" descr="Outlined diamond"/>
          <p:cNvSpPr>
            <a:spLocks noChangeArrowheads="1"/>
          </p:cNvSpPr>
          <p:nvPr/>
        </p:nvSpPr>
        <p:spPr bwMode="auto">
          <a:xfrm>
            <a:off x="48006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64</a:t>
            </a:r>
          </a:p>
        </p:txBody>
      </p:sp>
      <p:sp>
        <p:nvSpPr>
          <p:cNvPr id="43027" name="Rectangle 20" descr="Outlined diamond"/>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14</a:t>
            </a:r>
          </a:p>
        </p:txBody>
      </p:sp>
      <p:sp>
        <p:nvSpPr>
          <p:cNvPr id="43028" name="Rectangle 21" descr="Outlined diamond"/>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13</a:t>
            </a:r>
          </a:p>
        </p:txBody>
      </p:sp>
      <p:sp>
        <p:nvSpPr>
          <p:cNvPr id="43029" name="Rectangle 22" descr="Outlined diamond"/>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25</a:t>
            </a:r>
          </a:p>
        </p:txBody>
      </p:sp>
      <p:sp>
        <p:nvSpPr>
          <p:cNvPr id="43030" name="Rectangle 23"/>
          <p:cNvSpPr>
            <a:spLocks noChangeArrowheads="1"/>
          </p:cNvSpPr>
          <p:nvPr/>
        </p:nvSpPr>
        <p:spPr bwMode="auto">
          <a:xfrm>
            <a:off x="2971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33</a:t>
            </a:r>
          </a:p>
        </p:txBody>
      </p:sp>
      <p:sp>
        <p:nvSpPr>
          <p:cNvPr id="43031" name="Rectangle 24"/>
          <p:cNvSpPr>
            <a:spLocks noChangeArrowheads="1"/>
          </p:cNvSpPr>
          <p:nvPr/>
        </p:nvSpPr>
        <p:spPr bwMode="auto">
          <a:xfrm>
            <a:off x="3886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51</a:t>
            </a:r>
          </a:p>
        </p:txBody>
      </p:sp>
      <p:sp>
        <p:nvSpPr>
          <p:cNvPr id="43032" name="Rectangle 25"/>
          <p:cNvSpPr>
            <a:spLocks noChangeArrowheads="1"/>
          </p:cNvSpPr>
          <p:nvPr/>
        </p:nvSpPr>
        <p:spPr bwMode="auto">
          <a:xfrm>
            <a:off x="3429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43</a:t>
            </a:r>
          </a:p>
        </p:txBody>
      </p:sp>
      <p:sp>
        <p:nvSpPr>
          <p:cNvPr id="43033"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43034" name="Rectangle 27" descr="Outlined diamond"/>
          <p:cNvSpPr>
            <a:spLocks noChangeArrowheads="1"/>
          </p:cNvSpPr>
          <p:nvPr/>
        </p:nvSpPr>
        <p:spPr bwMode="auto">
          <a:xfrm>
            <a:off x="5715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84</a:t>
            </a:r>
          </a:p>
        </p:txBody>
      </p:sp>
      <p:sp>
        <p:nvSpPr>
          <p:cNvPr id="43035" name="Rectangle 28" descr="Outlined diamond"/>
          <p:cNvSpPr>
            <a:spLocks noChangeArrowheads="1"/>
          </p:cNvSpPr>
          <p:nvPr/>
        </p:nvSpPr>
        <p:spPr bwMode="auto">
          <a:xfrm>
            <a:off x="52578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72</a:t>
            </a:r>
          </a:p>
        </p:txBody>
      </p:sp>
      <p:sp>
        <p:nvSpPr>
          <p:cNvPr id="43036"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43037"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43038"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43039"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43040" name="Rectangle 33" descr="Outlined diamond"/>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a:t>
            </a:r>
          </a:p>
        </p:txBody>
      </p:sp>
      <p:sp>
        <p:nvSpPr>
          <p:cNvPr id="43041" name="Rectangle 34"/>
          <p:cNvSpPr>
            <a:spLocks noChangeArrowheads="1"/>
          </p:cNvSpPr>
          <p:nvPr/>
        </p:nvSpPr>
        <p:spPr bwMode="auto">
          <a:xfrm>
            <a:off x="4810125" y="5103813"/>
            <a:ext cx="457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p>
        </p:txBody>
      </p:sp>
      <p:sp>
        <p:nvSpPr>
          <p:cNvPr id="43042" name="Line 35"/>
          <p:cNvSpPr>
            <a:spLocks noChangeShapeType="1"/>
          </p:cNvSpPr>
          <p:nvPr/>
        </p:nvSpPr>
        <p:spPr bwMode="auto">
          <a:xfrm flipV="1">
            <a:off x="5021263"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3" name="Rectangle 36"/>
          <p:cNvSpPr>
            <a:spLocks noChangeArrowheads="1"/>
          </p:cNvSpPr>
          <p:nvPr/>
        </p:nvSpPr>
        <p:spPr bwMode="auto">
          <a:xfrm>
            <a:off x="5715000" y="5103813"/>
            <a:ext cx="457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hi</a:t>
            </a:r>
            <a:endParaRPr kumimoji="1" lang="en-US" altLang="en-US" sz="2800" b="1"/>
          </a:p>
        </p:txBody>
      </p:sp>
      <p:sp>
        <p:nvSpPr>
          <p:cNvPr id="43044" name="Line 37"/>
          <p:cNvSpPr>
            <a:spLocks noChangeShapeType="1"/>
          </p:cNvSpPr>
          <p:nvPr/>
        </p:nvSpPr>
        <p:spPr bwMode="auto">
          <a:xfrm flipV="1">
            <a:off x="5926138"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5" name="Rectangle 38"/>
          <p:cNvSpPr>
            <a:spLocks noChangeArrowheads="1"/>
          </p:cNvSpPr>
          <p:nvPr/>
        </p:nvSpPr>
        <p:spPr bwMode="auto">
          <a:xfrm>
            <a:off x="5122863" y="5103813"/>
            <a:ext cx="7334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mid</a:t>
            </a:r>
            <a:endParaRPr kumimoji="1" lang="en-US" altLang="en-US" sz="2800" b="1"/>
          </a:p>
        </p:txBody>
      </p:sp>
      <p:sp>
        <p:nvSpPr>
          <p:cNvPr id="43046" name="Line 39"/>
          <p:cNvSpPr>
            <a:spLocks noChangeShapeType="1"/>
          </p:cNvSpPr>
          <p:nvPr/>
        </p:nvSpPr>
        <p:spPr bwMode="auto">
          <a:xfrm flipV="1">
            <a:off x="547370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7" name="Oval 81"/>
          <p:cNvSpPr>
            <a:spLocks noChangeArrowheads="1"/>
          </p:cNvSpPr>
          <p:nvPr/>
        </p:nvSpPr>
        <p:spPr bwMode="auto">
          <a:xfrm>
            <a:off x="5284788" y="4121150"/>
            <a:ext cx="401637" cy="425450"/>
          </a:xfrm>
          <a:prstGeom prst="ellipse">
            <a:avLst/>
          </a:prstGeom>
          <a:solidFill>
            <a:schemeClr val="folHlink">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800"/>
          </a:p>
        </p:txBody>
      </p:sp>
      <p:sp>
        <p:nvSpPr>
          <p:cNvPr id="41" name="Rectangle 39"/>
          <p:cNvSpPr txBox="1">
            <a:spLocks noChangeArrowheads="1"/>
          </p:cNvSpPr>
          <p:nvPr/>
        </p:nvSpPr>
        <p:spPr bwMode="auto">
          <a:xfrm>
            <a:off x="28575" y="838200"/>
            <a:ext cx="9115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smtClean="0">
                <a:latin typeface="Courier New" panose="02070309020205020404" pitchFamily="49" charset="0"/>
                <a:cs typeface="Courier New" panose="02070309020205020404" pitchFamily="49" charset="0"/>
              </a:rPr>
              <a:t>90 &gt; 72</a:t>
            </a:r>
            <a:r>
              <a:rPr lang="en-US" altLang="en-US" kern="0" dirty="0" smtClean="0"/>
              <a:t>, so look in upper half. </a:t>
            </a:r>
            <a:endParaRPr lang="en-US" altLang="en-US" sz="2800" kern="0" dirty="0" smtClean="0"/>
          </a:p>
          <a:p>
            <a:pPr>
              <a:defRPr/>
            </a:pPr>
            <a:endParaRPr lang="en-US" altLang="en-US" sz="1600" kern="0" dirty="0" smtClean="0">
              <a:latin typeface="Courier New" panose="02070309020205020404" pitchFamily="49" charset="0"/>
            </a:endParaRPr>
          </a:p>
        </p:txBody>
      </p:sp>
      <p:sp>
        <p:nvSpPr>
          <p:cNvPr id="43049"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43050"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BFE0403-0223-44B1-896E-40228F2536CD}" type="slidenum">
              <a:rPr lang="en-US" altLang="en-US" sz="1600" smtClean="0"/>
              <a:pPr>
                <a:spcBef>
                  <a:spcPct val="0"/>
                </a:spcBef>
                <a:buFontTx/>
                <a:buNone/>
              </a:pPr>
              <a:t>25</a:t>
            </a:fld>
            <a:endParaRPr lang="en-US" altLang="en-US" sz="1600" smtClean="0"/>
          </a:p>
        </p:txBody>
      </p:sp>
    </p:spTree>
    <p:extLst>
      <p:ext uri="{BB962C8B-B14F-4D97-AF65-F5344CB8AC3E}">
        <p14:creationId xmlns:p14="http://schemas.microsoft.com/office/powerpoint/2010/main" val="7132230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mtClean="0"/>
              <a:t>Binary Search II</a:t>
            </a:r>
          </a:p>
        </p:txBody>
      </p:sp>
      <p:sp>
        <p:nvSpPr>
          <p:cNvPr id="44035"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44036"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44037"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44038"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44039"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44040"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44041"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44042"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44043"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44044"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44045"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44046"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44047"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44048"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44049"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44050" name="Rectangle 19" descr="Outlined diamond"/>
          <p:cNvSpPr>
            <a:spLocks noChangeArrowheads="1"/>
          </p:cNvSpPr>
          <p:nvPr/>
        </p:nvSpPr>
        <p:spPr bwMode="auto">
          <a:xfrm>
            <a:off x="4800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64</a:t>
            </a:r>
          </a:p>
        </p:txBody>
      </p:sp>
      <p:sp>
        <p:nvSpPr>
          <p:cNvPr id="44051" name="Rectangle 20" descr="Outlined diamond"/>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14</a:t>
            </a:r>
          </a:p>
        </p:txBody>
      </p:sp>
      <p:sp>
        <p:nvSpPr>
          <p:cNvPr id="44052" name="Rectangle 21" descr="Outlined diamond"/>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13</a:t>
            </a:r>
          </a:p>
        </p:txBody>
      </p:sp>
      <p:sp>
        <p:nvSpPr>
          <p:cNvPr id="44053" name="Rectangle 22" descr="Outlined diamond"/>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25</a:t>
            </a:r>
          </a:p>
        </p:txBody>
      </p:sp>
      <p:sp>
        <p:nvSpPr>
          <p:cNvPr id="44054" name="Rectangle 23"/>
          <p:cNvSpPr>
            <a:spLocks noChangeArrowheads="1"/>
          </p:cNvSpPr>
          <p:nvPr/>
        </p:nvSpPr>
        <p:spPr bwMode="auto">
          <a:xfrm>
            <a:off x="2971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33</a:t>
            </a:r>
          </a:p>
        </p:txBody>
      </p:sp>
      <p:sp>
        <p:nvSpPr>
          <p:cNvPr id="44055" name="Rectangle 24" descr="Outlined diamond"/>
          <p:cNvSpPr>
            <a:spLocks noChangeArrowheads="1"/>
          </p:cNvSpPr>
          <p:nvPr/>
        </p:nvSpPr>
        <p:spPr bwMode="auto">
          <a:xfrm>
            <a:off x="3886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51</a:t>
            </a:r>
          </a:p>
        </p:txBody>
      </p:sp>
      <p:sp>
        <p:nvSpPr>
          <p:cNvPr id="44056" name="Rectangle 25" descr="Outlined diamond"/>
          <p:cNvSpPr>
            <a:spLocks noChangeArrowheads="1"/>
          </p:cNvSpPr>
          <p:nvPr/>
        </p:nvSpPr>
        <p:spPr bwMode="auto">
          <a:xfrm>
            <a:off x="3429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43</a:t>
            </a:r>
          </a:p>
        </p:txBody>
      </p:sp>
      <p:sp>
        <p:nvSpPr>
          <p:cNvPr id="44057"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44058" name="Rectangle 27" descr="Outlined diamond"/>
          <p:cNvSpPr>
            <a:spLocks noChangeArrowheads="1"/>
          </p:cNvSpPr>
          <p:nvPr/>
        </p:nvSpPr>
        <p:spPr bwMode="auto">
          <a:xfrm>
            <a:off x="5715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84</a:t>
            </a:r>
          </a:p>
        </p:txBody>
      </p:sp>
      <p:sp>
        <p:nvSpPr>
          <p:cNvPr id="44059" name="Rectangle 28" descr="Outlined diamond"/>
          <p:cNvSpPr>
            <a:spLocks noChangeArrowheads="1"/>
          </p:cNvSpPr>
          <p:nvPr/>
        </p:nvSpPr>
        <p:spPr bwMode="auto">
          <a:xfrm>
            <a:off x="5257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72</a:t>
            </a:r>
          </a:p>
        </p:txBody>
      </p:sp>
      <p:sp>
        <p:nvSpPr>
          <p:cNvPr id="44060"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44061"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44062"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44063"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44064" name="Rectangle 33" descr="Outlined diamond"/>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a:t>
            </a:r>
          </a:p>
        </p:txBody>
      </p:sp>
      <p:sp>
        <p:nvSpPr>
          <p:cNvPr id="44065" name="Rectangle 34"/>
          <p:cNvSpPr>
            <a:spLocks noChangeArrowheads="1"/>
          </p:cNvSpPr>
          <p:nvPr/>
        </p:nvSpPr>
        <p:spPr bwMode="auto">
          <a:xfrm>
            <a:off x="5715000" y="5103813"/>
            <a:ext cx="4572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r>
              <a:rPr kumimoji="1" lang="en-US" altLang="en-US" sz="2800" b="1"/>
              <a:t/>
            </a:r>
            <a:br>
              <a:rPr kumimoji="1" lang="en-US" altLang="en-US" sz="2800" b="1"/>
            </a:br>
            <a:r>
              <a:rPr kumimoji="1" lang="en-US" altLang="en-US" sz="2400" b="1"/>
              <a:t>hi</a:t>
            </a:r>
            <a:endParaRPr kumimoji="1" lang="en-US" altLang="en-US" sz="2800" b="1"/>
          </a:p>
        </p:txBody>
      </p:sp>
      <p:sp>
        <p:nvSpPr>
          <p:cNvPr id="44066" name="Line 35"/>
          <p:cNvSpPr>
            <a:spLocks noChangeShapeType="1"/>
          </p:cNvSpPr>
          <p:nvPr/>
        </p:nvSpPr>
        <p:spPr bwMode="auto">
          <a:xfrm flipV="1">
            <a:off x="5926138"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67"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44068"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7099F58-3797-480B-ACB7-27AC5BEDCBA0}" type="slidenum">
              <a:rPr lang="en-US" altLang="en-US" sz="1600" smtClean="0"/>
              <a:pPr>
                <a:spcBef>
                  <a:spcPct val="0"/>
                </a:spcBef>
                <a:buFontTx/>
                <a:buNone/>
              </a:pPr>
              <a:t>26</a:t>
            </a:fld>
            <a:endParaRPr lang="en-US" altLang="en-US" sz="1600" smtClean="0"/>
          </a:p>
        </p:txBody>
      </p:sp>
    </p:spTree>
    <p:extLst>
      <p:ext uri="{BB962C8B-B14F-4D97-AF65-F5344CB8AC3E}">
        <p14:creationId xmlns:p14="http://schemas.microsoft.com/office/powerpoint/2010/main" val="1256627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mtClean="0"/>
              <a:t>Binary Search II</a:t>
            </a:r>
          </a:p>
        </p:txBody>
      </p:sp>
      <p:sp>
        <p:nvSpPr>
          <p:cNvPr id="45059"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45060"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45061"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45062"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45063"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45064"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45065"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45066"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45067"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45068"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45069"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45070"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45071"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45072"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45073"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45074" name="Rectangle 19" descr="Outlined diamond"/>
          <p:cNvSpPr>
            <a:spLocks noChangeArrowheads="1"/>
          </p:cNvSpPr>
          <p:nvPr/>
        </p:nvSpPr>
        <p:spPr bwMode="auto">
          <a:xfrm>
            <a:off x="4800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64</a:t>
            </a:r>
          </a:p>
        </p:txBody>
      </p:sp>
      <p:sp>
        <p:nvSpPr>
          <p:cNvPr id="45075" name="Rectangle 20" descr="Outlined diamond"/>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14</a:t>
            </a:r>
          </a:p>
        </p:txBody>
      </p:sp>
      <p:sp>
        <p:nvSpPr>
          <p:cNvPr id="45076" name="Rectangle 21" descr="Outlined diamond"/>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13</a:t>
            </a:r>
          </a:p>
        </p:txBody>
      </p:sp>
      <p:sp>
        <p:nvSpPr>
          <p:cNvPr id="45077" name="Rectangle 22" descr="Outlined diamond"/>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25</a:t>
            </a:r>
          </a:p>
        </p:txBody>
      </p:sp>
      <p:sp>
        <p:nvSpPr>
          <p:cNvPr id="45078" name="Rectangle 23"/>
          <p:cNvSpPr>
            <a:spLocks noChangeArrowheads="1"/>
          </p:cNvSpPr>
          <p:nvPr/>
        </p:nvSpPr>
        <p:spPr bwMode="auto">
          <a:xfrm>
            <a:off x="2971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33</a:t>
            </a:r>
          </a:p>
        </p:txBody>
      </p:sp>
      <p:sp>
        <p:nvSpPr>
          <p:cNvPr id="45079" name="Rectangle 24" descr="Outlined diamond"/>
          <p:cNvSpPr>
            <a:spLocks noChangeArrowheads="1"/>
          </p:cNvSpPr>
          <p:nvPr/>
        </p:nvSpPr>
        <p:spPr bwMode="auto">
          <a:xfrm>
            <a:off x="3886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51</a:t>
            </a:r>
          </a:p>
        </p:txBody>
      </p:sp>
      <p:sp>
        <p:nvSpPr>
          <p:cNvPr id="45080" name="Rectangle 25" descr="Outlined diamond"/>
          <p:cNvSpPr>
            <a:spLocks noChangeArrowheads="1"/>
          </p:cNvSpPr>
          <p:nvPr/>
        </p:nvSpPr>
        <p:spPr bwMode="auto">
          <a:xfrm>
            <a:off x="3429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43</a:t>
            </a:r>
          </a:p>
        </p:txBody>
      </p:sp>
      <p:sp>
        <p:nvSpPr>
          <p:cNvPr id="45081"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45082" name="Rectangle 27" descr="Outlined diamond"/>
          <p:cNvSpPr>
            <a:spLocks noChangeArrowheads="1"/>
          </p:cNvSpPr>
          <p:nvPr/>
        </p:nvSpPr>
        <p:spPr bwMode="auto">
          <a:xfrm>
            <a:off x="5715000" y="4108450"/>
            <a:ext cx="457200" cy="420688"/>
          </a:xfrm>
          <a:prstGeom prst="rect">
            <a:avLst/>
          </a:prstGeom>
          <a:solidFill>
            <a:schemeClr val="bg1"/>
          </a:solid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t>84</a:t>
            </a:r>
          </a:p>
        </p:txBody>
      </p:sp>
      <p:sp>
        <p:nvSpPr>
          <p:cNvPr id="45083" name="Rectangle 28" descr="Outlined diamond"/>
          <p:cNvSpPr>
            <a:spLocks noChangeArrowheads="1"/>
          </p:cNvSpPr>
          <p:nvPr/>
        </p:nvSpPr>
        <p:spPr bwMode="auto">
          <a:xfrm>
            <a:off x="5257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72</a:t>
            </a:r>
          </a:p>
        </p:txBody>
      </p:sp>
      <p:sp>
        <p:nvSpPr>
          <p:cNvPr id="45084"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45085"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45086"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45087"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45088" name="Rectangle 33" descr="Outlined diamond"/>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a:t>
            </a:r>
          </a:p>
        </p:txBody>
      </p:sp>
      <p:sp>
        <p:nvSpPr>
          <p:cNvPr id="45089" name="Rectangle 34"/>
          <p:cNvSpPr>
            <a:spLocks noChangeArrowheads="1"/>
          </p:cNvSpPr>
          <p:nvPr/>
        </p:nvSpPr>
        <p:spPr bwMode="auto">
          <a:xfrm>
            <a:off x="5591175" y="5103813"/>
            <a:ext cx="733425" cy="120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400" b="1"/>
              <a:t>lo</a:t>
            </a:r>
            <a:r>
              <a:rPr kumimoji="1" lang="en-US" altLang="en-US" sz="2800" b="1"/>
              <a:t/>
            </a:r>
            <a:br>
              <a:rPr kumimoji="1" lang="en-US" altLang="en-US" sz="2800" b="1"/>
            </a:br>
            <a:r>
              <a:rPr kumimoji="1" lang="en-US" altLang="en-US" sz="2400" b="1"/>
              <a:t>hi</a:t>
            </a:r>
            <a:r>
              <a:rPr kumimoji="1" lang="en-US" altLang="en-US" sz="2800" b="1"/>
              <a:t/>
            </a:r>
            <a:br>
              <a:rPr kumimoji="1" lang="en-US" altLang="en-US" sz="2800" b="1"/>
            </a:br>
            <a:r>
              <a:rPr kumimoji="1" lang="en-US" altLang="en-US" sz="2400" b="1"/>
              <a:t>mid</a:t>
            </a:r>
            <a:endParaRPr kumimoji="1" lang="en-US" altLang="en-US" sz="2800" b="1"/>
          </a:p>
        </p:txBody>
      </p:sp>
      <p:sp>
        <p:nvSpPr>
          <p:cNvPr id="45090" name="Line 35"/>
          <p:cNvSpPr>
            <a:spLocks noChangeShapeType="1"/>
          </p:cNvSpPr>
          <p:nvPr/>
        </p:nvSpPr>
        <p:spPr bwMode="auto">
          <a:xfrm flipV="1">
            <a:off x="594042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91" name="Oval 81"/>
          <p:cNvSpPr>
            <a:spLocks noChangeArrowheads="1"/>
          </p:cNvSpPr>
          <p:nvPr/>
        </p:nvSpPr>
        <p:spPr bwMode="auto">
          <a:xfrm>
            <a:off x="5741988" y="4114800"/>
            <a:ext cx="401637" cy="425450"/>
          </a:xfrm>
          <a:prstGeom prst="ellipse">
            <a:avLst/>
          </a:prstGeom>
          <a:solidFill>
            <a:schemeClr val="folHlink">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800"/>
          </a:p>
        </p:txBody>
      </p:sp>
      <p:sp>
        <p:nvSpPr>
          <p:cNvPr id="37" name="Rectangle 39"/>
          <p:cNvSpPr txBox="1">
            <a:spLocks noChangeArrowheads="1"/>
          </p:cNvSpPr>
          <p:nvPr/>
        </p:nvSpPr>
        <p:spPr bwMode="auto">
          <a:xfrm>
            <a:off x="28575" y="838200"/>
            <a:ext cx="9115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smtClean="0">
                <a:latin typeface="Courier New" panose="02070309020205020404" pitchFamily="49" charset="0"/>
                <a:cs typeface="Courier New" panose="02070309020205020404" pitchFamily="49" charset="0"/>
              </a:rPr>
              <a:t>90 &gt; 84</a:t>
            </a:r>
            <a:r>
              <a:rPr lang="en-US" altLang="en-US" kern="0" dirty="0" smtClean="0"/>
              <a:t>, so look in upper half? </a:t>
            </a:r>
            <a:endParaRPr lang="en-US" altLang="en-US" sz="2800" kern="0" dirty="0" smtClean="0"/>
          </a:p>
          <a:p>
            <a:pPr>
              <a:defRPr/>
            </a:pPr>
            <a:endParaRPr lang="en-US" altLang="en-US" sz="1600" kern="0" dirty="0" smtClean="0">
              <a:latin typeface="Courier New" panose="02070309020205020404" pitchFamily="49" charset="0"/>
            </a:endParaRPr>
          </a:p>
        </p:txBody>
      </p:sp>
      <p:sp>
        <p:nvSpPr>
          <p:cNvPr id="45093"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45094"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AA97E62-94C4-44BD-86DA-C80D1DFCED09}" type="slidenum">
              <a:rPr lang="en-US" altLang="en-US" sz="1600" smtClean="0"/>
              <a:pPr>
                <a:spcBef>
                  <a:spcPct val="0"/>
                </a:spcBef>
                <a:buFontTx/>
                <a:buNone/>
              </a:pPr>
              <a:t>27</a:t>
            </a:fld>
            <a:endParaRPr lang="en-US" altLang="en-US" sz="1600" smtClean="0"/>
          </a:p>
        </p:txBody>
      </p:sp>
    </p:spTree>
    <p:extLst>
      <p:ext uri="{BB962C8B-B14F-4D97-AF65-F5344CB8AC3E}">
        <p14:creationId xmlns:p14="http://schemas.microsoft.com/office/powerpoint/2010/main" val="2405893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t>Binary Search II</a:t>
            </a:r>
          </a:p>
        </p:txBody>
      </p:sp>
      <p:sp>
        <p:nvSpPr>
          <p:cNvPr id="46083" name="Rectangle 4"/>
          <p:cNvSpPr>
            <a:spLocks noChangeArrowheads="1"/>
          </p:cNvSpPr>
          <p:nvPr/>
        </p:nvSpPr>
        <p:spPr bwMode="auto">
          <a:xfrm>
            <a:off x="4800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8</a:t>
            </a:r>
          </a:p>
        </p:txBody>
      </p:sp>
      <p:sp>
        <p:nvSpPr>
          <p:cNvPr id="46084" name="Rectangle 5"/>
          <p:cNvSpPr>
            <a:spLocks noChangeArrowheads="1"/>
          </p:cNvSpPr>
          <p:nvPr/>
        </p:nvSpPr>
        <p:spPr bwMode="auto">
          <a:xfrm>
            <a:off x="2057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2</a:t>
            </a:r>
          </a:p>
        </p:txBody>
      </p:sp>
      <p:sp>
        <p:nvSpPr>
          <p:cNvPr id="46085" name="Rectangle 6"/>
          <p:cNvSpPr>
            <a:spLocks noChangeArrowheads="1"/>
          </p:cNvSpPr>
          <p:nvPr/>
        </p:nvSpPr>
        <p:spPr bwMode="auto">
          <a:xfrm>
            <a:off x="1600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a:t>
            </a:r>
          </a:p>
        </p:txBody>
      </p:sp>
      <p:sp>
        <p:nvSpPr>
          <p:cNvPr id="46086" name="Rectangle 7"/>
          <p:cNvSpPr>
            <a:spLocks noChangeArrowheads="1"/>
          </p:cNvSpPr>
          <p:nvPr/>
        </p:nvSpPr>
        <p:spPr bwMode="auto">
          <a:xfrm>
            <a:off x="2514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3</a:t>
            </a:r>
          </a:p>
        </p:txBody>
      </p:sp>
      <p:sp>
        <p:nvSpPr>
          <p:cNvPr id="46087" name="Rectangle 8"/>
          <p:cNvSpPr>
            <a:spLocks noChangeArrowheads="1"/>
          </p:cNvSpPr>
          <p:nvPr/>
        </p:nvSpPr>
        <p:spPr bwMode="auto">
          <a:xfrm>
            <a:off x="2971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4</a:t>
            </a:r>
          </a:p>
        </p:txBody>
      </p:sp>
      <p:sp>
        <p:nvSpPr>
          <p:cNvPr id="46088" name="Rectangle 9"/>
          <p:cNvSpPr>
            <a:spLocks noChangeArrowheads="1"/>
          </p:cNvSpPr>
          <p:nvPr/>
        </p:nvSpPr>
        <p:spPr bwMode="auto">
          <a:xfrm>
            <a:off x="3886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6</a:t>
            </a:r>
          </a:p>
        </p:txBody>
      </p:sp>
      <p:sp>
        <p:nvSpPr>
          <p:cNvPr id="46089" name="Rectangle 10"/>
          <p:cNvSpPr>
            <a:spLocks noChangeArrowheads="1"/>
          </p:cNvSpPr>
          <p:nvPr/>
        </p:nvSpPr>
        <p:spPr bwMode="auto">
          <a:xfrm>
            <a:off x="3429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5</a:t>
            </a:r>
          </a:p>
        </p:txBody>
      </p:sp>
      <p:sp>
        <p:nvSpPr>
          <p:cNvPr id="46090" name="Rectangle 11"/>
          <p:cNvSpPr>
            <a:spLocks noChangeArrowheads="1"/>
          </p:cNvSpPr>
          <p:nvPr/>
        </p:nvSpPr>
        <p:spPr bwMode="auto">
          <a:xfrm>
            <a:off x="4343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7</a:t>
            </a:r>
          </a:p>
        </p:txBody>
      </p:sp>
      <p:sp>
        <p:nvSpPr>
          <p:cNvPr id="46091" name="Rectangle 12"/>
          <p:cNvSpPr>
            <a:spLocks noChangeArrowheads="1"/>
          </p:cNvSpPr>
          <p:nvPr/>
        </p:nvSpPr>
        <p:spPr bwMode="auto">
          <a:xfrm>
            <a:off x="5715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10</a:t>
            </a:r>
          </a:p>
        </p:txBody>
      </p:sp>
      <p:sp>
        <p:nvSpPr>
          <p:cNvPr id="46092" name="Rectangle 13"/>
          <p:cNvSpPr>
            <a:spLocks noChangeArrowheads="1"/>
          </p:cNvSpPr>
          <p:nvPr/>
        </p:nvSpPr>
        <p:spPr bwMode="auto">
          <a:xfrm>
            <a:off x="5257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9</a:t>
            </a:r>
          </a:p>
        </p:txBody>
      </p:sp>
      <p:sp>
        <p:nvSpPr>
          <p:cNvPr id="46093" name="Rectangle 14"/>
          <p:cNvSpPr>
            <a:spLocks noChangeArrowheads="1"/>
          </p:cNvSpPr>
          <p:nvPr/>
        </p:nvSpPr>
        <p:spPr bwMode="auto">
          <a:xfrm>
            <a:off x="61722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11</a:t>
            </a:r>
          </a:p>
        </p:txBody>
      </p:sp>
      <p:sp>
        <p:nvSpPr>
          <p:cNvPr id="46094" name="Rectangle 15"/>
          <p:cNvSpPr>
            <a:spLocks noChangeArrowheads="1"/>
          </p:cNvSpPr>
          <p:nvPr/>
        </p:nvSpPr>
        <p:spPr bwMode="auto">
          <a:xfrm>
            <a:off x="66294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12</a:t>
            </a:r>
          </a:p>
        </p:txBody>
      </p:sp>
      <p:sp>
        <p:nvSpPr>
          <p:cNvPr id="46095" name="Rectangle 16"/>
          <p:cNvSpPr>
            <a:spLocks noChangeArrowheads="1"/>
          </p:cNvSpPr>
          <p:nvPr/>
        </p:nvSpPr>
        <p:spPr bwMode="auto">
          <a:xfrm>
            <a:off x="75438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14</a:t>
            </a:r>
          </a:p>
        </p:txBody>
      </p:sp>
      <p:sp>
        <p:nvSpPr>
          <p:cNvPr id="46096" name="Rectangle 17"/>
          <p:cNvSpPr>
            <a:spLocks noChangeArrowheads="1"/>
          </p:cNvSpPr>
          <p:nvPr/>
        </p:nvSpPr>
        <p:spPr bwMode="auto">
          <a:xfrm>
            <a:off x="70866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13</a:t>
            </a:r>
          </a:p>
        </p:txBody>
      </p:sp>
      <p:sp>
        <p:nvSpPr>
          <p:cNvPr id="46097" name="Rectangle 18"/>
          <p:cNvSpPr>
            <a:spLocks noChangeArrowheads="1"/>
          </p:cNvSpPr>
          <p:nvPr/>
        </p:nvSpPr>
        <p:spPr bwMode="auto">
          <a:xfrm>
            <a:off x="1143000" y="4557713"/>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900" b="1">
                <a:solidFill>
                  <a:schemeClr val="hlink"/>
                </a:solidFill>
              </a:rPr>
              <a:t>0</a:t>
            </a:r>
          </a:p>
        </p:txBody>
      </p:sp>
      <p:sp>
        <p:nvSpPr>
          <p:cNvPr id="46098" name="Rectangle 19" descr="Outlined diamond"/>
          <p:cNvSpPr>
            <a:spLocks noChangeArrowheads="1"/>
          </p:cNvSpPr>
          <p:nvPr/>
        </p:nvSpPr>
        <p:spPr bwMode="auto">
          <a:xfrm>
            <a:off x="4800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64</a:t>
            </a:r>
          </a:p>
        </p:txBody>
      </p:sp>
      <p:sp>
        <p:nvSpPr>
          <p:cNvPr id="46099" name="Rectangle 20" descr="Outlined diamond"/>
          <p:cNvSpPr>
            <a:spLocks noChangeArrowheads="1"/>
          </p:cNvSpPr>
          <p:nvPr/>
        </p:nvSpPr>
        <p:spPr bwMode="auto">
          <a:xfrm>
            <a:off x="2057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14</a:t>
            </a:r>
          </a:p>
        </p:txBody>
      </p:sp>
      <p:sp>
        <p:nvSpPr>
          <p:cNvPr id="46100" name="Rectangle 21" descr="Outlined diamond"/>
          <p:cNvSpPr>
            <a:spLocks noChangeArrowheads="1"/>
          </p:cNvSpPr>
          <p:nvPr/>
        </p:nvSpPr>
        <p:spPr bwMode="auto">
          <a:xfrm>
            <a:off x="1600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13</a:t>
            </a:r>
          </a:p>
        </p:txBody>
      </p:sp>
      <p:sp>
        <p:nvSpPr>
          <p:cNvPr id="46101" name="Rectangle 22" descr="Outlined diamond"/>
          <p:cNvSpPr>
            <a:spLocks noChangeArrowheads="1"/>
          </p:cNvSpPr>
          <p:nvPr/>
        </p:nvSpPr>
        <p:spPr bwMode="auto">
          <a:xfrm>
            <a:off x="2514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25</a:t>
            </a:r>
          </a:p>
        </p:txBody>
      </p:sp>
      <p:sp>
        <p:nvSpPr>
          <p:cNvPr id="46102" name="Rectangle 23"/>
          <p:cNvSpPr>
            <a:spLocks noChangeArrowheads="1"/>
          </p:cNvSpPr>
          <p:nvPr/>
        </p:nvSpPr>
        <p:spPr bwMode="auto">
          <a:xfrm>
            <a:off x="2971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33</a:t>
            </a:r>
          </a:p>
        </p:txBody>
      </p:sp>
      <p:sp>
        <p:nvSpPr>
          <p:cNvPr id="46103" name="Rectangle 24"/>
          <p:cNvSpPr>
            <a:spLocks noChangeArrowheads="1"/>
          </p:cNvSpPr>
          <p:nvPr/>
        </p:nvSpPr>
        <p:spPr bwMode="auto">
          <a:xfrm>
            <a:off x="3886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51</a:t>
            </a:r>
          </a:p>
        </p:txBody>
      </p:sp>
      <p:sp>
        <p:nvSpPr>
          <p:cNvPr id="46104" name="Rectangle 25"/>
          <p:cNvSpPr>
            <a:spLocks noChangeArrowheads="1"/>
          </p:cNvSpPr>
          <p:nvPr/>
        </p:nvSpPr>
        <p:spPr bwMode="auto">
          <a:xfrm>
            <a:off x="3429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43</a:t>
            </a:r>
          </a:p>
        </p:txBody>
      </p:sp>
      <p:sp>
        <p:nvSpPr>
          <p:cNvPr id="46105" name="Rectangle 26" descr="Outlined diamond"/>
          <p:cNvSpPr>
            <a:spLocks noChangeArrowheads="1"/>
          </p:cNvSpPr>
          <p:nvPr/>
        </p:nvSpPr>
        <p:spPr bwMode="auto">
          <a:xfrm>
            <a:off x="4343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53</a:t>
            </a:r>
          </a:p>
        </p:txBody>
      </p:sp>
      <p:sp>
        <p:nvSpPr>
          <p:cNvPr id="46106" name="Rectangle 27" descr="Outlined diamond"/>
          <p:cNvSpPr>
            <a:spLocks noChangeArrowheads="1"/>
          </p:cNvSpPr>
          <p:nvPr/>
        </p:nvSpPr>
        <p:spPr bwMode="auto">
          <a:xfrm>
            <a:off x="5715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84</a:t>
            </a:r>
          </a:p>
        </p:txBody>
      </p:sp>
      <p:sp>
        <p:nvSpPr>
          <p:cNvPr id="46107" name="Rectangle 28" descr="Outlined diamond"/>
          <p:cNvSpPr>
            <a:spLocks noChangeArrowheads="1"/>
          </p:cNvSpPr>
          <p:nvPr/>
        </p:nvSpPr>
        <p:spPr bwMode="auto">
          <a:xfrm>
            <a:off x="5257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rgbClr val="FF0000"/>
                </a:solidFill>
              </a:rPr>
              <a:t>72</a:t>
            </a:r>
          </a:p>
        </p:txBody>
      </p:sp>
      <p:sp>
        <p:nvSpPr>
          <p:cNvPr id="46108" name="Rectangle 29" descr="Outlined diamond"/>
          <p:cNvSpPr>
            <a:spLocks noChangeArrowheads="1"/>
          </p:cNvSpPr>
          <p:nvPr/>
        </p:nvSpPr>
        <p:spPr bwMode="auto">
          <a:xfrm>
            <a:off x="61722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93</a:t>
            </a:r>
          </a:p>
        </p:txBody>
      </p:sp>
      <p:sp>
        <p:nvSpPr>
          <p:cNvPr id="46109" name="Rectangle 30" descr="Outlined diamond"/>
          <p:cNvSpPr>
            <a:spLocks noChangeArrowheads="1"/>
          </p:cNvSpPr>
          <p:nvPr/>
        </p:nvSpPr>
        <p:spPr bwMode="auto">
          <a:xfrm>
            <a:off x="66294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95</a:t>
            </a:r>
          </a:p>
        </p:txBody>
      </p:sp>
      <p:sp>
        <p:nvSpPr>
          <p:cNvPr id="46110" name="Rectangle 31" descr="Outlined diamond"/>
          <p:cNvSpPr>
            <a:spLocks noChangeArrowheads="1"/>
          </p:cNvSpPr>
          <p:nvPr/>
        </p:nvSpPr>
        <p:spPr bwMode="auto">
          <a:xfrm>
            <a:off x="75438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97</a:t>
            </a:r>
          </a:p>
        </p:txBody>
      </p:sp>
      <p:sp>
        <p:nvSpPr>
          <p:cNvPr id="46111" name="Rectangle 32" descr="Outlined diamond"/>
          <p:cNvSpPr>
            <a:spLocks noChangeArrowheads="1"/>
          </p:cNvSpPr>
          <p:nvPr/>
        </p:nvSpPr>
        <p:spPr bwMode="auto">
          <a:xfrm>
            <a:off x="70866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96</a:t>
            </a:r>
          </a:p>
        </p:txBody>
      </p:sp>
      <p:sp>
        <p:nvSpPr>
          <p:cNvPr id="46112" name="Rectangle 33" descr="Outlined diamond"/>
          <p:cNvSpPr>
            <a:spLocks noChangeArrowheads="1"/>
          </p:cNvSpPr>
          <p:nvPr/>
        </p:nvSpPr>
        <p:spPr bwMode="auto">
          <a:xfrm>
            <a:off x="1143000" y="4108450"/>
            <a:ext cx="457200" cy="420688"/>
          </a:xfrm>
          <a:prstGeom prst="rect">
            <a:avLst/>
          </a:prstGeom>
          <a:pattFill prst="openDmnd">
            <a:fgClr>
              <a:srgbClr val="FF0000"/>
            </a:fgClr>
            <a:bgClr>
              <a:schemeClr val="bg1"/>
            </a:bgClr>
          </a:pattFill>
          <a:ln w="9525">
            <a:solidFill>
              <a:schemeClr val="tx1"/>
            </a:solidFill>
            <a:miter lim="800000"/>
            <a:headEnd/>
            <a:tailEnd/>
          </a:ln>
        </p:spPr>
        <p:txBody>
          <a:bodyPr wrap="none" lIns="92075" tIns="46038" rIns="92075" bIns="46038"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2800" b="1">
                <a:solidFill>
                  <a:schemeClr val="hlink"/>
                </a:solidFill>
              </a:rPr>
              <a:t>6</a:t>
            </a:r>
          </a:p>
        </p:txBody>
      </p:sp>
      <p:sp>
        <p:nvSpPr>
          <p:cNvPr id="46113" name="Rectangle 39"/>
          <p:cNvSpPr>
            <a:spLocks noChangeArrowheads="1"/>
          </p:cNvSpPr>
          <p:nvPr/>
        </p:nvSpPr>
        <p:spPr bwMode="auto">
          <a:xfrm>
            <a:off x="6232525"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800" b="1"/>
              <a:t>lo</a:t>
            </a:r>
          </a:p>
        </p:txBody>
      </p:sp>
      <p:sp>
        <p:nvSpPr>
          <p:cNvPr id="46114" name="Line 40"/>
          <p:cNvSpPr>
            <a:spLocks noChangeShapeType="1"/>
          </p:cNvSpPr>
          <p:nvPr/>
        </p:nvSpPr>
        <p:spPr bwMode="auto">
          <a:xfrm flipV="1">
            <a:off x="641350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115" name="Rectangle 42"/>
          <p:cNvSpPr>
            <a:spLocks noChangeArrowheads="1"/>
          </p:cNvSpPr>
          <p:nvPr/>
        </p:nvSpPr>
        <p:spPr bwMode="auto">
          <a:xfrm>
            <a:off x="5775325" y="5103813"/>
            <a:ext cx="396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en-US" sz="2800" b="1"/>
              <a:t>hi</a:t>
            </a:r>
          </a:p>
        </p:txBody>
      </p:sp>
      <p:sp>
        <p:nvSpPr>
          <p:cNvPr id="46116" name="Line 43"/>
          <p:cNvSpPr>
            <a:spLocks noChangeShapeType="1"/>
          </p:cNvSpPr>
          <p:nvPr/>
        </p:nvSpPr>
        <p:spPr bwMode="auto">
          <a:xfrm flipV="1">
            <a:off x="595630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Rectangle 39"/>
          <p:cNvSpPr txBox="1">
            <a:spLocks noChangeArrowheads="1"/>
          </p:cNvSpPr>
          <p:nvPr/>
        </p:nvSpPr>
        <p:spPr bwMode="auto">
          <a:xfrm>
            <a:off x="28575" y="838200"/>
            <a:ext cx="91154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smtClean="0">
                <a:latin typeface="Courier New" panose="02070309020205020404" pitchFamily="49" charset="0"/>
                <a:cs typeface="Courier New" panose="02070309020205020404" pitchFamily="49" charset="0"/>
              </a:rPr>
              <a:t>lo &gt; hi</a:t>
            </a:r>
            <a:r>
              <a:rPr lang="en-US" altLang="en-US" kern="0" dirty="0" smtClean="0"/>
              <a:t>, so no list left to search.</a:t>
            </a:r>
          </a:p>
          <a:p>
            <a:pPr>
              <a:defRPr/>
            </a:pPr>
            <a:r>
              <a:rPr lang="en-US" altLang="en-US" kern="0" dirty="0" smtClean="0"/>
              <a:t>Done.   </a:t>
            </a:r>
            <a:endParaRPr lang="en-US" altLang="en-US" sz="2800" kern="0" dirty="0" smtClean="0"/>
          </a:p>
          <a:p>
            <a:pPr>
              <a:defRPr/>
            </a:pPr>
            <a:endParaRPr lang="en-US" altLang="en-US" sz="1600" kern="0" dirty="0" smtClean="0">
              <a:latin typeface="Courier New" panose="02070309020205020404" pitchFamily="49" charset="0"/>
            </a:endParaRPr>
          </a:p>
        </p:txBody>
      </p:sp>
      <p:sp>
        <p:nvSpPr>
          <p:cNvPr id="46118" name="Footer Placeholder 5"/>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fr-FR" altLang="en-US" sz="1400" smtClean="0"/>
              <a:t>CS 321 - Data Structures</a:t>
            </a:r>
            <a:endParaRPr lang="en-US" altLang="en-US" sz="1400" smtClean="0"/>
          </a:p>
        </p:txBody>
      </p:sp>
      <p:sp>
        <p:nvSpPr>
          <p:cNvPr id="4611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C955549-B449-406C-B926-EE7364AB6637}" type="slidenum">
              <a:rPr lang="en-US" altLang="en-US" sz="1600" smtClean="0"/>
              <a:pPr>
                <a:spcBef>
                  <a:spcPct val="0"/>
                </a:spcBef>
                <a:buFontTx/>
                <a:buNone/>
              </a:pPr>
              <a:t>28</a:t>
            </a:fld>
            <a:endParaRPr lang="en-US" altLang="en-US" sz="1600" smtClean="0"/>
          </a:p>
        </p:txBody>
      </p:sp>
    </p:spTree>
    <p:extLst>
      <p:ext uri="{BB962C8B-B14F-4D97-AF65-F5344CB8AC3E}">
        <p14:creationId xmlns:p14="http://schemas.microsoft.com/office/powerpoint/2010/main" val="286338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en-US" smtClean="0"/>
              <a:t>Recursive Binary Search</a:t>
            </a:r>
          </a:p>
        </p:txBody>
      </p:sp>
      <p:sp>
        <p:nvSpPr>
          <p:cNvPr id="26628" name="Text Box 4"/>
          <p:cNvSpPr txBox="1">
            <a:spLocks noChangeArrowheads="1"/>
          </p:cNvSpPr>
          <p:nvPr/>
        </p:nvSpPr>
        <p:spPr bwMode="auto">
          <a:xfrm>
            <a:off x="152400" y="1063625"/>
            <a:ext cx="8956298" cy="558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public static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search(</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list[],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target)</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return b-search(list, target, 0, </a:t>
            </a:r>
            <a:r>
              <a:rPr lang="en-US" altLang="en-US" sz="2000" dirty="0" err="1">
                <a:latin typeface="Courier New" panose="02070309020205020404" pitchFamily="49" charset="0"/>
                <a:cs typeface="Courier New" panose="02070309020205020404" pitchFamily="49" charset="0"/>
              </a:rPr>
              <a:t>list.length</a:t>
            </a:r>
            <a:r>
              <a:rPr lang="en-US" altLang="en-US" sz="2000" dirty="0">
                <a:latin typeface="Courier New" panose="02070309020205020404" pitchFamily="49" charset="0"/>
                <a:cs typeface="Courier New" panose="02070309020205020404" pitchFamily="49" charset="0"/>
              </a:rPr>
              <a:t> – 1);</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a:t>
            </a:r>
          </a:p>
          <a:p>
            <a:pPr eaLnBrk="1" hangingPunct="1">
              <a:lnSpc>
                <a:spcPct val="85000"/>
              </a:lnSpc>
              <a:spcBef>
                <a:spcPct val="0"/>
              </a:spcBef>
              <a:buFont typeface="Marlett" pitchFamily="2" charset="2"/>
              <a:buNone/>
            </a:pPr>
            <a:endParaRPr lang="en-US" altLang="en-US" sz="2000" dirty="0">
              <a:latin typeface="Courier New" panose="02070309020205020404" pitchFamily="49" charset="0"/>
              <a:cs typeface="Courier New" panose="02070309020205020404" pitchFamily="49" charset="0"/>
            </a:endParaRP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public static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b-search(</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list[],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target,</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low,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high)</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if( low &lt;= high </a:t>
            </a:r>
            <a:r>
              <a:rPr lang="en-US" altLang="en-US" sz="2000" dirty="0" smtClean="0">
                <a:latin typeface="Courier New" panose="02070309020205020404" pitchFamily="49" charset="0"/>
                <a:cs typeface="Courier New" panose="02070309020205020404" pitchFamily="49" charset="0"/>
              </a:rPr>
              <a:t>)</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a:t>
            </a:r>
            <a:r>
              <a:rPr lang="en-US" altLang="en-US" sz="2000" dirty="0" smtClean="0">
                <a:latin typeface="Courier New" panose="02070309020205020404" pitchFamily="49" charset="0"/>
                <a:cs typeface="Courier New" panose="02070309020205020404" pitchFamily="49" charset="0"/>
              </a:rPr>
              <a:t>   {</a:t>
            </a:r>
            <a:endParaRPr lang="en-US" altLang="en-US" sz="2000" dirty="0">
              <a:latin typeface="Courier New" panose="02070309020205020404" pitchFamily="49" charset="0"/>
              <a:cs typeface="Courier New" panose="02070309020205020404" pitchFamily="49" charset="0"/>
            </a:endParaRP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mid = </a:t>
            </a:r>
            <a:r>
              <a:rPr lang="en-US" altLang="en-US" sz="1800" dirty="0">
                <a:latin typeface="Courier New" panose="02070309020205020404" pitchFamily="49" charset="0"/>
                <a:cs typeface="Courier New" panose="02070309020205020404" pitchFamily="49" charset="0"/>
              </a:rPr>
              <a:t>low + ((high - low) / 2);</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if( list[mid] == target )</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return mid;</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else if( list[mid] &gt; target )</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return b-search(list, target, low, mid – 1);</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else</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return b-search(list, target, mid + 1, high);</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return -1;</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a:t>
            </a:r>
          </a:p>
          <a:p>
            <a:pPr eaLnBrk="1" hangingPunct="1">
              <a:lnSpc>
                <a:spcPct val="8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29</a:t>
            </a:fld>
            <a:endParaRPr lang="en-US" altLang="en-US" dirty="0"/>
          </a:p>
        </p:txBody>
      </p:sp>
    </p:spTree>
    <p:extLst>
      <p:ext uri="{BB962C8B-B14F-4D97-AF65-F5344CB8AC3E}">
        <p14:creationId xmlns:p14="http://schemas.microsoft.com/office/powerpoint/2010/main" val="1328580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ChangeArrowheads="1"/>
          </p:cNvSpPr>
          <p:nvPr>
            <p:ph type="title"/>
          </p:nvPr>
        </p:nvSpPr>
        <p:spPr/>
        <p:txBody>
          <a:bodyPr/>
          <a:lstStyle/>
          <a:p>
            <a:r>
              <a:rPr lang="en-US" altLang="en-US"/>
              <a:t>The Search Problem</a:t>
            </a:r>
          </a:p>
        </p:txBody>
      </p:sp>
      <p:sp>
        <p:nvSpPr>
          <p:cNvPr id="1027075" name="Rectangle 3"/>
          <p:cNvSpPr>
            <a:spLocks noGrp="1" noChangeArrowheads="1"/>
          </p:cNvSpPr>
          <p:nvPr>
            <p:ph type="body" idx="1"/>
          </p:nvPr>
        </p:nvSpPr>
        <p:spPr/>
        <p:txBody>
          <a:bodyPr/>
          <a:lstStyle/>
          <a:p>
            <a:pPr>
              <a:lnSpc>
                <a:spcPct val="90000"/>
              </a:lnSpc>
            </a:pPr>
            <a:r>
              <a:rPr lang="en-US" altLang="en-US" dirty="0"/>
              <a:t>Given </a:t>
            </a:r>
            <a:r>
              <a:rPr lang="en-US" altLang="en-US" dirty="0" smtClean="0"/>
              <a:t>a list of values </a:t>
            </a:r>
            <a:r>
              <a:rPr lang="en-US" altLang="en-US" dirty="0" smtClean="0">
                <a:latin typeface="Courier New" panose="02070309020205020404" pitchFamily="49" charset="0"/>
                <a:cs typeface="Courier New" panose="02070309020205020404" pitchFamily="49" charset="0"/>
              </a:rPr>
              <a:t>list</a:t>
            </a:r>
            <a:r>
              <a:rPr lang="en-US" altLang="en-US" dirty="0" smtClean="0"/>
              <a:t> </a:t>
            </a:r>
            <a:r>
              <a:rPr lang="en-US" altLang="en-US" dirty="0"/>
              <a:t>storing </a:t>
            </a:r>
            <a:r>
              <a:rPr lang="en-US" altLang="en-US" i="1" dirty="0"/>
              <a:t>n</a:t>
            </a:r>
            <a:r>
              <a:rPr lang="en-US" altLang="en-US" dirty="0"/>
              <a:t> numbers, and a </a:t>
            </a:r>
            <a:r>
              <a:rPr lang="en-US" altLang="en-US" dirty="0" smtClean="0"/>
              <a:t>target value </a:t>
            </a:r>
            <a:r>
              <a:rPr lang="en-US" altLang="en-US" dirty="0" smtClean="0">
                <a:latin typeface="Courier New" panose="02070309020205020404" pitchFamily="49" charset="0"/>
                <a:cs typeface="Courier New" panose="02070309020205020404" pitchFamily="49" charset="0"/>
              </a:rPr>
              <a:t>target</a:t>
            </a:r>
            <a:r>
              <a:rPr lang="en-US" altLang="en-US" dirty="0" smtClean="0"/>
              <a:t>, </a:t>
            </a:r>
            <a:r>
              <a:rPr lang="en-US" altLang="en-US" dirty="0"/>
              <a:t>locate </a:t>
            </a:r>
            <a:r>
              <a:rPr lang="en-US" altLang="en-US" dirty="0" smtClean="0"/>
              <a:t>position of </a:t>
            </a:r>
            <a:r>
              <a:rPr lang="en-US" altLang="en-US" dirty="0" smtClean="0">
                <a:latin typeface="Courier New" panose="02070309020205020404" pitchFamily="49" charset="0"/>
                <a:cs typeface="Courier New" panose="02070309020205020404" pitchFamily="49" charset="0"/>
              </a:rPr>
              <a:t>target</a:t>
            </a:r>
            <a:r>
              <a:rPr lang="en-US" altLang="en-US" dirty="0" smtClean="0"/>
              <a:t> in </a:t>
            </a:r>
            <a:r>
              <a:rPr lang="en-US" altLang="en-US" dirty="0" smtClean="0">
                <a:latin typeface="Courier New" panose="02070309020205020404" pitchFamily="49" charset="0"/>
                <a:cs typeface="Courier New" panose="02070309020205020404" pitchFamily="49" charset="0"/>
              </a:rPr>
              <a:t>list</a:t>
            </a:r>
            <a:r>
              <a:rPr lang="en-US" altLang="en-US" dirty="0" smtClean="0"/>
              <a:t> if </a:t>
            </a:r>
            <a:r>
              <a:rPr lang="en-US" altLang="en-US" dirty="0"/>
              <a:t>it </a:t>
            </a:r>
            <a:r>
              <a:rPr lang="en-US" altLang="en-US" dirty="0" smtClean="0"/>
              <a:t>exists</a:t>
            </a:r>
            <a:r>
              <a:rPr lang="en-US" altLang="en-US" dirty="0"/>
              <a:t>.</a:t>
            </a:r>
          </a:p>
          <a:p>
            <a:pPr>
              <a:lnSpc>
                <a:spcPct val="90000"/>
              </a:lnSpc>
            </a:pPr>
            <a:r>
              <a:rPr lang="en-US" altLang="en-US" dirty="0"/>
              <a:t>Example</a:t>
            </a:r>
          </a:p>
          <a:p>
            <a:pPr lvl="1">
              <a:lnSpc>
                <a:spcPct val="90000"/>
              </a:lnSpc>
            </a:pPr>
            <a:r>
              <a:rPr lang="en-US" altLang="en-US" dirty="0"/>
              <a:t>Input:	</a:t>
            </a:r>
            <a:r>
              <a:rPr lang="en-US" altLang="en-US" dirty="0" smtClean="0"/>
              <a:t> </a:t>
            </a:r>
            <a:r>
              <a:rPr lang="en-US" altLang="en-US" dirty="0" smtClean="0">
                <a:latin typeface="Courier New" panose="02070309020205020404" pitchFamily="49" charset="0"/>
                <a:cs typeface="Courier New" panose="02070309020205020404" pitchFamily="49" charset="0"/>
              </a:rPr>
              <a:t>list</a:t>
            </a:r>
            <a:r>
              <a:rPr lang="en-US" altLang="en-US" dirty="0" smtClean="0"/>
              <a:t> </a:t>
            </a:r>
            <a:r>
              <a:rPr lang="en-US" altLang="en-US" dirty="0"/>
              <a:t>= {3,8,2,15,99,52}, </a:t>
            </a:r>
            <a:r>
              <a:rPr lang="en-US" altLang="en-US" dirty="0" smtClean="0">
                <a:latin typeface="Courier New" panose="02070309020205020404" pitchFamily="49" charset="0"/>
                <a:cs typeface="Courier New" panose="02070309020205020404" pitchFamily="49" charset="0"/>
              </a:rPr>
              <a:t>target</a:t>
            </a:r>
            <a:r>
              <a:rPr lang="en-US" altLang="en-US" dirty="0" smtClean="0"/>
              <a:t> </a:t>
            </a:r>
            <a:r>
              <a:rPr lang="en-US" altLang="en-US" dirty="0"/>
              <a:t>= 99</a:t>
            </a:r>
          </a:p>
          <a:p>
            <a:pPr lvl="1">
              <a:lnSpc>
                <a:spcPct val="90000"/>
              </a:lnSpc>
            </a:pPr>
            <a:r>
              <a:rPr lang="en-US" altLang="en-US" dirty="0" smtClean="0"/>
              <a:t>Output: position </a:t>
            </a:r>
            <a:r>
              <a:rPr lang="en-US" altLang="en-US" dirty="0">
                <a:latin typeface="Courier New" panose="02070309020205020404" pitchFamily="49" charset="0"/>
                <a:cs typeface="Courier New" panose="02070309020205020404" pitchFamily="49" charset="0"/>
              </a:rPr>
              <a:t>4</a:t>
            </a:r>
          </a:p>
          <a:p>
            <a:pPr>
              <a:lnSpc>
                <a:spcPct val="90000"/>
              </a:lnSpc>
            </a:pPr>
            <a:r>
              <a:rPr lang="en-US" altLang="en-US" dirty="0"/>
              <a:t>Notes</a:t>
            </a:r>
          </a:p>
          <a:p>
            <a:pPr lvl="1">
              <a:lnSpc>
                <a:spcPct val="90000"/>
              </a:lnSpc>
            </a:pPr>
            <a:r>
              <a:rPr lang="en-US" altLang="en-US" dirty="0" smtClean="0"/>
              <a:t>List indexes </a:t>
            </a:r>
            <a:r>
              <a:rPr lang="en-US" altLang="en-US" dirty="0"/>
              <a:t>go from </a:t>
            </a:r>
            <a:r>
              <a:rPr lang="en-US" altLang="en-US" dirty="0">
                <a:latin typeface="Courier New" panose="02070309020205020404" pitchFamily="49" charset="0"/>
                <a:cs typeface="Courier New" panose="02070309020205020404" pitchFamily="49" charset="0"/>
              </a:rPr>
              <a:t>0</a:t>
            </a:r>
            <a:r>
              <a:rPr lang="en-US" altLang="en-US" dirty="0" smtClean="0">
                <a:latin typeface="Courier New" panose="02070309020205020404" pitchFamily="49" charset="0"/>
                <a:cs typeface="Courier New" panose="02070309020205020404" pitchFamily="49" charset="0"/>
              </a:rPr>
              <a:t>...n-1</a:t>
            </a:r>
            <a:r>
              <a:rPr lang="en-US" altLang="en-US" dirty="0" smtClean="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a:p>
            <a:pPr lvl="1">
              <a:lnSpc>
                <a:spcPct val="90000"/>
              </a:lnSpc>
            </a:pPr>
            <a:r>
              <a:rPr lang="en-US" altLang="en-US" dirty="0"/>
              <a:t>When the target does not exist in the array, return an undefined position, such as </a:t>
            </a:r>
            <a:r>
              <a:rPr lang="en-US" altLang="en-US" dirty="0">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1</a:t>
            </a:r>
            <a:r>
              <a:rPr lang="en-US" altLang="en-US" dirty="0" smtClean="0"/>
              <a:t>.</a:t>
            </a:r>
            <a:endParaRPr lang="en-US" altLang="en-US" dirty="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3</a:t>
            </a:fld>
            <a:endParaRPr lang="en-US" altLang="en-US" dirty="0"/>
          </a:p>
        </p:txBody>
      </p:sp>
    </p:spTree>
    <p:extLst>
      <p:ext uri="{BB962C8B-B14F-4D97-AF65-F5344CB8AC3E}">
        <p14:creationId xmlns:p14="http://schemas.microsoft.com/office/powerpoint/2010/main" val="3097365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smtClean="0"/>
              <a:t>Question 2</a:t>
            </a:r>
          </a:p>
        </p:txBody>
      </p:sp>
      <p:sp>
        <p:nvSpPr>
          <p:cNvPr id="3" name="Content Placeholder 2"/>
          <p:cNvSpPr>
            <a:spLocks noGrp="1"/>
          </p:cNvSpPr>
          <p:nvPr>
            <p:ph idx="1"/>
          </p:nvPr>
        </p:nvSpPr>
        <p:spPr/>
        <p:txBody>
          <a:bodyPr/>
          <a:lstStyle/>
          <a:p>
            <a:pPr eaLnBrk="1" hangingPunct="1">
              <a:defRPr/>
            </a:pPr>
            <a:r>
              <a:rPr lang="en-US" dirty="0">
                <a:latin typeface="Arial" charset="0"/>
              </a:rPr>
              <a:t>What is the worst case Big O of </a:t>
            </a:r>
            <a:r>
              <a:rPr lang="en-US" b="1" dirty="0">
                <a:latin typeface="Arial" charset="0"/>
              </a:rPr>
              <a:t>binary search </a:t>
            </a:r>
            <a:r>
              <a:rPr lang="en-US" dirty="0">
                <a:latin typeface="Arial" charset="0"/>
              </a:rPr>
              <a:t>in an array with </a:t>
            </a:r>
            <a:r>
              <a:rPr lang="en-US" i="1" dirty="0">
                <a:latin typeface="Arial" charset="0"/>
              </a:rPr>
              <a:t>n</a:t>
            </a:r>
            <a:r>
              <a:rPr lang="en-US" dirty="0">
                <a:latin typeface="Arial" charset="0"/>
              </a:rPr>
              <a:t> items, if an item is present?</a:t>
            </a:r>
          </a:p>
          <a:p>
            <a:pPr marL="914400" lvl="1" indent="-514350" eaLnBrk="1" hangingPunct="1">
              <a:buFont typeface="Marlett" pitchFamily="2" charset="2"/>
              <a:buAutoNum type="alphaUcPeriod"/>
              <a:defRPr/>
            </a:pPr>
            <a:r>
              <a:rPr lang="en-US" sz="3200" dirty="0" smtClean="0"/>
              <a:t>O(n)</a:t>
            </a:r>
          </a:p>
          <a:p>
            <a:pPr marL="914400" lvl="1" indent="-514350" eaLnBrk="1" hangingPunct="1">
              <a:buFont typeface="Marlett" pitchFamily="2" charset="2"/>
              <a:buAutoNum type="alphaUcPeriod"/>
              <a:defRPr/>
            </a:pPr>
            <a:r>
              <a:rPr lang="en-US" sz="3200" dirty="0" smtClean="0"/>
              <a:t>O(n</a:t>
            </a:r>
            <a:r>
              <a:rPr lang="en-US" sz="3200" baseline="30000" dirty="0" smtClean="0"/>
              <a:t>2</a:t>
            </a:r>
            <a:r>
              <a:rPr lang="en-US" sz="3200" dirty="0" smtClean="0"/>
              <a:t>) </a:t>
            </a:r>
          </a:p>
          <a:p>
            <a:pPr marL="914400" lvl="1" indent="-514350" eaLnBrk="1" hangingPunct="1">
              <a:buFont typeface="Marlett" pitchFamily="2" charset="2"/>
              <a:buAutoNum type="alphaUcPeriod"/>
              <a:defRPr/>
            </a:pPr>
            <a:r>
              <a:rPr lang="en-US" sz="3200" dirty="0" smtClean="0"/>
              <a:t>O(1)</a:t>
            </a:r>
          </a:p>
          <a:p>
            <a:pPr marL="914400" lvl="1" indent="-514350" eaLnBrk="1" hangingPunct="1">
              <a:buFont typeface="Marlett" pitchFamily="2" charset="2"/>
              <a:buAutoNum type="alphaUcPeriod"/>
              <a:defRPr/>
            </a:pPr>
            <a:r>
              <a:rPr lang="en-US" sz="3200" dirty="0" smtClean="0"/>
              <a:t>O(log(n))</a:t>
            </a:r>
          </a:p>
          <a:p>
            <a:pPr marL="914400" lvl="1" indent="-514350" eaLnBrk="1" hangingPunct="1">
              <a:buFont typeface="Marlett" pitchFamily="2" charset="2"/>
              <a:buAutoNum type="alphaUcPeriod"/>
              <a:defRPr/>
            </a:pPr>
            <a:r>
              <a:rPr lang="en-US" sz="3200" dirty="0" smtClean="0"/>
              <a:t>O(n log(n))</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4" name="Slide Number Placeholder 3"/>
          <p:cNvSpPr>
            <a:spLocks noGrp="1"/>
          </p:cNvSpPr>
          <p:nvPr>
            <p:ph type="sldNum" sz="quarter" idx="11"/>
          </p:nvPr>
        </p:nvSpPr>
        <p:spPr/>
        <p:txBody>
          <a:bodyPr/>
          <a:lstStyle/>
          <a:p>
            <a:pPr>
              <a:defRPr/>
            </a:pPr>
            <a:fld id="{68195B65-666D-4129-8D05-32C605307DED}" type="slidenum">
              <a:rPr lang="en-US" altLang="en-US" smtClean="0"/>
              <a:pPr>
                <a:defRPr/>
              </a:pPr>
              <a:t>30</a:t>
            </a:fld>
            <a:endParaRPr lang="en-US" altLang="en-US" dirty="0"/>
          </a:p>
        </p:txBody>
      </p:sp>
    </p:spTree>
    <p:extLst>
      <p:ext uri="{BB962C8B-B14F-4D97-AF65-F5344CB8AC3E}">
        <p14:creationId xmlns:p14="http://schemas.microsoft.com/office/powerpoint/2010/main" val="2875294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smtClean="0"/>
              <a:t>Question 2</a:t>
            </a:r>
          </a:p>
        </p:txBody>
      </p:sp>
      <p:sp>
        <p:nvSpPr>
          <p:cNvPr id="3" name="Content Placeholder 2"/>
          <p:cNvSpPr>
            <a:spLocks noGrp="1"/>
          </p:cNvSpPr>
          <p:nvPr>
            <p:ph idx="1"/>
          </p:nvPr>
        </p:nvSpPr>
        <p:spPr/>
        <p:txBody>
          <a:bodyPr/>
          <a:lstStyle/>
          <a:p>
            <a:pPr eaLnBrk="1" hangingPunct="1">
              <a:defRPr/>
            </a:pPr>
            <a:r>
              <a:rPr lang="en-US" dirty="0">
                <a:latin typeface="Arial" charset="0"/>
              </a:rPr>
              <a:t>What is the worst case Big O of </a:t>
            </a:r>
            <a:r>
              <a:rPr lang="en-US" b="1" dirty="0">
                <a:latin typeface="Arial" charset="0"/>
              </a:rPr>
              <a:t>binary search </a:t>
            </a:r>
            <a:r>
              <a:rPr lang="en-US" dirty="0">
                <a:latin typeface="Arial" charset="0"/>
              </a:rPr>
              <a:t>in an array with </a:t>
            </a:r>
            <a:r>
              <a:rPr lang="en-US" i="1" dirty="0">
                <a:latin typeface="Arial" charset="0"/>
              </a:rPr>
              <a:t>n</a:t>
            </a:r>
            <a:r>
              <a:rPr lang="en-US" dirty="0">
                <a:latin typeface="Arial" charset="0"/>
              </a:rPr>
              <a:t> items, if an item is present?</a:t>
            </a:r>
          </a:p>
          <a:p>
            <a:pPr marL="914400" lvl="1" indent="-514350" eaLnBrk="1" hangingPunct="1">
              <a:buFont typeface="Marlett" pitchFamily="2" charset="2"/>
              <a:buAutoNum type="alphaUcPeriod"/>
              <a:defRPr/>
            </a:pPr>
            <a:r>
              <a:rPr lang="en-US" sz="3200" dirty="0" smtClean="0"/>
              <a:t>O(n)</a:t>
            </a:r>
          </a:p>
          <a:p>
            <a:pPr marL="914400" lvl="1" indent="-514350" eaLnBrk="1" hangingPunct="1">
              <a:buFont typeface="Marlett" pitchFamily="2" charset="2"/>
              <a:buAutoNum type="alphaUcPeriod"/>
              <a:defRPr/>
            </a:pPr>
            <a:r>
              <a:rPr lang="en-US" sz="3200" dirty="0" smtClean="0"/>
              <a:t>O(n</a:t>
            </a:r>
            <a:r>
              <a:rPr lang="en-US" sz="3200" baseline="30000" dirty="0" smtClean="0"/>
              <a:t>2</a:t>
            </a:r>
            <a:r>
              <a:rPr lang="en-US" sz="3200" dirty="0" smtClean="0"/>
              <a:t>) </a:t>
            </a:r>
          </a:p>
          <a:p>
            <a:pPr marL="914400" lvl="1" indent="-514350" eaLnBrk="1" hangingPunct="1">
              <a:buFont typeface="Marlett" pitchFamily="2" charset="2"/>
              <a:buAutoNum type="alphaUcPeriod"/>
              <a:defRPr/>
            </a:pPr>
            <a:r>
              <a:rPr lang="en-US" sz="3200" dirty="0" smtClean="0"/>
              <a:t>O(1)</a:t>
            </a:r>
          </a:p>
          <a:p>
            <a:pPr marL="914400" lvl="1" indent="-514350" eaLnBrk="1" hangingPunct="1">
              <a:buFont typeface="Marlett" pitchFamily="2" charset="2"/>
              <a:buAutoNum type="alphaUcPeriod"/>
              <a:defRPr/>
            </a:pPr>
            <a:r>
              <a:rPr lang="en-US" sz="3200" dirty="0" smtClean="0"/>
              <a:t>O(log(n))</a:t>
            </a:r>
          </a:p>
          <a:p>
            <a:pPr marL="914400" lvl="1" indent="-514350" eaLnBrk="1" hangingPunct="1">
              <a:buFont typeface="Marlett" pitchFamily="2" charset="2"/>
              <a:buAutoNum type="alphaUcPeriod"/>
              <a:defRPr/>
            </a:pPr>
            <a:r>
              <a:rPr lang="en-US" sz="3200" dirty="0" smtClean="0"/>
              <a:t>O(n log(n))</a:t>
            </a:r>
          </a:p>
        </p:txBody>
      </p:sp>
      <p:sp>
        <p:nvSpPr>
          <p:cNvPr id="6" name="Oval 6"/>
          <p:cNvSpPr>
            <a:spLocks noChangeArrowheads="1"/>
          </p:cNvSpPr>
          <p:nvPr/>
        </p:nvSpPr>
        <p:spPr bwMode="auto">
          <a:xfrm>
            <a:off x="609600" y="4182533"/>
            <a:ext cx="609600" cy="541867"/>
          </a:xfrm>
          <a:prstGeom prst="ellipse">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4" name="Slide Number Placeholder 3"/>
          <p:cNvSpPr>
            <a:spLocks noGrp="1"/>
          </p:cNvSpPr>
          <p:nvPr>
            <p:ph type="sldNum" sz="quarter" idx="11"/>
          </p:nvPr>
        </p:nvSpPr>
        <p:spPr/>
        <p:txBody>
          <a:bodyPr/>
          <a:lstStyle/>
          <a:p>
            <a:pPr>
              <a:defRPr/>
            </a:pPr>
            <a:fld id="{68195B65-666D-4129-8D05-32C605307DED}" type="slidenum">
              <a:rPr lang="en-US" altLang="en-US" smtClean="0"/>
              <a:pPr>
                <a:defRPr/>
              </a:pPr>
              <a:t>31</a:t>
            </a:fld>
            <a:endParaRPr lang="en-US" altLang="en-US" dirty="0"/>
          </a:p>
        </p:txBody>
      </p:sp>
    </p:spTree>
    <p:extLst>
      <p:ext uri="{BB962C8B-B14F-4D97-AF65-F5344CB8AC3E}">
        <p14:creationId xmlns:p14="http://schemas.microsoft.com/office/powerpoint/2010/main" val="2516683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Binary Search: Analysis</a:t>
            </a:r>
          </a:p>
        </p:txBody>
      </p:sp>
      <mc:AlternateContent xmlns:mc="http://schemas.openxmlformats.org/markup-compatibility/2006" xmlns:a14="http://schemas.microsoft.com/office/drawing/2010/main">
        <mc:Choice Requires="a14">
          <p:sp>
            <p:nvSpPr>
              <p:cNvPr id="98307" name="Rectangle 3"/>
              <p:cNvSpPr>
                <a:spLocks noGrp="1" noChangeArrowheads="1"/>
              </p:cNvSpPr>
              <p:nvPr>
                <p:ph type="body" idx="1"/>
              </p:nvPr>
            </p:nvSpPr>
            <p:spPr>
              <a:xfrm>
                <a:off x="228600" y="1143000"/>
                <a:ext cx="8686800" cy="5486400"/>
              </a:xfrm>
            </p:spPr>
            <p:txBody>
              <a:bodyPr/>
              <a:lstStyle/>
              <a:p>
                <a:pPr>
                  <a:lnSpc>
                    <a:spcPct val="90000"/>
                  </a:lnSpc>
                </a:pPr>
                <a:r>
                  <a:rPr lang="en-US" altLang="en-US" dirty="0" smtClean="0"/>
                  <a:t>Worst case complexity? </a:t>
                </a:r>
              </a:p>
              <a:p>
                <a:pPr lvl="1">
                  <a:lnSpc>
                    <a:spcPct val="90000"/>
                  </a:lnSpc>
                </a:pPr>
                <a:r>
                  <a:rPr lang="en-US" altLang="en-US" dirty="0"/>
                  <a:t>What is the maximum depth of recursive calls in binary search as function of </a:t>
                </a:r>
                <a:r>
                  <a:rPr lang="en-US" altLang="en-US" i="1" dirty="0"/>
                  <a:t>n</a:t>
                </a:r>
                <a:r>
                  <a:rPr lang="en-US" altLang="en-US" dirty="0"/>
                  <a:t>?</a:t>
                </a:r>
              </a:p>
              <a:p>
                <a:pPr lvl="1">
                  <a:lnSpc>
                    <a:spcPct val="90000"/>
                  </a:lnSpc>
                </a:pPr>
                <a:r>
                  <a:rPr lang="en-US" altLang="en-US" dirty="0"/>
                  <a:t>Each level in the recursion, we split the array in </a:t>
                </a:r>
                <a:r>
                  <a:rPr lang="en-US" altLang="en-US" dirty="0" smtClean="0"/>
                  <a:t>half. </a:t>
                </a:r>
                <a:endParaRPr lang="en-US" altLang="en-US" dirty="0"/>
              </a:p>
              <a:p>
                <a:pPr lvl="1">
                  <a:lnSpc>
                    <a:spcPct val="90000"/>
                  </a:lnSpc>
                </a:pPr>
                <a:r>
                  <a:rPr lang="en-US" altLang="en-US" dirty="0" smtClean="0"/>
                  <a:t>Therefore, </a:t>
                </a:r>
                <a:r>
                  <a:rPr lang="en-US" altLang="en-US" dirty="0"/>
                  <a:t>maximum recursion depth is </a:t>
                </a:r>
                <a14:m>
                  <m:oMath xmlns:m="http://schemas.openxmlformats.org/officeDocument/2006/math">
                    <m:d>
                      <m:dPr>
                        <m:begChr m:val="⌊"/>
                        <m:endChr m:val="⌋"/>
                        <m:ctrlPr>
                          <a:rPr lang="en-US" altLang="en-US" i="1" dirty="0" smtClean="0">
                            <a:latin typeface="Cambria Math" panose="02040503050406030204" pitchFamily="18" charset="0"/>
                          </a:rPr>
                        </m:ctrlPr>
                      </m:dPr>
                      <m:e>
                        <m:func>
                          <m:funcPr>
                            <m:ctrlPr>
                              <a:rPr lang="en-US" altLang="en-US" i="1" dirty="0" smtClean="0">
                                <a:latin typeface="Cambria Math" panose="02040503050406030204" pitchFamily="18" charset="0"/>
                              </a:rPr>
                            </m:ctrlPr>
                          </m:funcPr>
                          <m:fName>
                            <m:sSub>
                              <m:sSubPr>
                                <m:ctrlPr>
                                  <a:rPr lang="en-US" altLang="en-US" i="1" dirty="0" smtClean="0">
                                    <a:latin typeface="Cambria Math" panose="02040503050406030204" pitchFamily="18" charset="0"/>
                                  </a:rPr>
                                </m:ctrlPr>
                              </m:sSubPr>
                              <m:e>
                                <m:r>
                                  <m:rPr>
                                    <m:sty m:val="p"/>
                                  </m:rPr>
                                  <a:rPr lang="en-US" altLang="en-US" i="0" dirty="0" smtClean="0">
                                    <a:latin typeface="Cambria Math" panose="02040503050406030204" pitchFamily="18" charset="0"/>
                                  </a:rPr>
                                  <m:t>log</m:t>
                                </m:r>
                              </m:e>
                              <m:sub>
                                <m:r>
                                  <a:rPr lang="en-US" altLang="en-US" b="0" i="1" dirty="0" smtClean="0">
                                    <a:latin typeface="Cambria Math" panose="02040503050406030204" pitchFamily="18" charset="0"/>
                                  </a:rPr>
                                  <m:t>2</m:t>
                                </m:r>
                              </m:sub>
                            </m:sSub>
                          </m:fName>
                          <m:e>
                            <m:r>
                              <a:rPr lang="en-US" altLang="en-US" b="0" i="1" dirty="0" smtClean="0">
                                <a:latin typeface="Cambria Math" panose="02040503050406030204" pitchFamily="18" charset="0"/>
                              </a:rPr>
                              <m:t>𝑛</m:t>
                            </m:r>
                          </m:e>
                        </m:func>
                      </m:e>
                    </m:d>
                  </m:oMath>
                </a14:m>
                <a:r>
                  <a:rPr lang="en-US" altLang="en-US" dirty="0"/>
                  <a:t> and worst case = </a:t>
                </a:r>
                <a14:m>
                  <m:oMath xmlns:m="http://schemas.openxmlformats.org/officeDocument/2006/math">
                    <m:r>
                      <a:rPr lang="en-US" altLang="en-US" b="0" i="1" smtClean="0">
                        <a:latin typeface="Cambria Math" panose="02040503050406030204" pitchFamily="18" charset="0"/>
                      </a:rPr>
                      <m:t>𝑂</m:t>
                    </m:r>
                    <m:r>
                      <a:rPr lang="en-US" altLang="en-US" b="0" i="1" smtClean="0">
                        <a:latin typeface="Cambria Math" panose="02040503050406030204" pitchFamily="18" charset="0"/>
                      </a:rPr>
                      <m:t>(</m:t>
                    </m:r>
                    <m:func>
                      <m:funcPr>
                        <m:ctrlPr>
                          <a:rPr lang="en-US" altLang="en-US" b="0" i="1" smtClean="0">
                            <a:latin typeface="Cambria Math" panose="02040503050406030204" pitchFamily="18" charset="0"/>
                          </a:rPr>
                        </m:ctrlPr>
                      </m:funcPr>
                      <m:fName>
                        <m:r>
                          <m:rPr>
                            <m:sty m:val="p"/>
                          </m:rPr>
                          <a:rPr lang="en-US" altLang="en-US" b="0" i="0" smtClean="0">
                            <a:latin typeface="Cambria Math" panose="02040503050406030204" pitchFamily="18" charset="0"/>
                          </a:rPr>
                          <m:t>log</m:t>
                        </m:r>
                      </m:fName>
                      <m:e>
                        <m:r>
                          <a:rPr lang="en-US" altLang="en-US" b="0" i="1" smtClean="0">
                            <a:latin typeface="Cambria Math" panose="02040503050406030204" pitchFamily="18" charset="0"/>
                          </a:rPr>
                          <m:t>𝑛</m:t>
                        </m:r>
                        <m:r>
                          <a:rPr lang="en-US" altLang="en-US" b="0" i="1" smtClean="0">
                            <a:latin typeface="Cambria Math" panose="02040503050406030204" pitchFamily="18" charset="0"/>
                          </a:rPr>
                          <m:t>)</m:t>
                        </m:r>
                      </m:e>
                    </m:func>
                  </m:oMath>
                </a14:m>
                <a:r>
                  <a:rPr lang="en-US" altLang="en-US" dirty="0" smtClean="0"/>
                  <a:t>.</a:t>
                </a:r>
                <a:endParaRPr lang="en-US" altLang="en-US" dirty="0"/>
              </a:p>
              <a:p>
                <a:pPr>
                  <a:lnSpc>
                    <a:spcPct val="90000"/>
                  </a:lnSpc>
                </a:pPr>
                <a:r>
                  <a:rPr lang="en-US" altLang="en-US" dirty="0"/>
                  <a:t>Average case is also = </a:t>
                </a:r>
                <a14:m>
                  <m:oMath xmlns:m="http://schemas.openxmlformats.org/officeDocument/2006/math">
                    <m:r>
                      <a:rPr lang="en-US" altLang="en-US" i="1">
                        <a:latin typeface="Cambria Math" panose="02040503050406030204" pitchFamily="18" charset="0"/>
                      </a:rPr>
                      <m:t>𝑂</m:t>
                    </m:r>
                    <m:r>
                      <a:rPr lang="en-US" altLang="en-US" i="1">
                        <a:latin typeface="Cambria Math" panose="02040503050406030204" pitchFamily="18" charset="0"/>
                      </a:rPr>
                      <m:t>(</m:t>
                    </m:r>
                    <m:func>
                      <m:funcPr>
                        <m:ctrlPr>
                          <a:rPr lang="en-US" altLang="en-US" i="1">
                            <a:latin typeface="Cambria Math" panose="02040503050406030204" pitchFamily="18" charset="0"/>
                          </a:rPr>
                        </m:ctrlPr>
                      </m:funcPr>
                      <m:fName>
                        <m:r>
                          <m:rPr>
                            <m:sty m:val="p"/>
                          </m:rPr>
                          <a:rPr lang="en-US" altLang="en-US">
                            <a:latin typeface="Cambria Math" panose="02040503050406030204" pitchFamily="18" charset="0"/>
                          </a:rPr>
                          <m:t>log</m:t>
                        </m:r>
                      </m:fName>
                      <m:e>
                        <m:r>
                          <a:rPr lang="en-US" altLang="en-US" i="1">
                            <a:latin typeface="Cambria Math" panose="02040503050406030204" pitchFamily="18" charset="0"/>
                          </a:rPr>
                          <m:t>𝑛</m:t>
                        </m:r>
                        <m:r>
                          <a:rPr lang="en-US" altLang="en-US" i="1">
                            <a:latin typeface="Cambria Math" panose="02040503050406030204" pitchFamily="18" charset="0"/>
                          </a:rPr>
                          <m:t>)</m:t>
                        </m:r>
                      </m:e>
                    </m:func>
                  </m:oMath>
                </a14:m>
                <a:r>
                  <a:rPr lang="en-US" altLang="en-US" dirty="0" smtClean="0"/>
                  <a:t>.</a:t>
                </a:r>
              </a:p>
              <a:p>
                <a:pPr>
                  <a:lnSpc>
                    <a:spcPct val="90000"/>
                  </a:lnSpc>
                </a:pPr>
                <a:r>
                  <a:rPr lang="en-US" altLang="en-US" dirty="0" smtClean="0"/>
                  <a:t>Best case is </a:t>
                </a:r>
                <a14:m>
                  <m:oMath xmlns:m="http://schemas.openxmlformats.org/officeDocument/2006/math">
                    <m:r>
                      <a:rPr lang="en-US" altLang="en-US" b="0" i="1" dirty="0" smtClean="0">
                        <a:latin typeface="Cambria Math" panose="02040503050406030204" pitchFamily="18" charset="0"/>
                      </a:rPr>
                      <m:t>𝑂</m:t>
                    </m:r>
                    <m:r>
                      <a:rPr lang="en-US" altLang="en-US" b="0" i="1" dirty="0" smtClean="0">
                        <a:latin typeface="Cambria Math" panose="02040503050406030204" pitchFamily="18" charset="0"/>
                      </a:rPr>
                      <m:t>(1)</m:t>
                    </m:r>
                  </m:oMath>
                </a14:m>
                <a:r>
                  <a:rPr lang="en-US" altLang="en-US" dirty="0" smtClean="0"/>
                  <a:t>. Why? </a:t>
                </a:r>
                <a:endParaRPr lang="en-US" altLang="en-US" dirty="0"/>
              </a:p>
            </p:txBody>
          </p:sp>
        </mc:Choice>
        <mc:Fallback xmlns="">
          <p:sp>
            <p:nvSpPr>
              <p:cNvPr id="98307" name="Rectangle 3"/>
              <p:cNvSpPr>
                <a:spLocks noGrp="1" noRot="1" noChangeAspect="1" noMove="1" noResize="1" noEditPoints="1" noAdjustHandles="1" noChangeArrowheads="1" noChangeShapeType="1" noTextEdit="1"/>
              </p:cNvSpPr>
              <p:nvPr>
                <p:ph type="body" idx="1"/>
              </p:nvPr>
            </p:nvSpPr>
            <p:spPr>
              <a:xfrm>
                <a:off x="228600" y="1143000"/>
                <a:ext cx="8686800" cy="5486400"/>
              </a:xfrm>
              <a:blipFill rotWithShape="0">
                <a:blip r:embed="rId2"/>
                <a:stretch>
                  <a:fillRect l="-1333" t="-2333"/>
                </a:stretch>
              </a:blipFill>
            </p:spPr>
            <p:txBody>
              <a:bodyPr/>
              <a:lstStyle/>
              <a:p>
                <a:r>
                  <a:rPr lang="en-US">
                    <a:noFill/>
                  </a:rPr>
                  <a:t> </a:t>
                </a:r>
              </a:p>
            </p:txBody>
          </p:sp>
        </mc:Fallback>
      </mc:AlternateContent>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32</a:t>
            </a:fld>
            <a:endParaRPr lang="en-US" altLang="en-US" dirty="0"/>
          </a:p>
        </p:txBody>
      </p:sp>
    </p:spTree>
    <p:extLst>
      <p:ext uri="{BB962C8B-B14F-4D97-AF65-F5344CB8AC3E}">
        <p14:creationId xmlns:p14="http://schemas.microsoft.com/office/powerpoint/2010/main" val="3146151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47700" y="152400"/>
            <a:ext cx="7772400" cy="1143000"/>
          </a:xfrm>
        </p:spPr>
        <p:txBody>
          <a:bodyPr/>
          <a:lstStyle/>
          <a:p>
            <a:r>
              <a:rPr lang="en-US" altLang="en-US" dirty="0"/>
              <a:t>Can </a:t>
            </a:r>
            <a:r>
              <a:rPr lang="en-US" altLang="en-US" dirty="0" smtClean="0"/>
              <a:t>We Do </a:t>
            </a:r>
            <a:r>
              <a:rPr lang="en-US" altLang="en-US" dirty="0"/>
              <a:t>B</a:t>
            </a:r>
            <a:r>
              <a:rPr lang="en-US" altLang="en-US" dirty="0" smtClean="0"/>
              <a:t>etter?</a:t>
            </a:r>
            <a:endParaRPr lang="en-US" altLang="en-US" dirty="0"/>
          </a:p>
        </p:txBody>
      </p:sp>
      <p:sp>
        <p:nvSpPr>
          <p:cNvPr id="99331" name="Rectangle 3"/>
          <p:cNvSpPr>
            <a:spLocks noGrp="1" noChangeArrowheads="1"/>
          </p:cNvSpPr>
          <p:nvPr>
            <p:ph type="body" idx="1"/>
          </p:nvPr>
        </p:nvSpPr>
        <p:spPr>
          <a:xfrm>
            <a:off x="457200" y="1524000"/>
            <a:ext cx="7962900" cy="4114800"/>
          </a:xfrm>
        </p:spPr>
        <p:txBody>
          <a:bodyPr/>
          <a:lstStyle/>
          <a:p>
            <a:r>
              <a:rPr lang="en-US" altLang="en-US" dirty="0"/>
              <a:t>Average and worst case of </a:t>
            </a:r>
            <a:r>
              <a:rPr lang="en-US" altLang="en-US" dirty="0" smtClean="0"/>
              <a:t>linear </a:t>
            </a:r>
            <a:r>
              <a:rPr lang="en-US" altLang="en-US" dirty="0"/>
              <a:t>search = </a:t>
            </a:r>
            <a:r>
              <a:rPr lang="en-US" altLang="en-US" dirty="0">
                <a:latin typeface="Courier New" panose="02070309020205020404" pitchFamily="49" charset="0"/>
                <a:cs typeface="Courier New" panose="02070309020205020404" pitchFamily="49" charset="0"/>
              </a:rPr>
              <a:t>O(n</a:t>
            </a:r>
            <a:r>
              <a:rPr lang="en-US" altLang="en-US" dirty="0" smtClean="0">
                <a:latin typeface="Courier New" panose="02070309020205020404" pitchFamily="49" charset="0"/>
                <a:cs typeface="Courier New" panose="02070309020205020404" pitchFamily="49" charset="0"/>
              </a:rPr>
              <a:t>)</a:t>
            </a:r>
            <a:r>
              <a:rPr lang="en-US" altLang="en-US" dirty="0" smtClean="0">
                <a:cs typeface="Courier New" panose="02070309020205020404" pitchFamily="49" charset="0"/>
              </a:rPr>
              <a:t>.</a:t>
            </a:r>
            <a:endParaRPr lang="en-US" altLang="en-US" dirty="0">
              <a:cs typeface="Courier New" panose="02070309020205020404" pitchFamily="49" charset="0"/>
            </a:endParaRPr>
          </a:p>
          <a:p>
            <a:r>
              <a:rPr lang="en-US" altLang="en-US" dirty="0"/>
              <a:t>Average and worst case of binary search = </a:t>
            </a:r>
            <a:r>
              <a:rPr lang="en-US" altLang="en-US" dirty="0" smtClean="0">
                <a:latin typeface="Courier New" panose="02070309020205020404" pitchFamily="49" charset="0"/>
                <a:cs typeface="Courier New" panose="02070309020205020404" pitchFamily="49" charset="0"/>
              </a:rPr>
              <a:t>O(log</a:t>
            </a:r>
            <a:r>
              <a:rPr lang="en-US" altLang="en-US" baseline="-25000" dirty="0" smtClean="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n)</a:t>
            </a:r>
            <a:r>
              <a:rPr lang="en-US" altLang="en-US" dirty="0" smtClean="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a:p>
            <a:r>
              <a:rPr lang="en-US" altLang="en-US" dirty="0" smtClean="0"/>
              <a:t>Can </a:t>
            </a:r>
            <a:r>
              <a:rPr lang="en-US" altLang="en-US" dirty="0"/>
              <a:t>we do better than this? </a:t>
            </a:r>
            <a:endParaRPr lang="en-US" altLang="en-US" dirty="0" smtClean="0"/>
          </a:p>
          <a:p>
            <a:pPr lvl="1"/>
            <a:r>
              <a:rPr lang="en-US" altLang="en-US" dirty="0" smtClean="0">
                <a:solidFill>
                  <a:schemeClr val="tx2"/>
                </a:solidFill>
              </a:rPr>
              <a:t>YES</a:t>
            </a:r>
            <a:r>
              <a:rPr lang="en-US" altLang="en-US" dirty="0">
                <a:solidFill>
                  <a:schemeClr val="tx2"/>
                </a:solidFill>
              </a:rPr>
              <a:t>.  Use a hash table</a:t>
            </a:r>
            <a:r>
              <a:rPr lang="en-US" altLang="en-US" dirty="0" smtClean="0">
                <a:solidFill>
                  <a:schemeClr val="tx2"/>
                </a:solidFill>
              </a:rPr>
              <a:t>! Discuss this later in the semester. </a:t>
            </a:r>
            <a:endParaRPr lang="en-US" altLang="en-US" dirty="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33</a:t>
            </a:fld>
            <a:endParaRPr lang="en-US" altLang="en-US" dirty="0"/>
          </a:p>
        </p:txBody>
      </p:sp>
    </p:spTree>
    <p:extLst>
      <p:ext uri="{BB962C8B-B14F-4D97-AF65-F5344CB8AC3E}">
        <p14:creationId xmlns:p14="http://schemas.microsoft.com/office/powerpoint/2010/main" val="409298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en-US" smtClean="0"/>
              <a:t>Other Searching Algorithms</a:t>
            </a:r>
          </a:p>
        </p:txBody>
      </p:sp>
      <p:sp>
        <p:nvSpPr>
          <p:cNvPr id="29700" name="Rectangle 3"/>
          <p:cNvSpPr>
            <a:spLocks noGrp="1" noChangeArrowheads="1"/>
          </p:cNvSpPr>
          <p:nvPr>
            <p:ph type="body" idx="1"/>
          </p:nvPr>
        </p:nvSpPr>
        <p:spPr/>
        <p:txBody>
          <a:bodyPr/>
          <a:lstStyle/>
          <a:p>
            <a:pPr eaLnBrk="1" hangingPunct="1"/>
            <a:r>
              <a:rPr lang="en-US" altLang="en-US" dirty="0" smtClean="0"/>
              <a:t>Interpolation Search</a:t>
            </a:r>
          </a:p>
          <a:p>
            <a:pPr lvl="1" eaLnBrk="1" hangingPunct="1"/>
            <a:r>
              <a:rPr lang="en-US" altLang="en-US" dirty="0"/>
              <a:t>M</a:t>
            </a:r>
            <a:r>
              <a:rPr lang="en-US" altLang="en-US" dirty="0" smtClean="0"/>
              <a:t>ore </a:t>
            </a:r>
            <a:r>
              <a:rPr lang="en-US" altLang="en-US" dirty="0" smtClean="0"/>
              <a:t>like what people really </a:t>
            </a:r>
            <a:r>
              <a:rPr lang="en-US" altLang="en-US" dirty="0" smtClean="0"/>
              <a:t>do.</a:t>
            </a:r>
            <a:endParaRPr lang="en-US" altLang="en-US" dirty="0" smtClean="0"/>
          </a:p>
          <a:p>
            <a:pPr eaLnBrk="1" hangingPunct="1"/>
            <a:r>
              <a:rPr lang="en-US" altLang="en-US" dirty="0" smtClean="0"/>
              <a:t>Binary Search Trees</a:t>
            </a:r>
          </a:p>
          <a:p>
            <a:pPr eaLnBrk="1" hangingPunct="1"/>
            <a:r>
              <a:rPr lang="en-US" altLang="en-US" dirty="0" smtClean="0"/>
              <a:t>Hash Table Searching</a:t>
            </a:r>
          </a:p>
          <a:p>
            <a:pPr eaLnBrk="1" hangingPunct="1"/>
            <a:r>
              <a:rPr lang="en-US" altLang="en-US" dirty="0" smtClean="0"/>
              <a:t>Heuristic Search </a:t>
            </a:r>
            <a:endParaRPr lang="en-US" altLang="en-US" dirty="0" smtClean="0"/>
          </a:p>
          <a:p>
            <a:pPr eaLnBrk="1" hangingPunct="1"/>
            <a:endParaRPr lang="en-US" altLang="en-US" dirty="0" smtClean="0"/>
          </a:p>
          <a:p>
            <a:pPr eaLnBrk="1" hangingPunct="1"/>
            <a:endParaRPr lang="en-US" altLang="en-US" dirty="0" smtClean="0"/>
          </a:p>
        </p:txBody>
      </p:sp>
      <p:pic>
        <p:nvPicPr>
          <p:cNvPr id="2970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886200"/>
            <a:ext cx="35814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0450" y="2233613"/>
            <a:ext cx="4005263"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34</a:t>
            </a:fld>
            <a:endParaRPr lang="en-US" altLang="en-US" dirty="0"/>
          </a:p>
        </p:txBody>
      </p:sp>
    </p:spTree>
    <p:extLst>
      <p:ext uri="{BB962C8B-B14F-4D97-AF65-F5344CB8AC3E}">
        <p14:creationId xmlns:p14="http://schemas.microsoft.com/office/powerpoint/2010/main" val="646247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smtClean="0"/>
              <a:t>Heuristic Search Techniques</a:t>
            </a:r>
          </a:p>
        </p:txBody>
      </p:sp>
      <p:sp>
        <p:nvSpPr>
          <p:cNvPr id="5124" name="Rectangle 3"/>
          <p:cNvSpPr>
            <a:spLocks noGrp="1" noChangeArrowheads="1"/>
          </p:cNvSpPr>
          <p:nvPr>
            <p:ph type="body" idx="1"/>
          </p:nvPr>
        </p:nvSpPr>
        <p:spPr>
          <a:xfrm>
            <a:off x="228600" y="914400"/>
            <a:ext cx="8686800" cy="5257800"/>
          </a:xfrm>
        </p:spPr>
        <p:txBody>
          <a:bodyPr/>
          <a:lstStyle/>
          <a:p>
            <a:pPr>
              <a:lnSpc>
                <a:spcPct val="90000"/>
              </a:lnSpc>
              <a:spcAft>
                <a:spcPct val="100000"/>
              </a:spcAft>
            </a:pPr>
            <a:r>
              <a:rPr lang="en-US" altLang="en-US" i="1" dirty="0" smtClean="0"/>
              <a:t>Direct</a:t>
            </a:r>
            <a:r>
              <a:rPr lang="en-US" altLang="en-US" dirty="0" smtClean="0"/>
              <a:t> techniques (blind search) are not always possible (they require too much time or memory).</a:t>
            </a:r>
          </a:p>
          <a:p>
            <a:pPr>
              <a:lnSpc>
                <a:spcPct val="90000"/>
              </a:lnSpc>
              <a:spcAft>
                <a:spcPct val="100000"/>
              </a:spcAft>
            </a:pPr>
            <a:r>
              <a:rPr lang="en-US" altLang="en-US" i="1" dirty="0" smtClean="0"/>
              <a:t>Weak</a:t>
            </a:r>
            <a:r>
              <a:rPr lang="en-US" altLang="en-US" dirty="0" smtClean="0"/>
              <a:t> techniques can be effective if applied correctly on the right kinds of tasks.</a:t>
            </a:r>
          </a:p>
          <a:p>
            <a:pPr lvl="1">
              <a:lnSpc>
                <a:spcPct val="90000"/>
              </a:lnSpc>
              <a:spcAft>
                <a:spcPct val="100000"/>
              </a:spcAft>
            </a:pPr>
            <a:r>
              <a:rPr lang="en-US" altLang="en-US" dirty="0" smtClean="0"/>
              <a:t>Typically require domain specific information.</a:t>
            </a:r>
          </a:p>
          <a:p>
            <a:pPr lvl="1">
              <a:lnSpc>
                <a:spcPct val="90000"/>
              </a:lnSpc>
              <a:spcAft>
                <a:spcPct val="100000"/>
              </a:spcAft>
            </a:pPr>
            <a:endParaRPr lang="en-US" altLang="en-US" dirty="0" smtClean="0"/>
          </a:p>
          <a:p>
            <a:pPr>
              <a:lnSpc>
                <a:spcPct val="90000"/>
              </a:lnSpc>
              <a:spcAft>
                <a:spcPct val="100000"/>
              </a:spcAft>
            </a:pPr>
            <a:endParaRPr lang="en-US" altLang="en-US" dirty="0" smtClean="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6" name="Slide Number Placeholder 2"/>
          <p:cNvSpPr>
            <a:spLocks noGrp="1"/>
          </p:cNvSpPr>
          <p:nvPr>
            <p:ph type="sldNum" sz="quarter" idx="11"/>
          </p:nvPr>
        </p:nvSpPr>
        <p:spPr>
          <a:xfrm>
            <a:off x="6781800" y="6388100"/>
            <a:ext cx="1905000" cy="457200"/>
          </a:xfrm>
        </p:spPr>
        <p:txBody>
          <a:bodyPr/>
          <a:lstStyle/>
          <a:p>
            <a:pPr>
              <a:defRPr/>
            </a:pPr>
            <a:fld id="{68195B65-666D-4129-8D05-32C605307DED}" type="slidenum">
              <a:rPr lang="en-US" altLang="en-US" smtClean="0"/>
              <a:pPr>
                <a:defRPr/>
              </a:pPr>
              <a:t>34</a:t>
            </a:fld>
            <a:endParaRPr lang="en-US" altLang="en-US" dirty="0"/>
          </a:p>
        </p:txBody>
      </p:sp>
    </p:spTree>
    <p:extLst>
      <p:ext uri="{BB962C8B-B14F-4D97-AF65-F5344CB8AC3E}">
        <p14:creationId xmlns:p14="http://schemas.microsoft.com/office/powerpoint/2010/main" val="2915576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smtClean="0"/>
              <a:t>Example: 8 Puzzle</a:t>
            </a:r>
          </a:p>
        </p:txBody>
      </p:sp>
      <p:sp>
        <p:nvSpPr>
          <p:cNvPr id="7172" name="Rectangle 3"/>
          <p:cNvSpPr>
            <a:spLocks noChangeArrowheads="1"/>
          </p:cNvSpPr>
          <p:nvPr/>
        </p:nvSpPr>
        <p:spPr bwMode="auto">
          <a:xfrm>
            <a:off x="457200" y="2438400"/>
            <a:ext cx="3276600" cy="3276600"/>
          </a:xfrm>
          <a:prstGeom prst="rect">
            <a:avLst/>
          </a:prstGeom>
          <a:solidFill>
            <a:schemeClr val="bg2"/>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3" name="Rectangle 5"/>
          <p:cNvSpPr>
            <a:spLocks noChangeArrowheads="1"/>
          </p:cNvSpPr>
          <p:nvPr/>
        </p:nvSpPr>
        <p:spPr bwMode="auto">
          <a:xfrm>
            <a:off x="685800" y="2628900"/>
            <a:ext cx="914400" cy="914400"/>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1</a:t>
            </a:r>
          </a:p>
        </p:txBody>
      </p:sp>
      <p:sp>
        <p:nvSpPr>
          <p:cNvPr id="7174" name="Rectangle 6"/>
          <p:cNvSpPr>
            <a:spLocks noChangeArrowheads="1"/>
          </p:cNvSpPr>
          <p:nvPr/>
        </p:nvSpPr>
        <p:spPr bwMode="auto">
          <a:xfrm>
            <a:off x="1638300" y="2628900"/>
            <a:ext cx="914400" cy="914400"/>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2</a:t>
            </a:r>
          </a:p>
        </p:txBody>
      </p:sp>
      <p:sp>
        <p:nvSpPr>
          <p:cNvPr id="7175" name="Rectangle 7"/>
          <p:cNvSpPr>
            <a:spLocks noChangeArrowheads="1"/>
          </p:cNvSpPr>
          <p:nvPr/>
        </p:nvSpPr>
        <p:spPr bwMode="auto">
          <a:xfrm>
            <a:off x="2590800" y="2628900"/>
            <a:ext cx="914400" cy="914400"/>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3</a:t>
            </a:r>
          </a:p>
        </p:txBody>
      </p:sp>
      <p:sp>
        <p:nvSpPr>
          <p:cNvPr id="7176" name="Rectangle 8"/>
          <p:cNvSpPr>
            <a:spLocks noChangeArrowheads="1"/>
          </p:cNvSpPr>
          <p:nvPr/>
        </p:nvSpPr>
        <p:spPr bwMode="auto">
          <a:xfrm>
            <a:off x="685800" y="3581400"/>
            <a:ext cx="914400" cy="914400"/>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7</a:t>
            </a:r>
          </a:p>
        </p:txBody>
      </p:sp>
      <p:sp>
        <p:nvSpPr>
          <p:cNvPr id="7177" name="Rectangle 9"/>
          <p:cNvSpPr>
            <a:spLocks noChangeArrowheads="1"/>
          </p:cNvSpPr>
          <p:nvPr/>
        </p:nvSpPr>
        <p:spPr bwMode="auto">
          <a:xfrm>
            <a:off x="2590800" y="3581400"/>
            <a:ext cx="914400" cy="914400"/>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4</a:t>
            </a:r>
          </a:p>
        </p:txBody>
      </p:sp>
      <p:sp>
        <p:nvSpPr>
          <p:cNvPr id="7178" name="Rectangle 10"/>
          <p:cNvSpPr>
            <a:spLocks noChangeArrowheads="1"/>
          </p:cNvSpPr>
          <p:nvPr/>
        </p:nvSpPr>
        <p:spPr bwMode="auto">
          <a:xfrm>
            <a:off x="685800" y="4610100"/>
            <a:ext cx="914400" cy="914400"/>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6</a:t>
            </a:r>
          </a:p>
        </p:txBody>
      </p:sp>
      <p:sp>
        <p:nvSpPr>
          <p:cNvPr id="7179" name="Rectangle 11"/>
          <p:cNvSpPr>
            <a:spLocks noChangeArrowheads="1"/>
          </p:cNvSpPr>
          <p:nvPr/>
        </p:nvSpPr>
        <p:spPr bwMode="auto">
          <a:xfrm>
            <a:off x="1676400" y="3581400"/>
            <a:ext cx="914400" cy="914400"/>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8</a:t>
            </a:r>
          </a:p>
        </p:txBody>
      </p:sp>
      <p:sp>
        <p:nvSpPr>
          <p:cNvPr id="7180" name="Rectangle 12"/>
          <p:cNvSpPr>
            <a:spLocks noChangeArrowheads="1"/>
          </p:cNvSpPr>
          <p:nvPr/>
        </p:nvSpPr>
        <p:spPr bwMode="auto">
          <a:xfrm>
            <a:off x="2590800" y="4610100"/>
            <a:ext cx="914400" cy="914400"/>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5</a:t>
            </a:r>
          </a:p>
        </p:txBody>
      </p:sp>
      <p:sp>
        <p:nvSpPr>
          <p:cNvPr id="7181" name="Line 25"/>
          <p:cNvSpPr>
            <a:spLocks noChangeShapeType="1"/>
          </p:cNvSpPr>
          <p:nvPr/>
        </p:nvSpPr>
        <p:spPr bwMode="auto">
          <a:xfrm>
            <a:off x="3962400" y="4038600"/>
            <a:ext cx="1143000" cy="0"/>
          </a:xfrm>
          <a:prstGeom prst="line">
            <a:avLst/>
          </a:prstGeom>
          <a:noFill/>
          <a:ln w="12700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Rectangle 26"/>
          <p:cNvSpPr>
            <a:spLocks noChangeArrowheads="1"/>
          </p:cNvSpPr>
          <p:nvPr/>
        </p:nvSpPr>
        <p:spPr bwMode="auto">
          <a:xfrm>
            <a:off x="5410200" y="2438400"/>
            <a:ext cx="3276600" cy="3276600"/>
          </a:xfrm>
          <a:prstGeom prst="rect">
            <a:avLst/>
          </a:prstGeom>
          <a:solidFill>
            <a:schemeClr val="bg2"/>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7183" name="Group 27"/>
          <p:cNvGrpSpPr>
            <a:grpSpLocks/>
          </p:cNvGrpSpPr>
          <p:nvPr/>
        </p:nvGrpSpPr>
        <p:grpSpPr bwMode="auto">
          <a:xfrm>
            <a:off x="5638800" y="2628900"/>
            <a:ext cx="2819400" cy="2895600"/>
            <a:chOff x="1152" y="1248"/>
            <a:chExt cx="1776" cy="1824"/>
          </a:xfrm>
        </p:grpSpPr>
        <p:sp>
          <p:nvSpPr>
            <p:cNvPr id="7184" name="Rectangle 28"/>
            <p:cNvSpPr>
              <a:spLocks noChangeArrowheads="1"/>
            </p:cNvSpPr>
            <p:nvPr/>
          </p:nvSpPr>
          <p:spPr bwMode="auto">
            <a:xfrm>
              <a:off x="1152" y="1248"/>
              <a:ext cx="576" cy="576"/>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1</a:t>
              </a:r>
            </a:p>
          </p:txBody>
        </p:sp>
        <p:sp>
          <p:nvSpPr>
            <p:cNvPr id="7185" name="Rectangle 29"/>
            <p:cNvSpPr>
              <a:spLocks noChangeArrowheads="1"/>
            </p:cNvSpPr>
            <p:nvPr/>
          </p:nvSpPr>
          <p:spPr bwMode="auto">
            <a:xfrm>
              <a:off x="1752" y="1248"/>
              <a:ext cx="576" cy="576"/>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2</a:t>
              </a:r>
            </a:p>
          </p:txBody>
        </p:sp>
        <p:sp>
          <p:nvSpPr>
            <p:cNvPr id="7186" name="Rectangle 30"/>
            <p:cNvSpPr>
              <a:spLocks noChangeArrowheads="1"/>
            </p:cNvSpPr>
            <p:nvPr/>
          </p:nvSpPr>
          <p:spPr bwMode="auto">
            <a:xfrm>
              <a:off x="2352" y="1248"/>
              <a:ext cx="576" cy="576"/>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3</a:t>
              </a:r>
            </a:p>
          </p:txBody>
        </p:sp>
        <p:sp>
          <p:nvSpPr>
            <p:cNvPr id="7187" name="Rectangle 31"/>
            <p:cNvSpPr>
              <a:spLocks noChangeArrowheads="1"/>
            </p:cNvSpPr>
            <p:nvPr/>
          </p:nvSpPr>
          <p:spPr bwMode="auto">
            <a:xfrm>
              <a:off x="1152" y="1872"/>
              <a:ext cx="576" cy="576"/>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8</a:t>
              </a:r>
            </a:p>
          </p:txBody>
        </p:sp>
        <p:sp>
          <p:nvSpPr>
            <p:cNvPr id="7188" name="Rectangle 32"/>
            <p:cNvSpPr>
              <a:spLocks noChangeArrowheads="1"/>
            </p:cNvSpPr>
            <p:nvPr/>
          </p:nvSpPr>
          <p:spPr bwMode="auto">
            <a:xfrm>
              <a:off x="2352" y="1872"/>
              <a:ext cx="576" cy="576"/>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4</a:t>
              </a:r>
            </a:p>
          </p:txBody>
        </p:sp>
        <p:sp>
          <p:nvSpPr>
            <p:cNvPr id="7189" name="Rectangle 33"/>
            <p:cNvSpPr>
              <a:spLocks noChangeArrowheads="1"/>
            </p:cNvSpPr>
            <p:nvPr/>
          </p:nvSpPr>
          <p:spPr bwMode="auto">
            <a:xfrm>
              <a:off x="1152" y="2496"/>
              <a:ext cx="576" cy="576"/>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7</a:t>
              </a:r>
            </a:p>
          </p:txBody>
        </p:sp>
        <p:sp>
          <p:nvSpPr>
            <p:cNvPr id="7190" name="Rectangle 34"/>
            <p:cNvSpPr>
              <a:spLocks noChangeArrowheads="1"/>
            </p:cNvSpPr>
            <p:nvPr/>
          </p:nvSpPr>
          <p:spPr bwMode="auto">
            <a:xfrm>
              <a:off x="1752" y="2496"/>
              <a:ext cx="576" cy="576"/>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6</a:t>
              </a:r>
            </a:p>
          </p:txBody>
        </p:sp>
        <p:sp>
          <p:nvSpPr>
            <p:cNvPr id="7191" name="Rectangle 35"/>
            <p:cNvSpPr>
              <a:spLocks noChangeArrowheads="1"/>
            </p:cNvSpPr>
            <p:nvPr/>
          </p:nvSpPr>
          <p:spPr bwMode="auto">
            <a:xfrm>
              <a:off x="2352" y="2496"/>
              <a:ext cx="576" cy="576"/>
            </a:xfrm>
            <a:prstGeom prst="rect">
              <a:avLst/>
            </a:prstGeom>
            <a:solidFill>
              <a:schemeClr val="accent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6000" b="1">
                  <a:solidFill>
                    <a:schemeClr val="bg1"/>
                  </a:solidFill>
                  <a:latin typeface="Courier New" panose="02070309020205020404" pitchFamily="49" charset="0"/>
                </a:rPr>
                <a:t>5</a:t>
              </a:r>
            </a:p>
          </p:txBody>
        </p:sp>
      </p:gr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25" name="Slide Number Placeholder 2"/>
          <p:cNvSpPr>
            <a:spLocks noGrp="1"/>
          </p:cNvSpPr>
          <p:nvPr>
            <p:ph type="sldNum" sz="quarter" idx="11"/>
          </p:nvPr>
        </p:nvSpPr>
        <p:spPr>
          <a:xfrm>
            <a:off x="6781800" y="6388100"/>
            <a:ext cx="1905000" cy="457200"/>
          </a:xfrm>
        </p:spPr>
        <p:txBody>
          <a:bodyPr/>
          <a:lstStyle/>
          <a:p>
            <a:pPr>
              <a:defRPr/>
            </a:pPr>
            <a:fld id="{68195B65-666D-4129-8D05-32C605307DED}" type="slidenum">
              <a:rPr lang="en-US" altLang="en-US" smtClean="0"/>
              <a:pPr>
                <a:defRPr/>
              </a:pPr>
              <a:t>34</a:t>
            </a:fld>
            <a:endParaRPr lang="en-US" altLang="en-US" dirty="0"/>
          </a:p>
        </p:txBody>
      </p:sp>
    </p:spTree>
    <p:extLst>
      <p:ext uri="{BB962C8B-B14F-4D97-AF65-F5344CB8AC3E}">
        <p14:creationId xmlns:p14="http://schemas.microsoft.com/office/powerpoint/2010/main" val="203991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39"/>
          <p:cNvGrpSpPr>
            <a:grpSpLocks/>
          </p:cNvGrpSpPr>
          <p:nvPr/>
        </p:nvGrpSpPr>
        <p:grpSpPr bwMode="auto">
          <a:xfrm>
            <a:off x="4038600" y="304800"/>
            <a:ext cx="990600" cy="1219200"/>
            <a:chOff x="1296" y="1680"/>
            <a:chExt cx="624" cy="768"/>
          </a:xfrm>
        </p:grpSpPr>
        <p:sp>
          <p:nvSpPr>
            <p:cNvPr id="8270" name="Rectangle 13"/>
            <p:cNvSpPr>
              <a:spLocks noChangeArrowheads="1"/>
            </p:cNvSpPr>
            <p:nvPr/>
          </p:nvSpPr>
          <p:spPr bwMode="auto">
            <a:xfrm>
              <a:off x="1296" y="1680"/>
              <a:ext cx="624" cy="76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71" name="Rectangle 15"/>
            <p:cNvSpPr>
              <a:spLocks noChangeArrowheads="1"/>
            </p:cNvSpPr>
            <p:nvPr/>
          </p:nvSpPr>
          <p:spPr bwMode="auto">
            <a:xfrm>
              <a:off x="1344" y="172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8272" name="Rectangle 16"/>
            <p:cNvSpPr>
              <a:spLocks noChangeArrowheads="1"/>
            </p:cNvSpPr>
            <p:nvPr/>
          </p:nvSpPr>
          <p:spPr bwMode="auto">
            <a:xfrm>
              <a:off x="1536" y="1728"/>
              <a:ext cx="175"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8273" name="Rectangle 17"/>
            <p:cNvSpPr>
              <a:spLocks noChangeArrowheads="1"/>
            </p:cNvSpPr>
            <p:nvPr/>
          </p:nvSpPr>
          <p:spPr bwMode="auto">
            <a:xfrm>
              <a:off x="1728" y="172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8274" name="Group 31"/>
            <p:cNvGrpSpPr>
              <a:grpSpLocks/>
            </p:cNvGrpSpPr>
            <p:nvPr/>
          </p:nvGrpSpPr>
          <p:grpSpPr bwMode="auto">
            <a:xfrm>
              <a:off x="1296" y="1968"/>
              <a:ext cx="624" cy="192"/>
              <a:chOff x="1296" y="1968"/>
              <a:chExt cx="624" cy="192"/>
            </a:xfrm>
          </p:grpSpPr>
          <p:sp>
            <p:nvSpPr>
              <p:cNvPr id="8284" name="Line 23"/>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5" name="Line 24"/>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75" name="Group 30"/>
            <p:cNvGrpSpPr>
              <a:grpSpLocks/>
            </p:cNvGrpSpPr>
            <p:nvPr/>
          </p:nvGrpSpPr>
          <p:grpSpPr bwMode="auto">
            <a:xfrm>
              <a:off x="1512" y="1680"/>
              <a:ext cx="192" cy="768"/>
              <a:chOff x="1488" y="1680"/>
              <a:chExt cx="192" cy="768"/>
            </a:xfrm>
          </p:grpSpPr>
          <p:sp>
            <p:nvSpPr>
              <p:cNvPr id="8282" name="Line 28"/>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3" name="Line 29"/>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76" name="Rectangle 33"/>
            <p:cNvSpPr>
              <a:spLocks noChangeArrowheads="1"/>
            </p:cNvSpPr>
            <p:nvPr/>
          </p:nvSpPr>
          <p:spPr bwMode="auto">
            <a:xfrm>
              <a:off x="1344" y="220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8277" name="Rectangle 34"/>
            <p:cNvSpPr>
              <a:spLocks noChangeArrowheads="1"/>
            </p:cNvSpPr>
            <p:nvPr/>
          </p:nvSpPr>
          <p:spPr bwMode="auto">
            <a:xfrm>
              <a:off x="1536" y="2208"/>
              <a:ext cx="175"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8278" name="Rectangle 35"/>
            <p:cNvSpPr>
              <a:spLocks noChangeArrowheads="1"/>
            </p:cNvSpPr>
            <p:nvPr/>
          </p:nvSpPr>
          <p:spPr bwMode="auto">
            <a:xfrm>
              <a:off x="1728" y="220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8279" name="Rectangle 36"/>
            <p:cNvSpPr>
              <a:spLocks noChangeArrowheads="1"/>
            </p:cNvSpPr>
            <p:nvPr/>
          </p:nvSpPr>
          <p:spPr bwMode="auto">
            <a:xfrm>
              <a:off x="1344" y="196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8280" name="Rectangle 37"/>
            <p:cNvSpPr>
              <a:spLocks noChangeArrowheads="1"/>
            </p:cNvSpPr>
            <p:nvPr/>
          </p:nvSpPr>
          <p:spPr bwMode="auto">
            <a:xfrm>
              <a:off x="1536" y="1968"/>
              <a:ext cx="175"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8281" name="Rectangle 38"/>
            <p:cNvSpPr>
              <a:spLocks noChangeArrowheads="1"/>
            </p:cNvSpPr>
            <p:nvPr/>
          </p:nvSpPr>
          <p:spPr bwMode="auto">
            <a:xfrm>
              <a:off x="1728" y="196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grpSp>
      <p:sp>
        <p:nvSpPr>
          <p:cNvPr id="8196" name="Line 109"/>
          <p:cNvSpPr>
            <a:spLocks noChangeShapeType="1"/>
          </p:cNvSpPr>
          <p:nvPr/>
        </p:nvSpPr>
        <p:spPr bwMode="auto">
          <a:xfrm flipH="1">
            <a:off x="1752600" y="1524000"/>
            <a:ext cx="2133600" cy="990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7" name="Line 111"/>
          <p:cNvSpPr>
            <a:spLocks noChangeShapeType="1"/>
          </p:cNvSpPr>
          <p:nvPr/>
        </p:nvSpPr>
        <p:spPr bwMode="auto">
          <a:xfrm>
            <a:off x="4572000" y="1676400"/>
            <a:ext cx="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Text Box 113"/>
          <p:cNvSpPr txBox="1">
            <a:spLocks noChangeArrowheads="1"/>
          </p:cNvSpPr>
          <p:nvPr/>
        </p:nvSpPr>
        <p:spPr bwMode="auto">
          <a:xfrm rot="-1410662">
            <a:off x="2117725" y="1608138"/>
            <a:ext cx="673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latin typeface="Signature" pitchFamily="2" charset="0"/>
              </a:rPr>
              <a:t>left</a:t>
            </a:r>
            <a:endParaRPr lang="en-US" altLang="en-US"/>
          </a:p>
        </p:txBody>
      </p:sp>
      <p:sp>
        <p:nvSpPr>
          <p:cNvPr id="8199" name="Text Box 116"/>
          <p:cNvSpPr txBox="1">
            <a:spLocks noChangeArrowheads="1"/>
          </p:cNvSpPr>
          <p:nvPr/>
        </p:nvSpPr>
        <p:spPr bwMode="auto">
          <a:xfrm rot="1385560">
            <a:off x="5848350" y="1482725"/>
            <a:ext cx="55721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latin typeface="Signature" pitchFamily="2" charset="0"/>
              </a:rPr>
              <a:t>up</a:t>
            </a:r>
            <a:endParaRPr lang="en-US" altLang="en-US"/>
          </a:p>
        </p:txBody>
      </p:sp>
      <p:sp>
        <p:nvSpPr>
          <p:cNvPr id="8200" name="Rectangle 118"/>
          <p:cNvSpPr>
            <a:spLocks noGrp="1" noChangeArrowheads="1"/>
          </p:cNvSpPr>
          <p:nvPr>
            <p:ph type="title"/>
          </p:nvPr>
        </p:nvSpPr>
        <p:spPr>
          <a:xfrm>
            <a:off x="609600" y="4648200"/>
            <a:ext cx="7772400" cy="1143000"/>
          </a:xfrm>
          <a:noFill/>
        </p:spPr>
        <p:txBody>
          <a:bodyPr/>
          <a:lstStyle/>
          <a:p>
            <a:r>
              <a:rPr lang="en-US" altLang="en-US" smtClean="0"/>
              <a:t>Which move is best?</a:t>
            </a:r>
          </a:p>
        </p:txBody>
      </p:sp>
      <p:sp>
        <p:nvSpPr>
          <p:cNvPr id="8201" name="Line 119"/>
          <p:cNvSpPr>
            <a:spLocks noChangeShapeType="1"/>
          </p:cNvSpPr>
          <p:nvPr/>
        </p:nvSpPr>
        <p:spPr bwMode="auto">
          <a:xfrm>
            <a:off x="5181600" y="1600200"/>
            <a:ext cx="2133600" cy="990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Text Box 120"/>
          <p:cNvSpPr txBox="1">
            <a:spLocks noChangeArrowheads="1"/>
          </p:cNvSpPr>
          <p:nvPr/>
        </p:nvSpPr>
        <p:spPr bwMode="auto">
          <a:xfrm>
            <a:off x="3733800" y="1828800"/>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latin typeface="Signature" pitchFamily="2" charset="0"/>
              </a:rPr>
              <a:t>right</a:t>
            </a:r>
          </a:p>
        </p:txBody>
      </p:sp>
      <p:sp>
        <p:nvSpPr>
          <p:cNvPr id="8203" name="Rectangle 122"/>
          <p:cNvSpPr>
            <a:spLocks noChangeArrowheads="1"/>
          </p:cNvSpPr>
          <p:nvPr/>
        </p:nvSpPr>
        <p:spPr bwMode="auto">
          <a:xfrm>
            <a:off x="1295400" y="2743200"/>
            <a:ext cx="990600" cy="12192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4" name="Rectangle 123"/>
          <p:cNvSpPr>
            <a:spLocks noChangeArrowheads="1"/>
          </p:cNvSpPr>
          <p:nvPr/>
        </p:nvSpPr>
        <p:spPr bwMode="auto">
          <a:xfrm>
            <a:off x="13716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8205" name="Rectangle 124"/>
          <p:cNvSpPr>
            <a:spLocks noChangeArrowheads="1"/>
          </p:cNvSpPr>
          <p:nvPr/>
        </p:nvSpPr>
        <p:spPr bwMode="auto">
          <a:xfrm>
            <a:off x="1676400" y="2819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8206" name="Rectangle 125"/>
          <p:cNvSpPr>
            <a:spLocks noChangeArrowheads="1"/>
          </p:cNvSpPr>
          <p:nvPr/>
        </p:nvSpPr>
        <p:spPr bwMode="auto">
          <a:xfrm>
            <a:off x="19812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8207" name="Group 126"/>
          <p:cNvGrpSpPr>
            <a:grpSpLocks/>
          </p:cNvGrpSpPr>
          <p:nvPr/>
        </p:nvGrpSpPr>
        <p:grpSpPr bwMode="auto">
          <a:xfrm>
            <a:off x="1295400" y="3200400"/>
            <a:ext cx="990600" cy="304800"/>
            <a:chOff x="1296" y="1968"/>
            <a:chExt cx="624" cy="192"/>
          </a:xfrm>
        </p:grpSpPr>
        <p:sp>
          <p:nvSpPr>
            <p:cNvPr id="8268" name="Line 127"/>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9" name="Line 128"/>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08" name="Group 129"/>
          <p:cNvGrpSpPr>
            <a:grpSpLocks/>
          </p:cNvGrpSpPr>
          <p:nvPr/>
        </p:nvGrpSpPr>
        <p:grpSpPr bwMode="auto">
          <a:xfrm>
            <a:off x="1638300" y="2743200"/>
            <a:ext cx="304800" cy="1219200"/>
            <a:chOff x="1488" y="1680"/>
            <a:chExt cx="192" cy="768"/>
          </a:xfrm>
        </p:grpSpPr>
        <p:sp>
          <p:nvSpPr>
            <p:cNvPr id="8266" name="Line 130"/>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7" name="Line 131"/>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09" name="Rectangle 132"/>
          <p:cNvSpPr>
            <a:spLocks noChangeArrowheads="1"/>
          </p:cNvSpPr>
          <p:nvPr/>
        </p:nvSpPr>
        <p:spPr bwMode="auto">
          <a:xfrm>
            <a:off x="13716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 </a:t>
            </a:r>
          </a:p>
        </p:txBody>
      </p:sp>
      <p:sp>
        <p:nvSpPr>
          <p:cNvPr id="8210" name="Rectangle 133"/>
          <p:cNvSpPr>
            <a:spLocks noChangeArrowheads="1"/>
          </p:cNvSpPr>
          <p:nvPr/>
        </p:nvSpPr>
        <p:spPr bwMode="auto">
          <a:xfrm>
            <a:off x="16764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8211" name="Rectangle 134"/>
          <p:cNvSpPr>
            <a:spLocks noChangeArrowheads="1"/>
          </p:cNvSpPr>
          <p:nvPr/>
        </p:nvSpPr>
        <p:spPr bwMode="auto">
          <a:xfrm>
            <a:off x="19812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8212" name="Rectangle 135"/>
          <p:cNvSpPr>
            <a:spLocks noChangeArrowheads="1"/>
          </p:cNvSpPr>
          <p:nvPr/>
        </p:nvSpPr>
        <p:spPr bwMode="auto">
          <a:xfrm>
            <a:off x="13716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8213" name="Rectangle 136"/>
          <p:cNvSpPr>
            <a:spLocks noChangeArrowheads="1"/>
          </p:cNvSpPr>
          <p:nvPr/>
        </p:nvSpPr>
        <p:spPr bwMode="auto">
          <a:xfrm>
            <a:off x="1676400" y="3200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8214" name="Rectangle 137"/>
          <p:cNvSpPr>
            <a:spLocks noChangeArrowheads="1"/>
          </p:cNvSpPr>
          <p:nvPr/>
        </p:nvSpPr>
        <p:spPr bwMode="auto">
          <a:xfrm>
            <a:off x="19812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sp>
        <p:nvSpPr>
          <p:cNvPr id="8215" name="Rectangle 139"/>
          <p:cNvSpPr>
            <a:spLocks noChangeArrowheads="1"/>
          </p:cNvSpPr>
          <p:nvPr/>
        </p:nvSpPr>
        <p:spPr bwMode="auto">
          <a:xfrm>
            <a:off x="4038600" y="2743200"/>
            <a:ext cx="990600" cy="12192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16" name="Rectangle 140"/>
          <p:cNvSpPr>
            <a:spLocks noChangeArrowheads="1"/>
          </p:cNvSpPr>
          <p:nvPr/>
        </p:nvSpPr>
        <p:spPr bwMode="auto">
          <a:xfrm>
            <a:off x="41148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8217" name="Rectangle 141"/>
          <p:cNvSpPr>
            <a:spLocks noChangeArrowheads="1"/>
          </p:cNvSpPr>
          <p:nvPr/>
        </p:nvSpPr>
        <p:spPr bwMode="auto">
          <a:xfrm>
            <a:off x="4419600" y="2819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8218" name="Rectangle 142"/>
          <p:cNvSpPr>
            <a:spLocks noChangeArrowheads="1"/>
          </p:cNvSpPr>
          <p:nvPr/>
        </p:nvSpPr>
        <p:spPr bwMode="auto">
          <a:xfrm>
            <a:off x="47244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8219" name="Group 143"/>
          <p:cNvGrpSpPr>
            <a:grpSpLocks/>
          </p:cNvGrpSpPr>
          <p:nvPr/>
        </p:nvGrpSpPr>
        <p:grpSpPr bwMode="auto">
          <a:xfrm>
            <a:off x="4038600" y="3200400"/>
            <a:ext cx="990600" cy="304800"/>
            <a:chOff x="1296" y="1968"/>
            <a:chExt cx="624" cy="192"/>
          </a:xfrm>
        </p:grpSpPr>
        <p:sp>
          <p:nvSpPr>
            <p:cNvPr id="8264" name="Line 144"/>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5" name="Line 145"/>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20" name="Group 146"/>
          <p:cNvGrpSpPr>
            <a:grpSpLocks/>
          </p:cNvGrpSpPr>
          <p:nvPr/>
        </p:nvGrpSpPr>
        <p:grpSpPr bwMode="auto">
          <a:xfrm>
            <a:off x="4381500" y="2743200"/>
            <a:ext cx="304800" cy="1219200"/>
            <a:chOff x="1488" y="1680"/>
            <a:chExt cx="192" cy="768"/>
          </a:xfrm>
        </p:grpSpPr>
        <p:sp>
          <p:nvSpPr>
            <p:cNvPr id="8262" name="Line 147"/>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3" name="Line 148"/>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21" name="Rectangle 149"/>
          <p:cNvSpPr>
            <a:spLocks noChangeArrowheads="1"/>
          </p:cNvSpPr>
          <p:nvPr/>
        </p:nvSpPr>
        <p:spPr bwMode="auto">
          <a:xfrm>
            <a:off x="41148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8222" name="Rectangle 150"/>
          <p:cNvSpPr>
            <a:spLocks noChangeArrowheads="1"/>
          </p:cNvSpPr>
          <p:nvPr/>
        </p:nvSpPr>
        <p:spPr bwMode="auto">
          <a:xfrm>
            <a:off x="44196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8223" name="Rectangle 151"/>
          <p:cNvSpPr>
            <a:spLocks noChangeArrowheads="1"/>
          </p:cNvSpPr>
          <p:nvPr/>
        </p:nvSpPr>
        <p:spPr bwMode="auto">
          <a:xfrm>
            <a:off x="44196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8224" name="Rectangle 152"/>
          <p:cNvSpPr>
            <a:spLocks noChangeArrowheads="1"/>
          </p:cNvSpPr>
          <p:nvPr/>
        </p:nvSpPr>
        <p:spPr bwMode="auto">
          <a:xfrm>
            <a:off x="41148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8225" name="Rectangle 153"/>
          <p:cNvSpPr>
            <a:spLocks noChangeArrowheads="1"/>
          </p:cNvSpPr>
          <p:nvPr/>
        </p:nvSpPr>
        <p:spPr bwMode="auto">
          <a:xfrm>
            <a:off x="4419600" y="3200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8226" name="Rectangle 154"/>
          <p:cNvSpPr>
            <a:spLocks noChangeArrowheads="1"/>
          </p:cNvSpPr>
          <p:nvPr/>
        </p:nvSpPr>
        <p:spPr bwMode="auto">
          <a:xfrm>
            <a:off x="47244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sp>
        <p:nvSpPr>
          <p:cNvPr id="8227" name="Rectangle 156"/>
          <p:cNvSpPr>
            <a:spLocks noChangeArrowheads="1"/>
          </p:cNvSpPr>
          <p:nvPr/>
        </p:nvSpPr>
        <p:spPr bwMode="auto">
          <a:xfrm>
            <a:off x="6781800" y="2743200"/>
            <a:ext cx="990600" cy="12192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28" name="Rectangle 157"/>
          <p:cNvSpPr>
            <a:spLocks noChangeArrowheads="1"/>
          </p:cNvSpPr>
          <p:nvPr/>
        </p:nvSpPr>
        <p:spPr bwMode="auto">
          <a:xfrm>
            <a:off x="68580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8229" name="Rectangle 158"/>
          <p:cNvSpPr>
            <a:spLocks noChangeArrowheads="1"/>
          </p:cNvSpPr>
          <p:nvPr/>
        </p:nvSpPr>
        <p:spPr bwMode="auto">
          <a:xfrm>
            <a:off x="7162800" y="2819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8230" name="Rectangle 159"/>
          <p:cNvSpPr>
            <a:spLocks noChangeArrowheads="1"/>
          </p:cNvSpPr>
          <p:nvPr/>
        </p:nvSpPr>
        <p:spPr bwMode="auto">
          <a:xfrm>
            <a:off x="74676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8231" name="Group 160"/>
          <p:cNvGrpSpPr>
            <a:grpSpLocks/>
          </p:cNvGrpSpPr>
          <p:nvPr/>
        </p:nvGrpSpPr>
        <p:grpSpPr bwMode="auto">
          <a:xfrm>
            <a:off x="6781800" y="3200400"/>
            <a:ext cx="990600" cy="304800"/>
            <a:chOff x="1296" y="1968"/>
            <a:chExt cx="624" cy="192"/>
          </a:xfrm>
        </p:grpSpPr>
        <p:sp>
          <p:nvSpPr>
            <p:cNvPr id="8260" name="Line 161"/>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1" name="Line 162"/>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32" name="Group 163"/>
          <p:cNvGrpSpPr>
            <a:grpSpLocks/>
          </p:cNvGrpSpPr>
          <p:nvPr/>
        </p:nvGrpSpPr>
        <p:grpSpPr bwMode="auto">
          <a:xfrm>
            <a:off x="7124700" y="2743200"/>
            <a:ext cx="304800" cy="1219200"/>
            <a:chOff x="1488" y="1680"/>
            <a:chExt cx="192" cy="768"/>
          </a:xfrm>
        </p:grpSpPr>
        <p:sp>
          <p:nvSpPr>
            <p:cNvPr id="8258" name="Line 164"/>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9" name="Line 165"/>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33" name="Rectangle 166"/>
          <p:cNvSpPr>
            <a:spLocks noChangeArrowheads="1"/>
          </p:cNvSpPr>
          <p:nvPr/>
        </p:nvSpPr>
        <p:spPr bwMode="auto">
          <a:xfrm>
            <a:off x="68580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8234" name="Rectangle 167"/>
          <p:cNvSpPr>
            <a:spLocks noChangeArrowheads="1"/>
          </p:cNvSpPr>
          <p:nvPr/>
        </p:nvSpPr>
        <p:spPr bwMode="auto">
          <a:xfrm>
            <a:off x="71628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8235" name="Rectangle 168"/>
          <p:cNvSpPr>
            <a:spLocks noChangeArrowheads="1"/>
          </p:cNvSpPr>
          <p:nvPr/>
        </p:nvSpPr>
        <p:spPr bwMode="auto">
          <a:xfrm>
            <a:off x="74676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8236" name="Rectangle 169"/>
          <p:cNvSpPr>
            <a:spLocks noChangeArrowheads="1"/>
          </p:cNvSpPr>
          <p:nvPr/>
        </p:nvSpPr>
        <p:spPr bwMode="auto">
          <a:xfrm>
            <a:off x="68580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8237" name="Rectangle 170"/>
          <p:cNvSpPr>
            <a:spLocks noChangeArrowheads="1"/>
          </p:cNvSpPr>
          <p:nvPr/>
        </p:nvSpPr>
        <p:spPr bwMode="auto">
          <a:xfrm>
            <a:off x="71628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8238" name="Rectangle 171"/>
          <p:cNvSpPr>
            <a:spLocks noChangeArrowheads="1"/>
          </p:cNvSpPr>
          <p:nvPr/>
        </p:nvSpPr>
        <p:spPr bwMode="auto">
          <a:xfrm>
            <a:off x="74676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sp>
        <p:nvSpPr>
          <p:cNvPr id="8239" name="Rectangle 172"/>
          <p:cNvSpPr>
            <a:spLocks noChangeArrowheads="1"/>
          </p:cNvSpPr>
          <p:nvPr/>
        </p:nvSpPr>
        <p:spPr bwMode="auto">
          <a:xfrm>
            <a:off x="16764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8240" name="Rectangle 173"/>
          <p:cNvSpPr>
            <a:spLocks noChangeArrowheads="1"/>
          </p:cNvSpPr>
          <p:nvPr/>
        </p:nvSpPr>
        <p:spPr bwMode="auto">
          <a:xfrm>
            <a:off x="381000" y="304800"/>
            <a:ext cx="990600" cy="12192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41" name="Rectangle 174"/>
          <p:cNvSpPr>
            <a:spLocks noChangeArrowheads="1"/>
          </p:cNvSpPr>
          <p:nvPr/>
        </p:nvSpPr>
        <p:spPr bwMode="auto">
          <a:xfrm>
            <a:off x="457200" y="381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1</a:t>
            </a:r>
          </a:p>
        </p:txBody>
      </p:sp>
      <p:sp>
        <p:nvSpPr>
          <p:cNvPr id="8242" name="Rectangle 175"/>
          <p:cNvSpPr>
            <a:spLocks noChangeArrowheads="1"/>
          </p:cNvSpPr>
          <p:nvPr/>
        </p:nvSpPr>
        <p:spPr bwMode="auto">
          <a:xfrm>
            <a:off x="762000" y="3810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2</a:t>
            </a:r>
          </a:p>
        </p:txBody>
      </p:sp>
      <p:sp>
        <p:nvSpPr>
          <p:cNvPr id="8243" name="Rectangle 176"/>
          <p:cNvSpPr>
            <a:spLocks noChangeArrowheads="1"/>
          </p:cNvSpPr>
          <p:nvPr/>
        </p:nvSpPr>
        <p:spPr bwMode="auto">
          <a:xfrm>
            <a:off x="1066800" y="381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3</a:t>
            </a:r>
          </a:p>
        </p:txBody>
      </p:sp>
      <p:grpSp>
        <p:nvGrpSpPr>
          <p:cNvPr id="8244" name="Group 177"/>
          <p:cNvGrpSpPr>
            <a:grpSpLocks/>
          </p:cNvGrpSpPr>
          <p:nvPr/>
        </p:nvGrpSpPr>
        <p:grpSpPr bwMode="auto">
          <a:xfrm>
            <a:off x="381000" y="762000"/>
            <a:ext cx="990600" cy="304800"/>
            <a:chOff x="1296" y="1968"/>
            <a:chExt cx="624" cy="192"/>
          </a:xfrm>
        </p:grpSpPr>
        <p:sp>
          <p:nvSpPr>
            <p:cNvPr id="8256" name="Line 178"/>
            <p:cNvSpPr>
              <a:spLocks noChangeShapeType="1"/>
            </p:cNvSpPr>
            <p:nvPr/>
          </p:nvSpPr>
          <p:spPr bwMode="auto">
            <a:xfrm>
              <a:off x="1296" y="1968"/>
              <a:ext cx="62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7" name="Line 179"/>
            <p:cNvSpPr>
              <a:spLocks noChangeShapeType="1"/>
            </p:cNvSpPr>
            <p:nvPr/>
          </p:nvSpPr>
          <p:spPr bwMode="auto">
            <a:xfrm>
              <a:off x="1296" y="2160"/>
              <a:ext cx="62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45" name="Group 180"/>
          <p:cNvGrpSpPr>
            <a:grpSpLocks/>
          </p:cNvGrpSpPr>
          <p:nvPr/>
        </p:nvGrpSpPr>
        <p:grpSpPr bwMode="auto">
          <a:xfrm>
            <a:off x="723900" y="304800"/>
            <a:ext cx="304800" cy="1219200"/>
            <a:chOff x="1488" y="1680"/>
            <a:chExt cx="192" cy="768"/>
          </a:xfrm>
        </p:grpSpPr>
        <p:sp>
          <p:nvSpPr>
            <p:cNvPr id="8254" name="Line 181"/>
            <p:cNvSpPr>
              <a:spLocks noChangeShapeType="1"/>
            </p:cNvSpPr>
            <p:nvPr/>
          </p:nvSpPr>
          <p:spPr bwMode="auto">
            <a:xfrm rot="-5400000">
              <a:off x="1296" y="2064"/>
              <a:ext cx="768"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5" name="Line 182"/>
            <p:cNvSpPr>
              <a:spLocks noChangeShapeType="1"/>
            </p:cNvSpPr>
            <p:nvPr/>
          </p:nvSpPr>
          <p:spPr bwMode="auto">
            <a:xfrm rot="-5400000">
              <a:off x="1104" y="2064"/>
              <a:ext cx="768"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46" name="Rectangle 183"/>
          <p:cNvSpPr>
            <a:spLocks noChangeArrowheads="1"/>
          </p:cNvSpPr>
          <p:nvPr/>
        </p:nvSpPr>
        <p:spPr bwMode="auto">
          <a:xfrm>
            <a:off x="457200" y="1143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7</a:t>
            </a:r>
          </a:p>
        </p:txBody>
      </p:sp>
      <p:sp>
        <p:nvSpPr>
          <p:cNvPr id="8247" name="Rectangle 184"/>
          <p:cNvSpPr>
            <a:spLocks noChangeArrowheads="1"/>
          </p:cNvSpPr>
          <p:nvPr/>
        </p:nvSpPr>
        <p:spPr bwMode="auto">
          <a:xfrm>
            <a:off x="762000" y="11430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6</a:t>
            </a:r>
          </a:p>
        </p:txBody>
      </p:sp>
      <p:sp>
        <p:nvSpPr>
          <p:cNvPr id="8248" name="Rectangle 185"/>
          <p:cNvSpPr>
            <a:spLocks noChangeArrowheads="1"/>
          </p:cNvSpPr>
          <p:nvPr/>
        </p:nvSpPr>
        <p:spPr bwMode="auto">
          <a:xfrm>
            <a:off x="1066800" y="1143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5</a:t>
            </a:r>
          </a:p>
        </p:txBody>
      </p:sp>
      <p:sp>
        <p:nvSpPr>
          <p:cNvPr id="8249" name="Rectangle 186"/>
          <p:cNvSpPr>
            <a:spLocks noChangeArrowheads="1"/>
          </p:cNvSpPr>
          <p:nvPr/>
        </p:nvSpPr>
        <p:spPr bwMode="auto">
          <a:xfrm>
            <a:off x="457200" y="762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8</a:t>
            </a:r>
          </a:p>
        </p:txBody>
      </p:sp>
      <p:sp>
        <p:nvSpPr>
          <p:cNvPr id="8250" name="Rectangle 187"/>
          <p:cNvSpPr>
            <a:spLocks noChangeArrowheads="1"/>
          </p:cNvSpPr>
          <p:nvPr/>
        </p:nvSpPr>
        <p:spPr bwMode="auto">
          <a:xfrm>
            <a:off x="762000" y="7620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 </a:t>
            </a:r>
          </a:p>
        </p:txBody>
      </p:sp>
      <p:sp>
        <p:nvSpPr>
          <p:cNvPr id="8251" name="Rectangle 188"/>
          <p:cNvSpPr>
            <a:spLocks noChangeArrowheads="1"/>
          </p:cNvSpPr>
          <p:nvPr/>
        </p:nvSpPr>
        <p:spPr bwMode="auto">
          <a:xfrm>
            <a:off x="1066800" y="762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4</a:t>
            </a:r>
          </a:p>
        </p:txBody>
      </p:sp>
      <p:sp>
        <p:nvSpPr>
          <p:cNvPr id="8252" name="Text Box 189"/>
          <p:cNvSpPr txBox="1">
            <a:spLocks noChangeArrowheads="1"/>
          </p:cNvSpPr>
          <p:nvPr/>
        </p:nvSpPr>
        <p:spPr bwMode="auto">
          <a:xfrm>
            <a:off x="1736725" y="2698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accent2"/>
                </a:solidFill>
              </a:rPr>
              <a:t>GOAL</a:t>
            </a:r>
          </a:p>
        </p:txBody>
      </p:sp>
      <p:sp>
        <p:nvSpPr>
          <p:cNvPr id="8253" name="Freeform 190"/>
          <p:cNvSpPr>
            <a:spLocks/>
          </p:cNvSpPr>
          <p:nvPr/>
        </p:nvSpPr>
        <p:spPr bwMode="auto">
          <a:xfrm>
            <a:off x="1524000" y="685800"/>
            <a:ext cx="1066800" cy="304800"/>
          </a:xfrm>
          <a:custGeom>
            <a:avLst/>
            <a:gdLst>
              <a:gd name="T0" fmla="*/ 914400 w 392"/>
              <a:gd name="T1" fmla="*/ 0 h 280"/>
              <a:gd name="T2" fmla="*/ 914400 w 392"/>
              <a:gd name="T3" fmla="*/ 261257 h 280"/>
              <a:gd name="T4" fmla="*/ 0 w 392"/>
              <a:gd name="T5" fmla="*/ 261257 h 280"/>
              <a:gd name="T6" fmla="*/ 0 60000 65536"/>
              <a:gd name="T7" fmla="*/ 0 60000 65536"/>
              <a:gd name="T8" fmla="*/ 0 60000 65536"/>
            </a:gdLst>
            <a:ahLst/>
            <a:cxnLst>
              <a:cxn ang="T6">
                <a:pos x="T0" y="T1"/>
              </a:cxn>
              <a:cxn ang="T7">
                <a:pos x="T2" y="T3"/>
              </a:cxn>
              <a:cxn ang="T8">
                <a:pos x="T4" y="T5"/>
              </a:cxn>
            </a:cxnLst>
            <a:rect l="0" t="0" r="r" b="b"/>
            <a:pathLst>
              <a:path w="392" h="280">
                <a:moveTo>
                  <a:pt x="336" y="0"/>
                </a:moveTo>
                <a:cubicBezTo>
                  <a:pt x="364" y="100"/>
                  <a:pt x="392" y="200"/>
                  <a:pt x="336" y="240"/>
                </a:cubicBezTo>
                <a:cubicBezTo>
                  <a:pt x="280" y="280"/>
                  <a:pt x="140" y="260"/>
                  <a:pt x="0" y="240"/>
                </a:cubicBezTo>
              </a:path>
            </a:pathLst>
          </a:custGeom>
          <a:noFill/>
          <a:ln w="57150"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95" name="Slide Number Placeholder 2"/>
          <p:cNvSpPr>
            <a:spLocks noGrp="1"/>
          </p:cNvSpPr>
          <p:nvPr>
            <p:ph type="sldNum" sz="quarter" idx="11"/>
          </p:nvPr>
        </p:nvSpPr>
        <p:spPr>
          <a:xfrm>
            <a:off x="6781800" y="6388100"/>
            <a:ext cx="1905000" cy="457200"/>
          </a:xfrm>
        </p:spPr>
        <p:txBody>
          <a:bodyPr/>
          <a:lstStyle/>
          <a:p>
            <a:pPr>
              <a:defRPr/>
            </a:pPr>
            <a:fld id="{68195B65-666D-4129-8D05-32C605307DED}" type="slidenum">
              <a:rPr lang="en-US" altLang="en-US" smtClean="0"/>
              <a:pPr>
                <a:defRPr/>
              </a:pPr>
              <a:t>34</a:t>
            </a:fld>
            <a:endParaRPr lang="en-US" altLang="en-US" dirty="0"/>
          </a:p>
        </p:txBody>
      </p:sp>
    </p:spTree>
    <p:extLst>
      <p:ext uri="{BB962C8B-B14F-4D97-AF65-F5344CB8AC3E}">
        <p14:creationId xmlns:p14="http://schemas.microsoft.com/office/powerpoint/2010/main" val="1286473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en-US" smtClean="0"/>
              <a:t>8 Puzzle Heuristics</a:t>
            </a:r>
          </a:p>
        </p:txBody>
      </p:sp>
      <p:sp>
        <p:nvSpPr>
          <p:cNvPr id="9220" name="Rectangle 3"/>
          <p:cNvSpPr>
            <a:spLocks noGrp="1" noChangeArrowheads="1"/>
          </p:cNvSpPr>
          <p:nvPr>
            <p:ph type="body" idx="1"/>
          </p:nvPr>
        </p:nvSpPr>
        <p:spPr>
          <a:xfrm>
            <a:off x="228600" y="990600"/>
            <a:ext cx="8686800" cy="4572000"/>
          </a:xfrm>
        </p:spPr>
        <p:txBody>
          <a:bodyPr/>
          <a:lstStyle/>
          <a:p>
            <a:r>
              <a:rPr lang="en-US" altLang="en-US" dirty="0" smtClean="0"/>
              <a:t>Blind search techniques used an arbitrary ordering (priority) of operations.</a:t>
            </a:r>
          </a:p>
          <a:p>
            <a:r>
              <a:rPr lang="en-US" altLang="en-US" dirty="0" smtClean="0"/>
              <a:t>Heuristic search techniques make use of domain specific information - a heuristic.</a:t>
            </a:r>
          </a:p>
          <a:p>
            <a:r>
              <a:rPr lang="en-US" altLang="en-US" dirty="0" smtClean="0"/>
              <a:t>What </a:t>
            </a:r>
            <a:r>
              <a:rPr lang="en-US" altLang="en-US" dirty="0" err="1" smtClean="0"/>
              <a:t>heurisitic</a:t>
            </a:r>
            <a:r>
              <a:rPr lang="en-US" altLang="en-US" dirty="0" smtClean="0"/>
              <a:t>(s) can we use to decide which 8-puzzle move is “best” </a:t>
            </a:r>
            <a:r>
              <a:rPr lang="en-US" altLang="en-US" dirty="0" smtClean="0"/>
              <a:t>(i.e. worth </a:t>
            </a:r>
            <a:r>
              <a:rPr lang="en-US" altLang="en-US" dirty="0" smtClean="0"/>
              <a:t>considering first</a:t>
            </a:r>
            <a:r>
              <a:rPr lang="en-US" altLang="en-US" dirty="0" smtClean="0"/>
              <a:t>)?</a:t>
            </a:r>
            <a:endParaRPr lang="en-US" altLang="en-US" dirty="0" smtClean="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6" name="Slide Number Placeholder 2"/>
          <p:cNvSpPr>
            <a:spLocks noGrp="1"/>
          </p:cNvSpPr>
          <p:nvPr>
            <p:ph type="sldNum" sz="quarter" idx="11"/>
          </p:nvPr>
        </p:nvSpPr>
        <p:spPr>
          <a:xfrm>
            <a:off x="6781800" y="6388100"/>
            <a:ext cx="1905000" cy="457200"/>
          </a:xfrm>
        </p:spPr>
        <p:txBody>
          <a:bodyPr/>
          <a:lstStyle/>
          <a:p>
            <a:pPr>
              <a:defRPr/>
            </a:pPr>
            <a:fld id="{68195B65-666D-4129-8D05-32C605307DED}" type="slidenum">
              <a:rPr lang="en-US" altLang="en-US" smtClean="0"/>
              <a:pPr>
                <a:defRPr/>
              </a:pPr>
              <a:t>34</a:t>
            </a:fld>
            <a:endParaRPr lang="en-US" altLang="en-US" dirty="0"/>
          </a:p>
        </p:txBody>
      </p:sp>
    </p:spTree>
    <p:extLst>
      <p:ext uri="{BB962C8B-B14F-4D97-AF65-F5344CB8AC3E}">
        <p14:creationId xmlns:p14="http://schemas.microsoft.com/office/powerpoint/2010/main" val="22990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smtClean="0"/>
              <a:t>8 Puzzle Heuristics</a:t>
            </a:r>
          </a:p>
        </p:txBody>
      </p:sp>
      <p:sp>
        <p:nvSpPr>
          <p:cNvPr id="10244" name="Rectangle 3"/>
          <p:cNvSpPr>
            <a:spLocks noGrp="1" noChangeArrowheads="1"/>
          </p:cNvSpPr>
          <p:nvPr>
            <p:ph type="body" idx="1"/>
          </p:nvPr>
        </p:nvSpPr>
        <p:spPr>
          <a:xfrm>
            <a:off x="228600" y="990600"/>
            <a:ext cx="8686800" cy="5486400"/>
          </a:xfrm>
        </p:spPr>
        <p:txBody>
          <a:bodyPr/>
          <a:lstStyle/>
          <a:p>
            <a:r>
              <a:rPr lang="en-US" altLang="en-US" dirty="0" smtClean="0"/>
              <a:t>For now - we just want to establish some ordering to the possible moves (the values of our heuristic does not matter as long as it ranks the moves).</a:t>
            </a:r>
          </a:p>
          <a:p>
            <a:r>
              <a:rPr lang="en-US" altLang="en-US" dirty="0" smtClean="0"/>
              <a:t>Later - we will worry about the actual values returned by the heuristic function.</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6" name="Slide Number Placeholder 2"/>
          <p:cNvSpPr>
            <a:spLocks noGrp="1"/>
          </p:cNvSpPr>
          <p:nvPr>
            <p:ph type="sldNum" sz="quarter" idx="11"/>
          </p:nvPr>
        </p:nvSpPr>
        <p:spPr>
          <a:xfrm>
            <a:off x="6781800" y="6388100"/>
            <a:ext cx="1905000" cy="457200"/>
          </a:xfrm>
        </p:spPr>
        <p:txBody>
          <a:bodyPr/>
          <a:lstStyle/>
          <a:p>
            <a:pPr>
              <a:defRPr/>
            </a:pPr>
            <a:fld id="{68195B65-666D-4129-8D05-32C605307DED}" type="slidenum">
              <a:rPr lang="en-US" altLang="en-US" smtClean="0"/>
              <a:pPr>
                <a:defRPr/>
              </a:pPr>
              <a:t>34</a:t>
            </a:fld>
            <a:endParaRPr lang="en-US" altLang="en-US" dirty="0"/>
          </a:p>
        </p:txBody>
      </p:sp>
    </p:spTree>
    <p:extLst>
      <p:ext uri="{BB962C8B-B14F-4D97-AF65-F5344CB8AC3E}">
        <p14:creationId xmlns:p14="http://schemas.microsoft.com/office/powerpoint/2010/main" val="427283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dirty="0" smtClean="0"/>
              <a:t>Linear Search Code</a:t>
            </a:r>
          </a:p>
        </p:txBody>
      </p:sp>
      <p:sp>
        <p:nvSpPr>
          <p:cNvPr id="20484" name="Text Box 4"/>
          <p:cNvSpPr txBox="1">
            <a:spLocks noChangeArrowheads="1"/>
          </p:cNvSpPr>
          <p:nvPr/>
        </p:nvSpPr>
        <p:spPr bwMode="auto">
          <a:xfrm>
            <a:off x="438150" y="993775"/>
            <a:ext cx="8802410" cy="506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5000"/>
              </a:lnSpc>
              <a:spcBef>
                <a:spcPct val="0"/>
              </a:spcBef>
              <a:buFont typeface="Marlett" pitchFamily="2" charset="2"/>
              <a:buNone/>
            </a:pPr>
            <a:r>
              <a:rPr lang="en-US" altLang="en-US" sz="2000" dirty="0" smtClean="0">
                <a:latin typeface="Courier New" panose="02070309020205020404" pitchFamily="49" charset="0"/>
                <a:cs typeface="Courier New" panose="02070309020205020404" pitchFamily="49" charset="0"/>
              </a:rPr>
              <a:t>/* 	</a:t>
            </a:r>
            <a:br>
              <a:rPr lang="en-US" altLang="en-US" sz="2000" dirty="0" smtClean="0">
                <a:latin typeface="Courier New" panose="02070309020205020404" pitchFamily="49" charset="0"/>
                <a:cs typeface="Courier New" panose="02070309020205020404" pitchFamily="49" charset="0"/>
              </a:rPr>
            </a:br>
            <a:r>
              <a:rPr lang="en-US" altLang="en-US" sz="2000" dirty="0" smtClean="0">
                <a:latin typeface="Courier New" panose="02070309020205020404" pitchFamily="49" charset="0"/>
                <a:cs typeface="Courier New" panose="02070309020205020404" pitchFamily="49" charset="0"/>
              </a:rPr>
              <a:t>	return </a:t>
            </a:r>
            <a:r>
              <a:rPr lang="en-US" altLang="en-US" sz="2000" dirty="0">
                <a:latin typeface="Courier New" panose="02070309020205020404" pitchFamily="49" charset="0"/>
                <a:cs typeface="Courier New" panose="02070309020205020404" pitchFamily="49" charset="0"/>
              </a:rPr>
              <a:t>the index of the first </a:t>
            </a:r>
            <a:r>
              <a:rPr lang="en-US" altLang="en-US" sz="2000" dirty="0" smtClean="0">
                <a:latin typeface="Courier New" panose="02070309020205020404" pitchFamily="49" charset="0"/>
                <a:cs typeface="Courier New" panose="02070309020205020404" pitchFamily="49" charset="0"/>
              </a:rPr>
              <a:t>occurrence</a:t>
            </a:r>
          </a:p>
          <a:p>
            <a:pPr eaLnBrk="1" hangingPunct="1">
              <a:lnSpc>
                <a:spcPct val="95000"/>
              </a:lnSpc>
              <a:spcBef>
                <a:spcPct val="0"/>
              </a:spcBef>
              <a:buFont typeface="Marlett" pitchFamily="2" charset="2"/>
              <a:buNone/>
            </a:pPr>
            <a:r>
              <a:rPr lang="en-US" altLang="en-US" sz="2000" dirty="0" smtClean="0">
                <a:latin typeface="Courier New" panose="02070309020205020404" pitchFamily="49" charset="0"/>
                <a:cs typeface="Courier New" panose="02070309020205020404" pitchFamily="49" charset="0"/>
              </a:rPr>
              <a:t>	of target in list, or -1 if target not present in </a:t>
            </a:r>
          </a:p>
          <a:p>
            <a:pPr eaLnBrk="1" hangingPunct="1">
              <a:lnSpc>
                <a:spcPct val="95000"/>
              </a:lnSpc>
              <a:spcBef>
                <a:spcPct val="0"/>
              </a:spcBef>
              <a:buFont typeface="Marlett" pitchFamily="2" charset="2"/>
              <a:buNone/>
            </a:pPr>
            <a:r>
              <a:rPr lang="en-US" altLang="en-US" sz="2000" dirty="0" smtClean="0">
                <a:latin typeface="Courier New" panose="02070309020205020404" pitchFamily="49" charset="0"/>
                <a:cs typeface="Courier New" panose="02070309020205020404" pitchFamily="49" charset="0"/>
              </a:rPr>
              <a:t>	list</a:t>
            </a:r>
          </a:p>
          <a:p>
            <a:pPr eaLnBrk="1" hangingPunct="1">
              <a:lnSpc>
                <a:spcPct val="95000"/>
              </a:lnSpc>
              <a:spcBef>
                <a:spcPct val="0"/>
              </a:spcBef>
              <a:buFont typeface="Marlett" pitchFamily="2" charset="2"/>
              <a:buNone/>
            </a:pPr>
            <a:r>
              <a:rPr lang="en-US" altLang="en-US" sz="2000" dirty="0" smtClean="0">
                <a:latin typeface="Courier New" panose="02070309020205020404" pitchFamily="49"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public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linearSearch</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list[],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target) </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int</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 0; 	</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while(</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&lt; </a:t>
            </a:r>
            <a:r>
              <a:rPr lang="en-US" altLang="en-US" sz="2000" dirty="0" err="1">
                <a:latin typeface="Courier New" panose="02070309020205020404" pitchFamily="49" charset="0"/>
                <a:cs typeface="Courier New" panose="02070309020205020404" pitchFamily="49" charset="0"/>
              </a:rPr>
              <a:t>list.length</a:t>
            </a:r>
            <a:r>
              <a:rPr lang="en-US" altLang="en-US" sz="2000" dirty="0">
                <a:latin typeface="Courier New" panose="02070309020205020404" pitchFamily="49" charset="0"/>
                <a:cs typeface="Courier New" panose="02070309020205020404" pitchFamily="49" charset="0"/>
              </a:rPr>
              <a:t> &amp;&amp; list[</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 target)</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if(</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&gt;= </a:t>
            </a:r>
            <a:r>
              <a:rPr lang="en-US" altLang="en-US" sz="2000" dirty="0" err="1">
                <a:latin typeface="Courier New" panose="02070309020205020404" pitchFamily="49" charset="0"/>
                <a:cs typeface="Courier New" panose="02070309020205020404" pitchFamily="49" charset="0"/>
              </a:rPr>
              <a:t>list.length</a:t>
            </a:r>
            <a:r>
              <a:rPr lang="en-US" altLang="en-US" sz="2000" dirty="0">
                <a:latin typeface="Courier New" panose="02070309020205020404" pitchFamily="49" charset="0"/>
                <a:cs typeface="Courier New" panose="02070309020205020404" pitchFamily="49" charset="0"/>
              </a:rPr>
              <a:t>)</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return -1;</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else</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return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a:t>
            </a:r>
          </a:p>
          <a:p>
            <a:pPr eaLnBrk="1" hangingPunct="1">
              <a:lnSpc>
                <a:spcPct val="95000"/>
              </a:lnSpc>
              <a:spcBef>
                <a:spcPct val="0"/>
              </a:spcBef>
              <a:buFont typeface="Marlett" pitchFamily="2" charset="2"/>
              <a:buNone/>
            </a:pPr>
            <a:r>
              <a:rPr lang="en-US" altLang="en-US" sz="2000" dirty="0">
                <a:latin typeface="Courier New" panose="02070309020205020404" pitchFamily="49" charset="0"/>
                <a:cs typeface="Courier New" panose="02070309020205020404" pitchFamily="49" charset="0"/>
              </a:rPr>
              <a:t>	</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4</a:t>
            </a:fld>
            <a:endParaRPr lang="en-US" altLang="en-US" dirty="0"/>
          </a:p>
        </p:txBody>
      </p:sp>
    </p:spTree>
    <p:extLst>
      <p:ext uri="{BB962C8B-B14F-4D97-AF65-F5344CB8AC3E}">
        <p14:creationId xmlns:p14="http://schemas.microsoft.com/office/powerpoint/2010/main" val="40400767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dirty="0" smtClean="0"/>
              <a:t>A Simple 8-puzzle </a:t>
            </a:r>
            <a:r>
              <a:rPr lang="en-US" altLang="en-US" dirty="0" smtClean="0"/>
              <a:t>Heuristic</a:t>
            </a:r>
            <a:endParaRPr lang="en-US" altLang="en-US" dirty="0" smtClean="0"/>
          </a:p>
        </p:txBody>
      </p:sp>
      <p:sp>
        <p:nvSpPr>
          <p:cNvPr id="11268" name="Rectangle 3"/>
          <p:cNvSpPr>
            <a:spLocks noGrp="1" noChangeArrowheads="1"/>
          </p:cNvSpPr>
          <p:nvPr>
            <p:ph type="body" idx="1"/>
          </p:nvPr>
        </p:nvSpPr>
        <p:spPr>
          <a:xfrm>
            <a:off x="228600" y="990600"/>
            <a:ext cx="8686800" cy="5486400"/>
          </a:xfrm>
        </p:spPr>
        <p:txBody>
          <a:bodyPr/>
          <a:lstStyle/>
          <a:p>
            <a:r>
              <a:rPr lang="en-US" altLang="en-US" dirty="0" smtClean="0"/>
              <a:t>Number of tiles in the correct position.</a:t>
            </a:r>
          </a:p>
          <a:p>
            <a:pPr lvl="1"/>
            <a:r>
              <a:rPr lang="en-US" altLang="en-US" dirty="0" smtClean="0"/>
              <a:t>The higher the number the better.</a:t>
            </a:r>
          </a:p>
          <a:p>
            <a:pPr lvl="1"/>
            <a:r>
              <a:rPr lang="en-US" altLang="en-US" dirty="0" smtClean="0"/>
              <a:t>Easy to compute (fast and takes little memory).</a:t>
            </a:r>
          </a:p>
          <a:p>
            <a:pPr lvl="1"/>
            <a:r>
              <a:rPr lang="en-US" altLang="en-US" dirty="0" smtClean="0"/>
              <a:t>Probably the simplest possible heuristic.</a:t>
            </a:r>
          </a:p>
          <a:p>
            <a:endParaRPr lang="en-US" altLang="en-US" dirty="0" smtClean="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6" name="Slide Number Placeholder 2"/>
          <p:cNvSpPr>
            <a:spLocks noGrp="1"/>
          </p:cNvSpPr>
          <p:nvPr>
            <p:ph type="sldNum" sz="quarter" idx="11"/>
          </p:nvPr>
        </p:nvSpPr>
        <p:spPr>
          <a:xfrm>
            <a:off x="6781800" y="6388100"/>
            <a:ext cx="1905000" cy="457200"/>
          </a:xfrm>
        </p:spPr>
        <p:txBody>
          <a:bodyPr/>
          <a:lstStyle/>
          <a:p>
            <a:pPr>
              <a:defRPr/>
            </a:pPr>
            <a:fld id="{68195B65-666D-4129-8D05-32C605307DED}" type="slidenum">
              <a:rPr lang="en-US" altLang="en-US" smtClean="0"/>
              <a:pPr>
                <a:defRPr/>
              </a:pPr>
              <a:t>34</a:t>
            </a:fld>
            <a:endParaRPr lang="en-US" altLang="en-US" dirty="0"/>
          </a:p>
        </p:txBody>
      </p:sp>
    </p:spTree>
    <p:extLst>
      <p:ext uri="{BB962C8B-B14F-4D97-AF65-F5344CB8AC3E}">
        <p14:creationId xmlns:p14="http://schemas.microsoft.com/office/powerpoint/2010/main" val="3610411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dirty="0" smtClean="0"/>
              <a:t>Another </a:t>
            </a:r>
            <a:r>
              <a:rPr lang="en-US" altLang="en-US" dirty="0" smtClean="0"/>
              <a:t>Approach</a:t>
            </a:r>
            <a:endParaRPr lang="en-US" altLang="en-US" dirty="0" smtClean="0"/>
          </a:p>
        </p:txBody>
      </p:sp>
      <p:sp>
        <p:nvSpPr>
          <p:cNvPr id="12292" name="Rectangle 3"/>
          <p:cNvSpPr>
            <a:spLocks noGrp="1" noChangeArrowheads="1"/>
          </p:cNvSpPr>
          <p:nvPr>
            <p:ph type="body" idx="1"/>
          </p:nvPr>
        </p:nvSpPr>
        <p:spPr>
          <a:xfrm>
            <a:off x="228600" y="990600"/>
            <a:ext cx="8686800" cy="5486400"/>
          </a:xfrm>
        </p:spPr>
        <p:txBody>
          <a:bodyPr/>
          <a:lstStyle/>
          <a:p>
            <a:r>
              <a:rPr lang="en-US" altLang="en-US" dirty="0" smtClean="0"/>
              <a:t>Number of tiles in the </a:t>
            </a:r>
            <a:r>
              <a:rPr lang="en-US" altLang="en-US" i="1" dirty="0" smtClean="0"/>
              <a:t>incorrect</a:t>
            </a:r>
            <a:r>
              <a:rPr lang="en-US" altLang="en-US" dirty="0" smtClean="0"/>
              <a:t> position.</a:t>
            </a:r>
          </a:p>
          <a:p>
            <a:pPr lvl="1"/>
            <a:r>
              <a:rPr lang="en-US" altLang="en-US" dirty="0" smtClean="0"/>
              <a:t>This can also be considered a lower bound on the number of moves from a solution!</a:t>
            </a:r>
          </a:p>
          <a:p>
            <a:pPr lvl="1"/>
            <a:r>
              <a:rPr lang="en-US" altLang="en-US" dirty="0" smtClean="0"/>
              <a:t>The “best” move is the one with the lowest number returned by the heuristic.</a:t>
            </a:r>
          </a:p>
          <a:p>
            <a:pPr lvl="1"/>
            <a:r>
              <a:rPr lang="en-US" altLang="en-US" dirty="0" smtClean="0"/>
              <a:t>Is this heuristic more than a heuristic (is it always correct?).</a:t>
            </a:r>
          </a:p>
          <a:p>
            <a:pPr lvl="2"/>
            <a:r>
              <a:rPr lang="en-US" altLang="en-US" dirty="0" smtClean="0"/>
              <a:t>Given any 2 states, does it always order them properly with respect to the minimum number of moves away from a solution?</a:t>
            </a:r>
          </a:p>
          <a:p>
            <a:endParaRPr lang="en-US" altLang="en-US" dirty="0" smtClean="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6" name="Slide Number Placeholder 2"/>
          <p:cNvSpPr>
            <a:spLocks noGrp="1"/>
          </p:cNvSpPr>
          <p:nvPr>
            <p:ph type="sldNum" sz="quarter" idx="11"/>
          </p:nvPr>
        </p:nvSpPr>
        <p:spPr>
          <a:xfrm>
            <a:off x="6781800" y="6388100"/>
            <a:ext cx="1905000" cy="457200"/>
          </a:xfrm>
        </p:spPr>
        <p:txBody>
          <a:bodyPr/>
          <a:lstStyle/>
          <a:p>
            <a:pPr>
              <a:defRPr/>
            </a:pPr>
            <a:fld id="{68195B65-666D-4129-8D05-32C605307DED}" type="slidenum">
              <a:rPr lang="en-US" altLang="en-US" smtClean="0"/>
              <a:pPr>
                <a:defRPr/>
              </a:pPr>
              <a:t>34</a:t>
            </a:fld>
            <a:endParaRPr lang="en-US" altLang="en-US" dirty="0"/>
          </a:p>
        </p:txBody>
      </p:sp>
    </p:spTree>
    <p:extLst>
      <p:ext uri="{BB962C8B-B14F-4D97-AF65-F5344CB8AC3E}">
        <p14:creationId xmlns:p14="http://schemas.microsoft.com/office/powerpoint/2010/main" val="2361950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5" name="Group 2"/>
          <p:cNvGrpSpPr>
            <a:grpSpLocks/>
          </p:cNvGrpSpPr>
          <p:nvPr/>
        </p:nvGrpSpPr>
        <p:grpSpPr bwMode="auto">
          <a:xfrm>
            <a:off x="4038600" y="304800"/>
            <a:ext cx="990600" cy="1219200"/>
            <a:chOff x="1296" y="1680"/>
            <a:chExt cx="624" cy="768"/>
          </a:xfrm>
        </p:grpSpPr>
        <p:sp>
          <p:nvSpPr>
            <p:cNvPr id="13392" name="Rectangle 3"/>
            <p:cNvSpPr>
              <a:spLocks noChangeArrowheads="1"/>
            </p:cNvSpPr>
            <p:nvPr/>
          </p:nvSpPr>
          <p:spPr bwMode="auto">
            <a:xfrm>
              <a:off x="1296" y="1680"/>
              <a:ext cx="624" cy="76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93" name="Rectangle 4"/>
            <p:cNvSpPr>
              <a:spLocks noChangeArrowheads="1"/>
            </p:cNvSpPr>
            <p:nvPr/>
          </p:nvSpPr>
          <p:spPr bwMode="auto">
            <a:xfrm>
              <a:off x="1344" y="172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13394" name="Rectangle 5"/>
            <p:cNvSpPr>
              <a:spLocks noChangeArrowheads="1"/>
            </p:cNvSpPr>
            <p:nvPr/>
          </p:nvSpPr>
          <p:spPr bwMode="auto">
            <a:xfrm>
              <a:off x="1536" y="1728"/>
              <a:ext cx="175"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13395" name="Rectangle 6"/>
            <p:cNvSpPr>
              <a:spLocks noChangeArrowheads="1"/>
            </p:cNvSpPr>
            <p:nvPr/>
          </p:nvSpPr>
          <p:spPr bwMode="auto">
            <a:xfrm>
              <a:off x="1728" y="172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13396" name="Group 7"/>
            <p:cNvGrpSpPr>
              <a:grpSpLocks/>
            </p:cNvGrpSpPr>
            <p:nvPr/>
          </p:nvGrpSpPr>
          <p:grpSpPr bwMode="auto">
            <a:xfrm>
              <a:off x="1296" y="1968"/>
              <a:ext cx="624" cy="192"/>
              <a:chOff x="1296" y="1968"/>
              <a:chExt cx="624" cy="192"/>
            </a:xfrm>
          </p:grpSpPr>
          <p:sp>
            <p:nvSpPr>
              <p:cNvPr id="13406" name="Line 8"/>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7" name="Line 9"/>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97" name="Group 10"/>
            <p:cNvGrpSpPr>
              <a:grpSpLocks/>
            </p:cNvGrpSpPr>
            <p:nvPr/>
          </p:nvGrpSpPr>
          <p:grpSpPr bwMode="auto">
            <a:xfrm>
              <a:off x="1512" y="1680"/>
              <a:ext cx="192" cy="768"/>
              <a:chOff x="1488" y="1680"/>
              <a:chExt cx="192" cy="768"/>
            </a:xfrm>
          </p:grpSpPr>
          <p:sp>
            <p:nvSpPr>
              <p:cNvPr id="13404" name="Line 11"/>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05" name="Line 12"/>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98" name="Rectangle 13"/>
            <p:cNvSpPr>
              <a:spLocks noChangeArrowheads="1"/>
            </p:cNvSpPr>
            <p:nvPr/>
          </p:nvSpPr>
          <p:spPr bwMode="auto">
            <a:xfrm>
              <a:off x="1344" y="220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13399" name="Rectangle 14"/>
            <p:cNvSpPr>
              <a:spLocks noChangeArrowheads="1"/>
            </p:cNvSpPr>
            <p:nvPr/>
          </p:nvSpPr>
          <p:spPr bwMode="auto">
            <a:xfrm>
              <a:off x="1536" y="2208"/>
              <a:ext cx="175"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13400" name="Rectangle 15"/>
            <p:cNvSpPr>
              <a:spLocks noChangeArrowheads="1"/>
            </p:cNvSpPr>
            <p:nvPr/>
          </p:nvSpPr>
          <p:spPr bwMode="auto">
            <a:xfrm>
              <a:off x="1728" y="220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13401" name="Rectangle 16"/>
            <p:cNvSpPr>
              <a:spLocks noChangeArrowheads="1"/>
            </p:cNvSpPr>
            <p:nvPr/>
          </p:nvSpPr>
          <p:spPr bwMode="auto">
            <a:xfrm>
              <a:off x="1344" y="196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13402" name="Rectangle 17"/>
            <p:cNvSpPr>
              <a:spLocks noChangeArrowheads="1"/>
            </p:cNvSpPr>
            <p:nvPr/>
          </p:nvSpPr>
          <p:spPr bwMode="auto">
            <a:xfrm>
              <a:off x="1536" y="1968"/>
              <a:ext cx="175"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13403" name="Rectangle 18"/>
            <p:cNvSpPr>
              <a:spLocks noChangeArrowheads="1"/>
            </p:cNvSpPr>
            <p:nvPr/>
          </p:nvSpPr>
          <p:spPr bwMode="auto">
            <a:xfrm>
              <a:off x="1728" y="196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grpSp>
      <p:sp>
        <p:nvSpPr>
          <p:cNvPr id="13316" name="Line 19"/>
          <p:cNvSpPr>
            <a:spLocks noChangeShapeType="1"/>
          </p:cNvSpPr>
          <p:nvPr/>
        </p:nvSpPr>
        <p:spPr bwMode="auto">
          <a:xfrm flipH="1">
            <a:off x="1752600" y="1524000"/>
            <a:ext cx="2133600" cy="990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Line 20"/>
          <p:cNvSpPr>
            <a:spLocks noChangeShapeType="1"/>
          </p:cNvSpPr>
          <p:nvPr/>
        </p:nvSpPr>
        <p:spPr bwMode="auto">
          <a:xfrm>
            <a:off x="4572000" y="1676400"/>
            <a:ext cx="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Text Box 21"/>
          <p:cNvSpPr txBox="1">
            <a:spLocks noChangeArrowheads="1"/>
          </p:cNvSpPr>
          <p:nvPr/>
        </p:nvSpPr>
        <p:spPr bwMode="auto">
          <a:xfrm rot="-1410662">
            <a:off x="2117725" y="1608138"/>
            <a:ext cx="673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latin typeface="Signature" pitchFamily="2" charset="0"/>
              </a:rPr>
              <a:t>left</a:t>
            </a:r>
            <a:endParaRPr lang="en-US" altLang="en-US"/>
          </a:p>
        </p:txBody>
      </p:sp>
      <p:sp>
        <p:nvSpPr>
          <p:cNvPr id="13319" name="Text Box 22"/>
          <p:cNvSpPr txBox="1">
            <a:spLocks noChangeArrowheads="1"/>
          </p:cNvSpPr>
          <p:nvPr/>
        </p:nvSpPr>
        <p:spPr bwMode="auto">
          <a:xfrm rot="1385560">
            <a:off x="5848350" y="1482725"/>
            <a:ext cx="55721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latin typeface="Signature" pitchFamily="2" charset="0"/>
              </a:rPr>
              <a:t>up</a:t>
            </a:r>
            <a:endParaRPr lang="en-US" altLang="en-US"/>
          </a:p>
        </p:txBody>
      </p:sp>
      <p:sp>
        <p:nvSpPr>
          <p:cNvPr id="13320" name="Line 23"/>
          <p:cNvSpPr>
            <a:spLocks noChangeShapeType="1"/>
          </p:cNvSpPr>
          <p:nvPr/>
        </p:nvSpPr>
        <p:spPr bwMode="auto">
          <a:xfrm>
            <a:off x="5181600" y="1600200"/>
            <a:ext cx="2133600" cy="990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Text Box 24"/>
          <p:cNvSpPr txBox="1">
            <a:spLocks noChangeArrowheads="1"/>
          </p:cNvSpPr>
          <p:nvPr/>
        </p:nvSpPr>
        <p:spPr bwMode="auto">
          <a:xfrm>
            <a:off x="3733800" y="1828800"/>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latin typeface="Signature" pitchFamily="2" charset="0"/>
              </a:rPr>
              <a:t>right</a:t>
            </a:r>
          </a:p>
        </p:txBody>
      </p:sp>
      <p:sp>
        <p:nvSpPr>
          <p:cNvPr id="13322" name="Rectangle 25"/>
          <p:cNvSpPr>
            <a:spLocks noChangeArrowheads="1"/>
          </p:cNvSpPr>
          <p:nvPr/>
        </p:nvSpPr>
        <p:spPr bwMode="auto">
          <a:xfrm>
            <a:off x="1295400" y="2743200"/>
            <a:ext cx="990600" cy="12192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3" name="Rectangle 26"/>
          <p:cNvSpPr>
            <a:spLocks noChangeArrowheads="1"/>
          </p:cNvSpPr>
          <p:nvPr/>
        </p:nvSpPr>
        <p:spPr bwMode="auto">
          <a:xfrm>
            <a:off x="13716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13324" name="Rectangle 27"/>
          <p:cNvSpPr>
            <a:spLocks noChangeArrowheads="1"/>
          </p:cNvSpPr>
          <p:nvPr/>
        </p:nvSpPr>
        <p:spPr bwMode="auto">
          <a:xfrm>
            <a:off x="1676400" y="2819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13325" name="Rectangle 28"/>
          <p:cNvSpPr>
            <a:spLocks noChangeArrowheads="1"/>
          </p:cNvSpPr>
          <p:nvPr/>
        </p:nvSpPr>
        <p:spPr bwMode="auto">
          <a:xfrm>
            <a:off x="19812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13326" name="Group 29"/>
          <p:cNvGrpSpPr>
            <a:grpSpLocks/>
          </p:cNvGrpSpPr>
          <p:nvPr/>
        </p:nvGrpSpPr>
        <p:grpSpPr bwMode="auto">
          <a:xfrm>
            <a:off x="1295400" y="3200400"/>
            <a:ext cx="990600" cy="304800"/>
            <a:chOff x="1296" y="1968"/>
            <a:chExt cx="624" cy="192"/>
          </a:xfrm>
        </p:grpSpPr>
        <p:sp>
          <p:nvSpPr>
            <p:cNvPr id="13390" name="Line 30"/>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91" name="Line 31"/>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27" name="Group 32"/>
          <p:cNvGrpSpPr>
            <a:grpSpLocks/>
          </p:cNvGrpSpPr>
          <p:nvPr/>
        </p:nvGrpSpPr>
        <p:grpSpPr bwMode="auto">
          <a:xfrm>
            <a:off x="1638300" y="2743200"/>
            <a:ext cx="304800" cy="1219200"/>
            <a:chOff x="1488" y="1680"/>
            <a:chExt cx="192" cy="768"/>
          </a:xfrm>
        </p:grpSpPr>
        <p:sp>
          <p:nvSpPr>
            <p:cNvPr id="13388" name="Line 33"/>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9" name="Line 34"/>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28" name="Rectangle 35"/>
          <p:cNvSpPr>
            <a:spLocks noChangeArrowheads="1"/>
          </p:cNvSpPr>
          <p:nvPr/>
        </p:nvSpPr>
        <p:spPr bwMode="auto">
          <a:xfrm>
            <a:off x="13716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 </a:t>
            </a:r>
          </a:p>
        </p:txBody>
      </p:sp>
      <p:sp>
        <p:nvSpPr>
          <p:cNvPr id="13329" name="Rectangle 36"/>
          <p:cNvSpPr>
            <a:spLocks noChangeArrowheads="1"/>
          </p:cNvSpPr>
          <p:nvPr/>
        </p:nvSpPr>
        <p:spPr bwMode="auto">
          <a:xfrm>
            <a:off x="16764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13330" name="Rectangle 37"/>
          <p:cNvSpPr>
            <a:spLocks noChangeArrowheads="1"/>
          </p:cNvSpPr>
          <p:nvPr/>
        </p:nvSpPr>
        <p:spPr bwMode="auto">
          <a:xfrm>
            <a:off x="19812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13331" name="Rectangle 38"/>
          <p:cNvSpPr>
            <a:spLocks noChangeArrowheads="1"/>
          </p:cNvSpPr>
          <p:nvPr/>
        </p:nvSpPr>
        <p:spPr bwMode="auto">
          <a:xfrm>
            <a:off x="13716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13332" name="Rectangle 39"/>
          <p:cNvSpPr>
            <a:spLocks noChangeArrowheads="1"/>
          </p:cNvSpPr>
          <p:nvPr/>
        </p:nvSpPr>
        <p:spPr bwMode="auto">
          <a:xfrm>
            <a:off x="1676400" y="3200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13333" name="Rectangle 40"/>
          <p:cNvSpPr>
            <a:spLocks noChangeArrowheads="1"/>
          </p:cNvSpPr>
          <p:nvPr/>
        </p:nvSpPr>
        <p:spPr bwMode="auto">
          <a:xfrm>
            <a:off x="19812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sp>
        <p:nvSpPr>
          <p:cNvPr id="13334" name="Rectangle 41"/>
          <p:cNvSpPr>
            <a:spLocks noChangeArrowheads="1"/>
          </p:cNvSpPr>
          <p:nvPr/>
        </p:nvSpPr>
        <p:spPr bwMode="auto">
          <a:xfrm>
            <a:off x="4038600" y="2743200"/>
            <a:ext cx="990600" cy="12192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35" name="Rectangle 42"/>
          <p:cNvSpPr>
            <a:spLocks noChangeArrowheads="1"/>
          </p:cNvSpPr>
          <p:nvPr/>
        </p:nvSpPr>
        <p:spPr bwMode="auto">
          <a:xfrm>
            <a:off x="41148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13336" name="Rectangle 43"/>
          <p:cNvSpPr>
            <a:spLocks noChangeArrowheads="1"/>
          </p:cNvSpPr>
          <p:nvPr/>
        </p:nvSpPr>
        <p:spPr bwMode="auto">
          <a:xfrm>
            <a:off x="4419600" y="2819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13337" name="Rectangle 44"/>
          <p:cNvSpPr>
            <a:spLocks noChangeArrowheads="1"/>
          </p:cNvSpPr>
          <p:nvPr/>
        </p:nvSpPr>
        <p:spPr bwMode="auto">
          <a:xfrm>
            <a:off x="47244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13338" name="Group 45"/>
          <p:cNvGrpSpPr>
            <a:grpSpLocks/>
          </p:cNvGrpSpPr>
          <p:nvPr/>
        </p:nvGrpSpPr>
        <p:grpSpPr bwMode="auto">
          <a:xfrm>
            <a:off x="4038600" y="3200400"/>
            <a:ext cx="990600" cy="304800"/>
            <a:chOff x="1296" y="1968"/>
            <a:chExt cx="624" cy="192"/>
          </a:xfrm>
        </p:grpSpPr>
        <p:sp>
          <p:nvSpPr>
            <p:cNvPr id="13386" name="Line 46"/>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7" name="Line 47"/>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39" name="Group 48"/>
          <p:cNvGrpSpPr>
            <a:grpSpLocks/>
          </p:cNvGrpSpPr>
          <p:nvPr/>
        </p:nvGrpSpPr>
        <p:grpSpPr bwMode="auto">
          <a:xfrm>
            <a:off x="4381500" y="2743200"/>
            <a:ext cx="304800" cy="1219200"/>
            <a:chOff x="1488" y="1680"/>
            <a:chExt cx="192" cy="768"/>
          </a:xfrm>
        </p:grpSpPr>
        <p:sp>
          <p:nvSpPr>
            <p:cNvPr id="13384" name="Line 49"/>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5" name="Line 50"/>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40" name="Rectangle 51"/>
          <p:cNvSpPr>
            <a:spLocks noChangeArrowheads="1"/>
          </p:cNvSpPr>
          <p:nvPr/>
        </p:nvSpPr>
        <p:spPr bwMode="auto">
          <a:xfrm>
            <a:off x="41148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13341" name="Rectangle 52"/>
          <p:cNvSpPr>
            <a:spLocks noChangeArrowheads="1"/>
          </p:cNvSpPr>
          <p:nvPr/>
        </p:nvSpPr>
        <p:spPr bwMode="auto">
          <a:xfrm>
            <a:off x="44196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13342" name="Rectangle 53"/>
          <p:cNvSpPr>
            <a:spLocks noChangeArrowheads="1"/>
          </p:cNvSpPr>
          <p:nvPr/>
        </p:nvSpPr>
        <p:spPr bwMode="auto">
          <a:xfrm>
            <a:off x="44196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13343" name="Rectangle 54"/>
          <p:cNvSpPr>
            <a:spLocks noChangeArrowheads="1"/>
          </p:cNvSpPr>
          <p:nvPr/>
        </p:nvSpPr>
        <p:spPr bwMode="auto">
          <a:xfrm>
            <a:off x="41148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13344" name="Rectangle 55"/>
          <p:cNvSpPr>
            <a:spLocks noChangeArrowheads="1"/>
          </p:cNvSpPr>
          <p:nvPr/>
        </p:nvSpPr>
        <p:spPr bwMode="auto">
          <a:xfrm>
            <a:off x="4419600" y="3200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13345" name="Rectangle 56"/>
          <p:cNvSpPr>
            <a:spLocks noChangeArrowheads="1"/>
          </p:cNvSpPr>
          <p:nvPr/>
        </p:nvSpPr>
        <p:spPr bwMode="auto">
          <a:xfrm>
            <a:off x="47244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sp>
        <p:nvSpPr>
          <p:cNvPr id="13346" name="Rectangle 57"/>
          <p:cNvSpPr>
            <a:spLocks noChangeArrowheads="1"/>
          </p:cNvSpPr>
          <p:nvPr/>
        </p:nvSpPr>
        <p:spPr bwMode="auto">
          <a:xfrm>
            <a:off x="6781800" y="2743200"/>
            <a:ext cx="990600" cy="12192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47" name="Rectangle 58"/>
          <p:cNvSpPr>
            <a:spLocks noChangeArrowheads="1"/>
          </p:cNvSpPr>
          <p:nvPr/>
        </p:nvSpPr>
        <p:spPr bwMode="auto">
          <a:xfrm>
            <a:off x="68580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13348" name="Rectangle 59"/>
          <p:cNvSpPr>
            <a:spLocks noChangeArrowheads="1"/>
          </p:cNvSpPr>
          <p:nvPr/>
        </p:nvSpPr>
        <p:spPr bwMode="auto">
          <a:xfrm>
            <a:off x="7162800" y="2819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13349" name="Rectangle 60"/>
          <p:cNvSpPr>
            <a:spLocks noChangeArrowheads="1"/>
          </p:cNvSpPr>
          <p:nvPr/>
        </p:nvSpPr>
        <p:spPr bwMode="auto">
          <a:xfrm>
            <a:off x="74676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13350" name="Group 61"/>
          <p:cNvGrpSpPr>
            <a:grpSpLocks/>
          </p:cNvGrpSpPr>
          <p:nvPr/>
        </p:nvGrpSpPr>
        <p:grpSpPr bwMode="auto">
          <a:xfrm>
            <a:off x="6781800" y="3200400"/>
            <a:ext cx="990600" cy="304800"/>
            <a:chOff x="1296" y="1968"/>
            <a:chExt cx="624" cy="192"/>
          </a:xfrm>
        </p:grpSpPr>
        <p:sp>
          <p:nvSpPr>
            <p:cNvPr id="13382" name="Line 62"/>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3" name="Line 63"/>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51" name="Group 64"/>
          <p:cNvGrpSpPr>
            <a:grpSpLocks/>
          </p:cNvGrpSpPr>
          <p:nvPr/>
        </p:nvGrpSpPr>
        <p:grpSpPr bwMode="auto">
          <a:xfrm>
            <a:off x="7124700" y="2743200"/>
            <a:ext cx="304800" cy="1219200"/>
            <a:chOff x="1488" y="1680"/>
            <a:chExt cx="192" cy="768"/>
          </a:xfrm>
        </p:grpSpPr>
        <p:sp>
          <p:nvSpPr>
            <p:cNvPr id="13380" name="Line 65"/>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81" name="Line 66"/>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52" name="Rectangle 67"/>
          <p:cNvSpPr>
            <a:spLocks noChangeArrowheads="1"/>
          </p:cNvSpPr>
          <p:nvPr/>
        </p:nvSpPr>
        <p:spPr bwMode="auto">
          <a:xfrm>
            <a:off x="68580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13353" name="Rectangle 68"/>
          <p:cNvSpPr>
            <a:spLocks noChangeArrowheads="1"/>
          </p:cNvSpPr>
          <p:nvPr/>
        </p:nvSpPr>
        <p:spPr bwMode="auto">
          <a:xfrm>
            <a:off x="71628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13354" name="Rectangle 69"/>
          <p:cNvSpPr>
            <a:spLocks noChangeArrowheads="1"/>
          </p:cNvSpPr>
          <p:nvPr/>
        </p:nvSpPr>
        <p:spPr bwMode="auto">
          <a:xfrm>
            <a:off x="74676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13355" name="Rectangle 70"/>
          <p:cNvSpPr>
            <a:spLocks noChangeArrowheads="1"/>
          </p:cNvSpPr>
          <p:nvPr/>
        </p:nvSpPr>
        <p:spPr bwMode="auto">
          <a:xfrm>
            <a:off x="68580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13356" name="Rectangle 71"/>
          <p:cNvSpPr>
            <a:spLocks noChangeArrowheads="1"/>
          </p:cNvSpPr>
          <p:nvPr/>
        </p:nvSpPr>
        <p:spPr bwMode="auto">
          <a:xfrm>
            <a:off x="71628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13357" name="Rectangle 72"/>
          <p:cNvSpPr>
            <a:spLocks noChangeArrowheads="1"/>
          </p:cNvSpPr>
          <p:nvPr/>
        </p:nvSpPr>
        <p:spPr bwMode="auto">
          <a:xfrm>
            <a:off x="74676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sp>
        <p:nvSpPr>
          <p:cNvPr id="13358" name="Rectangle 73"/>
          <p:cNvSpPr>
            <a:spLocks noChangeArrowheads="1"/>
          </p:cNvSpPr>
          <p:nvPr/>
        </p:nvSpPr>
        <p:spPr bwMode="auto">
          <a:xfrm>
            <a:off x="16764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13359" name="Rectangle 74"/>
          <p:cNvSpPr>
            <a:spLocks noChangeArrowheads="1"/>
          </p:cNvSpPr>
          <p:nvPr/>
        </p:nvSpPr>
        <p:spPr bwMode="auto">
          <a:xfrm>
            <a:off x="381000" y="304800"/>
            <a:ext cx="990600" cy="12192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60" name="Rectangle 75"/>
          <p:cNvSpPr>
            <a:spLocks noChangeArrowheads="1"/>
          </p:cNvSpPr>
          <p:nvPr/>
        </p:nvSpPr>
        <p:spPr bwMode="auto">
          <a:xfrm>
            <a:off x="457200" y="381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1</a:t>
            </a:r>
          </a:p>
        </p:txBody>
      </p:sp>
      <p:sp>
        <p:nvSpPr>
          <p:cNvPr id="13361" name="Rectangle 76"/>
          <p:cNvSpPr>
            <a:spLocks noChangeArrowheads="1"/>
          </p:cNvSpPr>
          <p:nvPr/>
        </p:nvSpPr>
        <p:spPr bwMode="auto">
          <a:xfrm>
            <a:off x="762000" y="3810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2</a:t>
            </a:r>
          </a:p>
        </p:txBody>
      </p:sp>
      <p:sp>
        <p:nvSpPr>
          <p:cNvPr id="13362" name="Rectangle 77"/>
          <p:cNvSpPr>
            <a:spLocks noChangeArrowheads="1"/>
          </p:cNvSpPr>
          <p:nvPr/>
        </p:nvSpPr>
        <p:spPr bwMode="auto">
          <a:xfrm>
            <a:off x="1066800" y="381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3</a:t>
            </a:r>
          </a:p>
        </p:txBody>
      </p:sp>
      <p:grpSp>
        <p:nvGrpSpPr>
          <p:cNvPr id="13363" name="Group 78"/>
          <p:cNvGrpSpPr>
            <a:grpSpLocks/>
          </p:cNvGrpSpPr>
          <p:nvPr/>
        </p:nvGrpSpPr>
        <p:grpSpPr bwMode="auto">
          <a:xfrm>
            <a:off x="381000" y="762000"/>
            <a:ext cx="990600" cy="304800"/>
            <a:chOff x="1296" y="1968"/>
            <a:chExt cx="624" cy="192"/>
          </a:xfrm>
        </p:grpSpPr>
        <p:sp>
          <p:nvSpPr>
            <p:cNvPr id="13378" name="Line 79"/>
            <p:cNvSpPr>
              <a:spLocks noChangeShapeType="1"/>
            </p:cNvSpPr>
            <p:nvPr/>
          </p:nvSpPr>
          <p:spPr bwMode="auto">
            <a:xfrm>
              <a:off x="1296" y="1968"/>
              <a:ext cx="62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9" name="Line 80"/>
            <p:cNvSpPr>
              <a:spLocks noChangeShapeType="1"/>
            </p:cNvSpPr>
            <p:nvPr/>
          </p:nvSpPr>
          <p:spPr bwMode="auto">
            <a:xfrm>
              <a:off x="1296" y="2160"/>
              <a:ext cx="62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64" name="Group 81"/>
          <p:cNvGrpSpPr>
            <a:grpSpLocks/>
          </p:cNvGrpSpPr>
          <p:nvPr/>
        </p:nvGrpSpPr>
        <p:grpSpPr bwMode="auto">
          <a:xfrm>
            <a:off x="723900" y="304800"/>
            <a:ext cx="304800" cy="1219200"/>
            <a:chOff x="1488" y="1680"/>
            <a:chExt cx="192" cy="768"/>
          </a:xfrm>
        </p:grpSpPr>
        <p:sp>
          <p:nvSpPr>
            <p:cNvPr id="13376" name="Line 82"/>
            <p:cNvSpPr>
              <a:spLocks noChangeShapeType="1"/>
            </p:cNvSpPr>
            <p:nvPr/>
          </p:nvSpPr>
          <p:spPr bwMode="auto">
            <a:xfrm rot="-5400000">
              <a:off x="1296" y="2064"/>
              <a:ext cx="768"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7" name="Line 83"/>
            <p:cNvSpPr>
              <a:spLocks noChangeShapeType="1"/>
            </p:cNvSpPr>
            <p:nvPr/>
          </p:nvSpPr>
          <p:spPr bwMode="auto">
            <a:xfrm rot="-5400000">
              <a:off x="1104" y="2064"/>
              <a:ext cx="768"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65" name="Rectangle 84"/>
          <p:cNvSpPr>
            <a:spLocks noChangeArrowheads="1"/>
          </p:cNvSpPr>
          <p:nvPr/>
        </p:nvSpPr>
        <p:spPr bwMode="auto">
          <a:xfrm>
            <a:off x="457200" y="1143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7</a:t>
            </a:r>
          </a:p>
        </p:txBody>
      </p:sp>
      <p:sp>
        <p:nvSpPr>
          <p:cNvPr id="13366" name="Rectangle 85"/>
          <p:cNvSpPr>
            <a:spLocks noChangeArrowheads="1"/>
          </p:cNvSpPr>
          <p:nvPr/>
        </p:nvSpPr>
        <p:spPr bwMode="auto">
          <a:xfrm>
            <a:off x="762000" y="11430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6</a:t>
            </a:r>
          </a:p>
        </p:txBody>
      </p:sp>
      <p:sp>
        <p:nvSpPr>
          <p:cNvPr id="13367" name="Rectangle 86"/>
          <p:cNvSpPr>
            <a:spLocks noChangeArrowheads="1"/>
          </p:cNvSpPr>
          <p:nvPr/>
        </p:nvSpPr>
        <p:spPr bwMode="auto">
          <a:xfrm>
            <a:off x="1066800" y="1143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5</a:t>
            </a:r>
          </a:p>
        </p:txBody>
      </p:sp>
      <p:sp>
        <p:nvSpPr>
          <p:cNvPr id="13368" name="Rectangle 87"/>
          <p:cNvSpPr>
            <a:spLocks noChangeArrowheads="1"/>
          </p:cNvSpPr>
          <p:nvPr/>
        </p:nvSpPr>
        <p:spPr bwMode="auto">
          <a:xfrm>
            <a:off x="457200" y="762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8</a:t>
            </a:r>
          </a:p>
        </p:txBody>
      </p:sp>
      <p:sp>
        <p:nvSpPr>
          <p:cNvPr id="13369" name="Rectangle 88"/>
          <p:cNvSpPr>
            <a:spLocks noChangeArrowheads="1"/>
          </p:cNvSpPr>
          <p:nvPr/>
        </p:nvSpPr>
        <p:spPr bwMode="auto">
          <a:xfrm>
            <a:off x="762000" y="7620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 </a:t>
            </a:r>
          </a:p>
        </p:txBody>
      </p:sp>
      <p:sp>
        <p:nvSpPr>
          <p:cNvPr id="13370" name="Rectangle 89"/>
          <p:cNvSpPr>
            <a:spLocks noChangeArrowheads="1"/>
          </p:cNvSpPr>
          <p:nvPr/>
        </p:nvSpPr>
        <p:spPr bwMode="auto">
          <a:xfrm>
            <a:off x="1066800" y="762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4</a:t>
            </a:r>
          </a:p>
        </p:txBody>
      </p:sp>
      <p:sp>
        <p:nvSpPr>
          <p:cNvPr id="13371" name="Text Box 90"/>
          <p:cNvSpPr txBox="1">
            <a:spLocks noChangeArrowheads="1"/>
          </p:cNvSpPr>
          <p:nvPr/>
        </p:nvSpPr>
        <p:spPr bwMode="auto">
          <a:xfrm>
            <a:off x="1736725" y="2698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accent2"/>
                </a:solidFill>
              </a:rPr>
              <a:t>GOAL</a:t>
            </a:r>
          </a:p>
        </p:txBody>
      </p:sp>
      <p:sp>
        <p:nvSpPr>
          <p:cNvPr id="13372" name="Freeform 91"/>
          <p:cNvSpPr>
            <a:spLocks/>
          </p:cNvSpPr>
          <p:nvPr/>
        </p:nvSpPr>
        <p:spPr bwMode="auto">
          <a:xfrm>
            <a:off x="1524000" y="685800"/>
            <a:ext cx="1066800" cy="304800"/>
          </a:xfrm>
          <a:custGeom>
            <a:avLst/>
            <a:gdLst>
              <a:gd name="T0" fmla="*/ 914400 w 392"/>
              <a:gd name="T1" fmla="*/ 0 h 280"/>
              <a:gd name="T2" fmla="*/ 914400 w 392"/>
              <a:gd name="T3" fmla="*/ 261257 h 280"/>
              <a:gd name="T4" fmla="*/ 0 w 392"/>
              <a:gd name="T5" fmla="*/ 261257 h 280"/>
              <a:gd name="T6" fmla="*/ 0 60000 65536"/>
              <a:gd name="T7" fmla="*/ 0 60000 65536"/>
              <a:gd name="T8" fmla="*/ 0 60000 65536"/>
            </a:gdLst>
            <a:ahLst/>
            <a:cxnLst>
              <a:cxn ang="T6">
                <a:pos x="T0" y="T1"/>
              </a:cxn>
              <a:cxn ang="T7">
                <a:pos x="T2" y="T3"/>
              </a:cxn>
              <a:cxn ang="T8">
                <a:pos x="T4" y="T5"/>
              </a:cxn>
            </a:cxnLst>
            <a:rect l="0" t="0" r="r" b="b"/>
            <a:pathLst>
              <a:path w="392" h="280">
                <a:moveTo>
                  <a:pt x="336" y="0"/>
                </a:moveTo>
                <a:cubicBezTo>
                  <a:pt x="364" y="100"/>
                  <a:pt x="392" y="200"/>
                  <a:pt x="336" y="240"/>
                </a:cubicBezTo>
                <a:cubicBezTo>
                  <a:pt x="280" y="280"/>
                  <a:pt x="140" y="260"/>
                  <a:pt x="0" y="240"/>
                </a:cubicBezTo>
              </a:path>
            </a:pathLst>
          </a:custGeom>
          <a:noFill/>
          <a:ln w="57150"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73" name="Text Box 93"/>
          <p:cNvSpPr txBox="1">
            <a:spLocks noChangeArrowheads="1"/>
          </p:cNvSpPr>
          <p:nvPr/>
        </p:nvSpPr>
        <p:spPr bwMode="auto">
          <a:xfrm>
            <a:off x="1295400" y="3962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i="1"/>
              <a:t>h</a:t>
            </a:r>
            <a:r>
              <a:rPr lang="en-US" altLang="en-US"/>
              <a:t>=2</a:t>
            </a:r>
            <a:endParaRPr lang="en-US" altLang="en-US" i="1"/>
          </a:p>
        </p:txBody>
      </p:sp>
      <p:sp>
        <p:nvSpPr>
          <p:cNvPr id="13374" name="Text Box 94"/>
          <p:cNvSpPr txBox="1">
            <a:spLocks noChangeArrowheads="1"/>
          </p:cNvSpPr>
          <p:nvPr/>
        </p:nvSpPr>
        <p:spPr bwMode="auto">
          <a:xfrm>
            <a:off x="4038600" y="3962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i="1"/>
              <a:t>h</a:t>
            </a:r>
            <a:r>
              <a:rPr lang="en-US" altLang="en-US"/>
              <a:t>=4</a:t>
            </a:r>
            <a:endParaRPr lang="en-US" altLang="en-US" i="1"/>
          </a:p>
        </p:txBody>
      </p:sp>
      <p:sp>
        <p:nvSpPr>
          <p:cNvPr id="13375" name="Text Box 95"/>
          <p:cNvSpPr txBox="1">
            <a:spLocks noChangeArrowheads="1"/>
          </p:cNvSpPr>
          <p:nvPr/>
        </p:nvSpPr>
        <p:spPr bwMode="auto">
          <a:xfrm>
            <a:off x="6781800" y="3962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i="1"/>
              <a:t>h</a:t>
            </a:r>
            <a:r>
              <a:rPr lang="en-US" altLang="en-US"/>
              <a:t>=3</a:t>
            </a:r>
            <a:endParaRPr lang="en-US" altLang="en-US" i="1"/>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97" name="Slide Number Placeholder 2"/>
          <p:cNvSpPr>
            <a:spLocks noGrp="1"/>
          </p:cNvSpPr>
          <p:nvPr>
            <p:ph type="sldNum" sz="quarter" idx="11"/>
          </p:nvPr>
        </p:nvSpPr>
        <p:spPr>
          <a:xfrm>
            <a:off x="6781800" y="6388100"/>
            <a:ext cx="1905000" cy="457200"/>
          </a:xfrm>
        </p:spPr>
        <p:txBody>
          <a:bodyPr/>
          <a:lstStyle/>
          <a:p>
            <a:pPr>
              <a:defRPr/>
            </a:pPr>
            <a:fld id="{68195B65-666D-4129-8D05-32C605307DED}" type="slidenum">
              <a:rPr lang="en-US" altLang="en-US" smtClean="0"/>
              <a:pPr>
                <a:defRPr/>
              </a:pPr>
              <a:t>34</a:t>
            </a:fld>
            <a:endParaRPr lang="en-US" altLang="en-US" dirty="0"/>
          </a:p>
        </p:txBody>
      </p:sp>
    </p:spTree>
    <p:extLst>
      <p:ext uri="{BB962C8B-B14F-4D97-AF65-F5344CB8AC3E}">
        <p14:creationId xmlns:p14="http://schemas.microsoft.com/office/powerpoint/2010/main" val="3965387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dirty="0" smtClean="0"/>
              <a:t>Another 8-puzzle </a:t>
            </a:r>
            <a:r>
              <a:rPr lang="en-US" altLang="en-US" dirty="0" smtClean="0"/>
              <a:t>Heuristic</a:t>
            </a:r>
            <a:endParaRPr lang="en-US" altLang="en-US" dirty="0" smtClean="0"/>
          </a:p>
        </p:txBody>
      </p:sp>
      <p:sp>
        <p:nvSpPr>
          <p:cNvPr id="14340" name="Rectangle 3"/>
          <p:cNvSpPr>
            <a:spLocks noGrp="1" noChangeArrowheads="1"/>
          </p:cNvSpPr>
          <p:nvPr>
            <p:ph type="body" idx="1"/>
          </p:nvPr>
        </p:nvSpPr>
        <p:spPr>
          <a:xfrm>
            <a:off x="228600" y="990600"/>
            <a:ext cx="8686800" cy="5486400"/>
          </a:xfrm>
        </p:spPr>
        <p:txBody>
          <a:bodyPr/>
          <a:lstStyle/>
          <a:p>
            <a:r>
              <a:rPr lang="en-US" altLang="en-US" dirty="0" smtClean="0"/>
              <a:t>Count how far away </a:t>
            </a:r>
            <a:r>
              <a:rPr lang="en-US" altLang="en-US" dirty="0" smtClean="0"/>
              <a:t>(i.e. how </a:t>
            </a:r>
            <a:r>
              <a:rPr lang="en-US" altLang="en-US" dirty="0" smtClean="0"/>
              <a:t>many tile movements) each tile is from it’s correct position.</a:t>
            </a:r>
          </a:p>
          <a:p>
            <a:r>
              <a:rPr lang="en-US" altLang="en-US" dirty="0" smtClean="0"/>
              <a:t>Sum up this count over all the tiles.</a:t>
            </a:r>
          </a:p>
          <a:p>
            <a:r>
              <a:rPr lang="en-US" altLang="en-US" dirty="0" smtClean="0"/>
              <a:t>This is another estimate on the number of moves away from a solution.</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6" name="Slide Number Placeholder 2"/>
          <p:cNvSpPr>
            <a:spLocks noGrp="1"/>
          </p:cNvSpPr>
          <p:nvPr>
            <p:ph type="sldNum" sz="quarter" idx="11"/>
          </p:nvPr>
        </p:nvSpPr>
        <p:spPr>
          <a:xfrm>
            <a:off x="6781800" y="6388100"/>
            <a:ext cx="1905000" cy="457200"/>
          </a:xfrm>
        </p:spPr>
        <p:txBody>
          <a:bodyPr/>
          <a:lstStyle/>
          <a:p>
            <a:pPr>
              <a:defRPr/>
            </a:pPr>
            <a:fld id="{68195B65-666D-4129-8D05-32C605307DED}" type="slidenum">
              <a:rPr lang="en-US" altLang="en-US" smtClean="0"/>
              <a:pPr>
                <a:defRPr/>
              </a:pPr>
              <a:t>34</a:t>
            </a:fld>
            <a:endParaRPr lang="en-US" altLang="en-US" dirty="0"/>
          </a:p>
        </p:txBody>
      </p:sp>
    </p:spTree>
    <p:extLst>
      <p:ext uri="{BB962C8B-B14F-4D97-AF65-F5344CB8AC3E}">
        <p14:creationId xmlns:p14="http://schemas.microsoft.com/office/powerpoint/2010/main" val="455665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Group 2"/>
          <p:cNvGrpSpPr>
            <a:grpSpLocks/>
          </p:cNvGrpSpPr>
          <p:nvPr/>
        </p:nvGrpSpPr>
        <p:grpSpPr bwMode="auto">
          <a:xfrm>
            <a:off x="4038600" y="304800"/>
            <a:ext cx="990600" cy="1219200"/>
            <a:chOff x="1296" y="1680"/>
            <a:chExt cx="624" cy="768"/>
          </a:xfrm>
        </p:grpSpPr>
        <p:sp>
          <p:nvSpPr>
            <p:cNvPr id="15440" name="Rectangle 3"/>
            <p:cNvSpPr>
              <a:spLocks noChangeArrowheads="1"/>
            </p:cNvSpPr>
            <p:nvPr/>
          </p:nvSpPr>
          <p:spPr bwMode="auto">
            <a:xfrm>
              <a:off x="1296" y="1680"/>
              <a:ext cx="624" cy="76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41" name="Rectangle 4"/>
            <p:cNvSpPr>
              <a:spLocks noChangeArrowheads="1"/>
            </p:cNvSpPr>
            <p:nvPr/>
          </p:nvSpPr>
          <p:spPr bwMode="auto">
            <a:xfrm>
              <a:off x="1344" y="172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15442" name="Rectangle 5"/>
            <p:cNvSpPr>
              <a:spLocks noChangeArrowheads="1"/>
            </p:cNvSpPr>
            <p:nvPr/>
          </p:nvSpPr>
          <p:spPr bwMode="auto">
            <a:xfrm>
              <a:off x="1536" y="1728"/>
              <a:ext cx="175"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15443" name="Rectangle 6"/>
            <p:cNvSpPr>
              <a:spLocks noChangeArrowheads="1"/>
            </p:cNvSpPr>
            <p:nvPr/>
          </p:nvSpPr>
          <p:spPr bwMode="auto">
            <a:xfrm>
              <a:off x="1728" y="172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15444" name="Group 7"/>
            <p:cNvGrpSpPr>
              <a:grpSpLocks/>
            </p:cNvGrpSpPr>
            <p:nvPr/>
          </p:nvGrpSpPr>
          <p:grpSpPr bwMode="auto">
            <a:xfrm>
              <a:off x="1296" y="1968"/>
              <a:ext cx="624" cy="192"/>
              <a:chOff x="1296" y="1968"/>
              <a:chExt cx="624" cy="192"/>
            </a:xfrm>
          </p:grpSpPr>
          <p:sp>
            <p:nvSpPr>
              <p:cNvPr id="15454" name="Line 8"/>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5" name="Line 9"/>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45" name="Group 10"/>
            <p:cNvGrpSpPr>
              <a:grpSpLocks/>
            </p:cNvGrpSpPr>
            <p:nvPr/>
          </p:nvGrpSpPr>
          <p:grpSpPr bwMode="auto">
            <a:xfrm>
              <a:off x="1512" y="1680"/>
              <a:ext cx="192" cy="768"/>
              <a:chOff x="1488" y="1680"/>
              <a:chExt cx="192" cy="768"/>
            </a:xfrm>
          </p:grpSpPr>
          <p:sp>
            <p:nvSpPr>
              <p:cNvPr id="15452" name="Line 11"/>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3" name="Line 12"/>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46" name="Rectangle 13"/>
            <p:cNvSpPr>
              <a:spLocks noChangeArrowheads="1"/>
            </p:cNvSpPr>
            <p:nvPr/>
          </p:nvSpPr>
          <p:spPr bwMode="auto">
            <a:xfrm>
              <a:off x="1344" y="220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15447" name="Rectangle 14"/>
            <p:cNvSpPr>
              <a:spLocks noChangeArrowheads="1"/>
            </p:cNvSpPr>
            <p:nvPr/>
          </p:nvSpPr>
          <p:spPr bwMode="auto">
            <a:xfrm>
              <a:off x="1536" y="2208"/>
              <a:ext cx="175"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15448" name="Rectangle 15"/>
            <p:cNvSpPr>
              <a:spLocks noChangeArrowheads="1"/>
            </p:cNvSpPr>
            <p:nvPr/>
          </p:nvSpPr>
          <p:spPr bwMode="auto">
            <a:xfrm>
              <a:off x="1728" y="220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15449" name="Rectangle 16"/>
            <p:cNvSpPr>
              <a:spLocks noChangeArrowheads="1"/>
            </p:cNvSpPr>
            <p:nvPr/>
          </p:nvSpPr>
          <p:spPr bwMode="auto">
            <a:xfrm>
              <a:off x="1344" y="196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15450" name="Rectangle 17"/>
            <p:cNvSpPr>
              <a:spLocks noChangeArrowheads="1"/>
            </p:cNvSpPr>
            <p:nvPr/>
          </p:nvSpPr>
          <p:spPr bwMode="auto">
            <a:xfrm>
              <a:off x="1536" y="1968"/>
              <a:ext cx="175"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15451" name="Rectangle 18"/>
            <p:cNvSpPr>
              <a:spLocks noChangeArrowheads="1"/>
            </p:cNvSpPr>
            <p:nvPr/>
          </p:nvSpPr>
          <p:spPr bwMode="auto">
            <a:xfrm>
              <a:off x="1728" y="1968"/>
              <a:ext cx="174" cy="2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grpSp>
      <p:sp>
        <p:nvSpPr>
          <p:cNvPr id="15364" name="Line 19"/>
          <p:cNvSpPr>
            <a:spLocks noChangeShapeType="1"/>
          </p:cNvSpPr>
          <p:nvPr/>
        </p:nvSpPr>
        <p:spPr bwMode="auto">
          <a:xfrm flipH="1">
            <a:off x="1752600" y="1524000"/>
            <a:ext cx="2133600" cy="990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Line 20"/>
          <p:cNvSpPr>
            <a:spLocks noChangeShapeType="1"/>
          </p:cNvSpPr>
          <p:nvPr/>
        </p:nvSpPr>
        <p:spPr bwMode="auto">
          <a:xfrm>
            <a:off x="4572000" y="1676400"/>
            <a:ext cx="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Text Box 21"/>
          <p:cNvSpPr txBox="1">
            <a:spLocks noChangeArrowheads="1"/>
          </p:cNvSpPr>
          <p:nvPr/>
        </p:nvSpPr>
        <p:spPr bwMode="auto">
          <a:xfrm rot="-1410662">
            <a:off x="2117725" y="1608138"/>
            <a:ext cx="673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latin typeface="Signature" pitchFamily="2" charset="0"/>
              </a:rPr>
              <a:t>left</a:t>
            </a:r>
            <a:endParaRPr lang="en-US" altLang="en-US"/>
          </a:p>
        </p:txBody>
      </p:sp>
      <p:sp>
        <p:nvSpPr>
          <p:cNvPr id="15367" name="Text Box 22"/>
          <p:cNvSpPr txBox="1">
            <a:spLocks noChangeArrowheads="1"/>
          </p:cNvSpPr>
          <p:nvPr/>
        </p:nvSpPr>
        <p:spPr bwMode="auto">
          <a:xfrm rot="1385560">
            <a:off x="5848350" y="1482725"/>
            <a:ext cx="55721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latin typeface="Signature" pitchFamily="2" charset="0"/>
              </a:rPr>
              <a:t>up</a:t>
            </a:r>
            <a:endParaRPr lang="en-US" altLang="en-US"/>
          </a:p>
        </p:txBody>
      </p:sp>
      <p:sp>
        <p:nvSpPr>
          <p:cNvPr id="15368" name="Line 23"/>
          <p:cNvSpPr>
            <a:spLocks noChangeShapeType="1"/>
          </p:cNvSpPr>
          <p:nvPr/>
        </p:nvSpPr>
        <p:spPr bwMode="auto">
          <a:xfrm>
            <a:off x="5181600" y="1600200"/>
            <a:ext cx="2133600" cy="9906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Text Box 24"/>
          <p:cNvSpPr txBox="1">
            <a:spLocks noChangeArrowheads="1"/>
          </p:cNvSpPr>
          <p:nvPr/>
        </p:nvSpPr>
        <p:spPr bwMode="auto">
          <a:xfrm>
            <a:off x="3733800" y="1828800"/>
            <a:ext cx="87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latin typeface="Signature" pitchFamily="2" charset="0"/>
              </a:rPr>
              <a:t>right</a:t>
            </a:r>
          </a:p>
        </p:txBody>
      </p:sp>
      <p:sp>
        <p:nvSpPr>
          <p:cNvPr id="15370" name="Rectangle 25"/>
          <p:cNvSpPr>
            <a:spLocks noChangeArrowheads="1"/>
          </p:cNvSpPr>
          <p:nvPr/>
        </p:nvSpPr>
        <p:spPr bwMode="auto">
          <a:xfrm>
            <a:off x="1295400" y="2743200"/>
            <a:ext cx="990600" cy="12192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1" name="Rectangle 26"/>
          <p:cNvSpPr>
            <a:spLocks noChangeArrowheads="1"/>
          </p:cNvSpPr>
          <p:nvPr/>
        </p:nvSpPr>
        <p:spPr bwMode="auto">
          <a:xfrm>
            <a:off x="13716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15372" name="Rectangle 27"/>
          <p:cNvSpPr>
            <a:spLocks noChangeArrowheads="1"/>
          </p:cNvSpPr>
          <p:nvPr/>
        </p:nvSpPr>
        <p:spPr bwMode="auto">
          <a:xfrm>
            <a:off x="1676400" y="2819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15373" name="Rectangle 28"/>
          <p:cNvSpPr>
            <a:spLocks noChangeArrowheads="1"/>
          </p:cNvSpPr>
          <p:nvPr/>
        </p:nvSpPr>
        <p:spPr bwMode="auto">
          <a:xfrm>
            <a:off x="19812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15374" name="Group 29"/>
          <p:cNvGrpSpPr>
            <a:grpSpLocks/>
          </p:cNvGrpSpPr>
          <p:nvPr/>
        </p:nvGrpSpPr>
        <p:grpSpPr bwMode="auto">
          <a:xfrm>
            <a:off x="1295400" y="3200400"/>
            <a:ext cx="990600" cy="304800"/>
            <a:chOff x="1296" y="1968"/>
            <a:chExt cx="624" cy="192"/>
          </a:xfrm>
        </p:grpSpPr>
        <p:sp>
          <p:nvSpPr>
            <p:cNvPr id="15438" name="Line 30"/>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9" name="Line 31"/>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75" name="Group 32"/>
          <p:cNvGrpSpPr>
            <a:grpSpLocks/>
          </p:cNvGrpSpPr>
          <p:nvPr/>
        </p:nvGrpSpPr>
        <p:grpSpPr bwMode="auto">
          <a:xfrm>
            <a:off x="1638300" y="2743200"/>
            <a:ext cx="304800" cy="1219200"/>
            <a:chOff x="1488" y="1680"/>
            <a:chExt cx="192" cy="768"/>
          </a:xfrm>
        </p:grpSpPr>
        <p:sp>
          <p:nvSpPr>
            <p:cNvPr id="15436" name="Line 33"/>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7" name="Line 34"/>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76" name="Rectangle 35"/>
          <p:cNvSpPr>
            <a:spLocks noChangeArrowheads="1"/>
          </p:cNvSpPr>
          <p:nvPr/>
        </p:nvSpPr>
        <p:spPr bwMode="auto">
          <a:xfrm>
            <a:off x="13716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 </a:t>
            </a:r>
          </a:p>
        </p:txBody>
      </p:sp>
      <p:sp>
        <p:nvSpPr>
          <p:cNvPr id="15377" name="Rectangle 36"/>
          <p:cNvSpPr>
            <a:spLocks noChangeArrowheads="1"/>
          </p:cNvSpPr>
          <p:nvPr/>
        </p:nvSpPr>
        <p:spPr bwMode="auto">
          <a:xfrm>
            <a:off x="16764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15378" name="Rectangle 37"/>
          <p:cNvSpPr>
            <a:spLocks noChangeArrowheads="1"/>
          </p:cNvSpPr>
          <p:nvPr/>
        </p:nvSpPr>
        <p:spPr bwMode="auto">
          <a:xfrm>
            <a:off x="19812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15379" name="Rectangle 38"/>
          <p:cNvSpPr>
            <a:spLocks noChangeArrowheads="1"/>
          </p:cNvSpPr>
          <p:nvPr/>
        </p:nvSpPr>
        <p:spPr bwMode="auto">
          <a:xfrm>
            <a:off x="13716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15380" name="Rectangle 39"/>
          <p:cNvSpPr>
            <a:spLocks noChangeArrowheads="1"/>
          </p:cNvSpPr>
          <p:nvPr/>
        </p:nvSpPr>
        <p:spPr bwMode="auto">
          <a:xfrm>
            <a:off x="1676400" y="3200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15381" name="Rectangle 40"/>
          <p:cNvSpPr>
            <a:spLocks noChangeArrowheads="1"/>
          </p:cNvSpPr>
          <p:nvPr/>
        </p:nvSpPr>
        <p:spPr bwMode="auto">
          <a:xfrm>
            <a:off x="19812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sp>
        <p:nvSpPr>
          <p:cNvPr id="15382" name="Rectangle 41"/>
          <p:cNvSpPr>
            <a:spLocks noChangeArrowheads="1"/>
          </p:cNvSpPr>
          <p:nvPr/>
        </p:nvSpPr>
        <p:spPr bwMode="auto">
          <a:xfrm>
            <a:off x="4038600" y="2743200"/>
            <a:ext cx="990600" cy="12192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83" name="Rectangle 42"/>
          <p:cNvSpPr>
            <a:spLocks noChangeArrowheads="1"/>
          </p:cNvSpPr>
          <p:nvPr/>
        </p:nvSpPr>
        <p:spPr bwMode="auto">
          <a:xfrm>
            <a:off x="41148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15384" name="Rectangle 43"/>
          <p:cNvSpPr>
            <a:spLocks noChangeArrowheads="1"/>
          </p:cNvSpPr>
          <p:nvPr/>
        </p:nvSpPr>
        <p:spPr bwMode="auto">
          <a:xfrm>
            <a:off x="4419600" y="2819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15385" name="Rectangle 44"/>
          <p:cNvSpPr>
            <a:spLocks noChangeArrowheads="1"/>
          </p:cNvSpPr>
          <p:nvPr/>
        </p:nvSpPr>
        <p:spPr bwMode="auto">
          <a:xfrm>
            <a:off x="47244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15386" name="Group 45"/>
          <p:cNvGrpSpPr>
            <a:grpSpLocks/>
          </p:cNvGrpSpPr>
          <p:nvPr/>
        </p:nvGrpSpPr>
        <p:grpSpPr bwMode="auto">
          <a:xfrm>
            <a:off x="4038600" y="3200400"/>
            <a:ext cx="990600" cy="304800"/>
            <a:chOff x="1296" y="1968"/>
            <a:chExt cx="624" cy="192"/>
          </a:xfrm>
        </p:grpSpPr>
        <p:sp>
          <p:nvSpPr>
            <p:cNvPr id="15434" name="Line 46"/>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5" name="Line 47"/>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87" name="Group 48"/>
          <p:cNvGrpSpPr>
            <a:grpSpLocks/>
          </p:cNvGrpSpPr>
          <p:nvPr/>
        </p:nvGrpSpPr>
        <p:grpSpPr bwMode="auto">
          <a:xfrm>
            <a:off x="4381500" y="2743200"/>
            <a:ext cx="304800" cy="1219200"/>
            <a:chOff x="1488" y="1680"/>
            <a:chExt cx="192" cy="768"/>
          </a:xfrm>
        </p:grpSpPr>
        <p:sp>
          <p:nvSpPr>
            <p:cNvPr id="15432" name="Line 49"/>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3" name="Line 50"/>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88" name="Rectangle 51"/>
          <p:cNvSpPr>
            <a:spLocks noChangeArrowheads="1"/>
          </p:cNvSpPr>
          <p:nvPr/>
        </p:nvSpPr>
        <p:spPr bwMode="auto">
          <a:xfrm>
            <a:off x="41148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15389" name="Rectangle 52"/>
          <p:cNvSpPr>
            <a:spLocks noChangeArrowheads="1"/>
          </p:cNvSpPr>
          <p:nvPr/>
        </p:nvSpPr>
        <p:spPr bwMode="auto">
          <a:xfrm>
            <a:off x="44196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15390" name="Rectangle 53"/>
          <p:cNvSpPr>
            <a:spLocks noChangeArrowheads="1"/>
          </p:cNvSpPr>
          <p:nvPr/>
        </p:nvSpPr>
        <p:spPr bwMode="auto">
          <a:xfrm>
            <a:off x="44196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15391" name="Rectangle 54"/>
          <p:cNvSpPr>
            <a:spLocks noChangeArrowheads="1"/>
          </p:cNvSpPr>
          <p:nvPr/>
        </p:nvSpPr>
        <p:spPr bwMode="auto">
          <a:xfrm>
            <a:off x="41148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15392" name="Rectangle 55"/>
          <p:cNvSpPr>
            <a:spLocks noChangeArrowheads="1"/>
          </p:cNvSpPr>
          <p:nvPr/>
        </p:nvSpPr>
        <p:spPr bwMode="auto">
          <a:xfrm>
            <a:off x="4419600" y="3200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15393" name="Rectangle 56"/>
          <p:cNvSpPr>
            <a:spLocks noChangeArrowheads="1"/>
          </p:cNvSpPr>
          <p:nvPr/>
        </p:nvSpPr>
        <p:spPr bwMode="auto">
          <a:xfrm>
            <a:off x="47244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sp>
        <p:nvSpPr>
          <p:cNvPr id="15394" name="Rectangle 57"/>
          <p:cNvSpPr>
            <a:spLocks noChangeArrowheads="1"/>
          </p:cNvSpPr>
          <p:nvPr/>
        </p:nvSpPr>
        <p:spPr bwMode="auto">
          <a:xfrm>
            <a:off x="6781800" y="2743200"/>
            <a:ext cx="990600" cy="121920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95" name="Rectangle 58"/>
          <p:cNvSpPr>
            <a:spLocks noChangeArrowheads="1"/>
          </p:cNvSpPr>
          <p:nvPr/>
        </p:nvSpPr>
        <p:spPr bwMode="auto">
          <a:xfrm>
            <a:off x="68580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1</a:t>
            </a:r>
          </a:p>
        </p:txBody>
      </p:sp>
      <p:sp>
        <p:nvSpPr>
          <p:cNvPr id="15396" name="Rectangle 59"/>
          <p:cNvSpPr>
            <a:spLocks noChangeArrowheads="1"/>
          </p:cNvSpPr>
          <p:nvPr/>
        </p:nvSpPr>
        <p:spPr bwMode="auto">
          <a:xfrm>
            <a:off x="7162800" y="2819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2</a:t>
            </a:r>
          </a:p>
        </p:txBody>
      </p:sp>
      <p:sp>
        <p:nvSpPr>
          <p:cNvPr id="15397" name="Rectangle 60"/>
          <p:cNvSpPr>
            <a:spLocks noChangeArrowheads="1"/>
          </p:cNvSpPr>
          <p:nvPr/>
        </p:nvSpPr>
        <p:spPr bwMode="auto">
          <a:xfrm>
            <a:off x="7467600" y="2819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3</a:t>
            </a:r>
          </a:p>
        </p:txBody>
      </p:sp>
      <p:grpSp>
        <p:nvGrpSpPr>
          <p:cNvPr id="15398" name="Group 61"/>
          <p:cNvGrpSpPr>
            <a:grpSpLocks/>
          </p:cNvGrpSpPr>
          <p:nvPr/>
        </p:nvGrpSpPr>
        <p:grpSpPr bwMode="auto">
          <a:xfrm>
            <a:off x="6781800" y="3200400"/>
            <a:ext cx="990600" cy="304800"/>
            <a:chOff x="1296" y="1968"/>
            <a:chExt cx="624" cy="192"/>
          </a:xfrm>
        </p:grpSpPr>
        <p:sp>
          <p:nvSpPr>
            <p:cNvPr id="15430" name="Line 62"/>
            <p:cNvSpPr>
              <a:spLocks noChangeShapeType="1"/>
            </p:cNvSpPr>
            <p:nvPr/>
          </p:nvSpPr>
          <p:spPr bwMode="auto">
            <a:xfrm>
              <a:off x="1296" y="1968"/>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1" name="Line 63"/>
            <p:cNvSpPr>
              <a:spLocks noChangeShapeType="1"/>
            </p:cNvSpPr>
            <p:nvPr/>
          </p:nvSpPr>
          <p:spPr bwMode="auto">
            <a:xfrm>
              <a:off x="1296" y="2160"/>
              <a:ext cx="6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99" name="Group 64"/>
          <p:cNvGrpSpPr>
            <a:grpSpLocks/>
          </p:cNvGrpSpPr>
          <p:nvPr/>
        </p:nvGrpSpPr>
        <p:grpSpPr bwMode="auto">
          <a:xfrm>
            <a:off x="7124700" y="2743200"/>
            <a:ext cx="304800" cy="1219200"/>
            <a:chOff x="1488" y="1680"/>
            <a:chExt cx="192" cy="768"/>
          </a:xfrm>
        </p:grpSpPr>
        <p:sp>
          <p:nvSpPr>
            <p:cNvPr id="15428" name="Line 65"/>
            <p:cNvSpPr>
              <a:spLocks noChangeShapeType="1"/>
            </p:cNvSpPr>
            <p:nvPr/>
          </p:nvSpPr>
          <p:spPr bwMode="auto">
            <a:xfrm rot="-5400000">
              <a:off x="1296"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9" name="Line 66"/>
            <p:cNvSpPr>
              <a:spLocks noChangeShapeType="1"/>
            </p:cNvSpPr>
            <p:nvPr/>
          </p:nvSpPr>
          <p:spPr bwMode="auto">
            <a:xfrm rot="-5400000">
              <a:off x="1104" y="2064"/>
              <a:ext cx="7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00" name="Rectangle 67"/>
          <p:cNvSpPr>
            <a:spLocks noChangeArrowheads="1"/>
          </p:cNvSpPr>
          <p:nvPr/>
        </p:nvSpPr>
        <p:spPr bwMode="auto">
          <a:xfrm>
            <a:off x="68580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15401" name="Rectangle 68"/>
          <p:cNvSpPr>
            <a:spLocks noChangeArrowheads="1"/>
          </p:cNvSpPr>
          <p:nvPr/>
        </p:nvSpPr>
        <p:spPr bwMode="auto">
          <a:xfrm>
            <a:off x="71628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b="1">
              <a:latin typeface="Courier New" panose="02070309020205020404" pitchFamily="49" charset="0"/>
            </a:endParaRPr>
          </a:p>
        </p:txBody>
      </p:sp>
      <p:sp>
        <p:nvSpPr>
          <p:cNvPr id="15402" name="Rectangle 69"/>
          <p:cNvSpPr>
            <a:spLocks noChangeArrowheads="1"/>
          </p:cNvSpPr>
          <p:nvPr/>
        </p:nvSpPr>
        <p:spPr bwMode="auto">
          <a:xfrm>
            <a:off x="74676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5</a:t>
            </a:r>
          </a:p>
        </p:txBody>
      </p:sp>
      <p:sp>
        <p:nvSpPr>
          <p:cNvPr id="15403" name="Rectangle 70"/>
          <p:cNvSpPr>
            <a:spLocks noChangeArrowheads="1"/>
          </p:cNvSpPr>
          <p:nvPr/>
        </p:nvSpPr>
        <p:spPr bwMode="auto">
          <a:xfrm>
            <a:off x="68580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7</a:t>
            </a:r>
          </a:p>
        </p:txBody>
      </p:sp>
      <p:sp>
        <p:nvSpPr>
          <p:cNvPr id="15404" name="Rectangle 71"/>
          <p:cNvSpPr>
            <a:spLocks noChangeArrowheads="1"/>
          </p:cNvSpPr>
          <p:nvPr/>
        </p:nvSpPr>
        <p:spPr bwMode="auto">
          <a:xfrm>
            <a:off x="7162800" y="35814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8</a:t>
            </a:r>
          </a:p>
        </p:txBody>
      </p:sp>
      <p:sp>
        <p:nvSpPr>
          <p:cNvPr id="15405" name="Rectangle 72"/>
          <p:cNvSpPr>
            <a:spLocks noChangeArrowheads="1"/>
          </p:cNvSpPr>
          <p:nvPr/>
        </p:nvSpPr>
        <p:spPr bwMode="auto">
          <a:xfrm>
            <a:off x="7467600" y="3200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4</a:t>
            </a:r>
          </a:p>
        </p:txBody>
      </p:sp>
      <p:sp>
        <p:nvSpPr>
          <p:cNvPr id="15406" name="Rectangle 73"/>
          <p:cNvSpPr>
            <a:spLocks noChangeArrowheads="1"/>
          </p:cNvSpPr>
          <p:nvPr/>
        </p:nvSpPr>
        <p:spPr bwMode="auto">
          <a:xfrm>
            <a:off x="1676400" y="35814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Courier New" panose="02070309020205020404" pitchFamily="49" charset="0"/>
              </a:rPr>
              <a:t>6</a:t>
            </a:r>
          </a:p>
        </p:txBody>
      </p:sp>
      <p:sp>
        <p:nvSpPr>
          <p:cNvPr id="15407" name="Rectangle 74"/>
          <p:cNvSpPr>
            <a:spLocks noChangeArrowheads="1"/>
          </p:cNvSpPr>
          <p:nvPr/>
        </p:nvSpPr>
        <p:spPr bwMode="auto">
          <a:xfrm>
            <a:off x="381000" y="304800"/>
            <a:ext cx="990600" cy="12192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408" name="Rectangle 75"/>
          <p:cNvSpPr>
            <a:spLocks noChangeArrowheads="1"/>
          </p:cNvSpPr>
          <p:nvPr/>
        </p:nvSpPr>
        <p:spPr bwMode="auto">
          <a:xfrm>
            <a:off x="457200" y="381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1</a:t>
            </a:r>
          </a:p>
        </p:txBody>
      </p:sp>
      <p:sp>
        <p:nvSpPr>
          <p:cNvPr id="15409" name="Rectangle 76"/>
          <p:cNvSpPr>
            <a:spLocks noChangeArrowheads="1"/>
          </p:cNvSpPr>
          <p:nvPr/>
        </p:nvSpPr>
        <p:spPr bwMode="auto">
          <a:xfrm>
            <a:off x="762000" y="3810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2</a:t>
            </a:r>
          </a:p>
        </p:txBody>
      </p:sp>
      <p:sp>
        <p:nvSpPr>
          <p:cNvPr id="15410" name="Rectangle 77"/>
          <p:cNvSpPr>
            <a:spLocks noChangeArrowheads="1"/>
          </p:cNvSpPr>
          <p:nvPr/>
        </p:nvSpPr>
        <p:spPr bwMode="auto">
          <a:xfrm>
            <a:off x="1066800" y="381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3</a:t>
            </a:r>
          </a:p>
        </p:txBody>
      </p:sp>
      <p:grpSp>
        <p:nvGrpSpPr>
          <p:cNvPr id="15411" name="Group 78"/>
          <p:cNvGrpSpPr>
            <a:grpSpLocks/>
          </p:cNvGrpSpPr>
          <p:nvPr/>
        </p:nvGrpSpPr>
        <p:grpSpPr bwMode="auto">
          <a:xfrm>
            <a:off x="381000" y="762000"/>
            <a:ext cx="990600" cy="304800"/>
            <a:chOff x="1296" y="1968"/>
            <a:chExt cx="624" cy="192"/>
          </a:xfrm>
        </p:grpSpPr>
        <p:sp>
          <p:nvSpPr>
            <p:cNvPr id="15426" name="Line 79"/>
            <p:cNvSpPr>
              <a:spLocks noChangeShapeType="1"/>
            </p:cNvSpPr>
            <p:nvPr/>
          </p:nvSpPr>
          <p:spPr bwMode="auto">
            <a:xfrm>
              <a:off x="1296" y="1968"/>
              <a:ext cx="62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7" name="Line 80"/>
            <p:cNvSpPr>
              <a:spLocks noChangeShapeType="1"/>
            </p:cNvSpPr>
            <p:nvPr/>
          </p:nvSpPr>
          <p:spPr bwMode="auto">
            <a:xfrm>
              <a:off x="1296" y="2160"/>
              <a:ext cx="62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412" name="Group 81"/>
          <p:cNvGrpSpPr>
            <a:grpSpLocks/>
          </p:cNvGrpSpPr>
          <p:nvPr/>
        </p:nvGrpSpPr>
        <p:grpSpPr bwMode="auto">
          <a:xfrm>
            <a:off x="723900" y="304800"/>
            <a:ext cx="304800" cy="1219200"/>
            <a:chOff x="1488" y="1680"/>
            <a:chExt cx="192" cy="768"/>
          </a:xfrm>
        </p:grpSpPr>
        <p:sp>
          <p:nvSpPr>
            <p:cNvPr id="15424" name="Line 82"/>
            <p:cNvSpPr>
              <a:spLocks noChangeShapeType="1"/>
            </p:cNvSpPr>
            <p:nvPr/>
          </p:nvSpPr>
          <p:spPr bwMode="auto">
            <a:xfrm rot="-5400000">
              <a:off x="1296" y="2064"/>
              <a:ext cx="768"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5" name="Line 83"/>
            <p:cNvSpPr>
              <a:spLocks noChangeShapeType="1"/>
            </p:cNvSpPr>
            <p:nvPr/>
          </p:nvSpPr>
          <p:spPr bwMode="auto">
            <a:xfrm rot="-5400000">
              <a:off x="1104" y="2064"/>
              <a:ext cx="768"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13" name="Rectangle 84"/>
          <p:cNvSpPr>
            <a:spLocks noChangeArrowheads="1"/>
          </p:cNvSpPr>
          <p:nvPr/>
        </p:nvSpPr>
        <p:spPr bwMode="auto">
          <a:xfrm>
            <a:off x="457200" y="1143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7</a:t>
            </a:r>
          </a:p>
        </p:txBody>
      </p:sp>
      <p:sp>
        <p:nvSpPr>
          <p:cNvPr id="15414" name="Rectangle 85"/>
          <p:cNvSpPr>
            <a:spLocks noChangeArrowheads="1"/>
          </p:cNvSpPr>
          <p:nvPr/>
        </p:nvSpPr>
        <p:spPr bwMode="auto">
          <a:xfrm>
            <a:off x="762000" y="11430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6</a:t>
            </a:r>
          </a:p>
        </p:txBody>
      </p:sp>
      <p:sp>
        <p:nvSpPr>
          <p:cNvPr id="15415" name="Rectangle 86"/>
          <p:cNvSpPr>
            <a:spLocks noChangeArrowheads="1"/>
          </p:cNvSpPr>
          <p:nvPr/>
        </p:nvSpPr>
        <p:spPr bwMode="auto">
          <a:xfrm>
            <a:off x="1066800" y="1143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5</a:t>
            </a:r>
          </a:p>
        </p:txBody>
      </p:sp>
      <p:sp>
        <p:nvSpPr>
          <p:cNvPr id="15416" name="Rectangle 87"/>
          <p:cNvSpPr>
            <a:spLocks noChangeArrowheads="1"/>
          </p:cNvSpPr>
          <p:nvPr/>
        </p:nvSpPr>
        <p:spPr bwMode="auto">
          <a:xfrm>
            <a:off x="457200" y="762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8</a:t>
            </a:r>
          </a:p>
        </p:txBody>
      </p:sp>
      <p:sp>
        <p:nvSpPr>
          <p:cNvPr id="15417" name="Rectangle 88"/>
          <p:cNvSpPr>
            <a:spLocks noChangeArrowheads="1"/>
          </p:cNvSpPr>
          <p:nvPr/>
        </p:nvSpPr>
        <p:spPr bwMode="auto">
          <a:xfrm>
            <a:off x="762000" y="762000"/>
            <a:ext cx="277813"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 </a:t>
            </a:r>
          </a:p>
        </p:txBody>
      </p:sp>
      <p:sp>
        <p:nvSpPr>
          <p:cNvPr id="15418" name="Rectangle 89"/>
          <p:cNvSpPr>
            <a:spLocks noChangeArrowheads="1"/>
          </p:cNvSpPr>
          <p:nvPr/>
        </p:nvSpPr>
        <p:spPr bwMode="auto">
          <a:xfrm>
            <a:off x="1066800" y="762000"/>
            <a:ext cx="27622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solidFill>
                  <a:schemeClr val="accent2"/>
                </a:solidFill>
                <a:latin typeface="Courier New" panose="02070309020205020404" pitchFamily="49" charset="0"/>
              </a:rPr>
              <a:t>4</a:t>
            </a:r>
          </a:p>
        </p:txBody>
      </p:sp>
      <p:sp>
        <p:nvSpPr>
          <p:cNvPr id="15419" name="Text Box 90"/>
          <p:cNvSpPr txBox="1">
            <a:spLocks noChangeArrowheads="1"/>
          </p:cNvSpPr>
          <p:nvPr/>
        </p:nvSpPr>
        <p:spPr bwMode="auto">
          <a:xfrm>
            <a:off x="1736725" y="269875"/>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solidFill>
                  <a:schemeClr val="accent2"/>
                </a:solidFill>
              </a:rPr>
              <a:t>GOAL</a:t>
            </a:r>
          </a:p>
        </p:txBody>
      </p:sp>
      <p:sp>
        <p:nvSpPr>
          <p:cNvPr id="15420" name="Freeform 91"/>
          <p:cNvSpPr>
            <a:spLocks/>
          </p:cNvSpPr>
          <p:nvPr/>
        </p:nvSpPr>
        <p:spPr bwMode="auto">
          <a:xfrm>
            <a:off x="1524000" y="685800"/>
            <a:ext cx="1066800" cy="304800"/>
          </a:xfrm>
          <a:custGeom>
            <a:avLst/>
            <a:gdLst>
              <a:gd name="T0" fmla="*/ 914400 w 392"/>
              <a:gd name="T1" fmla="*/ 0 h 280"/>
              <a:gd name="T2" fmla="*/ 914400 w 392"/>
              <a:gd name="T3" fmla="*/ 261257 h 280"/>
              <a:gd name="T4" fmla="*/ 0 w 392"/>
              <a:gd name="T5" fmla="*/ 261257 h 280"/>
              <a:gd name="T6" fmla="*/ 0 60000 65536"/>
              <a:gd name="T7" fmla="*/ 0 60000 65536"/>
              <a:gd name="T8" fmla="*/ 0 60000 65536"/>
            </a:gdLst>
            <a:ahLst/>
            <a:cxnLst>
              <a:cxn ang="T6">
                <a:pos x="T0" y="T1"/>
              </a:cxn>
              <a:cxn ang="T7">
                <a:pos x="T2" y="T3"/>
              </a:cxn>
              <a:cxn ang="T8">
                <a:pos x="T4" y="T5"/>
              </a:cxn>
            </a:cxnLst>
            <a:rect l="0" t="0" r="r" b="b"/>
            <a:pathLst>
              <a:path w="392" h="280">
                <a:moveTo>
                  <a:pt x="336" y="0"/>
                </a:moveTo>
                <a:cubicBezTo>
                  <a:pt x="364" y="100"/>
                  <a:pt x="392" y="200"/>
                  <a:pt x="336" y="240"/>
                </a:cubicBezTo>
                <a:cubicBezTo>
                  <a:pt x="280" y="280"/>
                  <a:pt x="140" y="260"/>
                  <a:pt x="0" y="240"/>
                </a:cubicBezTo>
              </a:path>
            </a:pathLst>
          </a:custGeom>
          <a:noFill/>
          <a:ln w="57150"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21" name="Text Box 92"/>
          <p:cNvSpPr txBox="1">
            <a:spLocks noChangeArrowheads="1"/>
          </p:cNvSpPr>
          <p:nvPr/>
        </p:nvSpPr>
        <p:spPr bwMode="auto">
          <a:xfrm>
            <a:off x="1295400" y="3962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i="1"/>
              <a:t>h</a:t>
            </a:r>
            <a:r>
              <a:rPr lang="en-US" altLang="en-US"/>
              <a:t>=2</a:t>
            </a:r>
            <a:endParaRPr lang="en-US" altLang="en-US" i="1"/>
          </a:p>
        </p:txBody>
      </p:sp>
      <p:sp>
        <p:nvSpPr>
          <p:cNvPr id="15422" name="Text Box 93"/>
          <p:cNvSpPr txBox="1">
            <a:spLocks noChangeArrowheads="1"/>
          </p:cNvSpPr>
          <p:nvPr/>
        </p:nvSpPr>
        <p:spPr bwMode="auto">
          <a:xfrm>
            <a:off x="4038600" y="3962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i="1"/>
              <a:t>h</a:t>
            </a:r>
            <a:r>
              <a:rPr lang="en-US" altLang="en-US"/>
              <a:t>=4</a:t>
            </a:r>
            <a:endParaRPr lang="en-US" altLang="en-US" i="1"/>
          </a:p>
        </p:txBody>
      </p:sp>
      <p:sp>
        <p:nvSpPr>
          <p:cNvPr id="15423" name="Text Box 94"/>
          <p:cNvSpPr txBox="1">
            <a:spLocks noChangeArrowheads="1"/>
          </p:cNvSpPr>
          <p:nvPr/>
        </p:nvSpPr>
        <p:spPr bwMode="auto">
          <a:xfrm>
            <a:off x="6781800" y="3962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i="1"/>
              <a:t>h</a:t>
            </a:r>
            <a:r>
              <a:rPr lang="en-US" altLang="en-US"/>
              <a:t>=4</a:t>
            </a:r>
            <a:endParaRPr lang="en-US" altLang="en-US" i="1"/>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9CA33290-F567-4A32-8FFE-74D6ABA9804C}" type="slidenum">
              <a:rPr lang="en-US" altLang="en-US" smtClean="0"/>
              <a:pPr>
                <a:defRPr/>
              </a:pPr>
              <a:t>44</a:t>
            </a:fld>
            <a:endParaRPr lang="en-US" altLang="en-US" dirty="0"/>
          </a:p>
        </p:txBody>
      </p:sp>
    </p:spTree>
    <p:extLst>
      <p:ext uri="{BB962C8B-B14F-4D97-AF65-F5344CB8AC3E}">
        <p14:creationId xmlns:p14="http://schemas.microsoft.com/office/powerpoint/2010/main" val="4036854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altLang="en-US" smtClean="0"/>
              <a:t>Techniques</a:t>
            </a:r>
          </a:p>
        </p:txBody>
      </p:sp>
      <p:sp>
        <p:nvSpPr>
          <p:cNvPr id="16388" name="Rectangle 3"/>
          <p:cNvSpPr>
            <a:spLocks noGrp="1" noChangeArrowheads="1"/>
          </p:cNvSpPr>
          <p:nvPr>
            <p:ph type="body" idx="1"/>
          </p:nvPr>
        </p:nvSpPr>
        <p:spPr>
          <a:xfrm>
            <a:off x="228600" y="990600"/>
            <a:ext cx="8686800" cy="5486400"/>
          </a:xfrm>
        </p:spPr>
        <p:txBody>
          <a:bodyPr/>
          <a:lstStyle/>
          <a:p>
            <a:r>
              <a:rPr lang="en-US" altLang="en-US" dirty="0" smtClean="0"/>
              <a:t>There are a variety of search techniques that rely on the estimate provided by a heuristic function.</a:t>
            </a:r>
          </a:p>
          <a:p>
            <a:r>
              <a:rPr lang="en-US" altLang="en-US" dirty="0" smtClean="0"/>
              <a:t>In all cases - the quality (accuracy) of the heuristic is important in real-life application of the technique!</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45</a:t>
            </a:fld>
            <a:endParaRPr lang="en-US" altLang="en-US" dirty="0"/>
          </a:p>
        </p:txBody>
      </p:sp>
    </p:spTree>
    <p:extLst>
      <p:ext uri="{BB962C8B-B14F-4D97-AF65-F5344CB8AC3E}">
        <p14:creationId xmlns:p14="http://schemas.microsoft.com/office/powerpoint/2010/main" val="62835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smtClean="0"/>
              <a:t>Generate-and-test</a:t>
            </a:r>
          </a:p>
        </p:txBody>
      </p:sp>
      <p:sp>
        <p:nvSpPr>
          <p:cNvPr id="17412" name="Rectangle 3"/>
          <p:cNvSpPr>
            <a:spLocks noGrp="1" noChangeArrowheads="1"/>
          </p:cNvSpPr>
          <p:nvPr>
            <p:ph type="body" idx="1"/>
          </p:nvPr>
        </p:nvSpPr>
        <p:spPr/>
        <p:txBody>
          <a:bodyPr/>
          <a:lstStyle/>
          <a:p>
            <a:r>
              <a:rPr lang="en-US" altLang="en-US" dirty="0" smtClean="0"/>
              <a:t>Very simple strategy - just keep guessing.</a:t>
            </a:r>
          </a:p>
          <a:p>
            <a:pPr>
              <a:buFontTx/>
              <a:buNone/>
            </a:pPr>
            <a:endParaRPr lang="en-US" altLang="en-US" sz="2400" dirty="0" smtClean="0">
              <a:latin typeface="Courier New" panose="02070309020205020404" pitchFamily="49" charset="0"/>
            </a:endParaRPr>
          </a:p>
          <a:p>
            <a:pPr>
              <a:buFontTx/>
              <a:buNone/>
            </a:pPr>
            <a:r>
              <a:rPr lang="en-US" altLang="en-US" sz="2400" b="1" dirty="0" smtClean="0">
                <a:latin typeface="Courier New" panose="02070309020205020404" pitchFamily="49" charset="0"/>
              </a:rPr>
              <a:t>	</a:t>
            </a:r>
            <a:r>
              <a:rPr lang="en-US" altLang="en-US" sz="2400" i="1" dirty="0">
                <a:latin typeface="Courier New" panose="02070309020205020404" pitchFamily="49" charset="0"/>
              </a:rPr>
              <a:t>D</a:t>
            </a:r>
            <a:r>
              <a:rPr lang="en-US" altLang="en-US" sz="2400" i="1" dirty="0" smtClean="0">
                <a:latin typeface="Courier New" panose="02070309020205020404" pitchFamily="49" charset="0"/>
              </a:rPr>
              <a:t>o </a:t>
            </a:r>
            <a:r>
              <a:rPr lang="en-US" altLang="en-US" sz="2400" i="1" dirty="0" smtClean="0">
                <a:latin typeface="Courier New" panose="02070309020205020404" pitchFamily="49" charset="0"/>
              </a:rPr>
              <a:t>while goal not accomplished</a:t>
            </a:r>
          </a:p>
          <a:p>
            <a:pPr lvl="1">
              <a:buFontTx/>
              <a:buNone/>
            </a:pPr>
            <a:r>
              <a:rPr lang="en-US" altLang="en-US" sz="2400" i="1" dirty="0" smtClean="0">
                <a:latin typeface="Courier New" panose="02070309020205020404" pitchFamily="49" charset="0"/>
              </a:rPr>
              <a:t>	</a:t>
            </a:r>
            <a:r>
              <a:rPr lang="en-US" altLang="en-US" sz="2400" i="1" dirty="0" smtClean="0">
                <a:latin typeface="Courier New" panose="02070309020205020404" pitchFamily="49" charset="0"/>
              </a:rPr>
              <a:t>Generate </a:t>
            </a:r>
            <a:r>
              <a:rPr lang="en-US" altLang="en-US" sz="2400" i="1" dirty="0" smtClean="0">
                <a:latin typeface="Courier New" panose="02070309020205020404" pitchFamily="49" charset="0"/>
              </a:rPr>
              <a:t>a possible solution</a:t>
            </a:r>
            <a:endParaRPr lang="en-US" altLang="en-US" sz="2400" dirty="0" smtClean="0">
              <a:latin typeface="Courier New" panose="02070309020205020404" pitchFamily="49" charset="0"/>
            </a:endParaRPr>
          </a:p>
          <a:p>
            <a:pPr lvl="1">
              <a:buFontTx/>
              <a:buNone/>
            </a:pPr>
            <a:r>
              <a:rPr lang="en-US" altLang="en-US" sz="2400" dirty="0" smtClean="0">
                <a:latin typeface="Courier New" panose="02070309020205020404" pitchFamily="49" charset="0"/>
              </a:rPr>
              <a:t>	</a:t>
            </a:r>
            <a:r>
              <a:rPr lang="en-US" altLang="en-US" sz="2400" i="1" dirty="0" smtClean="0">
                <a:latin typeface="Courier New" panose="02070309020205020404" pitchFamily="49" charset="0"/>
              </a:rPr>
              <a:t>Test </a:t>
            </a:r>
            <a:r>
              <a:rPr lang="en-US" altLang="en-US" sz="2400" i="1" dirty="0" smtClean="0">
                <a:latin typeface="Courier New" panose="02070309020205020404" pitchFamily="49" charset="0"/>
              </a:rPr>
              <a:t>solution to see if it is a goal</a:t>
            </a:r>
            <a:endParaRPr lang="en-US" altLang="en-US" sz="2400" dirty="0" smtClean="0">
              <a:latin typeface="Courier New" panose="02070309020205020404" pitchFamily="49" charset="0"/>
            </a:endParaRPr>
          </a:p>
          <a:p>
            <a:endParaRPr lang="en-US" altLang="en-US" dirty="0" smtClean="0"/>
          </a:p>
          <a:p>
            <a:r>
              <a:rPr lang="en-US" altLang="en-US" dirty="0" smtClean="0"/>
              <a:t>Heuristics may be used to determine the specific rules for solution generation.</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46</a:t>
            </a:fld>
            <a:endParaRPr lang="en-US" altLang="en-US" dirty="0"/>
          </a:p>
        </p:txBody>
      </p:sp>
    </p:spTree>
    <p:extLst>
      <p:ext uri="{BB962C8B-B14F-4D97-AF65-F5344CB8AC3E}">
        <p14:creationId xmlns:p14="http://schemas.microsoft.com/office/powerpoint/2010/main" val="3548094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165100"/>
            <a:ext cx="7772400" cy="1143000"/>
          </a:xfrm>
        </p:spPr>
        <p:txBody>
          <a:bodyPr/>
          <a:lstStyle/>
          <a:p>
            <a:r>
              <a:rPr lang="en-US" altLang="en-US" dirty="0" smtClean="0"/>
              <a:t>Example - Traveling Salesman Problem (TSP)</a:t>
            </a:r>
          </a:p>
        </p:txBody>
      </p:sp>
      <p:sp>
        <p:nvSpPr>
          <p:cNvPr id="19460" name="Rectangle 3"/>
          <p:cNvSpPr>
            <a:spLocks noGrp="1" noChangeArrowheads="1"/>
          </p:cNvSpPr>
          <p:nvPr>
            <p:ph type="body" idx="1"/>
          </p:nvPr>
        </p:nvSpPr>
        <p:spPr>
          <a:xfrm>
            <a:off x="228600" y="1600200"/>
            <a:ext cx="8686800" cy="4495800"/>
          </a:xfrm>
        </p:spPr>
        <p:txBody>
          <a:bodyPr/>
          <a:lstStyle/>
          <a:p>
            <a:r>
              <a:rPr lang="en-US" altLang="en-US" dirty="0" smtClean="0"/>
              <a:t>Traveler needs to visit </a:t>
            </a:r>
            <a:r>
              <a:rPr lang="en-US" altLang="en-US" i="1" dirty="0" smtClean="0"/>
              <a:t>n</a:t>
            </a:r>
            <a:r>
              <a:rPr lang="en-US" altLang="en-US" dirty="0" smtClean="0"/>
              <a:t> cities.</a:t>
            </a:r>
          </a:p>
          <a:p>
            <a:r>
              <a:rPr lang="en-US" altLang="en-US" dirty="0" smtClean="0"/>
              <a:t>Know the distance between each pair of cities.</a:t>
            </a:r>
          </a:p>
          <a:p>
            <a:r>
              <a:rPr lang="en-US" altLang="en-US" dirty="0" smtClean="0"/>
              <a:t>Want to know the shortest route that visits all the cities once.</a:t>
            </a:r>
          </a:p>
          <a:p>
            <a:r>
              <a:rPr lang="en-US" altLang="en-US" i="1" dirty="0" smtClean="0"/>
              <a:t>n=80 </a:t>
            </a:r>
            <a:r>
              <a:rPr lang="en-US" altLang="en-US" dirty="0" smtClean="0"/>
              <a:t>will take millions of years to solve exhaustively! </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47</a:t>
            </a:fld>
            <a:endParaRPr lang="en-US" altLang="en-US" dirty="0"/>
          </a:p>
        </p:txBody>
      </p:sp>
    </p:spTree>
    <p:extLst>
      <p:ext uri="{BB962C8B-B14F-4D97-AF65-F5344CB8AC3E}">
        <p14:creationId xmlns:p14="http://schemas.microsoft.com/office/powerpoint/2010/main" val="1507689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Line 9"/>
          <p:cNvSpPr>
            <a:spLocks noChangeShapeType="1"/>
          </p:cNvSpPr>
          <p:nvPr/>
        </p:nvSpPr>
        <p:spPr bwMode="auto">
          <a:xfrm>
            <a:off x="2514600" y="2209800"/>
            <a:ext cx="4038600" cy="2514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Line 10"/>
          <p:cNvSpPr>
            <a:spLocks noChangeShapeType="1"/>
          </p:cNvSpPr>
          <p:nvPr/>
        </p:nvSpPr>
        <p:spPr bwMode="auto">
          <a:xfrm flipH="1">
            <a:off x="2514600" y="2209800"/>
            <a:ext cx="4038600" cy="2514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8"/>
          <p:cNvSpPr>
            <a:spLocks noChangeArrowheads="1"/>
          </p:cNvSpPr>
          <p:nvPr/>
        </p:nvSpPr>
        <p:spPr bwMode="auto">
          <a:xfrm>
            <a:off x="2514600" y="2209800"/>
            <a:ext cx="4038600" cy="25146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6" name="Rectangle 2"/>
          <p:cNvSpPr>
            <a:spLocks noGrp="1" noChangeArrowheads="1"/>
          </p:cNvSpPr>
          <p:nvPr>
            <p:ph type="title"/>
          </p:nvPr>
        </p:nvSpPr>
        <p:spPr/>
        <p:txBody>
          <a:bodyPr/>
          <a:lstStyle/>
          <a:p>
            <a:r>
              <a:rPr lang="en-US" altLang="en-US" smtClean="0"/>
              <a:t>TSP Example</a:t>
            </a:r>
          </a:p>
        </p:txBody>
      </p:sp>
      <p:sp>
        <p:nvSpPr>
          <p:cNvPr id="20487" name="Oval 4"/>
          <p:cNvSpPr>
            <a:spLocks noChangeArrowheads="1"/>
          </p:cNvSpPr>
          <p:nvPr/>
        </p:nvSpPr>
        <p:spPr bwMode="auto">
          <a:xfrm>
            <a:off x="2057400" y="1752600"/>
            <a:ext cx="914400" cy="91440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a:latin typeface="News Gothic" panose="020B0503020103020203" pitchFamily="34" charset="0"/>
              </a:rPr>
              <a:t>A</a:t>
            </a:r>
            <a:endParaRPr lang="en-US" altLang="en-US"/>
          </a:p>
        </p:txBody>
      </p:sp>
      <p:sp>
        <p:nvSpPr>
          <p:cNvPr id="20488" name="Oval 5"/>
          <p:cNvSpPr>
            <a:spLocks noChangeArrowheads="1"/>
          </p:cNvSpPr>
          <p:nvPr/>
        </p:nvSpPr>
        <p:spPr bwMode="auto">
          <a:xfrm>
            <a:off x="6096000" y="1752600"/>
            <a:ext cx="914400" cy="91440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a:latin typeface="News Gothic" panose="020B0503020103020203" pitchFamily="34" charset="0"/>
              </a:rPr>
              <a:t>B</a:t>
            </a:r>
            <a:endParaRPr lang="en-US" altLang="en-US"/>
          </a:p>
        </p:txBody>
      </p:sp>
      <p:sp>
        <p:nvSpPr>
          <p:cNvPr id="20489" name="Oval 6"/>
          <p:cNvSpPr>
            <a:spLocks noChangeArrowheads="1"/>
          </p:cNvSpPr>
          <p:nvPr/>
        </p:nvSpPr>
        <p:spPr bwMode="auto">
          <a:xfrm>
            <a:off x="6096000" y="4267200"/>
            <a:ext cx="914400" cy="91440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a:latin typeface="News Gothic" panose="020B0503020103020203" pitchFamily="34" charset="0"/>
              </a:rPr>
              <a:t>C</a:t>
            </a:r>
            <a:endParaRPr lang="en-US" altLang="en-US"/>
          </a:p>
        </p:txBody>
      </p:sp>
      <p:sp>
        <p:nvSpPr>
          <p:cNvPr id="20490" name="Oval 7"/>
          <p:cNvSpPr>
            <a:spLocks noChangeArrowheads="1"/>
          </p:cNvSpPr>
          <p:nvPr/>
        </p:nvSpPr>
        <p:spPr bwMode="auto">
          <a:xfrm>
            <a:off x="2057400" y="4267200"/>
            <a:ext cx="914400" cy="914400"/>
          </a:xfrm>
          <a:prstGeom prst="ellipse">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600" b="1">
                <a:latin typeface="News Gothic" panose="020B0503020103020203" pitchFamily="34" charset="0"/>
              </a:rPr>
              <a:t>D</a:t>
            </a:r>
            <a:endParaRPr lang="en-US" altLang="en-US"/>
          </a:p>
        </p:txBody>
      </p:sp>
      <p:sp>
        <p:nvSpPr>
          <p:cNvPr id="20491" name="Text Box 13"/>
          <p:cNvSpPr txBox="1">
            <a:spLocks noChangeArrowheads="1"/>
          </p:cNvSpPr>
          <p:nvPr/>
        </p:nvSpPr>
        <p:spPr bwMode="auto">
          <a:xfrm>
            <a:off x="4267200" y="4495800"/>
            <a:ext cx="396875"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latin typeface="Courier New" panose="02070309020205020404" pitchFamily="49" charset="0"/>
              </a:rPr>
              <a:t>4</a:t>
            </a:r>
          </a:p>
        </p:txBody>
      </p:sp>
      <p:sp>
        <p:nvSpPr>
          <p:cNvPr id="20492" name="Text Box 14"/>
          <p:cNvSpPr txBox="1">
            <a:spLocks noChangeArrowheads="1"/>
          </p:cNvSpPr>
          <p:nvPr/>
        </p:nvSpPr>
        <p:spPr bwMode="auto">
          <a:xfrm>
            <a:off x="4343400" y="1981200"/>
            <a:ext cx="396875"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latin typeface="Courier New" panose="02070309020205020404" pitchFamily="49" charset="0"/>
              </a:rPr>
              <a:t>6</a:t>
            </a:r>
          </a:p>
        </p:txBody>
      </p:sp>
      <p:sp>
        <p:nvSpPr>
          <p:cNvPr id="20493" name="Text Box 15"/>
          <p:cNvSpPr txBox="1">
            <a:spLocks noChangeArrowheads="1"/>
          </p:cNvSpPr>
          <p:nvPr/>
        </p:nvSpPr>
        <p:spPr bwMode="auto">
          <a:xfrm>
            <a:off x="6324600" y="3200400"/>
            <a:ext cx="396875"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latin typeface="Courier New" panose="02070309020205020404" pitchFamily="49" charset="0"/>
              </a:rPr>
              <a:t>3</a:t>
            </a:r>
          </a:p>
        </p:txBody>
      </p:sp>
      <p:sp>
        <p:nvSpPr>
          <p:cNvPr id="20494" name="Text Box 16"/>
          <p:cNvSpPr txBox="1">
            <a:spLocks noChangeArrowheads="1"/>
          </p:cNvSpPr>
          <p:nvPr/>
        </p:nvSpPr>
        <p:spPr bwMode="auto">
          <a:xfrm>
            <a:off x="2209800" y="3276600"/>
            <a:ext cx="396875"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latin typeface="Courier New" panose="02070309020205020404" pitchFamily="49" charset="0"/>
              </a:rPr>
              <a:t>5</a:t>
            </a:r>
          </a:p>
        </p:txBody>
      </p:sp>
      <p:sp>
        <p:nvSpPr>
          <p:cNvPr id="20495" name="Text Box 17"/>
          <p:cNvSpPr txBox="1">
            <a:spLocks noChangeArrowheads="1"/>
          </p:cNvSpPr>
          <p:nvPr/>
        </p:nvSpPr>
        <p:spPr bwMode="auto">
          <a:xfrm>
            <a:off x="3505200" y="2667000"/>
            <a:ext cx="396875"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latin typeface="Courier New" panose="02070309020205020404" pitchFamily="49" charset="0"/>
              </a:rPr>
              <a:t>1</a:t>
            </a:r>
          </a:p>
        </p:txBody>
      </p:sp>
      <p:sp>
        <p:nvSpPr>
          <p:cNvPr id="20496" name="Text Box 18"/>
          <p:cNvSpPr txBox="1">
            <a:spLocks noChangeArrowheads="1"/>
          </p:cNvSpPr>
          <p:nvPr/>
        </p:nvSpPr>
        <p:spPr bwMode="auto">
          <a:xfrm>
            <a:off x="5257800" y="2667000"/>
            <a:ext cx="396875"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a:latin typeface="Courier New" panose="02070309020205020404" pitchFamily="49" charset="0"/>
              </a:rPr>
              <a:t>2</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48</a:t>
            </a:fld>
            <a:endParaRPr lang="en-US" altLang="en-US" dirty="0"/>
          </a:p>
        </p:txBody>
      </p:sp>
    </p:spTree>
    <p:extLst>
      <p:ext uri="{BB962C8B-B14F-4D97-AF65-F5344CB8AC3E}">
        <p14:creationId xmlns:p14="http://schemas.microsoft.com/office/powerpoint/2010/main" val="3772992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228600" y="1219200"/>
            <a:ext cx="4800600" cy="4114800"/>
          </a:xfrm>
        </p:spPr>
        <p:txBody>
          <a:bodyPr/>
          <a:lstStyle/>
          <a:p>
            <a:r>
              <a:rPr lang="en-US" altLang="en-US" dirty="0" smtClean="0"/>
              <a:t>TSP - generation of possible solutions is done in lexicographical order of cities</a:t>
            </a:r>
            <a:r>
              <a:rPr lang="en-US" altLang="en-US" dirty="0" smtClean="0"/>
              <a:t>:</a:t>
            </a:r>
          </a:p>
          <a:p>
            <a:pPr marL="0" indent="0">
              <a:buNone/>
            </a:pPr>
            <a:endParaRPr lang="en-US" altLang="en-US" sz="1200" dirty="0" smtClean="0"/>
          </a:p>
          <a:p>
            <a:pPr lvl="1">
              <a:buFontTx/>
              <a:buNone/>
            </a:pPr>
            <a:r>
              <a:rPr lang="en-US" altLang="en-US" dirty="0" smtClean="0">
                <a:latin typeface="News Gothic" panose="020B0503020103020203" pitchFamily="34" charset="0"/>
              </a:rPr>
              <a:t>1. A - B - C - D</a:t>
            </a:r>
          </a:p>
          <a:p>
            <a:pPr lvl="1">
              <a:buFontTx/>
              <a:buNone/>
            </a:pPr>
            <a:r>
              <a:rPr lang="en-US" altLang="en-US" dirty="0" smtClean="0">
                <a:latin typeface="News Gothic" panose="020B0503020103020203" pitchFamily="34" charset="0"/>
              </a:rPr>
              <a:t>2. A - B - D - C</a:t>
            </a:r>
          </a:p>
          <a:p>
            <a:pPr lvl="1">
              <a:buFontTx/>
              <a:buNone/>
            </a:pPr>
            <a:r>
              <a:rPr lang="en-US" altLang="en-US" dirty="0" smtClean="0">
                <a:latin typeface="News Gothic" panose="020B0503020103020203" pitchFamily="34" charset="0"/>
              </a:rPr>
              <a:t>3. A - C - B - D</a:t>
            </a:r>
          </a:p>
          <a:p>
            <a:pPr lvl="1">
              <a:buFontTx/>
              <a:buNone/>
            </a:pPr>
            <a:r>
              <a:rPr lang="en-US" altLang="en-US" dirty="0" smtClean="0">
                <a:latin typeface="News Gothic" panose="020B0503020103020203" pitchFamily="34" charset="0"/>
              </a:rPr>
              <a:t>4. A - C - D - B</a:t>
            </a:r>
          </a:p>
          <a:p>
            <a:pPr lvl="1">
              <a:buFontTx/>
              <a:buNone/>
            </a:pPr>
            <a:r>
              <a:rPr lang="en-US" altLang="en-US" dirty="0" smtClean="0">
                <a:latin typeface="News Gothic" panose="020B0503020103020203" pitchFamily="34" charset="0"/>
              </a:rPr>
              <a:t>...</a:t>
            </a:r>
          </a:p>
        </p:txBody>
      </p:sp>
      <p:sp>
        <p:nvSpPr>
          <p:cNvPr id="22532" name="Rectangle 2"/>
          <p:cNvSpPr>
            <a:spLocks noGrp="1" noChangeArrowheads="1"/>
          </p:cNvSpPr>
          <p:nvPr>
            <p:ph type="title"/>
          </p:nvPr>
        </p:nvSpPr>
        <p:spPr/>
        <p:txBody>
          <a:bodyPr/>
          <a:lstStyle/>
          <a:p>
            <a:r>
              <a:rPr lang="en-US" altLang="en-US" dirty="0" smtClean="0"/>
              <a:t>Generate-and-Test </a:t>
            </a:r>
            <a:r>
              <a:rPr lang="en-US" altLang="en-US" dirty="0" smtClean="0"/>
              <a:t>Example</a:t>
            </a:r>
          </a:p>
        </p:txBody>
      </p:sp>
      <p:grpSp>
        <p:nvGrpSpPr>
          <p:cNvPr id="22533" name="Group 60"/>
          <p:cNvGrpSpPr>
            <a:grpSpLocks/>
          </p:cNvGrpSpPr>
          <p:nvPr/>
        </p:nvGrpSpPr>
        <p:grpSpPr bwMode="auto">
          <a:xfrm>
            <a:off x="4114800" y="1371600"/>
            <a:ext cx="4629150" cy="4343400"/>
            <a:chOff x="2544" y="1104"/>
            <a:chExt cx="2916" cy="2736"/>
          </a:xfrm>
        </p:grpSpPr>
        <p:grpSp>
          <p:nvGrpSpPr>
            <p:cNvPr id="22534" name="Group 38"/>
            <p:cNvGrpSpPr>
              <a:grpSpLocks/>
            </p:cNvGrpSpPr>
            <p:nvPr/>
          </p:nvGrpSpPr>
          <p:grpSpPr bwMode="auto">
            <a:xfrm>
              <a:off x="3562" y="1536"/>
              <a:ext cx="1898" cy="288"/>
              <a:chOff x="3274" y="1536"/>
              <a:chExt cx="1898" cy="288"/>
            </a:xfrm>
          </p:grpSpPr>
          <p:sp>
            <p:nvSpPr>
              <p:cNvPr id="22579" name="Text Box 8"/>
              <p:cNvSpPr txBox="1">
                <a:spLocks noChangeArrowheads="1"/>
              </p:cNvSpPr>
              <p:nvPr/>
            </p:nvSpPr>
            <p:spPr bwMode="auto">
              <a:xfrm>
                <a:off x="3274" y="153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A</a:t>
                </a:r>
              </a:p>
            </p:txBody>
          </p:sp>
          <p:sp>
            <p:nvSpPr>
              <p:cNvPr id="22580" name="Text Box 9"/>
              <p:cNvSpPr txBox="1">
                <a:spLocks noChangeArrowheads="1"/>
              </p:cNvSpPr>
              <p:nvPr/>
            </p:nvSpPr>
            <p:spPr bwMode="auto">
              <a:xfrm>
                <a:off x="3814" y="1536"/>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B</a:t>
                </a:r>
              </a:p>
            </p:txBody>
          </p:sp>
          <p:sp>
            <p:nvSpPr>
              <p:cNvPr id="22581" name="Text Box 10"/>
              <p:cNvSpPr txBox="1">
                <a:spLocks noChangeArrowheads="1"/>
              </p:cNvSpPr>
              <p:nvPr/>
            </p:nvSpPr>
            <p:spPr bwMode="auto">
              <a:xfrm>
                <a:off x="4368" y="1536"/>
                <a:ext cx="2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C</a:t>
                </a:r>
              </a:p>
            </p:txBody>
          </p:sp>
          <p:sp>
            <p:nvSpPr>
              <p:cNvPr id="22582" name="Text Box 11"/>
              <p:cNvSpPr txBox="1">
                <a:spLocks noChangeArrowheads="1"/>
              </p:cNvSpPr>
              <p:nvPr/>
            </p:nvSpPr>
            <p:spPr bwMode="auto">
              <a:xfrm>
                <a:off x="4916" y="1536"/>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D</a:t>
                </a:r>
              </a:p>
            </p:txBody>
          </p:sp>
        </p:grpSp>
        <p:grpSp>
          <p:nvGrpSpPr>
            <p:cNvPr id="22535" name="Group 37"/>
            <p:cNvGrpSpPr>
              <a:grpSpLocks/>
            </p:cNvGrpSpPr>
            <p:nvPr/>
          </p:nvGrpSpPr>
          <p:grpSpPr bwMode="auto">
            <a:xfrm>
              <a:off x="2758" y="2208"/>
              <a:ext cx="1818" cy="288"/>
              <a:chOff x="2710" y="2400"/>
              <a:chExt cx="1818" cy="288"/>
            </a:xfrm>
          </p:grpSpPr>
          <p:sp>
            <p:nvSpPr>
              <p:cNvPr id="22576" name="Text Box 13"/>
              <p:cNvSpPr txBox="1">
                <a:spLocks noChangeArrowheads="1"/>
              </p:cNvSpPr>
              <p:nvPr/>
            </p:nvSpPr>
            <p:spPr bwMode="auto">
              <a:xfrm>
                <a:off x="2710" y="2400"/>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B</a:t>
                </a:r>
              </a:p>
            </p:txBody>
          </p:sp>
          <p:sp>
            <p:nvSpPr>
              <p:cNvPr id="22577" name="Text Box 14"/>
              <p:cNvSpPr txBox="1">
                <a:spLocks noChangeArrowheads="1"/>
              </p:cNvSpPr>
              <p:nvPr/>
            </p:nvSpPr>
            <p:spPr bwMode="auto">
              <a:xfrm>
                <a:off x="3494" y="2400"/>
                <a:ext cx="2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C</a:t>
                </a:r>
              </a:p>
            </p:txBody>
          </p:sp>
          <p:sp>
            <p:nvSpPr>
              <p:cNvPr id="22578" name="Text Box 15"/>
              <p:cNvSpPr txBox="1">
                <a:spLocks noChangeArrowheads="1"/>
              </p:cNvSpPr>
              <p:nvPr/>
            </p:nvSpPr>
            <p:spPr bwMode="auto">
              <a:xfrm>
                <a:off x="4272" y="2400"/>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D</a:t>
                </a:r>
              </a:p>
            </p:txBody>
          </p:sp>
        </p:grpSp>
        <p:grpSp>
          <p:nvGrpSpPr>
            <p:cNvPr id="22536" name="Group 36"/>
            <p:cNvGrpSpPr>
              <a:grpSpLocks/>
            </p:cNvGrpSpPr>
            <p:nvPr/>
          </p:nvGrpSpPr>
          <p:grpSpPr bwMode="auto">
            <a:xfrm>
              <a:off x="2544" y="2880"/>
              <a:ext cx="2220" cy="288"/>
              <a:chOff x="2496" y="3072"/>
              <a:chExt cx="2220" cy="288"/>
            </a:xfrm>
          </p:grpSpPr>
          <p:grpSp>
            <p:nvGrpSpPr>
              <p:cNvPr id="22567" name="Group 19"/>
              <p:cNvGrpSpPr>
                <a:grpSpLocks/>
              </p:cNvGrpSpPr>
              <p:nvPr/>
            </p:nvGrpSpPr>
            <p:grpSpPr bwMode="auto">
              <a:xfrm>
                <a:off x="2496" y="3072"/>
                <a:ext cx="688" cy="288"/>
                <a:chOff x="2400" y="3072"/>
                <a:chExt cx="688" cy="288"/>
              </a:xfrm>
            </p:grpSpPr>
            <p:sp>
              <p:nvSpPr>
                <p:cNvPr id="22574" name="Text Box 17"/>
                <p:cNvSpPr txBox="1">
                  <a:spLocks noChangeArrowheads="1"/>
                </p:cNvSpPr>
                <p:nvPr/>
              </p:nvSpPr>
              <p:spPr bwMode="auto">
                <a:xfrm>
                  <a:off x="2400" y="3072"/>
                  <a:ext cx="2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C</a:t>
                  </a:r>
                </a:p>
              </p:txBody>
            </p:sp>
            <p:sp>
              <p:nvSpPr>
                <p:cNvPr id="22575" name="Text Box 18"/>
                <p:cNvSpPr txBox="1">
                  <a:spLocks noChangeArrowheads="1"/>
                </p:cNvSpPr>
                <p:nvPr/>
              </p:nvSpPr>
              <p:spPr bwMode="auto">
                <a:xfrm>
                  <a:off x="2832" y="3072"/>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D</a:t>
                  </a:r>
                </a:p>
              </p:txBody>
            </p:sp>
          </p:grpSp>
          <p:grpSp>
            <p:nvGrpSpPr>
              <p:cNvPr id="22568" name="Group 20"/>
              <p:cNvGrpSpPr>
                <a:grpSpLocks/>
              </p:cNvGrpSpPr>
              <p:nvPr/>
            </p:nvGrpSpPr>
            <p:grpSpPr bwMode="auto">
              <a:xfrm>
                <a:off x="4032" y="3072"/>
                <a:ext cx="684" cy="288"/>
                <a:chOff x="2400" y="3072"/>
                <a:chExt cx="684" cy="288"/>
              </a:xfrm>
            </p:grpSpPr>
            <p:sp>
              <p:nvSpPr>
                <p:cNvPr id="22572" name="Text Box 21"/>
                <p:cNvSpPr txBox="1">
                  <a:spLocks noChangeArrowheads="1"/>
                </p:cNvSpPr>
                <p:nvPr/>
              </p:nvSpPr>
              <p:spPr bwMode="auto">
                <a:xfrm>
                  <a:off x="2400" y="3072"/>
                  <a:ext cx="2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C</a:t>
                  </a:r>
                </a:p>
              </p:txBody>
            </p:sp>
            <p:sp>
              <p:nvSpPr>
                <p:cNvPr id="22573" name="Text Box 22"/>
                <p:cNvSpPr txBox="1">
                  <a:spLocks noChangeArrowheads="1"/>
                </p:cNvSpPr>
                <p:nvPr/>
              </p:nvSpPr>
              <p:spPr bwMode="auto">
                <a:xfrm>
                  <a:off x="2832" y="3072"/>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B</a:t>
                  </a:r>
                </a:p>
              </p:txBody>
            </p:sp>
          </p:grpSp>
          <p:grpSp>
            <p:nvGrpSpPr>
              <p:cNvPr id="22569" name="Group 23"/>
              <p:cNvGrpSpPr>
                <a:grpSpLocks/>
              </p:cNvGrpSpPr>
              <p:nvPr/>
            </p:nvGrpSpPr>
            <p:grpSpPr bwMode="auto">
              <a:xfrm>
                <a:off x="3264" y="3072"/>
                <a:ext cx="688" cy="288"/>
                <a:chOff x="2400" y="3072"/>
                <a:chExt cx="688" cy="288"/>
              </a:xfrm>
            </p:grpSpPr>
            <p:sp>
              <p:nvSpPr>
                <p:cNvPr id="22570" name="Text Box 24"/>
                <p:cNvSpPr txBox="1">
                  <a:spLocks noChangeArrowheads="1"/>
                </p:cNvSpPr>
                <p:nvPr/>
              </p:nvSpPr>
              <p:spPr bwMode="auto">
                <a:xfrm>
                  <a:off x="2400" y="3072"/>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B</a:t>
                  </a:r>
                </a:p>
              </p:txBody>
            </p:sp>
            <p:sp>
              <p:nvSpPr>
                <p:cNvPr id="22571" name="Text Box 25"/>
                <p:cNvSpPr txBox="1">
                  <a:spLocks noChangeArrowheads="1"/>
                </p:cNvSpPr>
                <p:nvPr/>
              </p:nvSpPr>
              <p:spPr bwMode="auto">
                <a:xfrm>
                  <a:off x="2832" y="3072"/>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D</a:t>
                  </a:r>
                </a:p>
              </p:txBody>
            </p:sp>
          </p:grpSp>
        </p:grpSp>
        <p:grpSp>
          <p:nvGrpSpPr>
            <p:cNvPr id="22537" name="Group 35"/>
            <p:cNvGrpSpPr>
              <a:grpSpLocks/>
            </p:cNvGrpSpPr>
            <p:nvPr/>
          </p:nvGrpSpPr>
          <p:grpSpPr bwMode="auto">
            <a:xfrm>
              <a:off x="2544" y="3552"/>
              <a:ext cx="2214" cy="288"/>
              <a:chOff x="2496" y="3552"/>
              <a:chExt cx="2214" cy="288"/>
            </a:xfrm>
          </p:grpSpPr>
          <p:grpSp>
            <p:nvGrpSpPr>
              <p:cNvPr id="22558" name="Group 26"/>
              <p:cNvGrpSpPr>
                <a:grpSpLocks/>
              </p:cNvGrpSpPr>
              <p:nvPr/>
            </p:nvGrpSpPr>
            <p:grpSpPr bwMode="auto">
              <a:xfrm>
                <a:off x="2496" y="3552"/>
                <a:ext cx="678" cy="288"/>
                <a:chOff x="2400" y="3072"/>
                <a:chExt cx="678" cy="288"/>
              </a:xfrm>
            </p:grpSpPr>
            <p:sp>
              <p:nvSpPr>
                <p:cNvPr id="22565" name="Text Box 27"/>
                <p:cNvSpPr txBox="1">
                  <a:spLocks noChangeArrowheads="1"/>
                </p:cNvSpPr>
                <p:nvPr/>
              </p:nvSpPr>
              <p:spPr bwMode="auto">
                <a:xfrm>
                  <a:off x="2400" y="3072"/>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D</a:t>
                  </a:r>
                </a:p>
              </p:txBody>
            </p:sp>
            <p:sp>
              <p:nvSpPr>
                <p:cNvPr id="22566" name="Text Box 28"/>
                <p:cNvSpPr txBox="1">
                  <a:spLocks noChangeArrowheads="1"/>
                </p:cNvSpPr>
                <p:nvPr/>
              </p:nvSpPr>
              <p:spPr bwMode="auto">
                <a:xfrm>
                  <a:off x="2832" y="3072"/>
                  <a:ext cx="2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C</a:t>
                  </a:r>
                </a:p>
              </p:txBody>
            </p:sp>
          </p:grpSp>
          <p:grpSp>
            <p:nvGrpSpPr>
              <p:cNvPr id="22559" name="Group 29"/>
              <p:cNvGrpSpPr>
                <a:grpSpLocks/>
              </p:cNvGrpSpPr>
              <p:nvPr/>
            </p:nvGrpSpPr>
            <p:grpSpPr bwMode="auto">
              <a:xfrm>
                <a:off x="4032" y="3552"/>
                <a:ext cx="678" cy="288"/>
                <a:chOff x="2400" y="3072"/>
                <a:chExt cx="678" cy="288"/>
              </a:xfrm>
            </p:grpSpPr>
            <p:sp>
              <p:nvSpPr>
                <p:cNvPr id="22563" name="Text Box 30"/>
                <p:cNvSpPr txBox="1">
                  <a:spLocks noChangeArrowheads="1"/>
                </p:cNvSpPr>
                <p:nvPr/>
              </p:nvSpPr>
              <p:spPr bwMode="auto">
                <a:xfrm>
                  <a:off x="2400" y="3072"/>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B</a:t>
                  </a:r>
                </a:p>
              </p:txBody>
            </p:sp>
            <p:sp>
              <p:nvSpPr>
                <p:cNvPr id="22564" name="Text Box 31"/>
                <p:cNvSpPr txBox="1">
                  <a:spLocks noChangeArrowheads="1"/>
                </p:cNvSpPr>
                <p:nvPr/>
              </p:nvSpPr>
              <p:spPr bwMode="auto">
                <a:xfrm>
                  <a:off x="2832" y="3072"/>
                  <a:ext cx="2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C</a:t>
                  </a:r>
                </a:p>
              </p:txBody>
            </p:sp>
          </p:grpSp>
          <p:grpSp>
            <p:nvGrpSpPr>
              <p:cNvPr id="22560" name="Group 32"/>
              <p:cNvGrpSpPr>
                <a:grpSpLocks/>
              </p:cNvGrpSpPr>
              <p:nvPr/>
            </p:nvGrpSpPr>
            <p:grpSpPr bwMode="auto">
              <a:xfrm>
                <a:off x="3264" y="3552"/>
                <a:ext cx="684" cy="288"/>
                <a:chOff x="2400" y="3072"/>
                <a:chExt cx="684" cy="288"/>
              </a:xfrm>
            </p:grpSpPr>
            <p:sp>
              <p:nvSpPr>
                <p:cNvPr id="22561" name="Text Box 33"/>
                <p:cNvSpPr txBox="1">
                  <a:spLocks noChangeArrowheads="1"/>
                </p:cNvSpPr>
                <p:nvPr/>
              </p:nvSpPr>
              <p:spPr bwMode="auto">
                <a:xfrm>
                  <a:off x="2400" y="3072"/>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D</a:t>
                  </a:r>
                </a:p>
              </p:txBody>
            </p:sp>
            <p:sp>
              <p:nvSpPr>
                <p:cNvPr id="22562" name="Text Box 34"/>
                <p:cNvSpPr txBox="1">
                  <a:spLocks noChangeArrowheads="1"/>
                </p:cNvSpPr>
                <p:nvPr/>
              </p:nvSpPr>
              <p:spPr bwMode="auto">
                <a:xfrm>
                  <a:off x="2832" y="3072"/>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News Gothic" panose="020B0503020103020203" pitchFamily="34" charset="0"/>
                    </a:rPr>
                    <a:t>B</a:t>
                  </a:r>
                </a:p>
              </p:txBody>
            </p:sp>
          </p:grpSp>
        </p:grpSp>
        <p:sp>
          <p:nvSpPr>
            <p:cNvPr id="22538" name="Line 39"/>
            <p:cNvSpPr>
              <a:spLocks noChangeShapeType="1"/>
            </p:cNvSpPr>
            <p:nvPr/>
          </p:nvSpPr>
          <p:spPr bwMode="auto">
            <a:xfrm flipH="1">
              <a:off x="3744" y="1104"/>
              <a:ext cx="76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Line 40"/>
            <p:cNvSpPr>
              <a:spLocks noChangeShapeType="1"/>
            </p:cNvSpPr>
            <p:nvPr/>
          </p:nvSpPr>
          <p:spPr bwMode="auto">
            <a:xfrm flipH="1">
              <a:off x="4224" y="1104"/>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540" name="Group 44"/>
            <p:cNvGrpSpPr>
              <a:grpSpLocks/>
            </p:cNvGrpSpPr>
            <p:nvPr/>
          </p:nvGrpSpPr>
          <p:grpSpPr bwMode="auto">
            <a:xfrm flipH="1">
              <a:off x="4512" y="1104"/>
              <a:ext cx="768" cy="480"/>
              <a:chOff x="3552" y="1200"/>
              <a:chExt cx="768" cy="480"/>
            </a:xfrm>
          </p:grpSpPr>
          <p:sp>
            <p:nvSpPr>
              <p:cNvPr id="22556" name="Line 42"/>
              <p:cNvSpPr>
                <a:spLocks noChangeShapeType="1"/>
              </p:cNvSpPr>
              <p:nvPr/>
            </p:nvSpPr>
            <p:spPr bwMode="auto">
              <a:xfrm flipH="1">
                <a:off x="3552" y="1200"/>
                <a:ext cx="76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Line 43"/>
              <p:cNvSpPr>
                <a:spLocks noChangeShapeType="1"/>
              </p:cNvSpPr>
              <p:nvPr/>
            </p:nvSpPr>
            <p:spPr bwMode="auto">
              <a:xfrm flipH="1">
                <a:off x="4032" y="1200"/>
                <a:ext cx="288"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41" name="Line 45"/>
            <p:cNvSpPr>
              <a:spLocks noChangeShapeType="1"/>
            </p:cNvSpPr>
            <p:nvPr/>
          </p:nvSpPr>
          <p:spPr bwMode="auto">
            <a:xfrm flipH="1">
              <a:off x="2928" y="1728"/>
              <a:ext cx="624"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Line 46"/>
            <p:cNvSpPr>
              <a:spLocks noChangeShapeType="1"/>
            </p:cNvSpPr>
            <p:nvPr/>
          </p:nvSpPr>
          <p:spPr bwMode="auto">
            <a:xfrm>
              <a:off x="3792" y="1728"/>
              <a:ext cx="624"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Line 47"/>
            <p:cNvSpPr>
              <a:spLocks noChangeShapeType="1"/>
            </p:cNvSpPr>
            <p:nvPr/>
          </p:nvSpPr>
          <p:spPr bwMode="auto">
            <a:xfrm>
              <a:off x="3648" y="1776"/>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Line 48"/>
            <p:cNvSpPr>
              <a:spLocks noChangeShapeType="1"/>
            </p:cNvSpPr>
            <p:nvPr/>
          </p:nvSpPr>
          <p:spPr bwMode="auto">
            <a:xfrm flipH="1">
              <a:off x="2688" y="2448"/>
              <a:ext cx="14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Line 49"/>
            <p:cNvSpPr>
              <a:spLocks noChangeShapeType="1"/>
            </p:cNvSpPr>
            <p:nvPr/>
          </p:nvSpPr>
          <p:spPr bwMode="auto">
            <a:xfrm>
              <a:off x="2928" y="2448"/>
              <a:ext cx="14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6" name="Line 50"/>
            <p:cNvSpPr>
              <a:spLocks noChangeShapeType="1"/>
            </p:cNvSpPr>
            <p:nvPr/>
          </p:nvSpPr>
          <p:spPr bwMode="auto">
            <a:xfrm flipH="1">
              <a:off x="3456" y="2448"/>
              <a:ext cx="14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Line 51"/>
            <p:cNvSpPr>
              <a:spLocks noChangeShapeType="1"/>
            </p:cNvSpPr>
            <p:nvPr/>
          </p:nvSpPr>
          <p:spPr bwMode="auto">
            <a:xfrm>
              <a:off x="3696" y="2448"/>
              <a:ext cx="14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Line 52"/>
            <p:cNvSpPr>
              <a:spLocks noChangeShapeType="1"/>
            </p:cNvSpPr>
            <p:nvPr/>
          </p:nvSpPr>
          <p:spPr bwMode="auto">
            <a:xfrm flipH="1">
              <a:off x="4224" y="2448"/>
              <a:ext cx="14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Line 53"/>
            <p:cNvSpPr>
              <a:spLocks noChangeShapeType="1"/>
            </p:cNvSpPr>
            <p:nvPr/>
          </p:nvSpPr>
          <p:spPr bwMode="auto">
            <a:xfrm>
              <a:off x="4464" y="2448"/>
              <a:ext cx="14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Line 54"/>
            <p:cNvSpPr>
              <a:spLocks noChangeShapeType="1"/>
            </p:cNvSpPr>
            <p:nvPr/>
          </p:nvSpPr>
          <p:spPr bwMode="auto">
            <a:xfrm>
              <a:off x="2688" y="3120"/>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Line 55"/>
            <p:cNvSpPr>
              <a:spLocks noChangeShapeType="1"/>
            </p:cNvSpPr>
            <p:nvPr/>
          </p:nvSpPr>
          <p:spPr bwMode="auto">
            <a:xfrm>
              <a:off x="3072" y="3120"/>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Line 56"/>
            <p:cNvSpPr>
              <a:spLocks noChangeShapeType="1"/>
            </p:cNvSpPr>
            <p:nvPr/>
          </p:nvSpPr>
          <p:spPr bwMode="auto">
            <a:xfrm>
              <a:off x="3408" y="3120"/>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3" name="Line 57"/>
            <p:cNvSpPr>
              <a:spLocks noChangeShapeType="1"/>
            </p:cNvSpPr>
            <p:nvPr/>
          </p:nvSpPr>
          <p:spPr bwMode="auto">
            <a:xfrm>
              <a:off x="3840" y="3120"/>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Line 58"/>
            <p:cNvSpPr>
              <a:spLocks noChangeShapeType="1"/>
            </p:cNvSpPr>
            <p:nvPr/>
          </p:nvSpPr>
          <p:spPr bwMode="auto">
            <a:xfrm>
              <a:off x="4176" y="3120"/>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Line 59"/>
            <p:cNvSpPr>
              <a:spLocks noChangeShapeType="1"/>
            </p:cNvSpPr>
            <p:nvPr/>
          </p:nvSpPr>
          <p:spPr bwMode="auto">
            <a:xfrm>
              <a:off x="4656" y="3120"/>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49</a:t>
            </a:fld>
            <a:endParaRPr lang="en-US" altLang="en-US" dirty="0"/>
          </a:p>
        </p:txBody>
      </p:sp>
    </p:spTree>
    <p:extLst>
      <p:ext uri="{BB962C8B-B14F-4D97-AF65-F5344CB8AC3E}">
        <p14:creationId xmlns:p14="http://schemas.microsoft.com/office/powerpoint/2010/main" val="205187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smtClean="0"/>
              <a:t>Question 1</a:t>
            </a:r>
          </a:p>
        </p:txBody>
      </p:sp>
      <p:sp>
        <p:nvSpPr>
          <p:cNvPr id="3" name="Content Placeholder 2"/>
          <p:cNvSpPr>
            <a:spLocks noGrp="1"/>
          </p:cNvSpPr>
          <p:nvPr>
            <p:ph idx="1"/>
          </p:nvPr>
        </p:nvSpPr>
        <p:spPr/>
        <p:txBody>
          <a:bodyPr/>
          <a:lstStyle/>
          <a:p>
            <a:pPr eaLnBrk="1" hangingPunct="1">
              <a:defRPr/>
            </a:pPr>
            <a:r>
              <a:rPr lang="en-US" dirty="0" smtClean="0"/>
              <a:t>What is the average case Big-O of </a:t>
            </a:r>
            <a:r>
              <a:rPr lang="en-US" b="1" dirty="0" smtClean="0"/>
              <a:t>linear search </a:t>
            </a:r>
            <a:r>
              <a:rPr lang="en-US" dirty="0" smtClean="0"/>
              <a:t>in an array with </a:t>
            </a:r>
            <a:r>
              <a:rPr lang="en-US" i="1" dirty="0" smtClean="0"/>
              <a:t>n</a:t>
            </a:r>
            <a:r>
              <a:rPr lang="en-US" dirty="0" smtClean="0"/>
              <a:t> items, if an item is present?</a:t>
            </a:r>
          </a:p>
          <a:p>
            <a:pPr marL="914400" lvl="1" indent="-514350" eaLnBrk="1" hangingPunct="1">
              <a:buFont typeface="Marlett" pitchFamily="2" charset="2"/>
              <a:buAutoNum type="alphaUcPeriod"/>
              <a:defRPr/>
            </a:pPr>
            <a:r>
              <a:rPr lang="en-US" sz="3200" dirty="0" smtClean="0"/>
              <a:t>O(n)</a:t>
            </a:r>
          </a:p>
          <a:p>
            <a:pPr marL="914400" lvl="1" indent="-514350" eaLnBrk="1" hangingPunct="1">
              <a:buFont typeface="Marlett" pitchFamily="2" charset="2"/>
              <a:buAutoNum type="alphaUcPeriod"/>
              <a:defRPr/>
            </a:pPr>
            <a:r>
              <a:rPr lang="en-US" sz="3200" dirty="0" smtClean="0"/>
              <a:t>O(n</a:t>
            </a:r>
            <a:r>
              <a:rPr lang="en-US" sz="3200" baseline="30000" dirty="0" smtClean="0"/>
              <a:t>2</a:t>
            </a:r>
            <a:r>
              <a:rPr lang="en-US" sz="3200" dirty="0" smtClean="0"/>
              <a:t>) </a:t>
            </a:r>
          </a:p>
          <a:p>
            <a:pPr marL="914400" lvl="1" indent="-514350" eaLnBrk="1" hangingPunct="1">
              <a:buFont typeface="Marlett" pitchFamily="2" charset="2"/>
              <a:buAutoNum type="alphaUcPeriod"/>
              <a:defRPr/>
            </a:pPr>
            <a:r>
              <a:rPr lang="en-US" sz="3200" dirty="0" smtClean="0"/>
              <a:t>O(1)</a:t>
            </a:r>
          </a:p>
          <a:p>
            <a:pPr marL="914400" lvl="1" indent="-514350" eaLnBrk="1" hangingPunct="1">
              <a:buFont typeface="Marlett" pitchFamily="2" charset="2"/>
              <a:buAutoNum type="alphaUcPeriod"/>
              <a:defRPr/>
            </a:pPr>
            <a:r>
              <a:rPr lang="en-US" sz="3200" dirty="0" smtClean="0"/>
              <a:t>O(log(n))</a:t>
            </a:r>
          </a:p>
          <a:p>
            <a:pPr marL="914400" lvl="1" indent="-514350" eaLnBrk="1" hangingPunct="1">
              <a:buFont typeface="Marlett" pitchFamily="2" charset="2"/>
              <a:buAutoNum type="alphaUcPeriod"/>
              <a:defRPr/>
            </a:pPr>
            <a:r>
              <a:rPr lang="en-US" sz="3200" dirty="0" smtClean="0"/>
              <a:t>O(n log(n))</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4" name="Slide Number Placeholder 3"/>
          <p:cNvSpPr>
            <a:spLocks noGrp="1"/>
          </p:cNvSpPr>
          <p:nvPr>
            <p:ph type="sldNum" sz="quarter" idx="11"/>
          </p:nvPr>
        </p:nvSpPr>
        <p:spPr/>
        <p:txBody>
          <a:bodyPr/>
          <a:lstStyle/>
          <a:p>
            <a:pPr>
              <a:defRPr/>
            </a:pPr>
            <a:fld id="{68195B65-666D-4129-8D05-32C605307DED}" type="slidenum">
              <a:rPr lang="en-US" altLang="en-US" smtClean="0"/>
              <a:pPr>
                <a:defRPr/>
              </a:pPr>
              <a:t>5</a:t>
            </a:fld>
            <a:endParaRPr lang="en-US" altLang="en-US" dirty="0"/>
          </a:p>
        </p:txBody>
      </p:sp>
    </p:spTree>
    <p:extLst>
      <p:ext uri="{BB962C8B-B14F-4D97-AF65-F5344CB8AC3E}">
        <p14:creationId xmlns:p14="http://schemas.microsoft.com/office/powerpoint/2010/main" val="20715312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smtClean="0"/>
              <a:t>Hill Climbing</a:t>
            </a:r>
          </a:p>
        </p:txBody>
      </p:sp>
      <p:sp>
        <p:nvSpPr>
          <p:cNvPr id="24580" name="Rectangle 3"/>
          <p:cNvSpPr>
            <a:spLocks noGrp="1" noChangeArrowheads="1"/>
          </p:cNvSpPr>
          <p:nvPr>
            <p:ph type="body" idx="1"/>
          </p:nvPr>
        </p:nvSpPr>
        <p:spPr/>
        <p:txBody>
          <a:bodyPr/>
          <a:lstStyle/>
          <a:p>
            <a:r>
              <a:rPr lang="en-US" altLang="en-US" dirty="0" smtClean="0"/>
              <a:t>Variation on </a:t>
            </a:r>
            <a:r>
              <a:rPr lang="en-US" altLang="en-US" dirty="0" smtClean="0"/>
              <a:t>Generate-and-Test</a:t>
            </a:r>
            <a:r>
              <a:rPr lang="en-US" altLang="en-US" dirty="0" smtClean="0"/>
              <a:t>:</a:t>
            </a:r>
          </a:p>
          <a:p>
            <a:pPr lvl="1"/>
            <a:r>
              <a:rPr lang="en-US" altLang="en-US" i="1" dirty="0"/>
              <a:t>G</a:t>
            </a:r>
            <a:r>
              <a:rPr lang="en-US" altLang="en-US" i="1" dirty="0" smtClean="0"/>
              <a:t>eneration</a:t>
            </a:r>
            <a:r>
              <a:rPr lang="en-US" altLang="en-US" dirty="0" smtClean="0"/>
              <a:t> </a:t>
            </a:r>
            <a:r>
              <a:rPr lang="en-US" altLang="en-US" dirty="0" smtClean="0"/>
              <a:t>of next state depends on feedback from the </a:t>
            </a:r>
            <a:r>
              <a:rPr lang="en-US" altLang="en-US" i="1" dirty="0" smtClean="0"/>
              <a:t>test</a:t>
            </a:r>
            <a:r>
              <a:rPr lang="en-US" altLang="en-US" dirty="0" smtClean="0"/>
              <a:t> procedure.</a:t>
            </a:r>
          </a:p>
          <a:p>
            <a:pPr lvl="1"/>
            <a:r>
              <a:rPr lang="en-US" altLang="en-US" i="1" dirty="0" smtClean="0"/>
              <a:t>Test</a:t>
            </a:r>
            <a:r>
              <a:rPr lang="en-US" altLang="en-US" dirty="0" smtClean="0"/>
              <a:t> now includes a heuristic function that provides a guess as to how good each possible state is.</a:t>
            </a:r>
          </a:p>
          <a:p>
            <a:r>
              <a:rPr lang="en-US" altLang="en-US" dirty="0" smtClean="0"/>
              <a:t>There are a number of ways to use the information returned by the </a:t>
            </a:r>
            <a:r>
              <a:rPr lang="en-US" altLang="en-US" i="1" dirty="0" smtClean="0"/>
              <a:t>test</a:t>
            </a:r>
            <a:r>
              <a:rPr lang="en-US" altLang="en-US" dirty="0" smtClean="0"/>
              <a:t> procedure.</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50</a:t>
            </a:fld>
            <a:endParaRPr lang="en-US" altLang="en-US" dirty="0"/>
          </a:p>
        </p:txBody>
      </p:sp>
    </p:spTree>
    <p:extLst>
      <p:ext uri="{BB962C8B-B14F-4D97-AF65-F5344CB8AC3E}">
        <p14:creationId xmlns:p14="http://schemas.microsoft.com/office/powerpoint/2010/main" val="2255158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smtClean="0"/>
              <a:t>Simple Hill Climbing</a:t>
            </a:r>
          </a:p>
        </p:txBody>
      </p:sp>
      <p:sp>
        <p:nvSpPr>
          <p:cNvPr id="26628" name="Rectangle 3"/>
          <p:cNvSpPr>
            <a:spLocks noGrp="1" noChangeArrowheads="1"/>
          </p:cNvSpPr>
          <p:nvPr>
            <p:ph type="body" idx="1"/>
          </p:nvPr>
        </p:nvSpPr>
        <p:spPr>
          <a:xfrm>
            <a:off x="228600" y="990600"/>
            <a:ext cx="8686800" cy="5486400"/>
          </a:xfrm>
        </p:spPr>
        <p:txBody>
          <a:bodyPr/>
          <a:lstStyle/>
          <a:p>
            <a:pPr>
              <a:lnSpc>
                <a:spcPct val="90000"/>
              </a:lnSpc>
            </a:pPr>
            <a:r>
              <a:rPr lang="en-US" altLang="en-US" dirty="0" smtClean="0"/>
              <a:t>Use heuristic to move only to states that are </a:t>
            </a:r>
            <a:r>
              <a:rPr lang="en-US" altLang="en-US" i="1" dirty="0" smtClean="0"/>
              <a:t>better</a:t>
            </a:r>
            <a:r>
              <a:rPr lang="en-US" altLang="en-US" dirty="0" smtClean="0"/>
              <a:t> than the current state.</a:t>
            </a:r>
          </a:p>
          <a:p>
            <a:pPr>
              <a:lnSpc>
                <a:spcPct val="90000"/>
              </a:lnSpc>
            </a:pPr>
            <a:endParaRPr lang="en-US" altLang="en-US" dirty="0" smtClean="0"/>
          </a:p>
          <a:p>
            <a:pPr>
              <a:lnSpc>
                <a:spcPct val="90000"/>
              </a:lnSpc>
            </a:pPr>
            <a:r>
              <a:rPr lang="en-US" altLang="en-US" dirty="0" smtClean="0"/>
              <a:t>Always move to better state when possible.</a:t>
            </a:r>
          </a:p>
          <a:p>
            <a:pPr>
              <a:lnSpc>
                <a:spcPct val="90000"/>
              </a:lnSpc>
            </a:pPr>
            <a:endParaRPr lang="en-US" altLang="en-US" dirty="0" smtClean="0"/>
          </a:p>
          <a:p>
            <a:pPr>
              <a:lnSpc>
                <a:spcPct val="90000"/>
              </a:lnSpc>
            </a:pPr>
            <a:r>
              <a:rPr lang="en-US" altLang="en-US" dirty="0" smtClean="0"/>
              <a:t>The process ends when all operators have been applied and none of the resulting states are better than the current state.</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51</a:t>
            </a:fld>
            <a:endParaRPr lang="en-US" altLang="en-US" dirty="0"/>
          </a:p>
        </p:txBody>
      </p:sp>
    </p:spTree>
    <p:extLst>
      <p:ext uri="{BB962C8B-B14F-4D97-AF65-F5344CB8AC3E}">
        <p14:creationId xmlns:p14="http://schemas.microsoft.com/office/powerpoint/2010/main" val="2748418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33564"/>
            <a:ext cx="7772400" cy="1143000"/>
          </a:xfrm>
        </p:spPr>
        <p:txBody>
          <a:bodyPr/>
          <a:lstStyle/>
          <a:p>
            <a:r>
              <a:rPr lang="en-US" altLang="en-US" dirty="0" smtClean="0"/>
              <a:t>Simple Hill Climbing </a:t>
            </a:r>
            <a:br>
              <a:rPr lang="en-US" altLang="en-US" dirty="0" smtClean="0"/>
            </a:br>
            <a:r>
              <a:rPr lang="en-US" altLang="en-US" dirty="0" smtClean="0"/>
              <a:t>Function Optimization</a:t>
            </a:r>
          </a:p>
        </p:txBody>
      </p:sp>
      <p:sp>
        <p:nvSpPr>
          <p:cNvPr id="28676" name="Line 4"/>
          <p:cNvSpPr>
            <a:spLocks noChangeShapeType="1"/>
          </p:cNvSpPr>
          <p:nvPr/>
        </p:nvSpPr>
        <p:spPr bwMode="auto">
          <a:xfrm>
            <a:off x="1143000" y="1828800"/>
            <a:ext cx="0" cy="3657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Line 5"/>
          <p:cNvSpPr>
            <a:spLocks noChangeShapeType="1"/>
          </p:cNvSpPr>
          <p:nvPr/>
        </p:nvSpPr>
        <p:spPr bwMode="auto">
          <a:xfrm flipH="1">
            <a:off x="1143000" y="5486400"/>
            <a:ext cx="6858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8" name="Freeform 6"/>
          <p:cNvSpPr>
            <a:spLocks/>
          </p:cNvSpPr>
          <p:nvPr/>
        </p:nvSpPr>
        <p:spPr bwMode="auto">
          <a:xfrm>
            <a:off x="1143000" y="3086100"/>
            <a:ext cx="7010400" cy="2171700"/>
          </a:xfrm>
          <a:custGeom>
            <a:avLst/>
            <a:gdLst>
              <a:gd name="T0" fmla="*/ 0 w 4416"/>
              <a:gd name="T1" fmla="*/ 2171700 h 1368"/>
              <a:gd name="T2" fmla="*/ 304800 w 4416"/>
              <a:gd name="T3" fmla="*/ 1866900 h 1368"/>
              <a:gd name="T4" fmla="*/ 533400 w 4416"/>
              <a:gd name="T5" fmla="*/ 1333500 h 1368"/>
              <a:gd name="T6" fmla="*/ 1219200 w 4416"/>
              <a:gd name="T7" fmla="*/ 1028700 h 1368"/>
              <a:gd name="T8" fmla="*/ 1676400 w 4416"/>
              <a:gd name="T9" fmla="*/ 1409700 h 1368"/>
              <a:gd name="T10" fmla="*/ 2057400 w 4416"/>
              <a:gd name="T11" fmla="*/ 1790700 h 1368"/>
              <a:gd name="T12" fmla="*/ 2590800 w 4416"/>
              <a:gd name="T13" fmla="*/ 723900 h 1368"/>
              <a:gd name="T14" fmla="*/ 3200400 w 4416"/>
              <a:gd name="T15" fmla="*/ 38100 h 1368"/>
              <a:gd name="T16" fmla="*/ 3733800 w 4416"/>
              <a:gd name="T17" fmla="*/ 495300 h 1368"/>
              <a:gd name="T18" fmla="*/ 4114800 w 4416"/>
              <a:gd name="T19" fmla="*/ 1181100 h 1368"/>
              <a:gd name="T20" fmla="*/ 4495800 w 4416"/>
              <a:gd name="T21" fmla="*/ 1562100 h 1368"/>
              <a:gd name="T22" fmla="*/ 4800600 w 4416"/>
              <a:gd name="T23" fmla="*/ 723900 h 1368"/>
              <a:gd name="T24" fmla="*/ 5181600 w 4416"/>
              <a:gd name="T25" fmla="*/ 1028700 h 1368"/>
              <a:gd name="T26" fmla="*/ 5410200 w 4416"/>
              <a:gd name="T27" fmla="*/ 495300 h 1368"/>
              <a:gd name="T28" fmla="*/ 5791200 w 4416"/>
              <a:gd name="T29" fmla="*/ 876300 h 1368"/>
              <a:gd name="T30" fmla="*/ 6400800 w 4416"/>
              <a:gd name="T31" fmla="*/ 952500 h 1368"/>
              <a:gd name="T32" fmla="*/ 6858000 w 4416"/>
              <a:gd name="T33" fmla="*/ 1409700 h 1368"/>
              <a:gd name="T34" fmla="*/ 7010400 w 4416"/>
              <a:gd name="T35" fmla="*/ 1790700 h 1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416" h="1368">
                <a:moveTo>
                  <a:pt x="0" y="1368"/>
                </a:moveTo>
                <a:cubicBezTo>
                  <a:pt x="68" y="1316"/>
                  <a:pt x="136" y="1264"/>
                  <a:pt x="192" y="1176"/>
                </a:cubicBezTo>
                <a:cubicBezTo>
                  <a:pt x="248" y="1088"/>
                  <a:pt x="240" y="928"/>
                  <a:pt x="336" y="840"/>
                </a:cubicBezTo>
                <a:cubicBezTo>
                  <a:pt x="432" y="752"/>
                  <a:pt x="648" y="640"/>
                  <a:pt x="768" y="648"/>
                </a:cubicBezTo>
                <a:cubicBezTo>
                  <a:pt x="888" y="656"/>
                  <a:pt x="968" y="808"/>
                  <a:pt x="1056" y="888"/>
                </a:cubicBezTo>
                <a:cubicBezTo>
                  <a:pt x="1144" y="968"/>
                  <a:pt x="1200" y="1200"/>
                  <a:pt x="1296" y="1128"/>
                </a:cubicBezTo>
                <a:cubicBezTo>
                  <a:pt x="1392" y="1056"/>
                  <a:pt x="1512" y="640"/>
                  <a:pt x="1632" y="456"/>
                </a:cubicBezTo>
                <a:cubicBezTo>
                  <a:pt x="1752" y="272"/>
                  <a:pt x="1896" y="48"/>
                  <a:pt x="2016" y="24"/>
                </a:cubicBezTo>
                <a:cubicBezTo>
                  <a:pt x="2136" y="0"/>
                  <a:pt x="2256" y="192"/>
                  <a:pt x="2352" y="312"/>
                </a:cubicBezTo>
                <a:cubicBezTo>
                  <a:pt x="2448" y="432"/>
                  <a:pt x="2512" y="632"/>
                  <a:pt x="2592" y="744"/>
                </a:cubicBezTo>
                <a:cubicBezTo>
                  <a:pt x="2672" y="856"/>
                  <a:pt x="2760" y="1032"/>
                  <a:pt x="2832" y="984"/>
                </a:cubicBezTo>
                <a:cubicBezTo>
                  <a:pt x="2904" y="936"/>
                  <a:pt x="2952" y="512"/>
                  <a:pt x="3024" y="456"/>
                </a:cubicBezTo>
                <a:cubicBezTo>
                  <a:pt x="3096" y="400"/>
                  <a:pt x="3200" y="672"/>
                  <a:pt x="3264" y="648"/>
                </a:cubicBezTo>
                <a:cubicBezTo>
                  <a:pt x="3328" y="624"/>
                  <a:pt x="3344" y="328"/>
                  <a:pt x="3408" y="312"/>
                </a:cubicBezTo>
                <a:cubicBezTo>
                  <a:pt x="3472" y="296"/>
                  <a:pt x="3544" y="504"/>
                  <a:pt x="3648" y="552"/>
                </a:cubicBezTo>
                <a:cubicBezTo>
                  <a:pt x="3752" y="600"/>
                  <a:pt x="3920" y="544"/>
                  <a:pt x="4032" y="600"/>
                </a:cubicBezTo>
                <a:cubicBezTo>
                  <a:pt x="4144" y="656"/>
                  <a:pt x="4256" y="800"/>
                  <a:pt x="4320" y="888"/>
                </a:cubicBezTo>
                <a:cubicBezTo>
                  <a:pt x="4384" y="976"/>
                  <a:pt x="4400" y="1052"/>
                  <a:pt x="4416" y="1128"/>
                </a:cubicBezTo>
              </a:path>
            </a:pathLst>
          </a:custGeom>
          <a:noFill/>
          <a:ln w="762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7"/>
          <p:cNvSpPr txBox="1">
            <a:spLocks noChangeArrowheads="1"/>
          </p:cNvSpPr>
          <p:nvPr/>
        </p:nvSpPr>
        <p:spPr bwMode="auto">
          <a:xfrm>
            <a:off x="6934200" y="2514600"/>
            <a:ext cx="1562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i="1"/>
              <a:t>y = f(x)</a:t>
            </a:r>
          </a:p>
        </p:txBody>
      </p:sp>
      <p:sp>
        <p:nvSpPr>
          <p:cNvPr id="28680" name="Line 8"/>
          <p:cNvSpPr>
            <a:spLocks noChangeShapeType="1"/>
          </p:cNvSpPr>
          <p:nvPr/>
        </p:nvSpPr>
        <p:spPr bwMode="auto">
          <a:xfrm flipV="1">
            <a:off x="6781800" y="3124200"/>
            <a:ext cx="457200" cy="4572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Rectangle 9"/>
          <p:cNvSpPr>
            <a:spLocks noChangeArrowheads="1"/>
          </p:cNvSpPr>
          <p:nvPr/>
        </p:nvSpPr>
        <p:spPr bwMode="auto">
          <a:xfrm>
            <a:off x="4267200" y="55626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i="1"/>
              <a:t>x</a:t>
            </a:r>
          </a:p>
        </p:txBody>
      </p:sp>
      <p:sp>
        <p:nvSpPr>
          <p:cNvPr id="28682" name="Rectangle 10"/>
          <p:cNvSpPr>
            <a:spLocks noChangeArrowheads="1"/>
          </p:cNvSpPr>
          <p:nvPr/>
        </p:nvSpPr>
        <p:spPr bwMode="auto">
          <a:xfrm>
            <a:off x="533400" y="2971800"/>
            <a:ext cx="38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600" b="1" i="1"/>
              <a:t>y</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52</a:t>
            </a:fld>
            <a:endParaRPr lang="en-US" altLang="en-US" dirty="0"/>
          </a:p>
        </p:txBody>
      </p:sp>
    </p:spTree>
    <p:extLst>
      <p:ext uri="{BB962C8B-B14F-4D97-AF65-F5344CB8AC3E}">
        <p14:creationId xmlns:p14="http://schemas.microsoft.com/office/powerpoint/2010/main" val="2382813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85800" y="12853"/>
            <a:ext cx="7772400" cy="1143000"/>
          </a:xfrm>
        </p:spPr>
        <p:txBody>
          <a:bodyPr/>
          <a:lstStyle/>
          <a:p>
            <a:r>
              <a:rPr lang="en-US" altLang="en-US" dirty="0" smtClean="0"/>
              <a:t>Potential Problems with</a:t>
            </a:r>
            <a:br>
              <a:rPr lang="en-US" altLang="en-US" dirty="0" smtClean="0"/>
            </a:br>
            <a:r>
              <a:rPr lang="en-US" altLang="en-US" dirty="0" smtClean="0"/>
              <a:t>Simple Hill Climbing</a:t>
            </a:r>
          </a:p>
        </p:txBody>
      </p:sp>
      <p:sp>
        <p:nvSpPr>
          <p:cNvPr id="30724" name="Rectangle 3"/>
          <p:cNvSpPr>
            <a:spLocks noGrp="1" noChangeArrowheads="1"/>
          </p:cNvSpPr>
          <p:nvPr>
            <p:ph type="body" idx="1"/>
          </p:nvPr>
        </p:nvSpPr>
        <p:spPr>
          <a:xfrm>
            <a:off x="228600" y="1524000"/>
            <a:ext cx="8686800" cy="3962400"/>
          </a:xfrm>
        </p:spPr>
        <p:txBody>
          <a:bodyPr/>
          <a:lstStyle/>
          <a:p>
            <a:pPr>
              <a:lnSpc>
                <a:spcPct val="90000"/>
              </a:lnSpc>
              <a:spcAft>
                <a:spcPct val="100000"/>
              </a:spcAft>
            </a:pPr>
            <a:r>
              <a:rPr lang="en-US" altLang="en-US" dirty="0" smtClean="0"/>
              <a:t>Will terminate when at local optimum.</a:t>
            </a:r>
          </a:p>
          <a:p>
            <a:pPr>
              <a:lnSpc>
                <a:spcPct val="90000"/>
              </a:lnSpc>
              <a:spcAft>
                <a:spcPct val="100000"/>
              </a:spcAft>
            </a:pPr>
            <a:r>
              <a:rPr lang="en-US" altLang="en-US" dirty="0" smtClean="0"/>
              <a:t>The order of application of operators can make a big difference.</a:t>
            </a:r>
          </a:p>
          <a:p>
            <a:pPr>
              <a:lnSpc>
                <a:spcPct val="90000"/>
              </a:lnSpc>
              <a:spcAft>
                <a:spcPct val="100000"/>
              </a:spcAft>
            </a:pPr>
            <a:r>
              <a:rPr lang="en-US" altLang="en-US" dirty="0" smtClean="0"/>
              <a:t>Can’t see past a single move in the state space.</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53</a:t>
            </a:fld>
            <a:endParaRPr lang="en-US" altLang="en-US" dirty="0"/>
          </a:p>
        </p:txBody>
      </p:sp>
    </p:spTree>
    <p:extLst>
      <p:ext uri="{BB962C8B-B14F-4D97-AF65-F5344CB8AC3E}">
        <p14:creationId xmlns:p14="http://schemas.microsoft.com/office/powerpoint/2010/main" val="3737488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smtClean="0"/>
              <a:t>Simple Hill Climbing Example</a:t>
            </a:r>
          </a:p>
        </p:txBody>
      </p:sp>
      <p:sp>
        <p:nvSpPr>
          <p:cNvPr id="32772" name="Rectangle 3"/>
          <p:cNvSpPr>
            <a:spLocks noGrp="1" noChangeArrowheads="1"/>
          </p:cNvSpPr>
          <p:nvPr>
            <p:ph type="body" idx="1"/>
          </p:nvPr>
        </p:nvSpPr>
        <p:spPr>
          <a:xfrm>
            <a:off x="228600" y="1109184"/>
            <a:ext cx="8686800" cy="5486400"/>
          </a:xfrm>
        </p:spPr>
        <p:txBody>
          <a:bodyPr/>
          <a:lstStyle/>
          <a:p>
            <a:r>
              <a:rPr lang="en-US" altLang="en-US" dirty="0" smtClean="0"/>
              <a:t>TSP - define state space as the set of all possible tours.</a:t>
            </a:r>
          </a:p>
          <a:p>
            <a:endParaRPr lang="en-US" altLang="en-US" dirty="0" smtClean="0"/>
          </a:p>
          <a:p>
            <a:r>
              <a:rPr lang="en-US" altLang="en-US" dirty="0" smtClean="0"/>
              <a:t>Operators exchange the position of adjacent cities within the current tour.</a:t>
            </a:r>
          </a:p>
          <a:p>
            <a:endParaRPr lang="en-US" altLang="en-US" dirty="0" smtClean="0"/>
          </a:p>
          <a:p>
            <a:r>
              <a:rPr lang="en-US" altLang="en-US" dirty="0" smtClean="0"/>
              <a:t>Heuristic function is the length of a tour.</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54</a:t>
            </a:fld>
            <a:endParaRPr lang="en-US" altLang="en-US" dirty="0"/>
          </a:p>
        </p:txBody>
      </p:sp>
    </p:spTree>
    <p:extLst>
      <p:ext uri="{BB962C8B-B14F-4D97-AF65-F5344CB8AC3E}">
        <p14:creationId xmlns:p14="http://schemas.microsoft.com/office/powerpoint/2010/main" val="5709476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en-US" smtClean="0"/>
              <a:t>TSP Hill Climb State Space</a:t>
            </a:r>
          </a:p>
        </p:txBody>
      </p:sp>
      <p:sp>
        <p:nvSpPr>
          <p:cNvPr id="34820" name="Text Box 59"/>
          <p:cNvSpPr txBox="1">
            <a:spLocks noChangeArrowheads="1"/>
          </p:cNvSpPr>
          <p:nvPr/>
        </p:nvSpPr>
        <p:spPr bwMode="auto">
          <a:xfrm>
            <a:off x="762000" y="4648200"/>
            <a:ext cx="1082675" cy="495300"/>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latin typeface="News Gothic" panose="020B0503020103020203" pitchFamily="34" charset="0"/>
              </a:rPr>
              <a:t>CABD</a:t>
            </a:r>
          </a:p>
        </p:txBody>
      </p:sp>
      <p:sp>
        <p:nvSpPr>
          <p:cNvPr id="34821" name="Text Box 60"/>
          <p:cNvSpPr txBox="1">
            <a:spLocks noChangeArrowheads="1"/>
          </p:cNvSpPr>
          <p:nvPr/>
        </p:nvSpPr>
        <p:spPr bwMode="auto">
          <a:xfrm>
            <a:off x="2209800" y="4648200"/>
            <a:ext cx="1082675" cy="495300"/>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latin typeface="News Gothic" panose="020B0503020103020203" pitchFamily="34" charset="0"/>
              </a:rPr>
              <a:t>ABCD</a:t>
            </a:r>
          </a:p>
        </p:txBody>
      </p:sp>
      <p:sp>
        <p:nvSpPr>
          <p:cNvPr id="34822" name="Text Box 61"/>
          <p:cNvSpPr txBox="1">
            <a:spLocks noChangeArrowheads="1"/>
          </p:cNvSpPr>
          <p:nvPr/>
        </p:nvSpPr>
        <p:spPr bwMode="auto">
          <a:xfrm>
            <a:off x="3657600" y="4648200"/>
            <a:ext cx="1082675" cy="495300"/>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latin typeface="News Gothic" panose="020B0503020103020203" pitchFamily="34" charset="0"/>
              </a:rPr>
              <a:t>ACDB</a:t>
            </a:r>
          </a:p>
        </p:txBody>
      </p:sp>
      <p:sp>
        <p:nvSpPr>
          <p:cNvPr id="34823" name="Rectangle 62"/>
          <p:cNvSpPr>
            <a:spLocks noChangeArrowheads="1"/>
          </p:cNvSpPr>
          <p:nvPr/>
        </p:nvSpPr>
        <p:spPr bwMode="auto">
          <a:xfrm>
            <a:off x="5106988" y="4646613"/>
            <a:ext cx="1082675" cy="495300"/>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latin typeface="News Gothic" panose="020B0503020103020203" pitchFamily="34" charset="0"/>
              </a:rPr>
              <a:t>DCBA</a:t>
            </a:r>
          </a:p>
        </p:txBody>
      </p:sp>
      <p:sp>
        <p:nvSpPr>
          <p:cNvPr id="34824" name="Line 64"/>
          <p:cNvSpPr>
            <a:spLocks noChangeShapeType="1"/>
          </p:cNvSpPr>
          <p:nvPr/>
        </p:nvSpPr>
        <p:spPr bwMode="auto">
          <a:xfrm flipH="1">
            <a:off x="1447800" y="1752600"/>
            <a:ext cx="251460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65"/>
          <p:cNvSpPr>
            <a:spLocks noChangeShapeType="1"/>
          </p:cNvSpPr>
          <p:nvPr/>
        </p:nvSpPr>
        <p:spPr bwMode="auto">
          <a:xfrm>
            <a:off x="4724400" y="1752600"/>
            <a:ext cx="251460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67"/>
          <p:cNvSpPr>
            <a:spLocks noChangeShapeType="1"/>
          </p:cNvSpPr>
          <p:nvPr/>
        </p:nvSpPr>
        <p:spPr bwMode="auto">
          <a:xfrm flipH="1">
            <a:off x="3429000" y="1752600"/>
            <a:ext cx="76200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68"/>
          <p:cNvSpPr>
            <a:spLocks noChangeShapeType="1"/>
          </p:cNvSpPr>
          <p:nvPr/>
        </p:nvSpPr>
        <p:spPr bwMode="auto">
          <a:xfrm>
            <a:off x="4419600" y="1752600"/>
            <a:ext cx="76200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28" name="Group 73"/>
          <p:cNvGrpSpPr>
            <a:grpSpLocks/>
          </p:cNvGrpSpPr>
          <p:nvPr/>
        </p:nvGrpSpPr>
        <p:grpSpPr bwMode="auto">
          <a:xfrm>
            <a:off x="1295400" y="3276600"/>
            <a:ext cx="4267200" cy="1371600"/>
            <a:chOff x="336" y="2256"/>
            <a:chExt cx="3648" cy="672"/>
          </a:xfrm>
        </p:grpSpPr>
        <p:sp>
          <p:nvSpPr>
            <p:cNvPr id="34873" name="Line 69"/>
            <p:cNvSpPr>
              <a:spLocks noChangeShapeType="1"/>
            </p:cNvSpPr>
            <p:nvPr/>
          </p:nvSpPr>
          <p:spPr bwMode="auto">
            <a:xfrm flipH="1">
              <a:off x="336" y="2256"/>
              <a:ext cx="1584"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4" name="Line 70"/>
            <p:cNvSpPr>
              <a:spLocks noChangeShapeType="1"/>
            </p:cNvSpPr>
            <p:nvPr/>
          </p:nvSpPr>
          <p:spPr bwMode="auto">
            <a:xfrm>
              <a:off x="2400" y="2256"/>
              <a:ext cx="1584"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5" name="Line 71"/>
            <p:cNvSpPr>
              <a:spLocks noChangeShapeType="1"/>
            </p:cNvSpPr>
            <p:nvPr/>
          </p:nvSpPr>
          <p:spPr bwMode="auto">
            <a:xfrm flipH="1">
              <a:off x="1584" y="2256"/>
              <a:ext cx="48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6" name="Line 72"/>
            <p:cNvSpPr>
              <a:spLocks noChangeShapeType="1"/>
            </p:cNvSpPr>
            <p:nvPr/>
          </p:nvSpPr>
          <p:spPr bwMode="auto">
            <a:xfrm>
              <a:off x="2208" y="2256"/>
              <a:ext cx="48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29" name="Line 74"/>
          <p:cNvSpPr>
            <a:spLocks noChangeShapeType="1"/>
          </p:cNvSpPr>
          <p:nvPr/>
        </p:nvSpPr>
        <p:spPr bwMode="auto">
          <a:xfrm flipH="1">
            <a:off x="762000" y="32766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0" name="Line 75"/>
          <p:cNvSpPr>
            <a:spLocks noChangeShapeType="1"/>
          </p:cNvSpPr>
          <p:nvPr/>
        </p:nvSpPr>
        <p:spPr bwMode="auto">
          <a:xfrm>
            <a:off x="1371600" y="32766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76"/>
          <p:cNvSpPr>
            <a:spLocks noChangeShapeType="1"/>
          </p:cNvSpPr>
          <p:nvPr/>
        </p:nvSpPr>
        <p:spPr bwMode="auto">
          <a:xfrm flipH="1">
            <a:off x="1066800" y="32766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2" name="Line 77"/>
          <p:cNvSpPr>
            <a:spLocks noChangeShapeType="1"/>
          </p:cNvSpPr>
          <p:nvPr/>
        </p:nvSpPr>
        <p:spPr bwMode="auto">
          <a:xfrm>
            <a:off x="1295400" y="32766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Line 78"/>
          <p:cNvSpPr>
            <a:spLocks noChangeShapeType="1"/>
          </p:cNvSpPr>
          <p:nvPr/>
        </p:nvSpPr>
        <p:spPr bwMode="auto">
          <a:xfrm flipH="1">
            <a:off x="4953000" y="32766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Line 79"/>
          <p:cNvSpPr>
            <a:spLocks noChangeShapeType="1"/>
          </p:cNvSpPr>
          <p:nvPr/>
        </p:nvSpPr>
        <p:spPr bwMode="auto">
          <a:xfrm>
            <a:off x="5562600" y="32766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5" name="Line 80"/>
          <p:cNvSpPr>
            <a:spLocks noChangeShapeType="1"/>
          </p:cNvSpPr>
          <p:nvPr/>
        </p:nvSpPr>
        <p:spPr bwMode="auto">
          <a:xfrm flipH="1">
            <a:off x="5257800" y="32766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6" name="Line 81"/>
          <p:cNvSpPr>
            <a:spLocks noChangeShapeType="1"/>
          </p:cNvSpPr>
          <p:nvPr/>
        </p:nvSpPr>
        <p:spPr bwMode="auto">
          <a:xfrm>
            <a:off x="5486400" y="32766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Line 82"/>
          <p:cNvSpPr>
            <a:spLocks noChangeShapeType="1"/>
          </p:cNvSpPr>
          <p:nvPr/>
        </p:nvSpPr>
        <p:spPr bwMode="auto">
          <a:xfrm flipH="1">
            <a:off x="7010400" y="32766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8" name="Line 83"/>
          <p:cNvSpPr>
            <a:spLocks noChangeShapeType="1"/>
          </p:cNvSpPr>
          <p:nvPr/>
        </p:nvSpPr>
        <p:spPr bwMode="auto">
          <a:xfrm>
            <a:off x="7620000" y="32766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9" name="Line 84"/>
          <p:cNvSpPr>
            <a:spLocks noChangeShapeType="1"/>
          </p:cNvSpPr>
          <p:nvPr/>
        </p:nvSpPr>
        <p:spPr bwMode="auto">
          <a:xfrm flipH="1">
            <a:off x="7315200" y="32766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Line 85"/>
          <p:cNvSpPr>
            <a:spLocks noChangeShapeType="1"/>
          </p:cNvSpPr>
          <p:nvPr/>
        </p:nvSpPr>
        <p:spPr bwMode="auto">
          <a:xfrm>
            <a:off x="7543800" y="32766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Text Box 86"/>
          <p:cNvSpPr txBox="1">
            <a:spLocks noChangeArrowheads="1"/>
          </p:cNvSpPr>
          <p:nvPr/>
        </p:nvSpPr>
        <p:spPr bwMode="auto">
          <a:xfrm>
            <a:off x="6019800" y="1295400"/>
            <a:ext cx="161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a:t>Initial State</a:t>
            </a:r>
          </a:p>
        </p:txBody>
      </p:sp>
      <p:sp>
        <p:nvSpPr>
          <p:cNvPr id="34842" name="Line 87"/>
          <p:cNvSpPr>
            <a:spLocks noChangeShapeType="1"/>
          </p:cNvSpPr>
          <p:nvPr/>
        </p:nvSpPr>
        <p:spPr bwMode="auto">
          <a:xfrm flipH="1">
            <a:off x="5029200" y="1524000"/>
            <a:ext cx="990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Text Box 88"/>
          <p:cNvSpPr txBox="1">
            <a:spLocks noChangeArrowheads="1"/>
          </p:cNvSpPr>
          <p:nvPr/>
        </p:nvSpPr>
        <p:spPr bwMode="auto">
          <a:xfrm>
            <a:off x="1752600" y="2133600"/>
            <a:ext cx="12049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latin typeface="News Gothic" panose="020B0503020103020203" pitchFamily="34" charset="0"/>
              </a:rPr>
              <a:t>Swap 1,2</a:t>
            </a:r>
          </a:p>
        </p:txBody>
      </p:sp>
      <p:sp>
        <p:nvSpPr>
          <p:cNvPr id="34844" name="Text Box 89"/>
          <p:cNvSpPr txBox="1">
            <a:spLocks noChangeArrowheads="1"/>
          </p:cNvSpPr>
          <p:nvPr/>
        </p:nvSpPr>
        <p:spPr bwMode="auto">
          <a:xfrm>
            <a:off x="3276600" y="2133600"/>
            <a:ext cx="12049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latin typeface="News Gothic" panose="020B0503020103020203" pitchFamily="34" charset="0"/>
              </a:rPr>
              <a:t>Swap 2,3</a:t>
            </a:r>
            <a:endParaRPr lang="en-US" altLang="en-US" sz="1800" b="1">
              <a:latin typeface="News Gothic" panose="020B0503020103020203" pitchFamily="34" charset="0"/>
            </a:endParaRPr>
          </a:p>
        </p:txBody>
      </p:sp>
      <p:sp>
        <p:nvSpPr>
          <p:cNvPr id="34845" name="Text Box 90"/>
          <p:cNvSpPr txBox="1">
            <a:spLocks noChangeArrowheads="1"/>
          </p:cNvSpPr>
          <p:nvPr/>
        </p:nvSpPr>
        <p:spPr bwMode="auto">
          <a:xfrm>
            <a:off x="4419600" y="2362200"/>
            <a:ext cx="12049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latin typeface="News Gothic" panose="020B0503020103020203" pitchFamily="34" charset="0"/>
              </a:rPr>
              <a:t>Swap 3,4</a:t>
            </a:r>
          </a:p>
        </p:txBody>
      </p:sp>
      <p:sp>
        <p:nvSpPr>
          <p:cNvPr id="34846" name="Text Box 91"/>
          <p:cNvSpPr txBox="1">
            <a:spLocks noChangeArrowheads="1"/>
          </p:cNvSpPr>
          <p:nvPr/>
        </p:nvSpPr>
        <p:spPr bwMode="auto">
          <a:xfrm>
            <a:off x="6172200" y="2286000"/>
            <a:ext cx="12049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latin typeface="News Gothic" panose="020B0503020103020203" pitchFamily="34" charset="0"/>
              </a:rPr>
              <a:t>Swap 4,1</a:t>
            </a:r>
          </a:p>
        </p:txBody>
      </p:sp>
      <p:sp>
        <p:nvSpPr>
          <p:cNvPr id="34847" name="Text Box 92"/>
          <p:cNvSpPr txBox="1">
            <a:spLocks noChangeArrowheads="1"/>
          </p:cNvSpPr>
          <p:nvPr/>
        </p:nvSpPr>
        <p:spPr bwMode="auto">
          <a:xfrm>
            <a:off x="1524000" y="3810000"/>
            <a:ext cx="12049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latin typeface="News Gothic" panose="020B0503020103020203" pitchFamily="34" charset="0"/>
              </a:rPr>
              <a:t>Swap 1,2</a:t>
            </a:r>
          </a:p>
        </p:txBody>
      </p:sp>
      <p:sp>
        <p:nvSpPr>
          <p:cNvPr id="34848" name="Text Box 93"/>
          <p:cNvSpPr txBox="1">
            <a:spLocks noChangeArrowheads="1"/>
          </p:cNvSpPr>
          <p:nvPr/>
        </p:nvSpPr>
        <p:spPr bwMode="auto">
          <a:xfrm>
            <a:off x="2286000" y="4191000"/>
            <a:ext cx="12049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latin typeface="News Gothic" panose="020B0503020103020203" pitchFamily="34" charset="0"/>
              </a:rPr>
              <a:t>Swap 2,3</a:t>
            </a:r>
          </a:p>
        </p:txBody>
      </p:sp>
      <p:sp>
        <p:nvSpPr>
          <p:cNvPr id="34849" name="Text Box 94"/>
          <p:cNvSpPr txBox="1">
            <a:spLocks noChangeArrowheads="1"/>
          </p:cNvSpPr>
          <p:nvPr/>
        </p:nvSpPr>
        <p:spPr bwMode="auto">
          <a:xfrm>
            <a:off x="3200400" y="3810000"/>
            <a:ext cx="12049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latin typeface="News Gothic" panose="020B0503020103020203" pitchFamily="34" charset="0"/>
              </a:rPr>
              <a:t>Swap 3,4</a:t>
            </a:r>
          </a:p>
        </p:txBody>
      </p:sp>
      <p:sp>
        <p:nvSpPr>
          <p:cNvPr id="34850" name="Text Box 95"/>
          <p:cNvSpPr txBox="1">
            <a:spLocks noChangeArrowheads="1"/>
          </p:cNvSpPr>
          <p:nvPr/>
        </p:nvSpPr>
        <p:spPr bwMode="auto">
          <a:xfrm>
            <a:off x="4800600" y="4191000"/>
            <a:ext cx="12049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i="1">
                <a:latin typeface="News Gothic" panose="020B0503020103020203" pitchFamily="34" charset="0"/>
              </a:rPr>
              <a:t>Swap 4,1</a:t>
            </a:r>
          </a:p>
        </p:txBody>
      </p:sp>
      <p:sp>
        <p:nvSpPr>
          <p:cNvPr id="34851" name="Line 96"/>
          <p:cNvSpPr>
            <a:spLocks noChangeShapeType="1"/>
          </p:cNvSpPr>
          <p:nvPr/>
        </p:nvSpPr>
        <p:spPr bwMode="auto">
          <a:xfrm flipH="1">
            <a:off x="5181600" y="51054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97"/>
          <p:cNvSpPr>
            <a:spLocks noChangeShapeType="1"/>
          </p:cNvSpPr>
          <p:nvPr/>
        </p:nvSpPr>
        <p:spPr bwMode="auto">
          <a:xfrm>
            <a:off x="5791200" y="51054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3" name="Line 98"/>
          <p:cNvSpPr>
            <a:spLocks noChangeShapeType="1"/>
          </p:cNvSpPr>
          <p:nvPr/>
        </p:nvSpPr>
        <p:spPr bwMode="auto">
          <a:xfrm flipH="1">
            <a:off x="5486400" y="51054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4" name="Line 99"/>
          <p:cNvSpPr>
            <a:spLocks noChangeShapeType="1"/>
          </p:cNvSpPr>
          <p:nvPr/>
        </p:nvSpPr>
        <p:spPr bwMode="auto">
          <a:xfrm>
            <a:off x="5715000" y="51054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5" name="Line 100"/>
          <p:cNvSpPr>
            <a:spLocks noChangeShapeType="1"/>
          </p:cNvSpPr>
          <p:nvPr/>
        </p:nvSpPr>
        <p:spPr bwMode="auto">
          <a:xfrm flipH="1">
            <a:off x="3657600" y="51054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6" name="Line 101"/>
          <p:cNvSpPr>
            <a:spLocks noChangeShapeType="1"/>
          </p:cNvSpPr>
          <p:nvPr/>
        </p:nvSpPr>
        <p:spPr bwMode="auto">
          <a:xfrm>
            <a:off x="4267200" y="51054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7" name="Line 102"/>
          <p:cNvSpPr>
            <a:spLocks noChangeShapeType="1"/>
          </p:cNvSpPr>
          <p:nvPr/>
        </p:nvSpPr>
        <p:spPr bwMode="auto">
          <a:xfrm flipH="1">
            <a:off x="3962400" y="51054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Line 103"/>
          <p:cNvSpPr>
            <a:spLocks noChangeShapeType="1"/>
          </p:cNvSpPr>
          <p:nvPr/>
        </p:nvSpPr>
        <p:spPr bwMode="auto">
          <a:xfrm>
            <a:off x="4191000" y="51054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9" name="Line 104"/>
          <p:cNvSpPr>
            <a:spLocks noChangeShapeType="1"/>
          </p:cNvSpPr>
          <p:nvPr/>
        </p:nvSpPr>
        <p:spPr bwMode="auto">
          <a:xfrm flipH="1">
            <a:off x="2209800" y="51054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0" name="Line 105"/>
          <p:cNvSpPr>
            <a:spLocks noChangeShapeType="1"/>
          </p:cNvSpPr>
          <p:nvPr/>
        </p:nvSpPr>
        <p:spPr bwMode="auto">
          <a:xfrm>
            <a:off x="2819400" y="51054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1" name="Line 106"/>
          <p:cNvSpPr>
            <a:spLocks noChangeShapeType="1"/>
          </p:cNvSpPr>
          <p:nvPr/>
        </p:nvSpPr>
        <p:spPr bwMode="auto">
          <a:xfrm flipH="1">
            <a:off x="2514600" y="51054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Line 107"/>
          <p:cNvSpPr>
            <a:spLocks noChangeShapeType="1"/>
          </p:cNvSpPr>
          <p:nvPr/>
        </p:nvSpPr>
        <p:spPr bwMode="auto">
          <a:xfrm>
            <a:off x="2743200" y="51054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3" name="Line 108"/>
          <p:cNvSpPr>
            <a:spLocks noChangeShapeType="1"/>
          </p:cNvSpPr>
          <p:nvPr/>
        </p:nvSpPr>
        <p:spPr bwMode="auto">
          <a:xfrm flipH="1">
            <a:off x="762000" y="51054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4" name="Line 109"/>
          <p:cNvSpPr>
            <a:spLocks noChangeShapeType="1"/>
          </p:cNvSpPr>
          <p:nvPr/>
        </p:nvSpPr>
        <p:spPr bwMode="auto">
          <a:xfrm>
            <a:off x="1371600" y="5105400"/>
            <a:ext cx="3810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5" name="Line 110"/>
          <p:cNvSpPr>
            <a:spLocks noChangeShapeType="1"/>
          </p:cNvSpPr>
          <p:nvPr/>
        </p:nvSpPr>
        <p:spPr bwMode="auto">
          <a:xfrm flipH="1">
            <a:off x="1066800" y="51054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6" name="Line 111"/>
          <p:cNvSpPr>
            <a:spLocks noChangeShapeType="1"/>
          </p:cNvSpPr>
          <p:nvPr/>
        </p:nvSpPr>
        <p:spPr bwMode="auto">
          <a:xfrm>
            <a:off x="1295400" y="5105400"/>
            <a:ext cx="152400" cy="5334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7" name="Text Box 54"/>
          <p:cNvSpPr txBox="1">
            <a:spLocks noChangeArrowheads="1"/>
          </p:cNvSpPr>
          <p:nvPr/>
        </p:nvSpPr>
        <p:spPr bwMode="auto">
          <a:xfrm>
            <a:off x="3810000" y="1371600"/>
            <a:ext cx="1082675" cy="495300"/>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latin typeface="News Gothic" panose="020B0503020103020203" pitchFamily="34" charset="0"/>
              </a:rPr>
              <a:t>ABCD</a:t>
            </a:r>
          </a:p>
        </p:txBody>
      </p:sp>
      <p:grpSp>
        <p:nvGrpSpPr>
          <p:cNvPr id="34868" name="Group 63"/>
          <p:cNvGrpSpPr>
            <a:grpSpLocks/>
          </p:cNvGrpSpPr>
          <p:nvPr/>
        </p:nvGrpSpPr>
        <p:grpSpPr bwMode="auto">
          <a:xfrm>
            <a:off x="889000" y="2819400"/>
            <a:ext cx="7178675" cy="495300"/>
            <a:chOff x="560" y="1968"/>
            <a:chExt cx="4522" cy="312"/>
          </a:xfrm>
        </p:grpSpPr>
        <p:sp>
          <p:nvSpPr>
            <p:cNvPr id="34869" name="Text Box 55"/>
            <p:cNvSpPr txBox="1">
              <a:spLocks noChangeArrowheads="1"/>
            </p:cNvSpPr>
            <p:nvPr/>
          </p:nvSpPr>
          <p:spPr bwMode="auto">
            <a:xfrm>
              <a:off x="560" y="1968"/>
              <a:ext cx="682" cy="312"/>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latin typeface="News Gothic" panose="020B0503020103020203" pitchFamily="34" charset="0"/>
                </a:rPr>
                <a:t>BACD</a:t>
              </a:r>
            </a:p>
          </p:txBody>
        </p:sp>
        <p:sp>
          <p:nvSpPr>
            <p:cNvPr id="34870" name="Text Box 56"/>
            <p:cNvSpPr txBox="1">
              <a:spLocks noChangeArrowheads="1"/>
            </p:cNvSpPr>
            <p:nvPr/>
          </p:nvSpPr>
          <p:spPr bwMode="auto">
            <a:xfrm>
              <a:off x="1840" y="1968"/>
              <a:ext cx="682" cy="312"/>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latin typeface="News Gothic" panose="020B0503020103020203" pitchFamily="34" charset="0"/>
                </a:rPr>
                <a:t>ACBD</a:t>
              </a:r>
            </a:p>
          </p:txBody>
        </p:sp>
        <p:sp>
          <p:nvSpPr>
            <p:cNvPr id="34871" name="Text Box 57"/>
            <p:cNvSpPr txBox="1">
              <a:spLocks noChangeArrowheads="1"/>
            </p:cNvSpPr>
            <p:nvPr/>
          </p:nvSpPr>
          <p:spPr bwMode="auto">
            <a:xfrm>
              <a:off x="3120" y="1968"/>
              <a:ext cx="682" cy="312"/>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latin typeface="News Gothic" panose="020B0503020103020203" pitchFamily="34" charset="0"/>
                </a:rPr>
                <a:t>ABDC</a:t>
              </a:r>
            </a:p>
          </p:txBody>
        </p:sp>
        <p:sp>
          <p:nvSpPr>
            <p:cNvPr id="34872" name="Text Box 58"/>
            <p:cNvSpPr txBox="1">
              <a:spLocks noChangeArrowheads="1"/>
            </p:cNvSpPr>
            <p:nvPr/>
          </p:nvSpPr>
          <p:spPr bwMode="auto">
            <a:xfrm>
              <a:off x="4400" y="1968"/>
              <a:ext cx="682" cy="312"/>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latin typeface="News Gothic" panose="020B0503020103020203" pitchFamily="34" charset="0"/>
                </a:rPr>
                <a:t>DBCA</a:t>
              </a:r>
            </a:p>
          </p:txBody>
        </p:sp>
      </p:gr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55</a:t>
            </a:fld>
            <a:endParaRPr lang="en-US" altLang="en-US" dirty="0"/>
          </a:p>
        </p:txBody>
      </p:sp>
    </p:spTree>
    <p:extLst>
      <p:ext uri="{BB962C8B-B14F-4D97-AF65-F5344CB8AC3E}">
        <p14:creationId xmlns:p14="http://schemas.microsoft.com/office/powerpoint/2010/main" val="3497025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smtClean="0"/>
              <a:t>Steepest-Ascent Hill Climbing</a:t>
            </a:r>
          </a:p>
        </p:txBody>
      </p:sp>
      <p:sp>
        <p:nvSpPr>
          <p:cNvPr id="36868" name="Rectangle 3"/>
          <p:cNvSpPr>
            <a:spLocks noGrp="1" noChangeArrowheads="1"/>
          </p:cNvSpPr>
          <p:nvPr>
            <p:ph type="body" idx="1"/>
          </p:nvPr>
        </p:nvSpPr>
        <p:spPr>
          <a:xfrm>
            <a:off x="228600" y="1066800"/>
            <a:ext cx="8686800" cy="5486400"/>
          </a:xfrm>
        </p:spPr>
        <p:txBody>
          <a:bodyPr/>
          <a:lstStyle/>
          <a:p>
            <a:r>
              <a:rPr lang="en-US" altLang="en-US" dirty="0" smtClean="0"/>
              <a:t>A variation on simple hill climbing.</a:t>
            </a:r>
          </a:p>
          <a:p>
            <a:r>
              <a:rPr lang="en-US" altLang="en-US" dirty="0" smtClean="0"/>
              <a:t>Instead of moving to the </a:t>
            </a:r>
            <a:r>
              <a:rPr lang="en-US" altLang="en-US" i="1" dirty="0" smtClean="0"/>
              <a:t>first</a:t>
            </a:r>
            <a:r>
              <a:rPr lang="en-US" altLang="en-US" dirty="0" smtClean="0"/>
              <a:t> state that is </a:t>
            </a:r>
            <a:r>
              <a:rPr lang="en-US" altLang="en-US" i="1" dirty="0" smtClean="0"/>
              <a:t>better, </a:t>
            </a:r>
            <a:r>
              <a:rPr lang="en-US" altLang="en-US" dirty="0" smtClean="0"/>
              <a:t>move to the best possible state that is one move away.</a:t>
            </a:r>
          </a:p>
          <a:p>
            <a:r>
              <a:rPr lang="en-US" altLang="en-US" dirty="0" smtClean="0"/>
              <a:t>The order of operators does not matter</a:t>
            </a:r>
            <a:r>
              <a:rPr lang="en-US" altLang="en-US" dirty="0" smtClean="0"/>
              <a:t>.</a:t>
            </a:r>
            <a:endParaRPr lang="en-US" altLang="en-US" dirty="0" smtClean="0"/>
          </a:p>
          <a:p>
            <a:r>
              <a:rPr lang="en-US" altLang="en-US" dirty="0" smtClean="0"/>
              <a:t>Not just climbing to a better state, climbing up the </a:t>
            </a:r>
            <a:r>
              <a:rPr lang="en-US" altLang="en-US" i="1" dirty="0" smtClean="0"/>
              <a:t>steepest</a:t>
            </a:r>
            <a:r>
              <a:rPr lang="en-US" altLang="en-US" dirty="0" smtClean="0"/>
              <a:t> slope.</a:t>
            </a:r>
          </a:p>
          <a:p>
            <a:endParaRPr lang="en-US" altLang="en-US" dirty="0" smtClean="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56</a:t>
            </a:fld>
            <a:endParaRPr lang="en-US" altLang="en-US" dirty="0"/>
          </a:p>
        </p:txBody>
      </p:sp>
    </p:spTree>
    <p:extLst>
      <p:ext uri="{BB962C8B-B14F-4D97-AF65-F5344CB8AC3E}">
        <p14:creationId xmlns:p14="http://schemas.microsoft.com/office/powerpoint/2010/main" val="15666322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smtClean="0"/>
              <a:t>Hill Climbing Termination</a:t>
            </a:r>
          </a:p>
        </p:txBody>
      </p:sp>
      <p:sp>
        <p:nvSpPr>
          <p:cNvPr id="38916" name="Rectangle 3"/>
          <p:cNvSpPr>
            <a:spLocks noGrp="1" noChangeArrowheads="1"/>
          </p:cNvSpPr>
          <p:nvPr>
            <p:ph type="body" idx="1"/>
          </p:nvPr>
        </p:nvSpPr>
        <p:spPr>
          <a:xfrm>
            <a:off x="228600" y="1131218"/>
            <a:ext cx="8686800" cy="5486400"/>
          </a:xfrm>
        </p:spPr>
        <p:txBody>
          <a:bodyPr/>
          <a:lstStyle/>
          <a:p>
            <a:r>
              <a:rPr lang="en-US" altLang="en-US" dirty="0" smtClean="0"/>
              <a:t>Local Optimum: all neighboring states are worse or the same.</a:t>
            </a:r>
          </a:p>
          <a:p>
            <a:endParaRPr lang="en-US" altLang="en-US" dirty="0" smtClean="0"/>
          </a:p>
          <a:p>
            <a:r>
              <a:rPr lang="en-US" altLang="en-US" dirty="0" smtClean="0"/>
              <a:t>Plateau - all neighboring states are the same as the current state.</a:t>
            </a:r>
          </a:p>
          <a:p>
            <a:endParaRPr lang="en-US" altLang="en-US" dirty="0" smtClean="0"/>
          </a:p>
          <a:p>
            <a:r>
              <a:rPr lang="en-US" altLang="en-US" dirty="0" smtClean="0"/>
              <a:t>Ridge - local optimum that is caused by inability to apply 2 operators at once.</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57</a:t>
            </a:fld>
            <a:endParaRPr lang="en-US" altLang="en-US" dirty="0"/>
          </a:p>
        </p:txBody>
      </p:sp>
    </p:spTree>
    <p:extLst>
      <p:ext uri="{BB962C8B-B14F-4D97-AF65-F5344CB8AC3E}">
        <p14:creationId xmlns:p14="http://schemas.microsoft.com/office/powerpoint/2010/main" val="16368412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smtClean="0"/>
              <a:t>Heuristic Dependence</a:t>
            </a:r>
          </a:p>
        </p:txBody>
      </p:sp>
      <p:sp>
        <p:nvSpPr>
          <p:cNvPr id="40964" name="Rectangle 3"/>
          <p:cNvSpPr>
            <a:spLocks noGrp="1" noChangeArrowheads="1"/>
          </p:cNvSpPr>
          <p:nvPr>
            <p:ph type="body" idx="1"/>
          </p:nvPr>
        </p:nvSpPr>
        <p:spPr>
          <a:xfrm>
            <a:off x="228600" y="1024569"/>
            <a:ext cx="8686800" cy="5486400"/>
          </a:xfrm>
        </p:spPr>
        <p:txBody>
          <a:bodyPr/>
          <a:lstStyle/>
          <a:p>
            <a:r>
              <a:rPr lang="en-US" altLang="en-US" dirty="0" smtClean="0"/>
              <a:t>Hill climbing is based on the value assigned to states by the heuristic function.</a:t>
            </a:r>
          </a:p>
          <a:p>
            <a:r>
              <a:rPr lang="en-US" altLang="en-US" dirty="0" smtClean="0"/>
              <a:t>The heuristic used by a hill climbing algorithm does not need to be a static function of a single state.</a:t>
            </a:r>
          </a:p>
          <a:p>
            <a:r>
              <a:rPr lang="en-US" altLang="en-US" dirty="0" smtClean="0"/>
              <a:t>The heuristic can look ahead many states, or can use other means to arrive at a value for a state.</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58</a:t>
            </a:fld>
            <a:endParaRPr lang="en-US" altLang="en-US" dirty="0"/>
          </a:p>
        </p:txBody>
      </p:sp>
    </p:spTree>
    <p:extLst>
      <p:ext uri="{BB962C8B-B14F-4D97-AF65-F5344CB8AC3E}">
        <p14:creationId xmlns:p14="http://schemas.microsoft.com/office/powerpoint/2010/main" val="34401037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en-US" smtClean="0"/>
              <a:t>Best-First Search</a:t>
            </a:r>
          </a:p>
        </p:txBody>
      </p:sp>
      <p:sp>
        <p:nvSpPr>
          <p:cNvPr id="43012" name="Rectangle 3"/>
          <p:cNvSpPr>
            <a:spLocks noGrp="1" noChangeArrowheads="1"/>
          </p:cNvSpPr>
          <p:nvPr>
            <p:ph type="body" idx="1"/>
          </p:nvPr>
        </p:nvSpPr>
        <p:spPr>
          <a:xfrm>
            <a:off x="228600" y="1013552"/>
            <a:ext cx="8686800" cy="5486400"/>
          </a:xfrm>
        </p:spPr>
        <p:txBody>
          <a:bodyPr/>
          <a:lstStyle/>
          <a:p>
            <a:r>
              <a:rPr lang="en-US" altLang="en-US" dirty="0" smtClean="0"/>
              <a:t>Combines the advantages of Breadth-First and Depth-First </a:t>
            </a:r>
            <a:r>
              <a:rPr lang="en-US" altLang="en-US" dirty="0" smtClean="0"/>
              <a:t>Searches.</a:t>
            </a:r>
            <a:endParaRPr lang="en-US" altLang="en-US" dirty="0" smtClean="0"/>
          </a:p>
          <a:p>
            <a:pPr lvl="1"/>
            <a:r>
              <a:rPr lang="en-US" altLang="en-US" dirty="0" smtClean="0"/>
              <a:t>DFS: follows a single path, don’t need to generate all competing paths.</a:t>
            </a:r>
          </a:p>
          <a:p>
            <a:pPr lvl="1"/>
            <a:r>
              <a:rPr lang="en-US" altLang="en-US" dirty="0" smtClean="0"/>
              <a:t>BFS: doesn’t get caught in loops or dead-end-paths.</a:t>
            </a:r>
          </a:p>
          <a:p>
            <a:r>
              <a:rPr lang="en-US" altLang="en-US" dirty="0" smtClean="0"/>
              <a:t>Best First Search: explore the most promising path seen so far.</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59</a:t>
            </a:fld>
            <a:endParaRPr lang="en-US" altLang="en-US" dirty="0"/>
          </a:p>
        </p:txBody>
      </p:sp>
    </p:spTree>
    <p:extLst>
      <p:ext uri="{BB962C8B-B14F-4D97-AF65-F5344CB8AC3E}">
        <p14:creationId xmlns:p14="http://schemas.microsoft.com/office/powerpoint/2010/main" val="198363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Question 1</a:t>
            </a:r>
          </a:p>
        </p:txBody>
      </p:sp>
      <p:sp>
        <p:nvSpPr>
          <p:cNvPr id="3" name="Content Placeholder 2"/>
          <p:cNvSpPr>
            <a:spLocks noGrp="1"/>
          </p:cNvSpPr>
          <p:nvPr>
            <p:ph idx="1"/>
          </p:nvPr>
        </p:nvSpPr>
        <p:spPr/>
        <p:txBody>
          <a:bodyPr/>
          <a:lstStyle/>
          <a:p>
            <a:pPr eaLnBrk="1" hangingPunct="1">
              <a:defRPr/>
            </a:pPr>
            <a:r>
              <a:rPr lang="en-US" dirty="0" smtClean="0"/>
              <a:t>What is the average case Big-O of </a:t>
            </a:r>
            <a:r>
              <a:rPr lang="en-US" b="1" dirty="0" smtClean="0"/>
              <a:t>linear search</a:t>
            </a:r>
            <a:r>
              <a:rPr lang="en-US" dirty="0" smtClean="0"/>
              <a:t> in an array with </a:t>
            </a:r>
            <a:r>
              <a:rPr lang="en-US" i="1" dirty="0" smtClean="0"/>
              <a:t>n</a:t>
            </a:r>
            <a:r>
              <a:rPr lang="en-US" dirty="0" smtClean="0"/>
              <a:t> items, if an item is present?</a:t>
            </a:r>
          </a:p>
          <a:p>
            <a:pPr marL="914400" lvl="1" indent="-514350" eaLnBrk="1" hangingPunct="1">
              <a:buFont typeface="Marlett" pitchFamily="2" charset="2"/>
              <a:buAutoNum type="alphaUcPeriod"/>
              <a:defRPr/>
            </a:pPr>
            <a:r>
              <a:rPr lang="en-US" sz="3200" dirty="0" smtClean="0"/>
              <a:t>O(n)</a:t>
            </a:r>
          </a:p>
          <a:p>
            <a:pPr marL="914400" lvl="1" indent="-514350" eaLnBrk="1" hangingPunct="1">
              <a:buFont typeface="Marlett" pitchFamily="2" charset="2"/>
              <a:buAutoNum type="alphaUcPeriod"/>
              <a:defRPr/>
            </a:pPr>
            <a:r>
              <a:rPr lang="en-US" sz="3200" dirty="0" smtClean="0"/>
              <a:t>O(n</a:t>
            </a:r>
            <a:r>
              <a:rPr lang="en-US" sz="3200" baseline="30000" dirty="0" smtClean="0"/>
              <a:t>2</a:t>
            </a:r>
            <a:r>
              <a:rPr lang="en-US" sz="3200" dirty="0" smtClean="0"/>
              <a:t>) </a:t>
            </a:r>
          </a:p>
          <a:p>
            <a:pPr marL="914400" lvl="1" indent="-514350" eaLnBrk="1" hangingPunct="1">
              <a:buFont typeface="Marlett" pitchFamily="2" charset="2"/>
              <a:buAutoNum type="alphaUcPeriod"/>
              <a:defRPr/>
            </a:pPr>
            <a:r>
              <a:rPr lang="en-US" sz="3200" dirty="0" smtClean="0"/>
              <a:t>O(1)</a:t>
            </a:r>
          </a:p>
          <a:p>
            <a:pPr marL="914400" lvl="1" indent="-514350" eaLnBrk="1" hangingPunct="1">
              <a:buFont typeface="Marlett" pitchFamily="2" charset="2"/>
              <a:buAutoNum type="alphaUcPeriod"/>
              <a:defRPr/>
            </a:pPr>
            <a:r>
              <a:rPr lang="en-US" sz="3200" dirty="0" smtClean="0"/>
              <a:t>O(log(n))</a:t>
            </a:r>
          </a:p>
          <a:p>
            <a:pPr marL="914400" lvl="1" indent="-514350" eaLnBrk="1" hangingPunct="1">
              <a:buFont typeface="Marlett" pitchFamily="2" charset="2"/>
              <a:buAutoNum type="alphaUcPeriod"/>
              <a:defRPr/>
            </a:pPr>
            <a:r>
              <a:rPr lang="en-US" sz="3200" dirty="0" smtClean="0"/>
              <a:t>O(n log(n))</a:t>
            </a:r>
          </a:p>
        </p:txBody>
      </p:sp>
      <p:sp>
        <p:nvSpPr>
          <p:cNvPr id="22534" name="Oval 1"/>
          <p:cNvSpPr>
            <a:spLocks noChangeArrowheads="1"/>
          </p:cNvSpPr>
          <p:nvPr/>
        </p:nvSpPr>
        <p:spPr bwMode="auto">
          <a:xfrm>
            <a:off x="533400" y="2438400"/>
            <a:ext cx="609600" cy="533400"/>
          </a:xfrm>
          <a:prstGeom prst="ellipse">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4" name="Slide Number Placeholder 3"/>
          <p:cNvSpPr>
            <a:spLocks noGrp="1"/>
          </p:cNvSpPr>
          <p:nvPr>
            <p:ph type="sldNum" sz="quarter" idx="11"/>
          </p:nvPr>
        </p:nvSpPr>
        <p:spPr/>
        <p:txBody>
          <a:bodyPr/>
          <a:lstStyle/>
          <a:p>
            <a:pPr>
              <a:defRPr/>
            </a:pPr>
            <a:fld id="{68195B65-666D-4129-8D05-32C605307DED}" type="slidenum">
              <a:rPr lang="en-US" altLang="en-US" smtClean="0"/>
              <a:pPr>
                <a:defRPr/>
              </a:pPr>
              <a:t>6</a:t>
            </a:fld>
            <a:endParaRPr lang="en-US" altLang="en-US" dirty="0"/>
          </a:p>
        </p:txBody>
      </p:sp>
    </p:spTree>
    <p:extLst>
      <p:ext uri="{BB962C8B-B14F-4D97-AF65-F5344CB8AC3E}">
        <p14:creationId xmlns:p14="http://schemas.microsoft.com/office/powerpoint/2010/main" val="12376451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en-US" dirty="0" smtClean="0"/>
              <a:t>Best-First Search </a:t>
            </a:r>
          </a:p>
        </p:txBody>
      </p:sp>
      <p:sp>
        <p:nvSpPr>
          <p:cNvPr id="45060" name="Rectangle 3"/>
          <p:cNvSpPr>
            <a:spLocks noGrp="1" noChangeArrowheads="1"/>
          </p:cNvSpPr>
          <p:nvPr>
            <p:ph type="body" idx="1"/>
          </p:nvPr>
        </p:nvSpPr>
        <p:spPr>
          <a:xfrm>
            <a:off x="381000" y="1295400"/>
            <a:ext cx="8534400" cy="4114800"/>
          </a:xfrm>
        </p:spPr>
        <p:txBody>
          <a:bodyPr/>
          <a:lstStyle/>
          <a:p>
            <a:pPr>
              <a:buFontTx/>
              <a:buNone/>
            </a:pPr>
            <a:r>
              <a:rPr lang="en-US" altLang="en-US" sz="2800" dirty="0" smtClean="0">
                <a:latin typeface="Courier New" panose="02070309020205020404" pitchFamily="49" charset="0"/>
                <a:cs typeface="Courier New" panose="02070309020205020404" pitchFamily="49" charset="0"/>
              </a:rPr>
              <a:t>While goal not reached:</a:t>
            </a:r>
          </a:p>
          <a:p>
            <a:pPr lvl="1">
              <a:buFontTx/>
              <a:buNone/>
            </a:pPr>
            <a:r>
              <a:rPr lang="en-US" altLang="en-US" sz="2400" dirty="0" smtClean="0">
                <a:latin typeface="Courier New" panose="02070309020205020404" pitchFamily="49" charset="0"/>
                <a:cs typeface="Courier New" panose="02070309020205020404" pitchFamily="49" charset="0"/>
              </a:rPr>
              <a:t>Generate </a:t>
            </a:r>
            <a:r>
              <a:rPr lang="en-US" altLang="en-US" sz="2400" dirty="0" smtClean="0">
                <a:latin typeface="Courier New" panose="02070309020205020404" pitchFamily="49" charset="0"/>
                <a:cs typeface="Courier New" panose="02070309020205020404" pitchFamily="49" charset="0"/>
              </a:rPr>
              <a:t>all potential successor states and add to a list of states.</a:t>
            </a:r>
          </a:p>
          <a:p>
            <a:pPr lvl="1">
              <a:buFontTx/>
              <a:buNone/>
            </a:pPr>
            <a:r>
              <a:rPr lang="en-US" altLang="en-US" sz="2400" dirty="0" smtClean="0">
                <a:latin typeface="Courier New" panose="02070309020205020404" pitchFamily="49" charset="0"/>
                <a:cs typeface="Courier New" panose="02070309020205020404" pitchFamily="49" charset="0"/>
              </a:rPr>
              <a:t>Pick </a:t>
            </a:r>
            <a:r>
              <a:rPr lang="en-US" altLang="en-US" sz="2400" dirty="0" smtClean="0">
                <a:latin typeface="Courier New" panose="02070309020205020404" pitchFamily="49" charset="0"/>
                <a:cs typeface="Courier New" panose="02070309020205020404" pitchFamily="49" charset="0"/>
              </a:rPr>
              <a:t>the best state in the list and go </a:t>
            </a:r>
            <a:r>
              <a:rPr lang="en-US" altLang="en-US" sz="2400" dirty="0" smtClean="0">
                <a:latin typeface="Courier New" panose="02070309020205020404" pitchFamily="49" charset="0"/>
                <a:cs typeface="Courier New" panose="02070309020205020404" pitchFamily="49" charset="0"/>
              </a:rPr>
              <a:t>to it</a:t>
            </a:r>
            <a:r>
              <a:rPr lang="en-US" altLang="en-US" sz="2400" dirty="0" smtClean="0">
                <a:latin typeface="Courier New" panose="02070309020205020404" pitchFamily="49" charset="0"/>
                <a:cs typeface="Courier New" panose="02070309020205020404" pitchFamily="49" charset="0"/>
              </a:rPr>
              <a:t>.</a:t>
            </a:r>
          </a:p>
          <a:p>
            <a:pPr>
              <a:buFontTx/>
              <a:buNone/>
            </a:pPr>
            <a:endParaRPr lang="en-US" altLang="en-US" dirty="0" smtClean="0">
              <a:latin typeface="News Gothic" panose="020B0503020103020203" pitchFamily="34" charset="0"/>
            </a:endParaRPr>
          </a:p>
          <a:p>
            <a:r>
              <a:rPr lang="en-US" altLang="en-US" dirty="0" smtClean="0"/>
              <a:t>Similar to steepest-ascent, but don’t throw away states that are not chosen. </a:t>
            </a:r>
            <a:endParaRPr lang="en-US" altLang="en-US" dirty="0" smtClean="0">
              <a:latin typeface="News Gothic" panose="020B0503020103020203" pitchFamily="34" charset="0"/>
            </a:endParaRP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60</a:t>
            </a:fld>
            <a:endParaRPr lang="en-US" altLang="en-US" dirty="0"/>
          </a:p>
        </p:txBody>
      </p:sp>
    </p:spTree>
    <p:extLst>
      <p:ext uri="{BB962C8B-B14F-4D97-AF65-F5344CB8AC3E}">
        <p14:creationId xmlns:p14="http://schemas.microsoft.com/office/powerpoint/2010/main" val="24759381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en-US" smtClean="0"/>
              <a:t>Simulated Annealing</a:t>
            </a:r>
          </a:p>
        </p:txBody>
      </p:sp>
      <p:sp>
        <p:nvSpPr>
          <p:cNvPr id="47108" name="Rectangle 3"/>
          <p:cNvSpPr>
            <a:spLocks noGrp="1" noChangeArrowheads="1"/>
          </p:cNvSpPr>
          <p:nvPr>
            <p:ph type="body" idx="1"/>
          </p:nvPr>
        </p:nvSpPr>
        <p:spPr>
          <a:xfrm>
            <a:off x="228600" y="1130300"/>
            <a:ext cx="8686800" cy="5486400"/>
          </a:xfrm>
        </p:spPr>
        <p:txBody>
          <a:bodyPr/>
          <a:lstStyle/>
          <a:p>
            <a:r>
              <a:rPr lang="en-US" altLang="en-US" dirty="0" smtClean="0"/>
              <a:t>Based on physical process of annealing a metal to get the best (minimal energy) state.</a:t>
            </a:r>
          </a:p>
          <a:p>
            <a:r>
              <a:rPr lang="en-US" altLang="en-US" dirty="0" smtClean="0"/>
              <a:t>Hill climbing with a twist:</a:t>
            </a:r>
          </a:p>
          <a:p>
            <a:pPr lvl="1"/>
            <a:r>
              <a:rPr lang="en-US" altLang="en-US" dirty="0"/>
              <a:t>A</a:t>
            </a:r>
            <a:r>
              <a:rPr lang="en-US" altLang="en-US" dirty="0" smtClean="0"/>
              <a:t>llow </a:t>
            </a:r>
            <a:r>
              <a:rPr lang="en-US" altLang="en-US" dirty="0" smtClean="0"/>
              <a:t>some moves downhill (to worse states</a:t>
            </a:r>
            <a:r>
              <a:rPr lang="en-US" altLang="en-US" dirty="0" smtClean="0"/>
              <a:t>).</a:t>
            </a:r>
            <a:endParaRPr lang="en-US" altLang="en-US" dirty="0" smtClean="0"/>
          </a:p>
          <a:p>
            <a:pPr lvl="1"/>
            <a:r>
              <a:rPr lang="en-US" altLang="en-US" dirty="0"/>
              <a:t>S</a:t>
            </a:r>
            <a:r>
              <a:rPr lang="en-US" altLang="en-US" dirty="0" smtClean="0"/>
              <a:t>tart </a:t>
            </a:r>
            <a:r>
              <a:rPr lang="en-US" altLang="en-US" dirty="0" smtClean="0"/>
              <a:t>out allowing large downhill moves (to much worse states) and gradually allow only small downhill moves.</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61</a:t>
            </a:fld>
            <a:endParaRPr lang="en-US" altLang="en-US" dirty="0"/>
          </a:p>
        </p:txBody>
      </p:sp>
    </p:spTree>
    <p:extLst>
      <p:ext uri="{BB962C8B-B14F-4D97-AF65-F5344CB8AC3E}">
        <p14:creationId xmlns:p14="http://schemas.microsoft.com/office/powerpoint/2010/main" val="5863689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en-US" dirty="0" smtClean="0"/>
              <a:t>Simulated </a:t>
            </a:r>
            <a:r>
              <a:rPr lang="en-US" altLang="en-US" dirty="0" smtClean="0"/>
              <a:t>Annealing</a:t>
            </a:r>
            <a:endParaRPr lang="en-US" altLang="en-US" dirty="0" smtClean="0"/>
          </a:p>
        </p:txBody>
      </p:sp>
      <p:sp>
        <p:nvSpPr>
          <p:cNvPr id="49156" name="Rectangle 3"/>
          <p:cNvSpPr>
            <a:spLocks noGrp="1" noChangeArrowheads="1"/>
          </p:cNvSpPr>
          <p:nvPr>
            <p:ph type="body" idx="1"/>
          </p:nvPr>
        </p:nvSpPr>
        <p:spPr>
          <a:xfrm>
            <a:off x="228600" y="1142235"/>
            <a:ext cx="8686800" cy="5486400"/>
          </a:xfrm>
        </p:spPr>
        <p:txBody>
          <a:bodyPr/>
          <a:lstStyle/>
          <a:p>
            <a:r>
              <a:rPr lang="en-US" altLang="en-US" dirty="0" smtClean="0"/>
              <a:t>The search initially jumps around a lot, exploring many regions of the state space.</a:t>
            </a:r>
          </a:p>
          <a:p>
            <a:endParaRPr lang="en-US" altLang="en-US" dirty="0" smtClean="0"/>
          </a:p>
          <a:p>
            <a:r>
              <a:rPr lang="en-US" altLang="en-US" dirty="0" smtClean="0"/>
              <a:t>The jumping is gradually reduced and the search becomes a simple hill climb (search for local optimum).</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62</a:t>
            </a:fld>
            <a:endParaRPr lang="en-US" altLang="en-US" dirty="0"/>
          </a:p>
        </p:txBody>
      </p:sp>
    </p:spTree>
    <p:extLst>
      <p:ext uri="{BB962C8B-B14F-4D97-AF65-F5344CB8AC3E}">
        <p14:creationId xmlns:p14="http://schemas.microsoft.com/office/powerpoint/2010/main" val="38088346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en-US" smtClean="0"/>
              <a:t>Simulated Annealing</a:t>
            </a:r>
          </a:p>
        </p:txBody>
      </p:sp>
      <p:sp>
        <p:nvSpPr>
          <p:cNvPr id="51204" name="Line 4"/>
          <p:cNvSpPr>
            <a:spLocks noChangeShapeType="1"/>
          </p:cNvSpPr>
          <p:nvPr/>
        </p:nvSpPr>
        <p:spPr bwMode="auto">
          <a:xfrm>
            <a:off x="1143000" y="2209800"/>
            <a:ext cx="0" cy="3657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5" name="Line 5"/>
          <p:cNvSpPr>
            <a:spLocks noChangeShapeType="1"/>
          </p:cNvSpPr>
          <p:nvPr/>
        </p:nvSpPr>
        <p:spPr bwMode="auto">
          <a:xfrm flipH="1">
            <a:off x="1143000" y="5867400"/>
            <a:ext cx="6858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Freeform 6"/>
          <p:cNvSpPr>
            <a:spLocks/>
          </p:cNvSpPr>
          <p:nvPr/>
        </p:nvSpPr>
        <p:spPr bwMode="auto">
          <a:xfrm>
            <a:off x="1143000" y="3467100"/>
            <a:ext cx="7010400" cy="2171700"/>
          </a:xfrm>
          <a:custGeom>
            <a:avLst/>
            <a:gdLst>
              <a:gd name="T0" fmla="*/ 0 w 4416"/>
              <a:gd name="T1" fmla="*/ 2171700 h 1368"/>
              <a:gd name="T2" fmla="*/ 304800 w 4416"/>
              <a:gd name="T3" fmla="*/ 1866900 h 1368"/>
              <a:gd name="T4" fmla="*/ 533400 w 4416"/>
              <a:gd name="T5" fmla="*/ 1333500 h 1368"/>
              <a:gd name="T6" fmla="*/ 1219200 w 4416"/>
              <a:gd name="T7" fmla="*/ 1028700 h 1368"/>
              <a:gd name="T8" fmla="*/ 1676400 w 4416"/>
              <a:gd name="T9" fmla="*/ 1409700 h 1368"/>
              <a:gd name="T10" fmla="*/ 2057400 w 4416"/>
              <a:gd name="T11" fmla="*/ 1790700 h 1368"/>
              <a:gd name="T12" fmla="*/ 2590800 w 4416"/>
              <a:gd name="T13" fmla="*/ 723900 h 1368"/>
              <a:gd name="T14" fmla="*/ 3200400 w 4416"/>
              <a:gd name="T15" fmla="*/ 38100 h 1368"/>
              <a:gd name="T16" fmla="*/ 3733800 w 4416"/>
              <a:gd name="T17" fmla="*/ 495300 h 1368"/>
              <a:gd name="T18" fmla="*/ 4114800 w 4416"/>
              <a:gd name="T19" fmla="*/ 1181100 h 1368"/>
              <a:gd name="T20" fmla="*/ 4495800 w 4416"/>
              <a:gd name="T21" fmla="*/ 1562100 h 1368"/>
              <a:gd name="T22" fmla="*/ 4800600 w 4416"/>
              <a:gd name="T23" fmla="*/ 723900 h 1368"/>
              <a:gd name="T24" fmla="*/ 5181600 w 4416"/>
              <a:gd name="T25" fmla="*/ 1028700 h 1368"/>
              <a:gd name="T26" fmla="*/ 5410200 w 4416"/>
              <a:gd name="T27" fmla="*/ 495300 h 1368"/>
              <a:gd name="T28" fmla="*/ 5791200 w 4416"/>
              <a:gd name="T29" fmla="*/ 876300 h 1368"/>
              <a:gd name="T30" fmla="*/ 6400800 w 4416"/>
              <a:gd name="T31" fmla="*/ 952500 h 1368"/>
              <a:gd name="T32" fmla="*/ 6858000 w 4416"/>
              <a:gd name="T33" fmla="*/ 1409700 h 1368"/>
              <a:gd name="T34" fmla="*/ 7010400 w 4416"/>
              <a:gd name="T35" fmla="*/ 1790700 h 1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416" h="1368">
                <a:moveTo>
                  <a:pt x="0" y="1368"/>
                </a:moveTo>
                <a:cubicBezTo>
                  <a:pt x="68" y="1316"/>
                  <a:pt x="136" y="1264"/>
                  <a:pt x="192" y="1176"/>
                </a:cubicBezTo>
                <a:cubicBezTo>
                  <a:pt x="248" y="1088"/>
                  <a:pt x="240" y="928"/>
                  <a:pt x="336" y="840"/>
                </a:cubicBezTo>
                <a:cubicBezTo>
                  <a:pt x="432" y="752"/>
                  <a:pt x="648" y="640"/>
                  <a:pt x="768" y="648"/>
                </a:cubicBezTo>
                <a:cubicBezTo>
                  <a:pt x="888" y="656"/>
                  <a:pt x="968" y="808"/>
                  <a:pt x="1056" y="888"/>
                </a:cubicBezTo>
                <a:cubicBezTo>
                  <a:pt x="1144" y="968"/>
                  <a:pt x="1200" y="1200"/>
                  <a:pt x="1296" y="1128"/>
                </a:cubicBezTo>
                <a:cubicBezTo>
                  <a:pt x="1392" y="1056"/>
                  <a:pt x="1512" y="640"/>
                  <a:pt x="1632" y="456"/>
                </a:cubicBezTo>
                <a:cubicBezTo>
                  <a:pt x="1752" y="272"/>
                  <a:pt x="1896" y="48"/>
                  <a:pt x="2016" y="24"/>
                </a:cubicBezTo>
                <a:cubicBezTo>
                  <a:pt x="2136" y="0"/>
                  <a:pt x="2256" y="192"/>
                  <a:pt x="2352" y="312"/>
                </a:cubicBezTo>
                <a:cubicBezTo>
                  <a:pt x="2448" y="432"/>
                  <a:pt x="2512" y="632"/>
                  <a:pt x="2592" y="744"/>
                </a:cubicBezTo>
                <a:cubicBezTo>
                  <a:pt x="2672" y="856"/>
                  <a:pt x="2760" y="1032"/>
                  <a:pt x="2832" y="984"/>
                </a:cubicBezTo>
                <a:cubicBezTo>
                  <a:pt x="2904" y="936"/>
                  <a:pt x="2952" y="512"/>
                  <a:pt x="3024" y="456"/>
                </a:cubicBezTo>
                <a:cubicBezTo>
                  <a:pt x="3096" y="400"/>
                  <a:pt x="3200" y="672"/>
                  <a:pt x="3264" y="648"/>
                </a:cubicBezTo>
                <a:cubicBezTo>
                  <a:pt x="3328" y="624"/>
                  <a:pt x="3344" y="328"/>
                  <a:pt x="3408" y="312"/>
                </a:cubicBezTo>
                <a:cubicBezTo>
                  <a:pt x="3472" y="296"/>
                  <a:pt x="3544" y="504"/>
                  <a:pt x="3648" y="552"/>
                </a:cubicBezTo>
                <a:cubicBezTo>
                  <a:pt x="3752" y="600"/>
                  <a:pt x="3920" y="544"/>
                  <a:pt x="4032" y="600"/>
                </a:cubicBezTo>
                <a:cubicBezTo>
                  <a:pt x="4144" y="656"/>
                  <a:pt x="4256" y="800"/>
                  <a:pt x="4320" y="888"/>
                </a:cubicBezTo>
                <a:cubicBezTo>
                  <a:pt x="4384" y="976"/>
                  <a:pt x="4400" y="1052"/>
                  <a:pt x="4416" y="1128"/>
                </a:cubicBezTo>
              </a:path>
            </a:pathLst>
          </a:custGeom>
          <a:noFill/>
          <a:ln w="762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7" name="Oval 11"/>
          <p:cNvSpPr>
            <a:spLocks noChangeArrowheads="1"/>
          </p:cNvSpPr>
          <p:nvPr/>
        </p:nvSpPr>
        <p:spPr bwMode="auto">
          <a:xfrm>
            <a:off x="1219200" y="5029200"/>
            <a:ext cx="304800" cy="304800"/>
          </a:xfrm>
          <a:prstGeom prst="ellipse">
            <a:avLst/>
          </a:prstGeom>
          <a:solidFill>
            <a:schemeClr val="bg1"/>
          </a:solidFill>
          <a:ln w="571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Courier New" panose="02070309020205020404" pitchFamily="49" charset="0"/>
              </a:rPr>
              <a:t>1</a:t>
            </a:r>
            <a:endParaRPr lang="en-US" altLang="en-US">
              <a:solidFill>
                <a:srgbClr val="FF0000"/>
              </a:solidFill>
            </a:endParaRPr>
          </a:p>
        </p:txBody>
      </p:sp>
      <p:sp>
        <p:nvSpPr>
          <p:cNvPr id="51208" name="Oval 12"/>
          <p:cNvSpPr>
            <a:spLocks noChangeArrowheads="1"/>
          </p:cNvSpPr>
          <p:nvPr/>
        </p:nvSpPr>
        <p:spPr bwMode="auto">
          <a:xfrm>
            <a:off x="1828800" y="4343400"/>
            <a:ext cx="304800" cy="304800"/>
          </a:xfrm>
          <a:prstGeom prst="ellipse">
            <a:avLst/>
          </a:prstGeom>
          <a:solidFill>
            <a:schemeClr val="bg1"/>
          </a:solidFill>
          <a:ln w="571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Courier New" panose="02070309020205020404" pitchFamily="49" charset="0"/>
              </a:rPr>
              <a:t>2</a:t>
            </a:r>
            <a:endParaRPr lang="en-US" altLang="en-US">
              <a:solidFill>
                <a:srgbClr val="FF0000"/>
              </a:solidFill>
            </a:endParaRPr>
          </a:p>
        </p:txBody>
      </p:sp>
      <p:sp>
        <p:nvSpPr>
          <p:cNvPr id="51209" name="Oval 13"/>
          <p:cNvSpPr>
            <a:spLocks noChangeArrowheads="1"/>
          </p:cNvSpPr>
          <p:nvPr/>
        </p:nvSpPr>
        <p:spPr bwMode="auto">
          <a:xfrm>
            <a:off x="2819400" y="4724400"/>
            <a:ext cx="304800" cy="304800"/>
          </a:xfrm>
          <a:prstGeom prst="ellipse">
            <a:avLst/>
          </a:prstGeom>
          <a:solidFill>
            <a:schemeClr val="bg1"/>
          </a:solidFill>
          <a:ln w="571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Courier New" panose="02070309020205020404" pitchFamily="49" charset="0"/>
              </a:rPr>
              <a:t>3</a:t>
            </a:r>
            <a:endParaRPr lang="en-US" altLang="en-US">
              <a:solidFill>
                <a:srgbClr val="FF0000"/>
              </a:solidFill>
            </a:endParaRPr>
          </a:p>
        </p:txBody>
      </p:sp>
      <p:sp>
        <p:nvSpPr>
          <p:cNvPr id="51210" name="Oval 14"/>
          <p:cNvSpPr>
            <a:spLocks noChangeArrowheads="1"/>
          </p:cNvSpPr>
          <p:nvPr/>
        </p:nvSpPr>
        <p:spPr bwMode="auto">
          <a:xfrm>
            <a:off x="2514600" y="4343400"/>
            <a:ext cx="304800" cy="304800"/>
          </a:xfrm>
          <a:prstGeom prst="ellipse">
            <a:avLst/>
          </a:prstGeom>
          <a:solidFill>
            <a:schemeClr val="bg1"/>
          </a:solidFill>
          <a:ln w="571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Courier New" panose="02070309020205020404" pitchFamily="49" charset="0"/>
              </a:rPr>
              <a:t>4</a:t>
            </a:r>
            <a:endParaRPr lang="en-US" altLang="en-US">
              <a:solidFill>
                <a:srgbClr val="FF0000"/>
              </a:solidFill>
            </a:endParaRPr>
          </a:p>
        </p:txBody>
      </p:sp>
      <p:sp>
        <p:nvSpPr>
          <p:cNvPr id="51211" name="Oval 15"/>
          <p:cNvSpPr>
            <a:spLocks noChangeArrowheads="1"/>
          </p:cNvSpPr>
          <p:nvPr/>
        </p:nvSpPr>
        <p:spPr bwMode="auto">
          <a:xfrm>
            <a:off x="3352800" y="4724400"/>
            <a:ext cx="304800" cy="304800"/>
          </a:xfrm>
          <a:prstGeom prst="ellipse">
            <a:avLst/>
          </a:prstGeom>
          <a:solidFill>
            <a:schemeClr val="bg1"/>
          </a:solidFill>
          <a:ln w="571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Courier New" panose="02070309020205020404" pitchFamily="49" charset="0"/>
              </a:rPr>
              <a:t>5</a:t>
            </a:r>
            <a:endParaRPr lang="en-US" altLang="en-US">
              <a:solidFill>
                <a:srgbClr val="FF0000"/>
              </a:solidFill>
            </a:endParaRPr>
          </a:p>
        </p:txBody>
      </p:sp>
      <p:sp>
        <p:nvSpPr>
          <p:cNvPr id="51212" name="Oval 16"/>
          <p:cNvSpPr>
            <a:spLocks noChangeArrowheads="1"/>
          </p:cNvSpPr>
          <p:nvPr/>
        </p:nvSpPr>
        <p:spPr bwMode="auto">
          <a:xfrm>
            <a:off x="3657600" y="4038600"/>
            <a:ext cx="304800" cy="304800"/>
          </a:xfrm>
          <a:prstGeom prst="ellipse">
            <a:avLst/>
          </a:prstGeom>
          <a:solidFill>
            <a:schemeClr val="bg1"/>
          </a:solidFill>
          <a:ln w="571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Courier New" panose="02070309020205020404" pitchFamily="49" charset="0"/>
              </a:rPr>
              <a:t>6</a:t>
            </a:r>
            <a:endParaRPr lang="en-US" altLang="en-US">
              <a:solidFill>
                <a:srgbClr val="FF0000"/>
              </a:solidFill>
            </a:endParaRPr>
          </a:p>
        </p:txBody>
      </p:sp>
      <p:sp>
        <p:nvSpPr>
          <p:cNvPr id="51213" name="Oval 17"/>
          <p:cNvSpPr>
            <a:spLocks noChangeArrowheads="1"/>
          </p:cNvSpPr>
          <p:nvPr/>
        </p:nvSpPr>
        <p:spPr bwMode="auto">
          <a:xfrm>
            <a:off x="4114800" y="3467100"/>
            <a:ext cx="304800" cy="304800"/>
          </a:xfrm>
          <a:prstGeom prst="ellipse">
            <a:avLst/>
          </a:prstGeom>
          <a:solidFill>
            <a:schemeClr val="bg1"/>
          </a:solidFill>
          <a:ln w="571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Courier New" panose="02070309020205020404" pitchFamily="49" charset="0"/>
              </a:rPr>
              <a:t>7</a:t>
            </a:r>
            <a:endParaRPr lang="en-US" altLang="en-US">
              <a:solidFill>
                <a:srgbClr val="FF0000"/>
              </a:solidFill>
            </a:endParaRP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63</a:t>
            </a:fld>
            <a:endParaRPr lang="en-US" altLang="en-US" dirty="0"/>
          </a:p>
        </p:txBody>
      </p:sp>
    </p:spTree>
    <p:extLst>
      <p:ext uri="{BB962C8B-B14F-4D97-AF65-F5344CB8AC3E}">
        <p14:creationId xmlns:p14="http://schemas.microsoft.com/office/powerpoint/2010/main" val="784246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en-US" dirty="0" smtClean="0"/>
              <a:t>A* Algorithm </a:t>
            </a:r>
          </a:p>
        </p:txBody>
      </p:sp>
      <p:sp>
        <p:nvSpPr>
          <p:cNvPr id="53252" name="Rectangle 3"/>
          <p:cNvSpPr>
            <a:spLocks noGrp="1" noChangeArrowheads="1"/>
          </p:cNvSpPr>
          <p:nvPr>
            <p:ph type="body" idx="1"/>
          </p:nvPr>
        </p:nvSpPr>
        <p:spPr>
          <a:xfrm>
            <a:off x="228600" y="1013552"/>
            <a:ext cx="8686800" cy="5486400"/>
          </a:xfrm>
        </p:spPr>
        <p:txBody>
          <a:bodyPr/>
          <a:lstStyle/>
          <a:p>
            <a:r>
              <a:rPr lang="en-US" altLang="en-US" dirty="0" smtClean="0"/>
              <a:t>The A* algorithm uses a modified evaluation function and a Best-First search.</a:t>
            </a:r>
          </a:p>
          <a:p>
            <a:endParaRPr lang="en-US" altLang="en-US" dirty="0" smtClean="0"/>
          </a:p>
          <a:p>
            <a:r>
              <a:rPr lang="en-US" altLang="en-US" dirty="0" smtClean="0"/>
              <a:t>A* minimizes the total path cost.</a:t>
            </a:r>
          </a:p>
          <a:p>
            <a:endParaRPr lang="en-US" altLang="en-US" dirty="0" smtClean="0"/>
          </a:p>
          <a:p>
            <a:r>
              <a:rPr lang="en-US" altLang="en-US" dirty="0" smtClean="0"/>
              <a:t>Under the right conditions A* provides the cheapest cost solution in the </a:t>
            </a:r>
            <a:r>
              <a:rPr lang="en-US" altLang="en-US" u="sng" dirty="0" smtClean="0"/>
              <a:t>optimal</a:t>
            </a:r>
            <a:r>
              <a:rPr lang="en-US" altLang="en-US" dirty="0" smtClean="0"/>
              <a:t> time!</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64</a:t>
            </a:fld>
            <a:endParaRPr lang="en-US" altLang="en-US" dirty="0"/>
          </a:p>
        </p:txBody>
      </p:sp>
    </p:spTree>
    <p:extLst>
      <p:ext uri="{BB962C8B-B14F-4D97-AF65-F5344CB8AC3E}">
        <p14:creationId xmlns:p14="http://schemas.microsoft.com/office/powerpoint/2010/main" val="3051819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en-US" smtClean="0"/>
              <a:t>A* evaluation function</a:t>
            </a:r>
          </a:p>
        </p:txBody>
      </p:sp>
      <p:sp>
        <p:nvSpPr>
          <p:cNvPr id="55300" name="Rectangle 3"/>
          <p:cNvSpPr>
            <a:spLocks noGrp="1" noChangeArrowheads="1"/>
          </p:cNvSpPr>
          <p:nvPr>
            <p:ph type="body" idx="1"/>
          </p:nvPr>
        </p:nvSpPr>
        <p:spPr>
          <a:xfrm>
            <a:off x="228600" y="980119"/>
            <a:ext cx="8686800" cy="5486400"/>
          </a:xfrm>
        </p:spPr>
        <p:txBody>
          <a:bodyPr/>
          <a:lstStyle/>
          <a:p>
            <a:r>
              <a:rPr lang="en-US" altLang="en-US" dirty="0" smtClean="0"/>
              <a:t>The evaluation function </a:t>
            </a:r>
            <a:r>
              <a:rPr lang="en-US" altLang="en-US" b="1" i="1" dirty="0" smtClean="0"/>
              <a:t>f</a:t>
            </a:r>
            <a:r>
              <a:rPr lang="en-US" altLang="en-US" b="1" i="1" dirty="0" smtClean="0">
                <a:latin typeface="News Gothic" panose="020B0503020103020203" pitchFamily="34" charset="0"/>
              </a:rPr>
              <a:t> </a:t>
            </a:r>
            <a:r>
              <a:rPr lang="en-US" altLang="en-US" dirty="0" smtClean="0"/>
              <a:t>is an estimate of the value of a node </a:t>
            </a:r>
            <a:r>
              <a:rPr lang="en-US" altLang="en-US" b="1" i="1" dirty="0" smtClean="0"/>
              <a:t>x</a:t>
            </a:r>
            <a:r>
              <a:rPr lang="en-US" altLang="en-US" dirty="0" smtClean="0"/>
              <a:t> given by:</a:t>
            </a:r>
          </a:p>
          <a:p>
            <a:pPr algn="ctr">
              <a:buFontTx/>
              <a:buNone/>
            </a:pPr>
            <a:r>
              <a:rPr lang="en-US" altLang="en-US" b="1" i="1" dirty="0" smtClean="0"/>
              <a:t>f(x) = g(x) + h’(x)</a:t>
            </a:r>
            <a:endParaRPr lang="en-US" altLang="en-US" b="1" i="1" dirty="0" smtClean="0">
              <a:latin typeface="News Gothic" panose="020B0503020103020203" pitchFamily="34" charset="0"/>
            </a:endParaRPr>
          </a:p>
          <a:p>
            <a:r>
              <a:rPr lang="en-US" altLang="en-US" b="1" i="1" dirty="0" smtClean="0"/>
              <a:t>g(x)</a:t>
            </a:r>
            <a:r>
              <a:rPr lang="en-US" altLang="en-US" b="1" i="1" dirty="0" smtClean="0">
                <a:latin typeface="News Gothic" panose="020B0503020103020203" pitchFamily="34" charset="0"/>
              </a:rPr>
              <a:t> </a:t>
            </a:r>
            <a:r>
              <a:rPr lang="en-US" altLang="en-US" dirty="0" smtClean="0"/>
              <a:t>is the cost to get from the start state to state </a:t>
            </a:r>
            <a:r>
              <a:rPr lang="en-US" altLang="en-US" b="1" i="1" dirty="0" smtClean="0"/>
              <a:t>x</a:t>
            </a:r>
            <a:r>
              <a:rPr lang="en-US" altLang="en-US" dirty="0" smtClean="0"/>
              <a:t>.</a:t>
            </a:r>
          </a:p>
          <a:p>
            <a:r>
              <a:rPr lang="en-US" altLang="en-US" b="1" i="1" dirty="0" smtClean="0"/>
              <a:t>h’(x)</a:t>
            </a:r>
            <a:r>
              <a:rPr lang="en-US" altLang="en-US" dirty="0" smtClean="0"/>
              <a:t> is the estimated cost to get from state </a:t>
            </a:r>
            <a:r>
              <a:rPr lang="en-US" altLang="en-US" b="1" i="1" dirty="0" smtClean="0"/>
              <a:t>x</a:t>
            </a:r>
            <a:r>
              <a:rPr lang="en-US" altLang="en-US" dirty="0" smtClean="0"/>
              <a:t> to the goal state (the heuristic).</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65</a:t>
            </a:fld>
            <a:endParaRPr lang="en-US" altLang="en-US" dirty="0"/>
          </a:p>
        </p:txBody>
      </p:sp>
    </p:spTree>
    <p:extLst>
      <p:ext uri="{BB962C8B-B14F-4D97-AF65-F5344CB8AC3E}">
        <p14:creationId xmlns:p14="http://schemas.microsoft.com/office/powerpoint/2010/main" val="942507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en-US" smtClean="0"/>
              <a:t>Modified State Evaluation</a:t>
            </a:r>
          </a:p>
        </p:txBody>
      </p:sp>
      <p:sp>
        <p:nvSpPr>
          <p:cNvPr id="57348" name="Rectangle 3"/>
          <p:cNvSpPr>
            <a:spLocks noGrp="1" noChangeArrowheads="1"/>
          </p:cNvSpPr>
          <p:nvPr>
            <p:ph type="body" idx="1"/>
          </p:nvPr>
        </p:nvSpPr>
        <p:spPr>
          <a:xfrm>
            <a:off x="228600" y="1013552"/>
            <a:ext cx="8686800" cy="5486400"/>
          </a:xfrm>
        </p:spPr>
        <p:txBody>
          <a:bodyPr/>
          <a:lstStyle/>
          <a:p>
            <a:r>
              <a:rPr lang="en-US" altLang="en-US" dirty="0" smtClean="0"/>
              <a:t>Value of each state is a combination of:</a:t>
            </a:r>
          </a:p>
          <a:p>
            <a:pPr lvl="1"/>
            <a:r>
              <a:rPr lang="en-US" altLang="en-US" dirty="0"/>
              <a:t>T</a:t>
            </a:r>
            <a:r>
              <a:rPr lang="en-US" altLang="en-US" dirty="0" smtClean="0"/>
              <a:t>he </a:t>
            </a:r>
            <a:r>
              <a:rPr lang="en-US" altLang="en-US" dirty="0" smtClean="0"/>
              <a:t>cost of the path to the </a:t>
            </a:r>
            <a:r>
              <a:rPr lang="en-US" altLang="en-US" dirty="0" smtClean="0"/>
              <a:t>state. </a:t>
            </a:r>
            <a:endParaRPr lang="en-US" altLang="en-US" dirty="0" smtClean="0"/>
          </a:p>
          <a:p>
            <a:pPr lvl="1"/>
            <a:r>
              <a:rPr lang="en-US" altLang="en-US" dirty="0"/>
              <a:t>E</a:t>
            </a:r>
            <a:r>
              <a:rPr lang="en-US" altLang="en-US" dirty="0" smtClean="0"/>
              <a:t>stimated </a:t>
            </a:r>
            <a:r>
              <a:rPr lang="en-US" altLang="en-US" dirty="0" smtClean="0"/>
              <a:t>cost of reaching a goal from the state.</a:t>
            </a:r>
          </a:p>
          <a:p>
            <a:r>
              <a:rPr lang="en-US" altLang="en-US" dirty="0" smtClean="0"/>
              <a:t>The idea is to use the path to a state to determine (partially) the rank of the state when compared to other states.</a:t>
            </a:r>
          </a:p>
          <a:p>
            <a:r>
              <a:rPr lang="en-US" altLang="en-US" dirty="0" smtClean="0"/>
              <a:t>This doesn’t make sense for DFS or BFS, but is useful for Best-First Search.</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66</a:t>
            </a:fld>
            <a:endParaRPr lang="en-US" altLang="en-US" dirty="0"/>
          </a:p>
        </p:txBody>
      </p:sp>
    </p:spTree>
    <p:extLst>
      <p:ext uri="{BB962C8B-B14F-4D97-AF65-F5344CB8AC3E}">
        <p14:creationId xmlns:p14="http://schemas.microsoft.com/office/powerpoint/2010/main" val="932679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0" y="23870"/>
            <a:ext cx="9144000" cy="1143000"/>
          </a:xfrm>
        </p:spPr>
        <p:txBody>
          <a:bodyPr/>
          <a:lstStyle/>
          <a:p>
            <a:r>
              <a:rPr lang="en-US" altLang="en-US" dirty="0" smtClean="0"/>
              <a:t>Why Modified Evaluation? </a:t>
            </a:r>
            <a:endParaRPr lang="en-US" altLang="en-US" dirty="0" smtClean="0"/>
          </a:p>
        </p:txBody>
      </p:sp>
      <p:sp>
        <p:nvSpPr>
          <p:cNvPr id="59396" name="Rectangle 3"/>
          <p:cNvSpPr>
            <a:spLocks noGrp="1" noChangeArrowheads="1"/>
          </p:cNvSpPr>
          <p:nvPr>
            <p:ph type="body" idx="1"/>
          </p:nvPr>
        </p:nvSpPr>
        <p:spPr>
          <a:xfrm>
            <a:off x="762000" y="1295400"/>
            <a:ext cx="8229600" cy="4114800"/>
          </a:xfrm>
        </p:spPr>
        <p:txBody>
          <a:bodyPr/>
          <a:lstStyle/>
          <a:p>
            <a:r>
              <a:rPr lang="en-US" altLang="en-US" dirty="0" smtClean="0"/>
              <a:t>Consider a </a:t>
            </a:r>
            <a:r>
              <a:rPr lang="en-US" altLang="en-US" dirty="0" smtClean="0"/>
              <a:t>Best-First </a:t>
            </a:r>
            <a:r>
              <a:rPr lang="en-US" altLang="en-US" dirty="0"/>
              <a:t>S</a:t>
            </a:r>
            <a:r>
              <a:rPr lang="en-US" altLang="en-US" dirty="0" smtClean="0"/>
              <a:t>earch </a:t>
            </a:r>
            <a:r>
              <a:rPr lang="en-US" altLang="en-US" dirty="0" smtClean="0"/>
              <a:t>that generates the same state many times. </a:t>
            </a:r>
          </a:p>
          <a:p>
            <a:r>
              <a:rPr lang="en-US" altLang="en-US" dirty="0" smtClean="0"/>
              <a:t>Which of the paths leading to the state is the best </a:t>
            </a:r>
            <a:r>
              <a:rPr lang="en-US" altLang="en-US" dirty="0" smtClean="0"/>
              <a:t>?</a:t>
            </a:r>
            <a:endParaRPr lang="en-US" altLang="en-US" dirty="0" smtClean="0"/>
          </a:p>
          <a:p>
            <a:r>
              <a:rPr lang="en-US" altLang="en-US" dirty="0"/>
              <a:t>T</a:t>
            </a:r>
            <a:r>
              <a:rPr lang="en-US" altLang="en-US" dirty="0" smtClean="0"/>
              <a:t>he </a:t>
            </a:r>
            <a:r>
              <a:rPr lang="en-US" altLang="en-US" dirty="0" smtClean="0"/>
              <a:t>path to a goal is the </a:t>
            </a:r>
            <a:r>
              <a:rPr lang="en-US" altLang="en-US" dirty="0" smtClean="0"/>
              <a:t>answer.</a:t>
            </a:r>
            <a:endParaRPr lang="en-US" altLang="en-US" dirty="0" smtClean="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67</a:t>
            </a:fld>
            <a:endParaRPr lang="en-US" altLang="en-US" dirty="0"/>
          </a:p>
        </p:txBody>
      </p:sp>
    </p:spTree>
    <p:extLst>
      <p:ext uri="{BB962C8B-B14F-4D97-AF65-F5344CB8AC3E}">
        <p14:creationId xmlns:p14="http://schemas.microsoft.com/office/powerpoint/2010/main" val="37571887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ltLang="en-US" smtClean="0"/>
              <a:t>A* Algorithm</a:t>
            </a:r>
          </a:p>
        </p:txBody>
      </p:sp>
      <p:sp>
        <p:nvSpPr>
          <p:cNvPr id="61444" name="Rectangle 3"/>
          <p:cNvSpPr>
            <a:spLocks noGrp="1" noChangeArrowheads="1"/>
          </p:cNvSpPr>
          <p:nvPr>
            <p:ph type="body" idx="1"/>
          </p:nvPr>
        </p:nvSpPr>
        <p:spPr/>
        <p:txBody>
          <a:bodyPr/>
          <a:lstStyle/>
          <a:p>
            <a:r>
              <a:rPr lang="en-US" altLang="en-US" dirty="0" smtClean="0"/>
              <a:t>The general idea is:</a:t>
            </a:r>
          </a:p>
          <a:p>
            <a:pPr lvl="1"/>
            <a:r>
              <a:rPr lang="en-US" altLang="en-US" dirty="0" smtClean="0"/>
              <a:t>Best First Search with the modified evaluation function.</a:t>
            </a:r>
          </a:p>
          <a:p>
            <a:pPr lvl="1"/>
            <a:r>
              <a:rPr lang="en-US" altLang="en-US" b="1" i="1" dirty="0" smtClean="0"/>
              <a:t>h’(x)</a:t>
            </a:r>
            <a:r>
              <a:rPr lang="en-US" altLang="en-US" dirty="0" smtClean="0"/>
              <a:t> is an estimate of the number of steps from state </a:t>
            </a:r>
            <a:r>
              <a:rPr lang="en-US" altLang="en-US" b="1" dirty="0" smtClean="0"/>
              <a:t>x</a:t>
            </a:r>
            <a:r>
              <a:rPr lang="en-US" altLang="en-US" dirty="0" smtClean="0"/>
              <a:t> to a goal state.</a:t>
            </a:r>
          </a:p>
          <a:p>
            <a:pPr lvl="1"/>
            <a:r>
              <a:rPr lang="en-US" altLang="en-US" dirty="0"/>
              <a:t>L</a:t>
            </a:r>
            <a:r>
              <a:rPr lang="en-US" altLang="en-US" dirty="0" smtClean="0"/>
              <a:t>oops </a:t>
            </a:r>
            <a:r>
              <a:rPr lang="en-US" altLang="en-US" dirty="0" smtClean="0"/>
              <a:t>are avoided - we don’t expand the same state twice.</a:t>
            </a:r>
          </a:p>
          <a:p>
            <a:pPr lvl="1"/>
            <a:r>
              <a:rPr lang="en-US" altLang="en-US" dirty="0" smtClean="0"/>
              <a:t>Information about the path to the goal state is retained.</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68</a:t>
            </a:fld>
            <a:endParaRPr lang="en-US" altLang="en-US" dirty="0"/>
          </a:p>
        </p:txBody>
      </p:sp>
    </p:spTree>
    <p:extLst>
      <p:ext uri="{BB962C8B-B14F-4D97-AF65-F5344CB8AC3E}">
        <p14:creationId xmlns:p14="http://schemas.microsoft.com/office/powerpoint/2010/main" val="195295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ltLang="en-US" smtClean="0"/>
              <a:t>A* Algorithm</a:t>
            </a:r>
          </a:p>
        </p:txBody>
      </p:sp>
      <p:sp>
        <p:nvSpPr>
          <p:cNvPr id="63492" name="Rectangle 3"/>
          <p:cNvSpPr>
            <a:spLocks noGrp="1" noChangeArrowheads="1"/>
          </p:cNvSpPr>
          <p:nvPr>
            <p:ph type="body" idx="1"/>
          </p:nvPr>
        </p:nvSpPr>
        <p:spPr>
          <a:xfrm>
            <a:off x="381000" y="1143000"/>
            <a:ext cx="8382000" cy="5029200"/>
          </a:xfrm>
        </p:spPr>
        <p:txBody>
          <a:bodyPr/>
          <a:lstStyle/>
          <a:p>
            <a:pPr>
              <a:buFontTx/>
              <a:buNone/>
            </a:pPr>
            <a:r>
              <a:rPr lang="en-US" altLang="en-US" sz="2400" dirty="0" smtClean="0">
                <a:latin typeface="Courier New" panose="02070309020205020404" pitchFamily="49" charset="0"/>
                <a:cs typeface="Courier New" panose="02070309020205020404" pitchFamily="49" charset="0"/>
              </a:rPr>
              <a:t>Create </a:t>
            </a:r>
            <a:r>
              <a:rPr lang="en-US" altLang="en-US" sz="2400" dirty="0" smtClean="0">
                <a:latin typeface="Courier New" panose="02070309020205020404" pitchFamily="49" charset="0"/>
                <a:cs typeface="Courier New" panose="02070309020205020404" pitchFamily="49" charset="0"/>
              </a:rPr>
              <a:t>a priority queue of search nodes (initially the start state). Priority is determined by the function </a:t>
            </a:r>
            <a:r>
              <a:rPr lang="en-US" altLang="en-US" sz="2400" b="1" dirty="0" smtClean="0">
                <a:latin typeface="Courier New" panose="02070309020205020404" pitchFamily="49" charset="0"/>
                <a:cs typeface="Courier New" panose="02070309020205020404" pitchFamily="49" charset="0"/>
              </a:rPr>
              <a:t>f</a:t>
            </a:r>
            <a:r>
              <a:rPr lang="en-US" altLang="en-US" sz="2400" dirty="0" smtClean="0">
                <a:latin typeface="Courier New" panose="02070309020205020404" pitchFamily="49" charset="0"/>
                <a:cs typeface="Courier New" panose="02070309020205020404" pitchFamily="49" charset="0"/>
              </a:rPr>
              <a:t> </a:t>
            </a:r>
          </a:p>
          <a:p>
            <a:pPr>
              <a:buFontTx/>
              <a:buNone/>
            </a:pPr>
            <a:r>
              <a:rPr lang="en-US" altLang="en-US" sz="2400" dirty="0" smtClean="0">
                <a:latin typeface="Courier New" panose="02070309020205020404" pitchFamily="49" charset="0"/>
                <a:cs typeface="Courier New" panose="02070309020205020404" pitchFamily="49" charset="0"/>
              </a:rPr>
              <a:t>While </a:t>
            </a:r>
            <a:r>
              <a:rPr lang="en-US" altLang="en-US" sz="2400" dirty="0" smtClean="0">
                <a:latin typeface="Courier New" panose="02070309020205020404" pitchFamily="49" charset="0"/>
                <a:cs typeface="Courier New" panose="02070309020205020404" pitchFamily="49" charset="0"/>
              </a:rPr>
              <a:t>queue not empty and goal not found:</a:t>
            </a:r>
          </a:p>
          <a:p>
            <a:pPr>
              <a:buFontTx/>
              <a:buNone/>
            </a:pPr>
            <a:r>
              <a:rPr lang="en-US" altLang="en-US" sz="2400" dirty="0" smtClean="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Get </a:t>
            </a:r>
            <a:r>
              <a:rPr lang="en-US" altLang="en-US" sz="2400" dirty="0" smtClean="0">
                <a:latin typeface="Courier New" panose="02070309020205020404" pitchFamily="49" charset="0"/>
                <a:cs typeface="Courier New" panose="02070309020205020404" pitchFamily="49" charset="0"/>
              </a:rPr>
              <a:t>best state </a:t>
            </a:r>
            <a:r>
              <a:rPr lang="en-US" altLang="en-US" sz="2400" b="1" dirty="0" smtClean="0">
                <a:latin typeface="Courier New" panose="02070309020205020404" pitchFamily="49" charset="0"/>
                <a:cs typeface="Courier New" panose="02070309020205020404" pitchFamily="49" charset="0"/>
              </a:rPr>
              <a:t>x</a:t>
            </a:r>
            <a:r>
              <a:rPr lang="en-US" altLang="en-US" sz="2400" dirty="0" smtClean="0">
                <a:latin typeface="Courier New" panose="02070309020205020404" pitchFamily="49" charset="0"/>
                <a:cs typeface="Courier New" panose="02070309020205020404" pitchFamily="49" charset="0"/>
              </a:rPr>
              <a:t> from the </a:t>
            </a:r>
            <a:r>
              <a:rPr lang="en-US" altLang="en-US" sz="2400" dirty="0" smtClean="0">
                <a:latin typeface="Courier New" panose="02070309020205020404" pitchFamily="49" charset="0"/>
                <a:cs typeface="Courier New" panose="02070309020205020404" pitchFamily="49" charset="0"/>
              </a:rPr>
              <a:t>queue</a:t>
            </a:r>
            <a:endParaRPr lang="en-US" altLang="en-US" sz="2400" dirty="0" smtClean="0">
              <a:latin typeface="Courier New" panose="02070309020205020404" pitchFamily="49" charset="0"/>
              <a:cs typeface="Courier New" panose="02070309020205020404" pitchFamily="49" charset="0"/>
            </a:endParaRPr>
          </a:p>
          <a:p>
            <a:pPr>
              <a:buFontTx/>
              <a:buNone/>
            </a:pPr>
            <a:r>
              <a:rPr lang="en-US" altLang="en-US" sz="2400" dirty="0" smtClean="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If </a:t>
            </a:r>
            <a:r>
              <a:rPr lang="en-US" altLang="en-US" sz="2400" b="1" dirty="0" smtClean="0">
                <a:latin typeface="Courier New" panose="02070309020205020404" pitchFamily="49" charset="0"/>
                <a:cs typeface="Courier New" panose="02070309020205020404" pitchFamily="49" charset="0"/>
              </a:rPr>
              <a:t>x</a:t>
            </a:r>
            <a:r>
              <a:rPr lang="en-US" altLang="en-US" sz="2400" dirty="0" smtClean="0">
                <a:latin typeface="Courier New" panose="02070309020205020404" pitchFamily="49" charset="0"/>
                <a:cs typeface="Courier New" panose="02070309020205020404" pitchFamily="49" charset="0"/>
              </a:rPr>
              <a:t> is not goal state:</a:t>
            </a:r>
          </a:p>
          <a:p>
            <a:pPr>
              <a:buFontTx/>
              <a:buNone/>
            </a:pPr>
            <a:r>
              <a:rPr lang="en-US" altLang="en-US" sz="2400" dirty="0" smtClean="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generate </a:t>
            </a:r>
            <a:r>
              <a:rPr lang="en-US" altLang="en-US" sz="2400" dirty="0" smtClean="0">
                <a:latin typeface="Courier New" panose="02070309020205020404" pitchFamily="49" charset="0"/>
                <a:cs typeface="Courier New" panose="02070309020205020404" pitchFamily="49" charset="0"/>
              </a:rPr>
              <a:t>all possible children of </a:t>
            </a:r>
            <a:r>
              <a:rPr lang="en-US" altLang="en-US" sz="2400" b="1" dirty="0" smtClean="0">
                <a:latin typeface="Courier New" panose="02070309020205020404" pitchFamily="49" charset="0"/>
                <a:cs typeface="Courier New" panose="02070309020205020404" pitchFamily="49" charset="0"/>
              </a:rPr>
              <a:t>x</a:t>
            </a:r>
            <a:r>
              <a:rPr lang="en-US" altLang="en-US" sz="2400" dirty="0" smtClean="0">
                <a:latin typeface="Courier New" panose="02070309020205020404" pitchFamily="49" charset="0"/>
                <a:cs typeface="Courier New" panose="02070309020205020404" pitchFamily="49" charset="0"/>
              </a:rPr>
              <a:t> (and </a:t>
            </a:r>
            <a:r>
              <a:rPr lang="en-US" altLang="en-US" sz="2400" dirty="0" smtClean="0">
                <a:latin typeface="Courier New" panose="02070309020205020404" pitchFamily="49" charset="0"/>
                <a:cs typeface="Courier New" panose="02070309020205020404" pitchFamily="49" charset="0"/>
              </a:rPr>
              <a:t>save path </a:t>
            </a:r>
            <a:r>
              <a:rPr lang="en-US" altLang="en-US" sz="2400" dirty="0" smtClean="0">
                <a:latin typeface="Courier New" panose="02070309020205020404" pitchFamily="49" charset="0"/>
                <a:cs typeface="Courier New" panose="02070309020205020404" pitchFamily="49" charset="0"/>
              </a:rPr>
              <a:t>information with each node).</a:t>
            </a:r>
          </a:p>
          <a:p>
            <a:pPr>
              <a:buFontTx/>
              <a:buNone/>
            </a:pPr>
            <a:r>
              <a:rPr lang="en-US" altLang="en-US" sz="2400" dirty="0" smtClean="0">
                <a:latin typeface="Courier New" panose="02070309020205020404" pitchFamily="49" charset="0"/>
                <a:cs typeface="Courier New" panose="02070309020205020404" pitchFamily="49" charset="0"/>
              </a:rPr>
              <a:t>          Apply </a:t>
            </a:r>
            <a:r>
              <a:rPr lang="en-US" altLang="en-US" sz="2400" b="1" dirty="0" smtClean="0">
                <a:latin typeface="Courier New" panose="02070309020205020404" pitchFamily="49" charset="0"/>
                <a:cs typeface="Courier New" panose="02070309020205020404" pitchFamily="49" charset="0"/>
              </a:rPr>
              <a:t>f</a:t>
            </a:r>
            <a:r>
              <a:rPr lang="en-US" altLang="en-US" sz="2400" dirty="0" smtClean="0">
                <a:latin typeface="Courier New" panose="02070309020205020404" pitchFamily="49" charset="0"/>
                <a:cs typeface="Courier New" panose="02070309020205020404" pitchFamily="49" charset="0"/>
              </a:rPr>
              <a:t> to each new node and add to queue.</a:t>
            </a:r>
          </a:p>
          <a:p>
            <a:pPr>
              <a:buFontTx/>
              <a:buNone/>
            </a:pPr>
            <a:r>
              <a:rPr lang="en-US" altLang="en-US" sz="2400" dirty="0" smtClean="0">
                <a:latin typeface="Courier New" panose="02070309020205020404" pitchFamily="49" charset="0"/>
                <a:cs typeface="Courier New" panose="02070309020205020404" pitchFamily="49" charset="0"/>
              </a:rPr>
              <a:t>          Remove duplicates from queue (using </a:t>
            </a:r>
            <a:r>
              <a:rPr lang="en-US" altLang="en-US" sz="2400" b="1" dirty="0" smtClean="0">
                <a:latin typeface="Courier New" panose="02070309020205020404" pitchFamily="49" charset="0"/>
                <a:cs typeface="Courier New" panose="02070309020205020404" pitchFamily="49" charset="0"/>
              </a:rPr>
              <a:t>f</a:t>
            </a:r>
            <a:r>
              <a:rPr lang="en-US" altLang="en-US" sz="2400" dirty="0" smtClean="0">
                <a:latin typeface="Courier New" panose="02070309020205020404" pitchFamily="49" charset="0"/>
                <a:cs typeface="Courier New" panose="02070309020205020404" pitchFamily="49" charset="0"/>
              </a:rPr>
              <a:t> to </a:t>
            </a:r>
            <a:r>
              <a:rPr lang="en-US" altLang="en-US" sz="2400" dirty="0" smtClean="0">
                <a:latin typeface="Courier New" panose="02070309020205020404" pitchFamily="49" charset="0"/>
                <a:cs typeface="Courier New" panose="02070309020205020404" pitchFamily="49" charset="0"/>
              </a:rPr>
              <a:t>pick the </a:t>
            </a:r>
            <a:r>
              <a:rPr lang="en-US" altLang="en-US" sz="2400" dirty="0" smtClean="0">
                <a:latin typeface="Courier New" panose="02070309020205020404" pitchFamily="49" charset="0"/>
                <a:cs typeface="Courier New" panose="02070309020205020404" pitchFamily="49" charset="0"/>
              </a:rPr>
              <a:t>best).</a:t>
            </a:r>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69</a:t>
            </a:fld>
            <a:endParaRPr lang="en-US" altLang="en-US" dirty="0"/>
          </a:p>
        </p:txBody>
      </p:sp>
    </p:spTree>
    <p:extLst>
      <p:ext uri="{BB962C8B-B14F-4D97-AF65-F5344CB8AC3E}">
        <p14:creationId xmlns:p14="http://schemas.microsoft.com/office/powerpoint/2010/main" val="261718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p:txBody>
          <a:bodyPr/>
          <a:lstStyle/>
          <a:p>
            <a:r>
              <a:rPr lang="en-US" altLang="en-US" sz="4000" dirty="0"/>
              <a:t>Linear Search </a:t>
            </a:r>
            <a:r>
              <a:rPr lang="en-US" altLang="en-US" sz="4000" dirty="0" smtClean="0"/>
              <a:t>Time </a:t>
            </a:r>
            <a:r>
              <a:rPr lang="en-US" altLang="en-US" sz="4000" dirty="0"/>
              <a:t>C</a:t>
            </a:r>
            <a:r>
              <a:rPr lang="en-US" altLang="en-US" sz="4000" dirty="0" smtClean="0"/>
              <a:t>omplexity</a:t>
            </a:r>
            <a:endParaRPr lang="en-US" altLang="en-US" sz="4000" dirty="0"/>
          </a:p>
        </p:txBody>
      </p:sp>
      <mc:AlternateContent xmlns:mc="http://schemas.openxmlformats.org/markup-compatibility/2006" xmlns:a14="http://schemas.microsoft.com/office/drawing/2010/main">
        <mc:Choice Requires="a14">
          <p:sp>
            <p:nvSpPr>
              <p:cNvPr id="1036291" name="Rectangle 3"/>
              <p:cNvSpPr>
                <a:spLocks noGrp="1" noChangeArrowheads="1"/>
              </p:cNvSpPr>
              <p:nvPr>
                <p:ph type="body" idx="1"/>
              </p:nvPr>
            </p:nvSpPr>
            <p:spPr>
              <a:xfrm>
                <a:off x="228600" y="1130300"/>
                <a:ext cx="8686800" cy="5486400"/>
              </a:xfrm>
            </p:spPr>
            <p:txBody>
              <a:bodyPr/>
              <a:lstStyle/>
              <a:p>
                <a:pPr>
                  <a:lnSpc>
                    <a:spcPct val="90000"/>
                  </a:lnSpc>
                </a:pPr>
                <a:r>
                  <a:rPr lang="en-US" altLang="en-US" dirty="0" smtClean="0"/>
                  <a:t>Worst-case:  </a:t>
                </a:r>
                <a:r>
                  <a:rPr lang="en-US" altLang="en-US" dirty="0" smtClean="0">
                    <a:latin typeface="Courier New" panose="02070309020205020404" pitchFamily="49" charset="0"/>
                    <a:cs typeface="Courier New" panose="02070309020205020404" pitchFamily="49" charset="0"/>
                  </a:rPr>
                  <a:t>O(n)</a:t>
                </a:r>
                <a:endParaRPr lang="en-US" altLang="en-US" dirty="0">
                  <a:latin typeface="Courier New" panose="02070309020205020404" pitchFamily="49" charset="0"/>
                  <a:cs typeface="Courier New" panose="02070309020205020404" pitchFamily="49" charset="0"/>
                </a:endParaRPr>
              </a:p>
              <a:p>
                <a:pPr lvl="1">
                  <a:lnSpc>
                    <a:spcPct val="90000"/>
                  </a:lnSpc>
                </a:pPr>
                <a:r>
                  <a:rPr lang="en-US" altLang="en-US" dirty="0"/>
                  <a:t>If </a:t>
                </a:r>
                <a:r>
                  <a:rPr lang="en-US" altLang="en-US" dirty="0" smtClean="0">
                    <a:latin typeface="Courier New" panose="02070309020205020404" pitchFamily="49" charset="0"/>
                    <a:cs typeface="Courier New" panose="02070309020205020404" pitchFamily="49" charset="0"/>
                  </a:rPr>
                  <a:t>target</a:t>
                </a:r>
                <a:r>
                  <a:rPr lang="en-US" altLang="en-US" dirty="0" smtClean="0"/>
                  <a:t> </a:t>
                </a:r>
                <a:r>
                  <a:rPr lang="en-US" altLang="en-US" dirty="0"/>
                  <a:t>does not exist or if </a:t>
                </a:r>
                <a:r>
                  <a:rPr lang="en-US" altLang="en-US" dirty="0" smtClean="0">
                    <a:latin typeface="Courier New" panose="02070309020205020404" pitchFamily="49" charset="0"/>
                    <a:cs typeface="Courier New" panose="02070309020205020404" pitchFamily="49" charset="0"/>
                  </a:rPr>
                  <a:t>target</a:t>
                </a:r>
                <a:r>
                  <a:rPr lang="en-US" altLang="en-US" dirty="0" smtClean="0"/>
                  <a:t> </a:t>
                </a:r>
                <a:r>
                  <a:rPr lang="en-US" altLang="en-US" dirty="0"/>
                  <a:t>is the last element in the </a:t>
                </a:r>
                <a:r>
                  <a:rPr lang="en-US" altLang="en-US" dirty="0" smtClean="0"/>
                  <a:t>list.</a:t>
                </a:r>
                <a:endParaRPr lang="en-US" altLang="en-US" dirty="0"/>
              </a:p>
              <a:p>
                <a:pPr>
                  <a:lnSpc>
                    <a:spcPct val="90000"/>
                  </a:lnSpc>
                </a:pPr>
                <a:r>
                  <a:rPr lang="en-US" altLang="en-US" dirty="0"/>
                  <a:t>Best-case:  </a:t>
                </a:r>
                <a:r>
                  <a:rPr lang="en-US" altLang="en-US" dirty="0" smtClean="0">
                    <a:latin typeface="Courier New" panose="02070309020205020404" pitchFamily="49" charset="0"/>
                    <a:cs typeface="Courier New" panose="02070309020205020404" pitchFamily="49" charset="0"/>
                  </a:rPr>
                  <a:t>O(1)</a:t>
                </a:r>
                <a:endParaRPr lang="en-US" altLang="en-US" dirty="0">
                  <a:latin typeface="Courier New" panose="02070309020205020404" pitchFamily="49" charset="0"/>
                  <a:cs typeface="Courier New" panose="02070309020205020404" pitchFamily="49" charset="0"/>
                </a:endParaRPr>
              </a:p>
              <a:p>
                <a:pPr lvl="1">
                  <a:lnSpc>
                    <a:spcPct val="90000"/>
                  </a:lnSpc>
                </a:pPr>
                <a:r>
                  <a:rPr lang="en-US" altLang="en-US" dirty="0"/>
                  <a:t>When </a:t>
                </a:r>
                <a:r>
                  <a:rPr lang="en-US" altLang="en-US" dirty="0" smtClean="0">
                    <a:latin typeface="Courier New" panose="02070309020205020404" pitchFamily="49" charset="0"/>
                    <a:cs typeface="Courier New" panose="02070309020205020404" pitchFamily="49" charset="0"/>
                  </a:rPr>
                  <a:t>target</a:t>
                </a:r>
                <a:r>
                  <a:rPr lang="en-US" altLang="en-US" dirty="0" smtClean="0"/>
                  <a:t> is </a:t>
                </a:r>
                <a:r>
                  <a:rPr lang="en-US" altLang="en-US" dirty="0"/>
                  <a:t>the first element in the </a:t>
                </a:r>
                <a:r>
                  <a:rPr lang="en-US" altLang="en-US" dirty="0" smtClean="0"/>
                  <a:t>list.</a:t>
                </a:r>
                <a:endParaRPr lang="en-US" altLang="en-US" dirty="0"/>
              </a:p>
              <a:p>
                <a:pPr>
                  <a:lnSpc>
                    <a:spcPct val="90000"/>
                  </a:lnSpc>
                </a:pPr>
                <a:r>
                  <a:rPr lang="en-US" altLang="en-US" dirty="0"/>
                  <a:t>Average-case:  </a:t>
                </a:r>
                <a:r>
                  <a:rPr lang="en-US" altLang="en-US" dirty="0" smtClean="0">
                    <a:latin typeface="Courier New" panose="02070309020205020404" pitchFamily="49" charset="0"/>
                    <a:cs typeface="Courier New" panose="02070309020205020404" pitchFamily="49" charset="0"/>
                  </a:rPr>
                  <a:t>O(n)</a:t>
                </a:r>
                <a:endParaRPr lang="en-US" altLang="en-US" dirty="0">
                  <a:latin typeface="Courier New" panose="02070309020205020404" pitchFamily="49" charset="0"/>
                  <a:cs typeface="Courier New" panose="02070309020205020404" pitchFamily="49" charset="0"/>
                </a:endParaRPr>
              </a:p>
              <a:p>
                <a:pPr lvl="1">
                  <a:lnSpc>
                    <a:spcPct val="90000"/>
                  </a:lnSpc>
                </a:pPr>
                <a:r>
                  <a:rPr lang="en-US" altLang="en-US" dirty="0"/>
                  <a:t>I</a:t>
                </a:r>
                <a:r>
                  <a:rPr lang="en-US" altLang="en-US" dirty="0" smtClean="0"/>
                  <a:t>f </a:t>
                </a:r>
                <a:r>
                  <a:rPr lang="en-US" altLang="en-US" dirty="0" smtClean="0">
                    <a:latin typeface="Courier New" panose="02070309020205020404" pitchFamily="49" charset="0"/>
                    <a:cs typeface="Courier New" panose="02070309020205020404" pitchFamily="49" charset="0"/>
                  </a:rPr>
                  <a:t>target</a:t>
                </a:r>
                <a:r>
                  <a:rPr lang="en-US" altLang="en-US" dirty="0" smtClean="0"/>
                  <a:t> is </a:t>
                </a:r>
                <a:r>
                  <a:rPr lang="en-US" altLang="en-US" dirty="0"/>
                  <a:t>somewhere in the middle of the </a:t>
                </a:r>
                <a:r>
                  <a:rPr lang="en-US" altLang="en-US" dirty="0" smtClean="0"/>
                  <a:t>list, </a:t>
                </a:r>
                <a:r>
                  <a:rPr lang="en-US" altLang="en-US" dirty="0"/>
                  <a:t>the </a:t>
                </a:r>
                <a:r>
                  <a:rPr lang="en-US" altLang="en-US" dirty="0">
                    <a:latin typeface="Courier New" panose="02070309020205020404" pitchFamily="49" charset="0"/>
                    <a:cs typeface="Courier New" panose="02070309020205020404" pitchFamily="49" charset="0"/>
                  </a:rPr>
                  <a:t>for</a:t>
                </a:r>
                <a:r>
                  <a:rPr lang="en-US" altLang="en-US" dirty="0"/>
                  <a:t>-loop will iterate </a:t>
                </a:r>
                <a14:m>
                  <m:oMath xmlns:m="http://schemas.openxmlformats.org/officeDocument/2006/math">
                    <m:f>
                      <m:fPr>
                        <m:ctrlPr>
                          <a:rPr lang="en-US" altLang="en-US" i="1" dirty="0" smtClean="0">
                            <a:latin typeface="Cambria Math" panose="02040503050406030204" pitchFamily="18" charset="0"/>
                          </a:rPr>
                        </m:ctrlPr>
                      </m:fPr>
                      <m:num>
                        <m:r>
                          <a:rPr lang="en-US" altLang="en-US" b="0" i="1" dirty="0" smtClean="0">
                            <a:latin typeface="Cambria Math" panose="02040503050406030204" pitchFamily="18" charset="0"/>
                          </a:rPr>
                          <m:t>𝑛</m:t>
                        </m:r>
                      </m:num>
                      <m:den>
                        <m:r>
                          <a:rPr lang="en-US" altLang="en-US" b="0" i="1" dirty="0" smtClean="0">
                            <a:latin typeface="Cambria Math" panose="02040503050406030204" pitchFamily="18" charset="0"/>
                          </a:rPr>
                          <m:t>2</m:t>
                        </m:r>
                      </m:den>
                    </m:f>
                  </m:oMath>
                </a14:m>
                <a:r>
                  <a:rPr lang="en-US" altLang="en-US" dirty="0"/>
                  <a:t> times</a:t>
                </a:r>
                <a:r>
                  <a:rPr lang="en-US" altLang="en-US" dirty="0" smtClean="0"/>
                  <a:t>.</a:t>
                </a:r>
                <a:endParaRPr lang="en-US" altLang="en-US" dirty="0"/>
              </a:p>
            </p:txBody>
          </p:sp>
        </mc:Choice>
        <mc:Fallback xmlns="">
          <p:sp>
            <p:nvSpPr>
              <p:cNvPr id="1036291" name="Rectangle 3"/>
              <p:cNvSpPr>
                <a:spLocks noGrp="1" noRot="1" noChangeAspect="1" noMove="1" noResize="1" noEditPoints="1" noAdjustHandles="1" noChangeArrowheads="1" noChangeShapeType="1" noTextEdit="1"/>
              </p:cNvSpPr>
              <p:nvPr>
                <p:ph type="body" idx="1"/>
              </p:nvPr>
            </p:nvSpPr>
            <p:spPr>
              <a:xfrm>
                <a:off x="228600" y="1130300"/>
                <a:ext cx="8686800" cy="5486400"/>
              </a:xfrm>
              <a:blipFill rotWithShape="0">
                <a:blip r:embed="rId2"/>
                <a:stretch>
                  <a:fillRect l="-1333" t="-2667" r="-772"/>
                </a:stretch>
              </a:blipFill>
            </p:spPr>
            <p:txBody>
              <a:bodyPr/>
              <a:lstStyle/>
              <a:p>
                <a:r>
                  <a:rPr lang="en-US">
                    <a:noFill/>
                  </a:rPr>
                  <a:t> </a:t>
                </a:r>
              </a:p>
            </p:txBody>
          </p:sp>
        </mc:Fallback>
      </mc:AlternateContent>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7</a:t>
            </a:fld>
            <a:endParaRPr lang="en-US" altLang="en-US" dirty="0"/>
          </a:p>
        </p:txBody>
      </p:sp>
    </p:spTree>
    <p:extLst>
      <p:ext uri="{BB962C8B-B14F-4D97-AF65-F5344CB8AC3E}">
        <p14:creationId xmlns:p14="http://schemas.microsoft.com/office/powerpoint/2010/main" val="32787259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0"/>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a:solidFill>
                  <a:schemeClr val="tx2"/>
                </a:solidFill>
              </a:rPr>
              <a:t>Example - Maze</a:t>
            </a:r>
          </a:p>
        </p:txBody>
      </p:sp>
      <p:sp>
        <p:nvSpPr>
          <p:cNvPr id="65540" name="Rectangle 21"/>
          <p:cNvSpPr>
            <a:spLocks noChangeArrowheads="1"/>
          </p:cNvSpPr>
          <p:nvPr/>
        </p:nvSpPr>
        <p:spPr bwMode="auto">
          <a:xfrm>
            <a:off x="1066800" y="1752600"/>
            <a:ext cx="7010400" cy="3886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41" name="Rectangle 22"/>
          <p:cNvSpPr>
            <a:spLocks noChangeArrowheads="1"/>
          </p:cNvSpPr>
          <p:nvPr/>
        </p:nvSpPr>
        <p:spPr bwMode="auto">
          <a:xfrm>
            <a:off x="609600" y="3352800"/>
            <a:ext cx="7620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42" name="Line 23"/>
          <p:cNvSpPr>
            <a:spLocks noChangeShapeType="1"/>
          </p:cNvSpPr>
          <p:nvPr/>
        </p:nvSpPr>
        <p:spPr bwMode="auto">
          <a:xfrm>
            <a:off x="1066800" y="3352800"/>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3" name="Line 24"/>
          <p:cNvSpPr>
            <a:spLocks noChangeShapeType="1"/>
          </p:cNvSpPr>
          <p:nvPr/>
        </p:nvSpPr>
        <p:spPr bwMode="auto">
          <a:xfrm>
            <a:off x="1828800" y="4114800"/>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4" name="Line 25"/>
          <p:cNvSpPr>
            <a:spLocks noChangeShapeType="1"/>
          </p:cNvSpPr>
          <p:nvPr/>
        </p:nvSpPr>
        <p:spPr bwMode="auto">
          <a:xfrm>
            <a:off x="1828800" y="3352800"/>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5" name="Line 26"/>
          <p:cNvSpPr>
            <a:spLocks noChangeShapeType="1"/>
          </p:cNvSpPr>
          <p:nvPr/>
        </p:nvSpPr>
        <p:spPr bwMode="auto">
          <a:xfrm flipH="1">
            <a:off x="3352800" y="1752600"/>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6" name="Line 27"/>
          <p:cNvSpPr>
            <a:spLocks noChangeShapeType="1"/>
          </p:cNvSpPr>
          <p:nvPr/>
        </p:nvSpPr>
        <p:spPr bwMode="auto">
          <a:xfrm>
            <a:off x="4114800" y="2362200"/>
            <a:ext cx="0" cy="2590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7" name="Line 28"/>
          <p:cNvSpPr>
            <a:spLocks noChangeShapeType="1"/>
          </p:cNvSpPr>
          <p:nvPr/>
        </p:nvSpPr>
        <p:spPr bwMode="auto">
          <a:xfrm flipH="1">
            <a:off x="4876800" y="1752600"/>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8" name="Line 29"/>
          <p:cNvSpPr>
            <a:spLocks noChangeShapeType="1"/>
          </p:cNvSpPr>
          <p:nvPr/>
        </p:nvSpPr>
        <p:spPr bwMode="auto">
          <a:xfrm>
            <a:off x="5638800" y="2362200"/>
            <a:ext cx="0" cy="2590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9" name="Line 30"/>
          <p:cNvSpPr>
            <a:spLocks noChangeShapeType="1"/>
          </p:cNvSpPr>
          <p:nvPr/>
        </p:nvSpPr>
        <p:spPr bwMode="auto">
          <a:xfrm flipH="1">
            <a:off x="6400800" y="1752600"/>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0" name="Line 31"/>
          <p:cNvSpPr>
            <a:spLocks noChangeShapeType="1"/>
          </p:cNvSpPr>
          <p:nvPr/>
        </p:nvSpPr>
        <p:spPr bwMode="auto">
          <a:xfrm>
            <a:off x="7162800" y="2362200"/>
            <a:ext cx="0" cy="2590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Line 32"/>
          <p:cNvSpPr>
            <a:spLocks noChangeShapeType="1"/>
          </p:cNvSpPr>
          <p:nvPr/>
        </p:nvSpPr>
        <p:spPr bwMode="auto">
          <a:xfrm>
            <a:off x="1828800" y="4953000"/>
            <a:ext cx="533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2" name="Line 33"/>
          <p:cNvSpPr>
            <a:spLocks noChangeShapeType="1"/>
          </p:cNvSpPr>
          <p:nvPr/>
        </p:nvSpPr>
        <p:spPr bwMode="auto">
          <a:xfrm flipH="1">
            <a:off x="1828800" y="4114800"/>
            <a:ext cx="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Rectangle 34"/>
          <p:cNvSpPr>
            <a:spLocks noChangeArrowheads="1"/>
          </p:cNvSpPr>
          <p:nvPr/>
        </p:nvSpPr>
        <p:spPr bwMode="auto">
          <a:xfrm>
            <a:off x="7696200" y="3276600"/>
            <a:ext cx="7620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54" name="Text Box 35"/>
          <p:cNvSpPr txBox="1">
            <a:spLocks noChangeArrowheads="1"/>
          </p:cNvSpPr>
          <p:nvPr/>
        </p:nvSpPr>
        <p:spPr bwMode="auto">
          <a:xfrm>
            <a:off x="228600" y="3505200"/>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START</a:t>
            </a:r>
          </a:p>
        </p:txBody>
      </p:sp>
      <p:sp>
        <p:nvSpPr>
          <p:cNvPr id="65555" name="Text Box 36"/>
          <p:cNvSpPr txBox="1">
            <a:spLocks noChangeArrowheads="1"/>
          </p:cNvSpPr>
          <p:nvPr/>
        </p:nvSpPr>
        <p:spPr bwMode="auto">
          <a:xfrm>
            <a:off x="8112125" y="3429000"/>
            <a:ext cx="103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GOAL</a:t>
            </a:r>
          </a:p>
        </p:txBody>
      </p:sp>
      <p:sp>
        <p:nvSpPr>
          <p:cNvPr id="65556" name="Line 39"/>
          <p:cNvSpPr>
            <a:spLocks noChangeShapeType="1"/>
          </p:cNvSpPr>
          <p:nvPr/>
        </p:nvSpPr>
        <p:spPr bwMode="auto">
          <a:xfrm flipV="1">
            <a:off x="1828800" y="2362200"/>
            <a:ext cx="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9CA33290-F567-4A32-8FFE-74D6ABA9804C}" type="slidenum">
              <a:rPr lang="en-US" altLang="en-US" smtClean="0"/>
              <a:pPr>
                <a:defRPr/>
              </a:pPr>
              <a:t>70</a:t>
            </a:fld>
            <a:endParaRPr lang="en-US" altLang="en-US" dirty="0"/>
          </a:p>
        </p:txBody>
      </p:sp>
    </p:spTree>
    <p:extLst>
      <p:ext uri="{BB962C8B-B14F-4D97-AF65-F5344CB8AC3E}">
        <p14:creationId xmlns:p14="http://schemas.microsoft.com/office/powerpoint/2010/main" val="1432092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en-US" altLang="en-US" smtClean="0"/>
              <a:t>Example - Maze</a:t>
            </a:r>
          </a:p>
        </p:txBody>
      </p:sp>
      <p:sp>
        <p:nvSpPr>
          <p:cNvPr id="66564" name="Rectangle 4"/>
          <p:cNvSpPr>
            <a:spLocks noChangeArrowheads="1"/>
          </p:cNvSpPr>
          <p:nvPr/>
        </p:nvSpPr>
        <p:spPr bwMode="auto">
          <a:xfrm>
            <a:off x="1066800" y="1752600"/>
            <a:ext cx="7010400" cy="3886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5" name="Rectangle 8"/>
          <p:cNvSpPr>
            <a:spLocks noChangeArrowheads="1"/>
          </p:cNvSpPr>
          <p:nvPr/>
        </p:nvSpPr>
        <p:spPr bwMode="auto">
          <a:xfrm>
            <a:off x="609600" y="3352800"/>
            <a:ext cx="7620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6" name="Line 9"/>
          <p:cNvSpPr>
            <a:spLocks noChangeShapeType="1"/>
          </p:cNvSpPr>
          <p:nvPr/>
        </p:nvSpPr>
        <p:spPr bwMode="auto">
          <a:xfrm>
            <a:off x="1066800" y="3352800"/>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7" name="Line 10"/>
          <p:cNvSpPr>
            <a:spLocks noChangeShapeType="1"/>
          </p:cNvSpPr>
          <p:nvPr/>
        </p:nvSpPr>
        <p:spPr bwMode="auto">
          <a:xfrm>
            <a:off x="1828800" y="4114800"/>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8" name="Line 11"/>
          <p:cNvSpPr>
            <a:spLocks noChangeShapeType="1"/>
          </p:cNvSpPr>
          <p:nvPr/>
        </p:nvSpPr>
        <p:spPr bwMode="auto">
          <a:xfrm>
            <a:off x="2590800" y="2209800"/>
            <a:ext cx="0" cy="1905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9" name="Line 12"/>
          <p:cNvSpPr>
            <a:spLocks noChangeShapeType="1"/>
          </p:cNvSpPr>
          <p:nvPr/>
        </p:nvSpPr>
        <p:spPr bwMode="auto">
          <a:xfrm flipH="1">
            <a:off x="3352800" y="1752600"/>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0" name="Line 13"/>
          <p:cNvSpPr>
            <a:spLocks noChangeShapeType="1"/>
          </p:cNvSpPr>
          <p:nvPr/>
        </p:nvSpPr>
        <p:spPr bwMode="auto">
          <a:xfrm>
            <a:off x="4114800" y="2362200"/>
            <a:ext cx="0" cy="2590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1" name="Line 14"/>
          <p:cNvSpPr>
            <a:spLocks noChangeShapeType="1"/>
          </p:cNvSpPr>
          <p:nvPr/>
        </p:nvSpPr>
        <p:spPr bwMode="auto">
          <a:xfrm flipH="1">
            <a:off x="4876800" y="1752600"/>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2" name="Line 15"/>
          <p:cNvSpPr>
            <a:spLocks noChangeShapeType="1"/>
          </p:cNvSpPr>
          <p:nvPr/>
        </p:nvSpPr>
        <p:spPr bwMode="auto">
          <a:xfrm>
            <a:off x="5638800" y="2362200"/>
            <a:ext cx="0" cy="2590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3" name="Line 16"/>
          <p:cNvSpPr>
            <a:spLocks noChangeShapeType="1"/>
          </p:cNvSpPr>
          <p:nvPr/>
        </p:nvSpPr>
        <p:spPr bwMode="auto">
          <a:xfrm flipH="1">
            <a:off x="6400800" y="1752600"/>
            <a:ext cx="0" cy="2362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4" name="Line 17"/>
          <p:cNvSpPr>
            <a:spLocks noChangeShapeType="1"/>
          </p:cNvSpPr>
          <p:nvPr/>
        </p:nvSpPr>
        <p:spPr bwMode="auto">
          <a:xfrm>
            <a:off x="7162800" y="2362200"/>
            <a:ext cx="0" cy="2590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5" name="Line 18"/>
          <p:cNvSpPr>
            <a:spLocks noChangeShapeType="1"/>
          </p:cNvSpPr>
          <p:nvPr/>
        </p:nvSpPr>
        <p:spPr bwMode="auto">
          <a:xfrm>
            <a:off x="1828800" y="4953000"/>
            <a:ext cx="533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6" name="Line 19"/>
          <p:cNvSpPr>
            <a:spLocks noChangeShapeType="1"/>
          </p:cNvSpPr>
          <p:nvPr/>
        </p:nvSpPr>
        <p:spPr bwMode="auto">
          <a:xfrm flipH="1">
            <a:off x="1828800" y="4114800"/>
            <a:ext cx="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7" name="Rectangle 20"/>
          <p:cNvSpPr>
            <a:spLocks noChangeArrowheads="1"/>
          </p:cNvSpPr>
          <p:nvPr/>
        </p:nvSpPr>
        <p:spPr bwMode="auto">
          <a:xfrm>
            <a:off x="7696200" y="3276600"/>
            <a:ext cx="762000"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78" name="Text Box 21"/>
          <p:cNvSpPr txBox="1">
            <a:spLocks noChangeArrowheads="1"/>
          </p:cNvSpPr>
          <p:nvPr/>
        </p:nvSpPr>
        <p:spPr bwMode="auto">
          <a:xfrm>
            <a:off x="228600" y="3505200"/>
            <a:ext cx="114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START</a:t>
            </a:r>
          </a:p>
        </p:txBody>
      </p:sp>
      <p:sp>
        <p:nvSpPr>
          <p:cNvPr id="66579" name="Text Box 22"/>
          <p:cNvSpPr txBox="1">
            <a:spLocks noChangeArrowheads="1"/>
          </p:cNvSpPr>
          <p:nvPr/>
        </p:nvSpPr>
        <p:spPr bwMode="auto">
          <a:xfrm>
            <a:off x="8112125" y="3429000"/>
            <a:ext cx="103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GOAL</a:t>
            </a:r>
          </a:p>
        </p:txBody>
      </p:sp>
      <p:sp>
        <p:nvSpPr>
          <p:cNvPr id="66580" name="Freeform 23"/>
          <p:cNvSpPr>
            <a:spLocks/>
          </p:cNvSpPr>
          <p:nvPr/>
        </p:nvSpPr>
        <p:spPr bwMode="auto">
          <a:xfrm>
            <a:off x="1600200" y="1549400"/>
            <a:ext cx="6553200" cy="3517900"/>
          </a:xfrm>
          <a:custGeom>
            <a:avLst/>
            <a:gdLst>
              <a:gd name="T0" fmla="*/ 0 w 4128"/>
              <a:gd name="T1" fmla="*/ 2184400 h 2216"/>
              <a:gd name="T2" fmla="*/ 609600 w 4128"/>
              <a:gd name="T3" fmla="*/ 2184400 h 2216"/>
              <a:gd name="T4" fmla="*/ 609600 w 4128"/>
              <a:gd name="T5" fmla="*/ 508000 h 2216"/>
              <a:gd name="T6" fmla="*/ 1371600 w 4128"/>
              <a:gd name="T7" fmla="*/ 431800 h 2216"/>
              <a:gd name="T8" fmla="*/ 1447800 w 4128"/>
              <a:gd name="T9" fmla="*/ 3098800 h 2216"/>
              <a:gd name="T10" fmla="*/ 2133600 w 4128"/>
              <a:gd name="T11" fmla="*/ 2946400 h 2216"/>
              <a:gd name="T12" fmla="*/ 2209800 w 4128"/>
              <a:gd name="T13" fmla="*/ 660400 h 2216"/>
              <a:gd name="T14" fmla="*/ 2819400 w 4128"/>
              <a:gd name="T15" fmla="*/ 584200 h 2216"/>
              <a:gd name="T16" fmla="*/ 3048000 w 4128"/>
              <a:gd name="T17" fmla="*/ 2946400 h 2216"/>
              <a:gd name="T18" fmla="*/ 3657600 w 4128"/>
              <a:gd name="T19" fmla="*/ 2946400 h 2216"/>
              <a:gd name="T20" fmla="*/ 3657600 w 4128"/>
              <a:gd name="T21" fmla="*/ 584200 h 2216"/>
              <a:gd name="T22" fmla="*/ 4495800 w 4128"/>
              <a:gd name="T23" fmla="*/ 584200 h 2216"/>
              <a:gd name="T24" fmla="*/ 4495800 w 4128"/>
              <a:gd name="T25" fmla="*/ 3022600 h 2216"/>
              <a:gd name="T26" fmla="*/ 5334000 w 4128"/>
              <a:gd name="T27" fmla="*/ 2946400 h 2216"/>
              <a:gd name="T28" fmla="*/ 5181600 w 4128"/>
              <a:gd name="T29" fmla="*/ 660400 h 2216"/>
              <a:gd name="T30" fmla="*/ 5943600 w 4128"/>
              <a:gd name="T31" fmla="*/ 660400 h 2216"/>
              <a:gd name="T32" fmla="*/ 6096000 w 4128"/>
              <a:gd name="T33" fmla="*/ 2184400 h 2216"/>
              <a:gd name="T34" fmla="*/ 6553200 w 4128"/>
              <a:gd name="T35" fmla="*/ 2184400 h 22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128" h="2216">
                <a:moveTo>
                  <a:pt x="0" y="1376"/>
                </a:moveTo>
                <a:cubicBezTo>
                  <a:pt x="160" y="1464"/>
                  <a:pt x="320" y="1552"/>
                  <a:pt x="384" y="1376"/>
                </a:cubicBezTo>
                <a:cubicBezTo>
                  <a:pt x="448" y="1200"/>
                  <a:pt x="304" y="504"/>
                  <a:pt x="384" y="320"/>
                </a:cubicBezTo>
                <a:cubicBezTo>
                  <a:pt x="464" y="136"/>
                  <a:pt x="776" y="0"/>
                  <a:pt x="864" y="272"/>
                </a:cubicBezTo>
                <a:cubicBezTo>
                  <a:pt x="952" y="544"/>
                  <a:pt x="832" y="1688"/>
                  <a:pt x="912" y="1952"/>
                </a:cubicBezTo>
                <a:cubicBezTo>
                  <a:pt x="992" y="2216"/>
                  <a:pt x="1264" y="2112"/>
                  <a:pt x="1344" y="1856"/>
                </a:cubicBezTo>
                <a:cubicBezTo>
                  <a:pt x="1424" y="1600"/>
                  <a:pt x="1320" y="664"/>
                  <a:pt x="1392" y="416"/>
                </a:cubicBezTo>
                <a:cubicBezTo>
                  <a:pt x="1464" y="168"/>
                  <a:pt x="1688" y="128"/>
                  <a:pt x="1776" y="368"/>
                </a:cubicBezTo>
                <a:cubicBezTo>
                  <a:pt x="1864" y="608"/>
                  <a:pt x="1832" y="1608"/>
                  <a:pt x="1920" y="1856"/>
                </a:cubicBezTo>
                <a:cubicBezTo>
                  <a:pt x="2008" y="2104"/>
                  <a:pt x="2240" y="2104"/>
                  <a:pt x="2304" y="1856"/>
                </a:cubicBezTo>
                <a:cubicBezTo>
                  <a:pt x="2368" y="1608"/>
                  <a:pt x="2216" y="616"/>
                  <a:pt x="2304" y="368"/>
                </a:cubicBezTo>
                <a:cubicBezTo>
                  <a:pt x="2392" y="120"/>
                  <a:pt x="2744" y="112"/>
                  <a:pt x="2832" y="368"/>
                </a:cubicBezTo>
                <a:cubicBezTo>
                  <a:pt x="2920" y="624"/>
                  <a:pt x="2744" y="1656"/>
                  <a:pt x="2832" y="1904"/>
                </a:cubicBezTo>
                <a:cubicBezTo>
                  <a:pt x="2920" y="2152"/>
                  <a:pt x="3288" y="2104"/>
                  <a:pt x="3360" y="1856"/>
                </a:cubicBezTo>
                <a:cubicBezTo>
                  <a:pt x="3432" y="1608"/>
                  <a:pt x="3200" y="656"/>
                  <a:pt x="3264" y="416"/>
                </a:cubicBezTo>
                <a:cubicBezTo>
                  <a:pt x="3328" y="176"/>
                  <a:pt x="3648" y="256"/>
                  <a:pt x="3744" y="416"/>
                </a:cubicBezTo>
                <a:cubicBezTo>
                  <a:pt x="3840" y="576"/>
                  <a:pt x="3776" y="1216"/>
                  <a:pt x="3840" y="1376"/>
                </a:cubicBezTo>
                <a:cubicBezTo>
                  <a:pt x="3904" y="1536"/>
                  <a:pt x="4016" y="1456"/>
                  <a:pt x="4128" y="1376"/>
                </a:cubicBezTo>
              </a:path>
            </a:pathLst>
          </a:custGeom>
          <a:noFill/>
          <a:ln w="5715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1" name="Freeform 24"/>
          <p:cNvSpPr>
            <a:spLocks/>
          </p:cNvSpPr>
          <p:nvPr/>
        </p:nvSpPr>
        <p:spPr bwMode="auto">
          <a:xfrm>
            <a:off x="1295400" y="3962400"/>
            <a:ext cx="6611938" cy="1574800"/>
          </a:xfrm>
          <a:custGeom>
            <a:avLst/>
            <a:gdLst>
              <a:gd name="T0" fmla="*/ 0 w 4165"/>
              <a:gd name="T1" fmla="*/ 0 h 992"/>
              <a:gd name="T2" fmla="*/ 941388 w 4165"/>
              <a:gd name="T3" fmla="*/ 1290638 h 992"/>
              <a:gd name="T4" fmla="*/ 5429250 w 4165"/>
              <a:gd name="T5" fmla="*/ 1377950 h 992"/>
              <a:gd name="T6" fmla="*/ 6611938 w 4165"/>
              <a:gd name="T7" fmla="*/ 107950 h 9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65" h="992">
                <a:moveTo>
                  <a:pt x="0" y="0"/>
                </a:moveTo>
                <a:cubicBezTo>
                  <a:pt x="99" y="136"/>
                  <a:pt x="23" y="668"/>
                  <a:pt x="593" y="813"/>
                </a:cubicBezTo>
                <a:cubicBezTo>
                  <a:pt x="1163" y="958"/>
                  <a:pt x="2825" y="992"/>
                  <a:pt x="3420" y="868"/>
                </a:cubicBezTo>
                <a:cubicBezTo>
                  <a:pt x="4015" y="744"/>
                  <a:pt x="4010" y="235"/>
                  <a:pt x="4165" y="68"/>
                </a:cubicBezTo>
              </a:path>
            </a:pathLst>
          </a:custGeom>
          <a:noFill/>
          <a:ln w="57150" cmpd="sng">
            <a:solidFill>
              <a:schemeClr val="accent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71</a:t>
            </a:fld>
            <a:endParaRPr lang="en-US" altLang="en-US" dirty="0"/>
          </a:p>
        </p:txBody>
      </p:sp>
    </p:spTree>
    <p:extLst>
      <p:ext uri="{BB962C8B-B14F-4D97-AF65-F5344CB8AC3E}">
        <p14:creationId xmlns:p14="http://schemas.microsoft.com/office/powerpoint/2010/main" val="20862382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title"/>
          </p:nvPr>
        </p:nvSpPr>
        <p:spPr/>
        <p:txBody>
          <a:bodyPr/>
          <a:lstStyle/>
          <a:p>
            <a:r>
              <a:rPr lang="en-US" altLang="en-US"/>
              <a:t>Summary</a:t>
            </a:r>
          </a:p>
        </p:txBody>
      </p:sp>
      <p:sp>
        <p:nvSpPr>
          <p:cNvPr id="1041411" name="Rectangle 3"/>
          <p:cNvSpPr>
            <a:spLocks noGrp="1" noChangeArrowheads="1"/>
          </p:cNvSpPr>
          <p:nvPr>
            <p:ph type="body" idx="1"/>
          </p:nvPr>
        </p:nvSpPr>
        <p:spPr/>
        <p:txBody>
          <a:bodyPr/>
          <a:lstStyle/>
          <a:p>
            <a:r>
              <a:rPr lang="en-US" altLang="en-US" dirty="0"/>
              <a:t>Linear search on an array takes </a:t>
            </a:r>
            <a:r>
              <a:rPr lang="en-US" altLang="en-US" dirty="0" smtClean="0">
                <a:latin typeface="Courier New" panose="02070309020205020404" pitchFamily="49" charset="0"/>
                <a:cs typeface="Courier New" panose="02070309020205020404" pitchFamily="49" charset="0"/>
              </a:rPr>
              <a:t>O(n)</a:t>
            </a:r>
            <a:r>
              <a:rPr lang="en-US" altLang="en-US" dirty="0" smtClean="0"/>
              <a:t> </a:t>
            </a:r>
            <a:r>
              <a:rPr lang="en-US" altLang="en-US" dirty="0"/>
              <a:t>time in the </a:t>
            </a:r>
            <a:r>
              <a:rPr lang="en-US" altLang="en-US" dirty="0" smtClean="0"/>
              <a:t>worst-case.</a:t>
            </a:r>
            <a:endParaRPr lang="en-US" altLang="en-US" dirty="0"/>
          </a:p>
          <a:p>
            <a:r>
              <a:rPr lang="en-US" altLang="en-US" dirty="0"/>
              <a:t>If the array is sorted, can perform binary search in </a:t>
            </a:r>
            <a:r>
              <a:rPr lang="en-US" altLang="en-US" dirty="0" smtClean="0">
                <a:latin typeface="Courier New" panose="02070309020205020404" pitchFamily="49" charset="0"/>
                <a:cs typeface="Courier New" panose="02070309020205020404" pitchFamily="49" charset="0"/>
              </a:rPr>
              <a:t>O(log n)</a:t>
            </a:r>
            <a:r>
              <a:rPr lang="en-US" altLang="en-US" dirty="0" smtClean="0"/>
              <a:t> time.</a:t>
            </a:r>
            <a:endParaRPr lang="en-US" altLang="en-US" dirty="0"/>
          </a:p>
          <a:p>
            <a:r>
              <a:rPr lang="en-US" altLang="en-US" dirty="0" smtClean="0"/>
              <a:t>Both </a:t>
            </a:r>
            <a:r>
              <a:rPr lang="en-US" altLang="en-US" dirty="0"/>
              <a:t>algorithms run in </a:t>
            </a:r>
            <a:r>
              <a:rPr lang="en-US" altLang="en-US" dirty="0" smtClean="0">
                <a:latin typeface="Courier New" panose="02070309020205020404" pitchFamily="49" charset="0"/>
                <a:cs typeface="Courier New" panose="02070309020205020404" pitchFamily="49" charset="0"/>
              </a:rPr>
              <a:t>O(1)</a:t>
            </a:r>
            <a:r>
              <a:rPr lang="en-US" altLang="en-US" dirty="0" smtClean="0"/>
              <a:t> </a:t>
            </a:r>
            <a:r>
              <a:rPr lang="en-US" altLang="en-US" dirty="0"/>
              <a:t>time in the </a:t>
            </a:r>
            <a:r>
              <a:rPr lang="en-US" altLang="en-US" dirty="0" smtClean="0"/>
              <a:t>best-case.</a:t>
            </a:r>
            <a:endParaRPr lang="en-US" altLang="en-US" dirty="0"/>
          </a:p>
          <a:p>
            <a:r>
              <a:rPr lang="en-US" altLang="en-US" dirty="0" smtClean="0"/>
              <a:t>Can </a:t>
            </a:r>
            <a:r>
              <a:rPr lang="en-US" altLang="en-US" dirty="0" smtClean="0"/>
              <a:t>do better with Hash Tables</a:t>
            </a:r>
            <a:r>
              <a:rPr lang="en-US" altLang="en-US" dirty="0" smtClean="0"/>
              <a:t>.</a:t>
            </a:r>
          </a:p>
          <a:p>
            <a:r>
              <a:rPr lang="en-US" altLang="en-US" dirty="0" smtClean="0"/>
              <a:t>In situations with incomplete information, have to do heuristic search. </a:t>
            </a:r>
            <a:r>
              <a:rPr lang="en-US" altLang="en-US" dirty="0" smtClean="0"/>
              <a:t> </a:t>
            </a:r>
            <a:endParaRPr lang="en-US" altLang="en-US" dirty="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72</a:t>
            </a:fld>
            <a:endParaRPr lang="en-US" altLang="en-US" dirty="0"/>
          </a:p>
        </p:txBody>
      </p:sp>
    </p:spTree>
    <p:extLst>
      <p:ext uri="{BB962C8B-B14F-4D97-AF65-F5344CB8AC3E}">
        <p14:creationId xmlns:p14="http://schemas.microsoft.com/office/powerpoint/2010/main" val="20082796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endParaRPr lang="en-US" altLang="en-US" smtClean="0"/>
          </a:p>
        </p:txBody>
      </p:sp>
      <p:sp>
        <p:nvSpPr>
          <p:cNvPr id="65539" name="Content Placeholder 2"/>
          <p:cNvSpPr>
            <a:spLocks noGrp="1"/>
          </p:cNvSpPr>
          <p:nvPr>
            <p:ph idx="1"/>
          </p:nvPr>
        </p:nvSpPr>
        <p:spPr/>
        <p:txBody>
          <a:bodyPr/>
          <a:lstStyle/>
          <a:p>
            <a:endParaRPr lang="en-US" altLang="en-US" smtClean="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73</a:t>
            </a:fld>
            <a:endParaRPr lang="en-US"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76200" y="-152400"/>
            <a:ext cx="8991600" cy="1143000"/>
          </a:xfrm>
        </p:spPr>
        <p:txBody>
          <a:bodyPr/>
          <a:lstStyle/>
          <a:p>
            <a:r>
              <a:rPr lang="en-US" altLang="en-US" dirty="0" smtClean="0"/>
              <a:t>A* Example </a:t>
            </a:r>
            <a:r>
              <a:rPr lang="en-US" altLang="en-US" dirty="0" smtClean="0"/>
              <a:t>Towers </a:t>
            </a:r>
            <a:r>
              <a:rPr lang="en-US" altLang="en-US" dirty="0" smtClean="0"/>
              <a:t>of Hanoi</a:t>
            </a:r>
          </a:p>
        </p:txBody>
      </p:sp>
      <p:grpSp>
        <p:nvGrpSpPr>
          <p:cNvPr id="73732" name="Group 49"/>
          <p:cNvGrpSpPr>
            <a:grpSpLocks/>
          </p:cNvGrpSpPr>
          <p:nvPr/>
        </p:nvGrpSpPr>
        <p:grpSpPr bwMode="auto">
          <a:xfrm>
            <a:off x="533400" y="2286000"/>
            <a:ext cx="7543800" cy="1576388"/>
            <a:chOff x="192" y="1968"/>
            <a:chExt cx="4752" cy="993"/>
          </a:xfrm>
        </p:grpSpPr>
        <p:sp>
          <p:nvSpPr>
            <p:cNvPr id="73734" name="Line 48"/>
            <p:cNvSpPr>
              <a:spLocks noChangeShapeType="1"/>
            </p:cNvSpPr>
            <p:nvPr/>
          </p:nvSpPr>
          <p:spPr bwMode="auto">
            <a:xfrm flipH="1">
              <a:off x="4128" y="2112"/>
              <a:ext cx="1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5" name="Line 47"/>
            <p:cNvSpPr>
              <a:spLocks noChangeShapeType="1"/>
            </p:cNvSpPr>
            <p:nvPr/>
          </p:nvSpPr>
          <p:spPr bwMode="auto">
            <a:xfrm flipH="1">
              <a:off x="2928" y="2112"/>
              <a:ext cx="1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36" name="Line 40"/>
            <p:cNvSpPr>
              <a:spLocks noChangeShapeType="1"/>
            </p:cNvSpPr>
            <p:nvPr/>
          </p:nvSpPr>
          <p:spPr bwMode="auto">
            <a:xfrm flipH="1">
              <a:off x="1728" y="2112"/>
              <a:ext cx="15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3737" name="Group 43"/>
            <p:cNvGrpSpPr>
              <a:grpSpLocks/>
            </p:cNvGrpSpPr>
            <p:nvPr/>
          </p:nvGrpSpPr>
          <p:grpSpPr bwMode="auto">
            <a:xfrm>
              <a:off x="1248" y="2016"/>
              <a:ext cx="864" cy="696"/>
              <a:chOff x="1248" y="2064"/>
              <a:chExt cx="864" cy="696"/>
            </a:xfrm>
          </p:grpSpPr>
          <p:sp>
            <p:nvSpPr>
              <p:cNvPr id="73747" name="AutoShape 28" descr="White marble"/>
              <p:cNvSpPr>
                <a:spLocks noChangeArrowheads="1"/>
              </p:cNvSpPr>
              <p:nvPr/>
            </p:nvSpPr>
            <p:spPr bwMode="auto">
              <a:xfrm>
                <a:off x="1248" y="2544"/>
                <a:ext cx="864" cy="216"/>
              </a:xfrm>
              <a:prstGeom prst="can">
                <a:avLst>
                  <a:gd name="adj" fmla="val 50000"/>
                </a:avLst>
              </a:prstGeom>
              <a:blipFill dpi="0" rotWithShape="0">
                <a:blip r:embed="rId3"/>
                <a:srcRect/>
                <a:tile tx="0" ty="0" sx="100000" sy="100000" flip="none" algn="tl"/>
              </a:blip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48" name="AutoShape 29" descr="Granite"/>
              <p:cNvSpPr>
                <a:spLocks noChangeArrowheads="1"/>
              </p:cNvSpPr>
              <p:nvPr/>
            </p:nvSpPr>
            <p:spPr bwMode="auto">
              <a:xfrm>
                <a:off x="1368" y="2496"/>
                <a:ext cx="624" cy="144"/>
              </a:xfrm>
              <a:prstGeom prst="can">
                <a:avLst>
                  <a:gd name="adj" fmla="val 50000"/>
                </a:avLst>
              </a:prstGeom>
              <a:blipFill dpi="0" rotWithShape="0">
                <a:blip r:embed="rId4"/>
                <a:srcRect/>
                <a:tile tx="0" ty="0" sx="100000" sy="100000" flip="none" algn="tl"/>
              </a:blip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49" name="AutoShape 30"/>
              <p:cNvSpPr>
                <a:spLocks noChangeArrowheads="1"/>
              </p:cNvSpPr>
              <p:nvPr/>
            </p:nvSpPr>
            <p:spPr bwMode="auto">
              <a:xfrm>
                <a:off x="1632" y="2064"/>
                <a:ext cx="106" cy="492"/>
              </a:xfrm>
              <a:prstGeom prst="can">
                <a:avLst>
                  <a:gd name="adj" fmla="val 16331"/>
                </a:avLst>
              </a:prstGeom>
              <a:solidFill>
                <a:srgbClr val="C0C0C0"/>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73738" name="Text Box 31"/>
            <p:cNvSpPr txBox="1">
              <a:spLocks noChangeArrowheads="1"/>
            </p:cNvSpPr>
            <p:nvPr/>
          </p:nvSpPr>
          <p:spPr bwMode="auto">
            <a:xfrm>
              <a:off x="192" y="2688"/>
              <a:ext cx="960"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Helvetica" panose="020B0604020202020204" pitchFamily="34" charset="0"/>
                </a:rPr>
                <a:t>Big Disk</a:t>
              </a:r>
            </a:p>
          </p:txBody>
        </p:sp>
        <p:sp>
          <p:nvSpPr>
            <p:cNvPr id="73739" name="Text Box 32"/>
            <p:cNvSpPr txBox="1">
              <a:spLocks noChangeArrowheads="1"/>
            </p:cNvSpPr>
            <p:nvPr/>
          </p:nvSpPr>
          <p:spPr bwMode="auto">
            <a:xfrm>
              <a:off x="192" y="1968"/>
              <a:ext cx="1077"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Helvetica" panose="020B0604020202020204" pitchFamily="34" charset="0"/>
                </a:rPr>
                <a:t>Little Disk</a:t>
              </a:r>
              <a:endParaRPr lang="en-US" altLang="en-US" sz="1200" b="1">
                <a:latin typeface="Arial Narrow" panose="020B0606020202030204" pitchFamily="34" charset="0"/>
              </a:endParaRPr>
            </a:p>
          </p:txBody>
        </p:sp>
        <p:sp>
          <p:nvSpPr>
            <p:cNvPr id="73740" name="Line 33"/>
            <p:cNvSpPr>
              <a:spLocks noChangeShapeType="1"/>
            </p:cNvSpPr>
            <p:nvPr/>
          </p:nvSpPr>
          <p:spPr bwMode="auto">
            <a:xfrm flipH="1" flipV="1">
              <a:off x="1152" y="2256"/>
              <a:ext cx="399" cy="2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1" name="Line 34"/>
            <p:cNvSpPr>
              <a:spLocks noChangeShapeType="1"/>
            </p:cNvSpPr>
            <p:nvPr/>
          </p:nvSpPr>
          <p:spPr bwMode="auto">
            <a:xfrm flipH="1">
              <a:off x="1152" y="2688"/>
              <a:ext cx="429" cy="19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2" name="Text Box 35"/>
            <p:cNvSpPr txBox="1">
              <a:spLocks noChangeArrowheads="1"/>
            </p:cNvSpPr>
            <p:nvPr/>
          </p:nvSpPr>
          <p:spPr bwMode="auto">
            <a:xfrm>
              <a:off x="1824" y="1968"/>
              <a:ext cx="67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Helvetica" panose="020B0604020202020204" pitchFamily="34" charset="0"/>
                </a:rPr>
                <a:t>Peg 1</a:t>
              </a:r>
              <a:endParaRPr lang="en-US" altLang="en-US" b="1">
                <a:latin typeface="Arial Narrow" panose="020B0606020202030204" pitchFamily="34" charset="0"/>
              </a:endParaRPr>
            </a:p>
          </p:txBody>
        </p:sp>
        <p:sp>
          <p:nvSpPr>
            <p:cNvPr id="73743" name="AutoShape 41"/>
            <p:cNvSpPr>
              <a:spLocks noChangeArrowheads="1"/>
            </p:cNvSpPr>
            <p:nvPr/>
          </p:nvSpPr>
          <p:spPr bwMode="auto">
            <a:xfrm>
              <a:off x="2832" y="2016"/>
              <a:ext cx="96" cy="720"/>
            </a:xfrm>
            <a:prstGeom prst="can">
              <a:avLst>
                <a:gd name="adj" fmla="val 26389"/>
              </a:avLst>
            </a:prstGeom>
            <a:solidFill>
              <a:srgbClr val="C0C0C0"/>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44" name="AutoShape 42"/>
            <p:cNvSpPr>
              <a:spLocks noChangeArrowheads="1"/>
            </p:cNvSpPr>
            <p:nvPr/>
          </p:nvSpPr>
          <p:spPr bwMode="auto">
            <a:xfrm>
              <a:off x="4032" y="2016"/>
              <a:ext cx="96" cy="720"/>
            </a:xfrm>
            <a:prstGeom prst="can">
              <a:avLst>
                <a:gd name="adj" fmla="val 26389"/>
              </a:avLst>
            </a:prstGeom>
            <a:solidFill>
              <a:srgbClr val="C0C0C0"/>
            </a:solidFill>
            <a:ln w="9525">
              <a:solidFill>
                <a:srgbClr val="0000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45" name="Text Box 45"/>
            <p:cNvSpPr txBox="1">
              <a:spLocks noChangeArrowheads="1"/>
            </p:cNvSpPr>
            <p:nvPr/>
          </p:nvSpPr>
          <p:spPr bwMode="auto">
            <a:xfrm>
              <a:off x="3072" y="1968"/>
              <a:ext cx="67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latin typeface="Helvetica" panose="020B0604020202020204" pitchFamily="34" charset="0"/>
                </a:rPr>
                <a:t>Peg 2</a:t>
              </a:r>
              <a:endParaRPr lang="en-US" altLang="en-US" b="1" dirty="0">
                <a:latin typeface="Arial Narrow" panose="020B0606020202030204" pitchFamily="34" charset="0"/>
              </a:endParaRPr>
            </a:p>
          </p:txBody>
        </p:sp>
        <p:sp>
          <p:nvSpPr>
            <p:cNvPr id="73746" name="Text Box 46"/>
            <p:cNvSpPr txBox="1">
              <a:spLocks noChangeArrowheads="1"/>
            </p:cNvSpPr>
            <p:nvPr/>
          </p:nvSpPr>
          <p:spPr bwMode="auto">
            <a:xfrm>
              <a:off x="4272" y="1968"/>
              <a:ext cx="67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dirty="0">
                  <a:latin typeface="Helvetica" panose="020B0604020202020204" pitchFamily="34" charset="0"/>
                </a:rPr>
                <a:t>Peg 3</a:t>
              </a:r>
              <a:endParaRPr lang="en-US" altLang="en-US" b="1" dirty="0">
                <a:latin typeface="Arial Narrow" panose="020B0606020202030204" pitchFamily="34" charset="0"/>
              </a:endParaRPr>
            </a:p>
          </p:txBody>
        </p:sp>
      </p:grpSp>
      <p:sp>
        <p:nvSpPr>
          <p:cNvPr id="73733" name="Rectangle 50"/>
          <p:cNvSpPr>
            <a:spLocks noGrp="1" noChangeArrowheads="1"/>
          </p:cNvSpPr>
          <p:nvPr>
            <p:ph type="body" idx="1"/>
          </p:nvPr>
        </p:nvSpPr>
        <p:spPr>
          <a:xfrm>
            <a:off x="457200" y="4267200"/>
            <a:ext cx="7772400" cy="1828800"/>
          </a:xfrm>
          <a:noFill/>
        </p:spPr>
        <p:txBody>
          <a:bodyPr/>
          <a:lstStyle/>
          <a:p>
            <a:r>
              <a:rPr lang="en-US" altLang="en-US" dirty="0" smtClean="0"/>
              <a:t>Move both disks on to Peg 3</a:t>
            </a:r>
          </a:p>
          <a:p>
            <a:r>
              <a:rPr lang="en-US" altLang="en-US" dirty="0" smtClean="0"/>
              <a:t>Never put the big disk on top the little disk</a:t>
            </a:r>
          </a:p>
          <a:p>
            <a:endParaRPr lang="en-US" altLang="en-US" dirty="0" smtClean="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74</a:t>
            </a:fld>
            <a:endParaRPr lang="en-US" altLang="en-US" dirty="0"/>
          </a:p>
        </p:txBody>
      </p:sp>
    </p:spTree>
    <p:extLst>
      <p:ext uri="{BB962C8B-B14F-4D97-AF65-F5344CB8AC3E}">
        <p14:creationId xmlns:p14="http://schemas.microsoft.com/office/powerpoint/2010/main" val="3264531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a:xfrm>
            <a:off x="685800" y="-76200"/>
            <a:ext cx="7772400" cy="1143000"/>
          </a:xfrm>
        </p:spPr>
        <p:txBody>
          <a:bodyPr/>
          <a:lstStyle/>
          <a:p>
            <a:r>
              <a:rPr lang="en-US" altLang="en-US" dirty="0"/>
              <a:t>Searching in </a:t>
            </a:r>
            <a:r>
              <a:rPr lang="en-US" altLang="en-US" dirty="0" smtClean="0"/>
              <a:t>Sorted Lists</a:t>
            </a:r>
            <a:endParaRPr lang="en-US" altLang="en-US" dirty="0"/>
          </a:p>
        </p:txBody>
      </p:sp>
      <p:sp>
        <p:nvSpPr>
          <p:cNvPr id="1037315" name="Rectangle 3"/>
          <p:cNvSpPr>
            <a:spLocks noGrp="1" noChangeArrowheads="1"/>
          </p:cNvSpPr>
          <p:nvPr>
            <p:ph type="body" idx="1"/>
          </p:nvPr>
        </p:nvSpPr>
        <p:spPr>
          <a:xfrm>
            <a:off x="228600" y="1130300"/>
            <a:ext cx="8686800" cy="5486400"/>
          </a:xfrm>
        </p:spPr>
        <p:txBody>
          <a:bodyPr/>
          <a:lstStyle/>
          <a:p>
            <a:r>
              <a:rPr lang="en-US" altLang="en-US" sz="2800" dirty="0"/>
              <a:t>Suppose the </a:t>
            </a:r>
            <a:r>
              <a:rPr lang="en-US" altLang="en-US" sz="2800" dirty="0" smtClean="0"/>
              <a:t>list </a:t>
            </a:r>
            <a:r>
              <a:rPr lang="en-US" altLang="en-US" sz="2800" dirty="0"/>
              <a:t>is arranged in increasing or non-decreasing </a:t>
            </a:r>
            <a:r>
              <a:rPr lang="en-US" altLang="en-US" sz="2800" dirty="0" smtClean="0"/>
              <a:t>order.</a:t>
            </a:r>
            <a:endParaRPr lang="en-US" altLang="en-US" sz="2800" dirty="0"/>
          </a:p>
          <a:p>
            <a:r>
              <a:rPr lang="en-US" altLang="en-US" sz="2800" dirty="0"/>
              <a:t>Linear search on a sorted array still yields the same </a:t>
            </a:r>
            <a:r>
              <a:rPr lang="en-US" altLang="en-US" sz="2800" dirty="0" smtClean="0"/>
              <a:t>analysis:</a:t>
            </a:r>
            <a:endParaRPr lang="en-US" altLang="en-US" sz="2800" dirty="0"/>
          </a:p>
          <a:p>
            <a:pPr lvl="1"/>
            <a:r>
              <a:rPr lang="en-US" altLang="en-US" sz="2400" dirty="0" smtClean="0">
                <a:latin typeface="Courier New" panose="02070309020205020404" pitchFamily="49" charset="0"/>
                <a:cs typeface="Courier New" panose="02070309020205020404" pitchFamily="49" charset="0"/>
              </a:rPr>
              <a:t>O(n)</a:t>
            </a:r>
            <a:r>
              <a:rPr lang="en-US" altLang="en-US" sz="2400" dirty="0" smtClean="0"/>
              <a:t> </a:t>
            </a:r>
            <a:r>
              <a:rPr lang="en-US" altLang="en-US" sz="2400" dirty="0"/>
              <a:t>worst-case time </a:t>
            </a:r>
            <a:r>
              <a:rPr lang="en-US" altLang="en-US" sz="2400" dirty="0" smtClean="0"/>
              <a:t>complexity.</a:t>
            </a:r>
            <a:endParaRPr lang="en-US" altLang="en-US" sz="2400" dirty="0"/>
          </a:p>
          <a:p>
            <a:r>
              <a:rPr lang="en-US" altLang="en-US" sz="2800" dirty="0"/>
              <a:t>Can exploit sorted structure by performing </a:t>
            </a:r>
            <a:r>
              <a:rPr lang="en-US" altLang="en-US" sz="2800" b="1" dirty="0"/>
              <a:t>binary </a:t>
            </a:r>
            <a:r>
              <a:rPr lang="en-US" altLang="en-US" sz="2800" b="1" dirty="0" smtClean="0"/>
              <a:t>search.</a:t>
            </a:r>
            <a:endParaRPr lang="en-US" altLang="en-US" sz="2800" b="1" dirty="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8</a:t>
            </a:fld>
            <a:endParaRPr lang="en-US" altLang="en-US" dirty="0"/>
          </a:p>
        </p:txBody>
      </p:sp>
    </p:spTree>
    <p:extLst>
      <p:ext uri="{BB962C8B-B14F-4D97-AF65-F5344CB8AC3E}">
        <p14:creationId xmlns:p14="http://schemas.microsoft.com/office/powerpoint/2010/main" val="2778425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p:nvPr>
        </p:nvSpPr>
        <p:spPr/>
        <p:txBody>
          <a:bodyPr/>
          <a:lstStyle/>
          <a:p>
            <a:pPr eaLnBrk="1" hangingPunct="1"/>
            <a:r>
              <a:rPr lang="en-US" altLang="en-US" dirty="0" smtClean="0"/>
              <a:t>Searching in Sorted List</a:t>
            </a:r>
          </a:p>
        </p:txBody>
      </p:sp>
      <p:sp>
        <p:nvSpPr>
          <p:cNvPr id="9222" name="Rectangle 1027"/>
          <p:cNvSpPr>
            <a:spLocks noGrp="1" noChangeArrowheads="1"/>
          </p:cNvSpPr>
          <p:nvPr>
            <p:ph type="body" idx="1"/>
          </p:nvPr>
        </p:nvSpPr>
        <p:spPr>
          <a:xfrm>
            <a:off x="-14288" y="990600"/>
            <a:ext cx="9158288" cy="5397500"/>
          </a:xfrm>
        </p:spPr>
        <p:txBody>
          <a:bodyPr/>
          <a:lstStyle/>
          <a:p>
            <a:pPr eaLnBrk="1" hangingPunct="1">
              <a:lnSpc>
                <a:spcPct val="90000"/>
              </a:lnSpc>
              <a:defRPr/>
            </a:pPr>
            <a:r>
              <a:rPr lang="en-US" altLang="en-US" dirty="0" smtClean="0"/>
              <a:t>If items are sorted, we can </a:t>
            </a:r>
            <a:r>
              <a:rPr lang="en-US" altLang="en-US" i="1" dirty="0" smtClean="0"/>
              <a:t>divide and conquer.</a:t>
            </a:r>
          </a:p>
          <a:p>
            <a:pPr eaLnBrk="1" hangingPunct="1">
              <a:lnSpc>
                <a:spcPct val="90000"/>
              </a:lnSpc>
              <a:defRPr/>
            </a:pPr>
            <a:r>
              <a:rPr lang="en-US" altLang="en-US" dirty="0"/>
              <a:t>D</a:t>
            </a:r>
            <a:r>
              <a:rPr lang="en-US" altLang="en-US" dirty="0" smtClean="0"/>
              <a:t>ividing your work in half with each step.  </a:t>
            </a:r>
          </a:p>
          <a:p>
            <a:pPr lvl="1" eaLnBrk="1" hangingPunct="1">
              <a:lnSpc>
                <a:spcPct val="90000"/>
              </a:lnSpc>
              <a:defRPr/>
            </a:pPr>
            <a:r>
              <a:rPr lang="en-US" altLang="en-US" dirty="0"/>
              <a:t>G</a:t>
            </a:r>
            <a:r>
              <a:rPr lang="en-US" altLang="en-US" dirty="0" smtClean="0"/>
              <a:t>enerally a good thing.</a:t>
            </a:r>
          </a:p>
          <a:p>
            <a:pPr eaLnBrk="1" hangingPunct="1">
              <a:lnSpc>
                <a:spcPct val="90000"/>
              </a:lnSpc>
              <a:defRPr/>
            </a:pPr>
            <a:r>
              <a:rPr lang="en-US" altLang="en-US" dirty="0" smtClean="0"/>
              <a:t>The Binary Search on list in ascending order:</a:t>
            </a:r>
          </a:p>
          <a:p>
            <a:pPr lvl="1" eaLnBrk="1" hangingPunct="1">
              <a:lnSpc>
                <a:spcPct val="90000"/>
              </a:lnSpc>
              <a:defRPr/>
            </a:pPr>
            <a:r>
              <a:rPr lang="en-US" altLang="en-US" dirty="0"/>
              <a:t>S</a:t>
            </a:r>
            <a:r>
              <a:rPr lang="en-US" altLang="en-US" dirty="0" smtClean="0"/>
              <a:t>tart at middle of list.</a:t>
            </a:r>
          </a:p>
          <a:p>
            <a:pPr lvl="2" eaLnBrk="1" hangingPunct="1">
              <a:lnSpc>
                <a:spcPct val="90000"/>
              </a:lnSpc>
              <a:defRPr/>
            </a:pPr>
            <a:r>
              <a:rPr lang="en-US" altLang="en-US" dirty="0"/>
              <a:t>I</a:t>
            </a:r>
            <a:r>
              <a:rPr lang="en-US" altLang="en-US" dirty="0" smtClean="0"/>
              <a:t>s that the item?</a:t>
            </a:r>
          </a:p>
          <a:p>
            <a:pPr lvl="2" eaLnBrk="1" hangingPunct="1">
              <a:lnSpc>
                <a:spcPct val="90000"/>
              </a:lnSpc>
              <a:defRPr/>
            </a:pPr>
            <a:r>
              <a:rPr lang="en-US" altLang="en-US" dirty="0"/>
              <a:t>I</a:t>
            </a:r>
            <a:r>
              <a:rPr lang="en-US" altLang="en-US" dirty="0" smtClean="0"/>
              <a:t>f not, is it less than or greater than the item?</a:t>
            </a:r>
          </a:p>
          <a:p>
            <a:pPr lvl="3" eaLnBrk="1" hangingPunct="1">
              <a:lnSpc>
                <a:spcPct val="90000"/>
              </a:lnSpc>
              <a:defRPr/>
            </a:pPr>
            <a:r>
              <a:rPr lang="en-US" altLang="en-US" dirty="0"/>
              <a:t>L</a:t>
            </a:r>
            <a:r>
              <a:rPr lang="en-US" altLang="en-US" dirty="0" smtClean="0"/>
              <a:t>ess than, move to second half of list.</a:t>
            </a:r>
          </a:p>
          <a:p>
            <a:pPr lvl="3" eaLnBrk="1" hangingPunct="1">
              <a:lnSpc>
                <a:spcPct val="90000"/>
              </a:lnSpc>
              <a:defRPr/>
            </a:pPr>
            <a:r>
              <a:rPr lang="en-US" altLang="en-US" dirty="0"/>
              <a:t>G</a:t>
            </a:r>
            <a:r>
              <a:rPr lang="en-US" altLang="en-US" dirty="0" smtClean="0"/>
              <a:t>reater than, move to first half of list.</a:t>
            </a:r>
          </a:p>
          <a:p>
            <a:pPr lvl="1" eaLnBrk="1" hangingPunct="1">
              <a:lnSpc>
                <a:spcPct val="90000"/>
              </a:lnSpc>
              <a:defRPr/>
            </a:pPr>
            <a:r>
              <a:rPr lang="en-US" altLang="en-US" dirty="0"/>
              <a:t>R</a:t>
            </a:r>
            <a:r>
              <a:rPr lang="en-US" altLang="en-US" dirty="0" smtClean="0"/>
              <a:t>epeat until found or sub-list size = 0.</a:t>
            </a:r>
          </a:p>
          <a:p>
            <a:pPr marL="0" indent="0" eaLnBrk="1" hangingPunct="1">
              <a:lnSpc>
                <a:spcPct val="90000"/>
              </a:lnSpc>
              <a:buFont typeface="Marlett" pitchFamily="2" charset="2"/>
              <a:buNone/>
              <a:defRPr/>
            </a:pPr>
            <a:endParaRPr lang="en-US" altLang="en-US" dirty="0" smtClean="0"/>
          </a:p>
        </p:txBody>
      </p:sp>
      <p:sp>
        <p:nvSpPr>
          <p:cNvPr id="2" name="Footer Placeholder 1"/>
          <p:cNvSpPr>
            <a:spLocks noGrp="1"/>
          </p:cNvSpPr>
          <p:nvPr>
            <p:ph type="ftr" sz="quarter" idx="10"/>
          </p:nvPr>
        </p:nvSpPr>
        <p:spPr/>
        <p:txBody>
          <a:bodyPr/>
          <a:lstStyle/>
          <a:p>
            <a:pPr>
              <a:defRPr/>
            </a:pPr>
            <a:r>
              <a:rPr lang="it-IT" smtClean="0"/>
              <a:t>CS 321 - Data Structures</a:t>
            </a:r>
            <a:endParaRPr lang="en-US"/>
          </a:p>
        </p:txBody>
      </p:sp>
      <p:sp>
        <p:nvSpPr>
          <p:cNvPr id="3" name="Slide Number Placeholder 2"/>
          <p:cNvSpPr>
            <a:spLocks noGrp="1"/>
          </p:cNvSpPr>
          <p:nvPr>
            <p:ph type="sldNum" sz="quarter" idx="11"/>
          </p:nvPr>
        </p:nvSpPr>
        <p:spPr/>
        <p:txBody>
          <a:bodyPr/>
          <a:lstStyle/>
          <a:p>
            <a:pPr>
              <a:defRPr/>
            </a:pPr>
            <a:fld id="{68195B65-666D-4129-8D05-32C605307DED}" type="slidenum">
              <a:rPr lang="en-US" altLang="en-US" smtClean="0"/>
              <a:pPr>
                <a:defRPr/>
              </a:pPr>
              <a:t>9</a:t>
            </a:fld>
            <a:endParaRPr lang="en-US" altLang="en-US" dirty="0"/>
          </a:p>
        </p:txBody>
      </p:sp>
    </p:spTree>
    <p:extLst>
      <p:ext uri="{BB962C8B-B14F-4D97-AF65-F5344CB8AC3E}">
        <p14:creationId xmlns:p14="http://schemas.microsoft.com/office/powerpoint/2010/main" val="3934378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7467</TotalTime>
  <Words>5052</Words>
  <Application>Microsoft Office PowerPoint</Application>
  <PresentationFormat>On-screen Show (4:3)</PresentationFormat>
  <Paragraphs>1409</Paragraphs>
  <Slides>74</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vt:lpstr>
      <vt:lpstr>Arial Narrow</vt:lpstr>
      <vt:lpstr>Cambria Math</vt:lpstr>
      <vt:lpstr>Courier New</vt:lpstr>
      <vt:lpstr>Helvetica</vt:lpstr>
      <vt:lpstr>Marlett</vt:lpstr>
      <vt:lpstr>News Gothic</vt:lpstr>
      <vt:lpstr>Signature</vt:lpstr>
      <vt:lpstr>Times New Roman</vt:lpstr>
      <vt:lpstr>Default Design</vt:lpstr>
      <vt:lpstr>Searching</vt:lpstr>
      <vt:lpstr>Linear Search</vt:lpstr>
      <vt:lpstr>The Search Problem</vt:lpstr>
      <vt:lpstr>Linear Search Code</vt:lpstr>
      <vt:lpstr>Question 1</vt:lpstr>
      <vt:lpstr>Question 1</vt:lpstr>
      <vt:lpstr>Linear Search Time Complexity</vt:lpstr>
      <vt:lpstr>Searching in Sorted Lists</vt:lpstr>
      <vt:lpstr>Searching in Sorted List</vt:lpstr>
      <vt:lpstr>Binary Search</vt:lpstr>
      <vt:lpstr>Binary Search I</vt:lpstr>
      <vt:lpstr>Binary Search I</vt:lpstr>
      <vt:lpstr>Binary Search I</vt:lpstr>
      <vt:lpstr>Binary Search I</vt:lpstr>
      <vt:lpstr>Binary Search I</vt:lpstr>
      <vt:lpstr>Binary Search I</vt:lpstr>
      <vt:lpstr>Binary Search I</vt:lpstr>
      <vt:lpstr>Binary Search I</vt:lpstr>
      <vt:lpstr>Binary Search I</vt:lpstr>
      <vt:lpstr>Binary Search II</vt:lpstr>
      <vt:lpstr>Binary Search II</vt:lpstr>
      <vt:lpstr>Binary Search II</vt:lpstr>
      <vt:lpstr>Binary Search II</vt:lpstr>
      <vt:lpstr>Binary Search II</vt:lpstr>
      <vt:lpstr>Binary Search II</vt:lpstr>
      <vt:lpstr>Binary Search II</vt:lpstr>
      <vt:lpstr>Binary Search II</vt:lpstr>
      <vt:lpstr>Binary Search II</vt:lpstr>
      <vt:lpstr>Recursive Binary Search</vt:lpstr>
      <vt:lpstr>Question 2</vt:lpstr>
      <vt:lpstr>Question 2</vt:lpstr>
      <vt:lpstr>Binary Search: Analysis</vt:lpstr>
      <vt:lpstr>Can We Do Better?</vt:lpstr>
      <vt:lpstr>Other Searching Algorithms</vt:lpstr>
      <vt:lpstr>Heuristic Search Techniques</vt:lpstr>
      <vt:lpstr>Example: 8 Puzzle</vt:lpstr>
      <vt:lpstr>Which move is best?</vt:lpstr>
      <vt:lpstr>8 Puzzle Heuristics</vt:lpstr>
      <vt:lpstr>8 Puzzle Heuristics</vt:lpstr>
      <vt:lpstr>A Simple 8-puzzle Heuristic</vt:lpstr>
      <vt:lpstr>Another Approach</vt:lpstr>
      <vt:lpstr>PowerPoint Presentation</vt:lpstr>
      <vt:lpstr>Another 8-puzzle Heuristic</vt:lpstr>
      <vt:lpstr>PowerPoint Presentation</vt:lpstr>
      <vt:lpstr>Techniques</vt:lpstr>
      <vt:lpstr>Generate-and-test</vt:lpstr>
      <vt:lpstr>Example - Traveling Salesman Problem (TSP)</vt:lpstr>
      <vt:lpstr>TSP Example</vt:lpstr>
      <vt:lpstr>Generate-and-Test Example</vt:lpstr>
      <vt:lpstr>Hill Climbing</vt:lpstr>
      <vt:lpstr>Simple Hill Climbing</vt:lpstr>
      <vt:lpstr>Simple Hill Climbing  Function Optimization</vt:lpstr>
      <vt:lpstr>Potential Problems with Simple Hill Climbing</vt:lpstr>
      <vt:lpstr>Simple Hill Climbing Example</vt:lpstr>
      <vt:lpstr>TSP Hill Climb State Space</vt:lpstr>
      <vt:lpstr>Steepest-Ascent Hill Climbing</vt:lpstr>
      <vt:lpstr>Hill Climbing Termination</vt:lpstr>
      <vt:lpstr>Heuristic Dependence</vt:lpstr>
      <vt:lpstr>Best-First Search</vt:lpstr>
      <vt:lpstr>Best-First Search </vt:lpstr>
      <vt:lpstr>Simulated Annealing</vt:lpstr>
      <vt:lpstr>Simulated Annealing</vt:lpstr>
      <vt:lpstr>Simulated Annealing</vt:lpstr>
      <vt:lpstr>A* Algorithm </vt:lpstr>
      <vt:lpstr>A* evaluation function</vt:lpstr>
      <vt:lpstr>Modified State Evaluation</vt:lpstr>
      <vt:lpstr>Why Modified Evaluation? </vt:lpstr>
      <vt:lpstr>A* Algorithm</vt:lpstr>
      <vt:lpstr>A* Algorithm</vt:lpstr>
      <vt:lpstr>PowerPoint Presentation</vt:lpstr>
      <vt:lpstr>Example - Maze</vt:lpstr>
      <vt:lpstr>Summary</vt:lpstr>
      <vt:lpstr>PowerPoint Presentation</vt:lpstr>
      <vt:lpstr>A* Example Towers of Hanoi</vt:lpstr>
    </vt:vector>
  </TitlesOfParts>
  <Company>U of 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Scott</dc:creator>
  <cp:lastModifiedBy>Matt T Laptop</cp:lastModifiedBy>
  <cp:revision>219</cp:revision>
  <cp:lastPrinted>2015-04-08T19:20:21Z</cp:lastPrinted>
  <dcterms:created xsi:type="dcterms:W3CDTF">2001-06-29T19:12:00Z</dcterms:created>
  <dcterms:modified xsi:type="dcterms:W3CDTF">2019-09-19T17:36:25Z</dcterms:modified>
</cp:coreProperties>
</file>