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9" r:id="rId3"/>
    <p:sldId id="260" r:id="rId4"/>
    <p:sldId id="264" r:id="rId5"/>
    <p:sldId id="261" r:id="rId6"/>
    <p:sldId id="263" r:id="rId7"/>
    <p:sldId id="265" r:id="rId8"/>
    <p:sldId id="262" r:id="rId9"/>
    <p:sldId id="257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9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4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55FAF145-5B4C-43BD-940F-4078B66C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70" name="Rectangle 52">
            <a:extLst>
              <a:ext uri="{FF2B5EF4-FFF2-40B4-BE49-F238E27FC236}">
                <a16:creationId xmlns:a16="http://schemas.microsoft.com/office/drawing/2014/main" id="{BA84E9D7-79F4-4111-9A13-89E56A860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D983AD6-73EA-4FD4-BF85-9C8E2CD01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11298933" cy="102197"/>
          </a:xfrm>
          <a:prstGeom prst="rect">
            <a:avLst/>
          </a:prstGeom>
          <a:solidFill>
            <a:srgbClr val="EF73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1">
            <a:extLst>
              <a:ext uri="{FF2B5EF4-FFF2-40B4-BE49-F238E27FC236}">
                <a16:creationId xmlns:a16="http://schemas.microsoft.com/office/drawing/2014/main" id="{CA262491-0A5D-4D56-858C-839E61A4C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330"/>
          <a:stretch/>
        </p:blipFill>
        <p:spPr>
          <a:xfrm>
            <a:off x="446534" y="699247"/>
            <a:ext cx="11298933" cy="48963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F5680A3-5898-4A1D-9F3F-720363C1A17B}"/>
              </a:ext>
            </a:extLst>
          </p:cNvPr>
          <p:cNvSpPr/>
          <p:nvPr/>
        </p:nvSpPr>
        <p:spPr>
          <a:xfrm>
            <a:off x="7405816" y="728942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正则匹配模式</a:t>
            </a:r>
            <a:endParaRPr lang="en-US" altLang="zh-CN" sz="5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598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30762" y="67689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横向匹配</a:t>
            </a:r>
          </a:p>
        </p:txBody>
      </p:sp>
    </p:spTree>
    <p:extLst>
      <p:ext uri="{BB962C8B-B14F-4D97-AF65-F5344CB8AC3E}">
        <p14:creationId xmlns:p14="http://schemas.microsoft.com/office/powerpoint/2010/main" val="200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30763" y="67689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精准</a:t>
            </a:r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匹配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701D834-1E76-4C57-A175-837DCAA75836}"/>
              </a:ext>
            </a:extLst>
          </p:cNvPr>
          <p:cNvSpPr/>
          <p:nvPr/>
        </p:nvSpPr>
        <p:spPr>
          <a:xfrm>
            <a:off x="352152" y="4103703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RegExp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B22DE5-CD4E-413A-9573-3148E05AF116}"/>
              </a:ext>
            </a:extLst>
          </p:cNvPr>
          <p:cNvCxnSpPr>
            <a:cxnSpLocks/>
          </p:cNvCxnSpPr>
          <p:nvPr/>
        </p:nvCxnSpPr>
        <p:spPr>
          <a:xfrm>
            <a:off x="1808089" y="4831671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5FC578C-B0C7-4432-A365-CB2668F4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36626"/>
              </p:ext>
            </p:extLst>
          </p:nvPr>
        </p:nvGraphicFramePr>
        <p:xfrm>
          <a:off x="352152" y="1698667"/>
          <a:ext cx="11487696" cy="18532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86862">
                  <a:extLst>
                    <a:ext uri="{9D8B030D-6E8A-4147-A177-3AD203B41FA5}">
                      <a16:colId xmlns:a16="http://schemas.microsoft.com/office/drawing/2014/main" val="3257200163"/>
                    </a:ext>
                  </a:extLst>
                </a:gridCol>
                <a:gridCol w="9300834">
                  <a:extLst>
                    <a:ext uri="{9D8B030D-6E8A-4147-A177-3AD203B41FA5}">
                      <a16:colId xmlns:a16="http://schemas.microsoft.com/office/drawing/2014/main" val="89324834"/>
                    </a:ext>
                  </a:extLst>
                </a:gridCol>
              </a:tblGrid>
              <a:tr h="1043418">
                <a:tc>
                  <a:txBody>
                    <a:bodyPr/>
                    <a:lstStyle/>
                    <a:p>
                      <a:r>
                        <a:rPr lang="zh-CN" altLang="en-US" b="0">
                          <a:latin typeface="Consolas" panose="020B0609020204030204" pitchFamily="49" charset="0"/>
                        </a:rPr>
                        <a:t>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/>
                        <a:t>let reg = /abc/</a:t>
                      </a:r>
                    </a:p>
                    <a:p>
                      <a:r>
                        <a:rPr lang="en-US" altLang="zh-CN" b="0"/>
                        <a:t>let string = ‘ab abc abcd abcde’</a:t>
                      </a:r>
                    </a:p>
                    <a:p>
                      <a:r>
                        <a:rPr lang="en-US" altLang="zh-CN" b="0"/>
                        <a:t>console.log(str.match(reg))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58763"/>
                  </a:ext>
                </a:extLst>
              </a:tr>
              <a:tr h="397351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描述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匹配 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开始 接着是 </a:t>
                      </a:r>
                      <a:r>
                        <a:rPr lang="en-US" altLang="zh-CN"/>
                        <a:t>b </a:t>
                      </a:r>
                      <a:r>
                        <a:rPr lang="zh-CN" altLang="en-US"/>
                        <a:t>接着是 </a:t>
                      </a:r>
                      <a:r>
                        <a:rPr lang="en-US" altLang="zh-CN"/>
                        <a:t>c </a:t>
                      </a:r>
                      <a:r>
                        <a:rPr lang="zh-CN" altLang="en-US"/>
                        <a:t>的串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47955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结果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/>
                        <a:t>[‘abc’, ‘abc’, ‘abc’,]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79078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EA0DAE1F-B5F8-4889-96B0-604C3D64570C}"/>
              </a:ext>
            </a:extLst>
          </p:cNvPr>
          <p:cNvSpPr/>
          <p:nvPr/>
        </p:nvSpPr>
        <p:spPr>
          <a:xfrm>
            <a:off x="2854851" y="4394447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41291D-D128-415F-AE2E-2FCE0FC4F89A}"/>
              </a:ext>
            </a:extLst>
          </p:cNvPr>
          <p:cNvCxnSpPr>
            <a:cxnSpLocks/>
          </p:cNvCxnSpPr>
          <p:nvPr/>
        </p:nvCxnSpPr>
        <p:spPr>
          <a:xfrm>
            <a:off x="3715985" y="4838328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84C4F763-F994-4B44-B0D1-AAF0D5B1A219}"/>
              </a:ext>
            </a:extLst>
          </p:cNvPr>
          <p:cNvSpPr/>
          <p:nvPr/>
        </p:nvSpPr>
        <p:spPr>
          <a:xfrm>
            <a:off x="4762747" y="4401104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0BA9041-7E83-44EA-8D0E-D3E2DD349072}"/>
              </a:ext>
            </a:extLst>
          </p:cNvPr>
          <p:cNvCxnSpPr>
            <a:cxnSpLocks/>
          </p:cNvCxnSpPr>
          <p:nvPr/>
        </p:nvCxnSpPr>
        <p:spPr>
          <a:xfrm>
            <a:off x="5623881" y="4844985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C002E58-2DF3-4755-8B2A-050815447C4A}"/>
              </a:ext>
            </a:extLst>
          </p:cNvPr>
          <p:cNvSpPr/>
          <p:nvPr/>
        </p:nvSpPr>
        <p:spPr>
          <a:xfrm>
            <a:off x="6670643" y="4407761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F90ED-733B-4B82-B650-18370362D7AA}"/>
              </a:ext>
            </a:extLst>
          </p:cNvPr>
          <p:cNvCxnSpPr>
            <a:cxnSpLocks/>
          </p:cNvCxnSpPr>
          <p:nvPr/>
        </p:nvCxnSpPr>
        <p:spPr>
          <a:xfrm>
            <a:off x="7554651" y="4844985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28C9A13-CB71-4E35-B62E-0E993A4AF8AB}"/>
              </a:ext>
            </a:extLst>
          </p:cNvPr>
          <p:cNvSpPr/>
          <p:nvPr/>
        </p:nvSpPr>
        <p:spPr>
          <a:xfrm>
            <a:off x="8609180" y="4117016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52015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52152" y="676896"/>
            <a:ext cx="8925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横向</a:t>
            </a:r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匹配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使用量词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en-US" altLang="zh-CN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m,n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701D834-1E76-4C57-A175-837DCAA75836}"/>
              </a:ext>
            </a:extLst>
          </p:cNvPr>
          <p:cNvSpPr/>
          <p:nvPr/>
        </p:nvSpPr>
        <p:spPr>
          <a:xfrm>
            <a:off x="352152" y="4117016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RegExp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B22DE5-CD4E-413A-9573-3148E05AF116}"/>
              </a:ext>
            </a:extLst>
          </p:cNvPr>
          <p:cNvCxnSpPr>
            <a:cxnSpLocks/>
          </p:cNvCxnSpPr>
          <p:nvPr/>
        </p:nvCxnSpPr>
        <p:spPr>
          <a:xfrm>
            <a:off x="1808089" y="4831671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5FC578C-B0C7-4432-A365-CB2668F4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85469"/>
              </p:ext>
            </p:extLst>
          </p:nvPr>
        </p:nvGraphicFramePr>
        <p:xfrm>
          <a:off x="352152" y="1698667"/>
          <a:ext cx="11361312" cy="18684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6309">
                  <a:extLst>
                    <a:ext uri="{9D8B030D-6E8A-4147-A177-3AD203B41FA5}">
                      <a16:colId xmlns:a16="http://schemas.microsoft.com/office/drawing/2014/main" val="2575151936"/>
                    </a:ext>
                  </a:extLst>
                </a:gridCol>
                <a:gridCol w="9195003">
                  <a:extLst>
                    <a:ext uri="{9D8B030D-6E8A-4147-A177-3AD203B41FA5}">
                      <a16:colId xmlns:a16="http://schemas.microsoft.com/office/drawing/2014/main" val="89324834"/>
                    </a:ext>
                  </a:extLst>
                </a:gridCol>
              </a:tblGrid>
              <a:tr h="1043418">
                <a:tc>
                  <a:txBody>
                    <a:bodyPr/>
                    <a:lstStyle/>
                    <a:p>
                      <a:r>
                        <a:rPr lang="zh-CN" altLang="en-US" b="0">
                          <a:latin typeface="Consolas" panose="020B0609020204030204" pitchFamily="49" charset="0"/>
                        </a:rPr>
                        <a:t>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var reg = /ab{2,5}c/g; </a:t>
                      </a:r>
                    </a:p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var string = 'abc </a:t>
                      </a:r>
                      <a:r>
                        <a:rPr lang="en-US" altLang="zh-CN" b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abbc abbbc abbbbc abbbbbc abbbbbbc</a:t>
                      </a:r>
                      <a:r>
                        <a:rPr lang="en-US" altLang="zh-CN" b="0">
                          <a:latin typeface="Consolas" panose="020B0609020204030204" pitchFamily="49" charset="0"/>
                        </a:rPr>
                        <a:t>';</a:t>
                      </a:r>
                    </a:p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string.match(reg);</a:t>
                      </a:r>
                      <a:endParaRPr lang="zh-CN" altLang="en-US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58763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描述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匹配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开始 接着是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b (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最少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个，最多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个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接着是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zh-CN" altLang="en-US"/>
                        <a:t>的串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79078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结果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["abbc", "abbbc", "abbbbc", "abbbbbc"]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87318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EA0DAE1F-B5F8-4889-96B0-604C3D64570C}"/>
              </a:ext>
            </a:extLst>
          </p:cNvPr>
          <p:cNvSpPr/>
          <p:nvPr/>
        </p:nvSpPr>
        <p:spPr>
          <a:xfrm>
            <a:off x="2854851" y="4394447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41291D-D128-415F-AE2E-2FCE0FC4F89A}"/>
              </a:ext>
            </a:extLst>
          </p:cNvPr>
          <p:cNvCxnSpPr>
            <a:cxnSpLocks/>
          </p:cNvCxnSpPr>
          <p:nvPr/>
        </p:nvCxnSpPr>
        <p:spPr>
          <a:xfrm>
            <a:off x="3715985" y="4838328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0BA9041-7E83-44EA-8D0E-D3E2DD349072}"/>
              </a:ext>
            </a:extLst>
          </p:cNvPr>
          <p:cNvCxnSpPr>
            <a:cxnSpLocks/>
          </p:cNvCxnSpPr>
          <p:nvPr/>
        </p:nvCxnSpPr>
        <p:spPr>
          <a:xfrm>
            <a:off x="5623881" y="4844985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C002E58-2DF3-4755-8B2A-050815447C4A}"/>
              </a:ext>
            </a:extLst>
          </p:cNvPr>
          <p:cNvSpPr/>
          <p:nvPr/>
        </p:nvSpPr>
        <p:spPr>
          <a:xfrm>
            <a:off x="6670643" y="4407761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F90ED-733B-4B82-B650-18370362D7AA}"/>
              </a:ext>
            </a:extLst>
          </p:cNvPr>
          <p:cNvCxnSpPr>
            <a:cxnSpLocks/>
          </p:cNvCxnSpPr>
          <p:nvPr/>
        </p:nvCxnSpPr>
        <p:spPr>
          <a:xfrm>
            <a:off x="7554651" y="4844985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28C9A13-CB71-4E35-B62E-0E993A4AF8AB}"/>
              </a:ext>
            </a:extLst>
          </p:cNvPr>
          <p:cNvSpPr/>
          <p:nvPr/>
        </p:nvSpPr>
        <p:spPr>
          <a:xfrm>
            <a:off x="8609180" y="4117016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89C570-372A-4770-85EB-6A12FD5C7318}"/>
              </a:ext>
            </a:extLst>
          </p:cNvPr>
          <p:cNvSpPr/>
          <p:nvPr/>
        </p:nvSpPr>
        <p:spPr>
          <a:xfrm>
            <a:off x="4742250" y="4103704"/>
            <a:ext cx="1044385" cy="146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bb</a:t>
            </a:r>
          </a:p>
          <a:p>
            <a:pPr algn="ctr"/>
            <a:r>
              <a:rPr lang="en-US" altLang="zh-CN"/>
              <a:t>bbb</a:t>
            </a:r>
          </a:p>
          <a:p>
            <a:pPr algn="ctr"/>
            <a:r>
              <a:rPr lang="en-US" altLang="zh-CN"/>
              <a:t>bbbb</a:t>
            </a:r>
          </a:p>
          <a:p>
            <a:pPr algn="ctr"/>
            <a:r>
              <a:rPr lang="en-US" altLang="zh-CN"/>
              <a:t>bbbbb 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2~5</a:t>
            </a:r>
            <a:r>
              <a:rPr lang="zh-CN" altLang="en-US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10351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30762" y="676896"/>
            <a:ext cx="980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量词可玩 贪婪量词 和 惰性量词</a:t>
            </a:r>
          </a:p>
        </p:txBody>
      </p:sp>
    </p:spTree>
    <p:extLst>
      <p:ext uri="{BB962C8B-B14F-4D97-AF65-F5344CB8AC3E}">
        <p14:creationId xmlns:p14="http://schemas.microsoft.com/office/powerpoint/2010/main" val="38571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52152" y="676896"/>
            <a:ext cx="9433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纵向</a:t>
            </a:r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匹配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使用字符组</a:t>
            </a:r>
            <a:r>
              <a:rPr lang="en-US" altLang="zh-CN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[xyz]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701D834-1E76-4C57-A175-837DCAA75836}"/>
              </a:ext>
            </a:extLst>
          </p:cNvPr>
          <p:cNvSpPr/>
          <p:nvPr/>
        </p:nvSpPr>
        <p:spPr>
          <a:xfrm>
            <a:off x="352152" y="4103703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RegExp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B22DE5-CD4E-413A-9573-3148E05AF116}"/>
              </a:ext>
            </a:extLst>
          </p:cNvPr>
          <p:cNvCxnSpPr>
            <a:cxnSpLocks/>
          </p:cNvCxnSpPr>
          <p:nvPr/>
        </p:nvCxnSpPr>
        <p:spPr>
          <a:xfrm>
            <a:off x="1808089" y="4831671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5FC578C-B0C7-4432-A365-CB2668F4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3449"/>
              </p:ext>
            </p:extLst>
          </p:nvPr>
        </p:nvGraphicFramePr>
        <p:xfrm>
          <a:off x="352152" y="1698667"/>
          <a:ext cx="11361312" cy="18684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6309">
                  <a:extLst>
                    <a:ext uri="{9D8B030D-6E8A-4147-A177-3AD203B41FA5}">
                      <a16:colId xmlns:a16="http://schemas.microsoft.com/office/drawing/2014/main" val="2575151936"/>
                    </a:ext>
                  </a:extLst>
                </a:gridCol>
                <a:gridCol w="9195003">
                  <a:extLst>
                    <a:ext uri="{9D8B030D-6E8A-4147-A177-3AD203B41FA5}">
                      <a16:colId xmlns:a16="http://schemas.microsoft.com/office/drawing/2014/main" val="89324834"/>
                    </a:ext>
                  </a:extLst>
                </a:gridCol>
              </a:tblGrid>
              <a:tr h="1043418">
                <a:tc>
                  <a:txBody>
                    <a:bodyPr/>
                    <a:lstStyle/>
                    <a:p>
                      <a:r>
                        <a:rPr lang="zh-CN" altLang="en-US" b="0">
                          <a:latin typeface="Consolas" panose="020B0609020204030204" pitchFamily="49" charset="0"/>
                        </a:rPr>
                        <a:t>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var reg = /a[12345]c/g; </a:t>
                      </a:r>
                    </a:p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var string = 'abc </a:t>
                      </a:r>
                      <a:r>
                        <a:rPr lang="en-US" altLang="zh-CN" b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a1c a2c a3c a6c</a:t>
                      </a:r>
                      <a:r>
                        <a:rPr lang="en-US" altLang="zh-CN" b="0">
                          <a:latin typeface="Consolas" panose="020B0609020204030204" pitchFamily="49" charset="0"/>
                        </a:rPr>
                        <a:t>';</a:t>
                      </a:r>
                    </a:p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string.match(reg); // =&gt;</a:t>
                      </a:r>
                      <a:endParaRPr lang="zh-CN" altLang="en-US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58763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描述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匹配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开始，接着是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或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或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3 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或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4 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或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，接着是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zh-CN" altLang="en-US"/>
                        <a:t>的串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79078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结果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[‘a1c’, ‘a2c’, ‘a3c’,]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87318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EA0DAE1F-B5F8-4889-96B0-604C3D64570C}"/>
              </a:ext>
            </a:extLst>
          </p:cNvPr>
          <p:cNvSpPr/>
          <p:nvPr/>
        </p:nvSpPr>
        <p:spPr>
          <a:xfrm>
            <a:off x="2854851" y="4394447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41291D-D128-415F-AE2E-2FCE0FC4F89A}"/>
              </a:ext>
            </a:extLst>
          </p:cNvPr>
          <p:cNvCxnSpPr>
            <a:cxnSpLocks/>
          </p:cNvCxnSpPr>
          <p:nvPr/>
        </p:nvCxnSpPr>
        <p:spPr>
          <a:xfrm>
            <a:off x="3715985" y="4838328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0BA9041-7E83-44EA-8D0E-D3E2DD349072}"/>
              </a:ext>
            </a:extLst>
          </p:cNvPr>
          <p:cNvCxnSpPr>
            <a:cxnSpLocks/>
          </p:cNvCxnSpPr>
          <p:nvPr/>
        </p:nvCxnSpPr>
        <p:spPr>
          <a:xfrm>
            <a:off x="5623881" y="4844985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C002E58-2DF3-4755-8B2A-050815447C4A}"/>
              </a:ext>
            </a:extLst>
          </p:cNvPr>
          <p:cNvSpPr/>
          <p:nvPr/>
        </p:nvSpPr>
        <p:spPr>
          <a:xfrm>
            <a:off x="6670643" y="4407761"/>
            <a:ext cx="861134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F90ED-733B-4B82-B650-18370362D7AA}"/>
              </a:ext>
            </a:extLst>
          </p:cNvPr>
          <p:cNvCxnSpPr>
            <a:cxnSpLocks/>
          </p:cNvCxnSpPr>
          <p:nvPr/>
        </p:nvCxnSpPr>
        <p:spPr>
          <a:xfrm>
            <a:off x="7554651" y="4844985"/>
            <a:ext cx="1023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28C9A13-CB71-4E35-B62E-0E993A4AF8AB}"/>
              </a:ext>
            </a:extLst>
          </p:cNvPr>
          <p:cNvSpPr/>
          <p:nvPr/>
        </p:nvSpPr>
        <p:spPr>
          <a:xfrm>
            <a:off x="8609180" y="4117016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89C570-372A-4770-85EB-6A12FD5C7318}"/>
              </a:ext>
            </a:extLst>
          </p:cNvPr>
          <p:cNvSpPr/>
          <p:nvPr/>
        </p:nvSpPr>
        <p:spPr>
          <a:xfrm>
            <a:off x="4793388" y="3826276"/>
            <a:ext cx="727969" cy="207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5</a:t>
            </a:r>
          </a:p>
          <a:p>
            <a:pPr algn="ctr"/>
            <a:r>
              <a:rPr lang="zh-CN" altLang="en-US"/>
              <a:t>其中之一</a:t>
            </a:r>
          </a:p>
        </p:txBody>
      </p:sp>
    </p:spTree>
    <p:extLst>
      <p:ext uri="{BB962C8B-B14F-4D97-AF65-F5344CB8AC3E}">
        <p14:creationId xmlns:p14="http://schemas.microsoft.com/office/powerpoint/2010/main" val="4658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30762" y="676896"/>
            <a:ext cx="10495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字符组可玩 范围选择 和 排除范围</a:t>
            </a:r>
          </a:p>
        </p:txBody>
      </p:sp>
    </p:spTree>
    <p:extLst>
      <p:ext uri="{BB962C8B-B14F-4D97-AF65-F5344CB8AC3E}">
        <p14:creationId xmlns:p14="http://schemas.microsoft.com/office/powerpoint/2010/main" val="158420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352152" y="67689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多选分支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701D834-1E76-4C57-A175-837DCAA75836}"/>
              </a:ext>
            </a:extLst>
          </p:cNvPr>
          <p:cNvSpPr/>
          <p:nvPr/>
        </p:nvSpPr>
        <p:spPr>
          <a:xfrm>
            <a:off x="352152" y="4103703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RegExp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B22DE5-CD4E-413A-9573-3148E05AF116}"/>
              </a:ext>
            </a:extLst>
          </p:cNvPr>
          <p:cNvCxnSpPr>
            <a:cxnSpLocks/>
          </p:cNvCxnSpPr>
          <p:nvPr/>
        </p:nvCxnSpPr>
        <p:spPr>
          <a:xfrm>
            <a:off x="1808089" y="4831671"/>
            <a:ext cx="25999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5FC578C-B0C7-4432-A365-CB2668F4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06126"/>
              </p:ext>
            </p:extLst>
          </p:nvPr>
        </p:nvGraphicFramePr>
        <p:xfrm>
          <a:off x="352152" y="1698667"/>
          <a:ext cx="11361312" cy="18684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6309">
                  <a:extLst>
                    <a:ext uri="{9D8B030D-6E8A-4147-A177-3AD203B41FA5}">
                      <a16:colId xmlns:a16="http://schemas.microsoft.com/office/drawing/2014/main" val="2575151936"/>
                    </a:ext>
                  </a:extLst>
                </a:gridCol>
                <a:gridCol w="9195003">
                  <a:extLst>
                    <a:ext uri="{9D8B030D-6E8A-4147-A177-3AD203B41FA5}">
                      <a16:colId xmlns:a16="http://schemas.microsoft.com/office/drawing/2014/main" val="89324834"/>
                    </a:ext>
                  </a:extLst>
                </a:gridCol>
              </a:tblGrid>
              <a:tr h="1043418">
                <a:tc>
                  <a:txBody>
                    <a:bodyPr/>
                    <a:lstStyle/>
                    <a:p>
                      <a:r>
                        <a:rPr lang="zh-CN" altLang="en-US" b="0">
                          <a:latin typeface="Consolas" panose="020B0609020204030204" pitchFamily="49" charset="0"/>
                        </a:rPr>
                        <a:t>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var reg = /good|nice/g; </a:t>
                      </a:r>
                    </a:p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var string = ‘good time, nice day';</a:t>
                      </a:r>
                    </a:p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string.match(reg); </a:t>
                      </a:r>
                      <a:endParaRPr lang="zh-CN" altLang="en-US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58763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描述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匹配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good </a:t>
                      </a:r>
                      <a:r>
                        <a:rPr lang="zh-CN" altLang="en-US">
                          <a:latin typeface="Consolas" panose="020B0609020204030204" pitchFamily="49" charset="0"/>
                        </a:rPr>
                        <a:t>或者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79078"/>
                  </a:ext>
                </a:extLst>
              </a:tr>
              <a:tr h="412517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Consolas" panose="020B0609020204030204" pitchFamily="49" charset="0"/>
                        </a:rPr>
                        <a:t>结果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Consolas" panose="020B0609020204030204" pitchFamily="49" charset="0"/>
                        </a:rPr>
                        <a:t>[‘good’]</a:t>
                      </a:r>
                      <a:endParaRPr lang="en-US" altLang="zh-CN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87318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F90ED-733B-4B82-B650-18370362D7AA}"/>
              </a:ext>
            </a:extLst>
          </p:cNvPr>
          <p:cNvCxnSpPr>
            <a:cxnSpLocks/>
          </p:cNvCxnSpPr>
          <p:nvPr/>
        </p:nvCxnSpPr>
        <p:spPr>
          <a:xfrm>
            <a:off x="5970555" y="4844985"/>
            <a:ext cx="26079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28C9A13-CB71-4E35-B62E-0E993A4AF8AB}"/>
              </a:ext>
            </a:extLst>
          </p:cNvPr>
          <p:cNvSpPr/>
          <p:nvPr/>
        </p:nvSpPr>
        <p:spPr>
          <a:xfrm>
            <a:off x="8609180" y="4117016"/>
            <a:ext cx="1455937" cy="1455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89C570-372A-4770-85EB-6A12FD5C7318}"/>
              </a:ext>
            </a:extLst>
          </p:cNvPr>
          <p:cNvSpPr/>
          <p:nvPr/>
        </p:nvSpPr>
        <p:spPr>
          <a:xfrm>
            <a:off x="4399120" y="4252398"/>
            <a:ext cx="1562557" cy="50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FF7782-3ECE-49B1-8374-5B38259CFCCD}"/>
              </a:ext>
            </a:extLst>
          </p:cNvPr>
          <p:cNvSpPr/>
          <p:nvPr/>
        </p:nvSpPr>
        <p:spPr>
          <a:xfrm>
            <a:off x="4407998" y="4980367"/>
            <a:ext cx="1562557" cy="50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3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>
            <a:extLst>
              <a:ext uri="{FF2B5EF4-FFF2-40B4-BE49-F238E27FC236}">
                <a16:creationId xmlns:a16="http://schemas.microsoft.com/office/drawing/2014/main" id="{CA262491-0A5D-4D56-858C-839E61A4C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330"/>
          <a:stretch/>
        </p:blipFill>
        <p:spPr>
          <a:xfrm>
            <a:off x="446534" y="699247"/>
            <a:ext cx="11298933" cy="48963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F5680A3-5898-4A1D-9F3F-720363C1A17B}"/>
              </a:ext>
            </a:extLst>
          </p:cNvPr>
          <p:cNvSpPr/>
          <p:nvPr/>
        </p:nvSpPr>
        <p:spPr>
          <a:xfrm>
            <a:off x="7405816" y="728942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540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正则的修饰符</a:t>
            </a:r>
            <a:endParaRPr lang="en-US" altLang="zh-CN" sz="540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10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5D062F-DA0E-40C5-974E-DEA7E6E8A2A4}"/>
              </a:ext>
            </a:extLst>
          </p:cNvPr>
          <p:cNvSpPr/>
          <p:nvPr/>
        </p:nvSpPr>
        <p:spPr>
          <a:xfrm>
            <a:off x="-21269" y="676896"/>
            <a:ext cx="2704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修饰符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9D9315-54DC-4F11-8243-BF1AEDE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69435"/>
            <a:ext cx="12087225" cy="962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E49DFA-2079-4A7B-A823-FB27B0F6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947225"/>
            <a:ext cx="10791825" cy="1000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DBC2CD-7FB1-4B23-97F0-61DB78C13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68" y="3501961"/>
            <a:ext cx="1371600" cy="3905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C8752CB-1299-4326-9750-9EF9551108EE}"/>
              </a:ext>
            </a:extLst>
          </p:cNvPr>
          <p:cNvSpPr txBox="1"/>
          <p:nvPr/>
        </p:nvSpPr>
        <p:spPr>
          <a:xfrm>
            <a:off x="3169446" y="1226845"/>
            <a:ext cx="769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g </a:t>
            </a:r>
            <a:r>
              <a:rPr lang="zh-CN" altLang="en-US">
                <a:solidFill>
                  <a:srgbClr val="00B050"/>
                </a:solidFill>
              </a:rPr>
              <a:t>修饰符表示全局匹配，他会匹配所有符合的模式的子串，而不只是第</a:t>
            </a:r>
            <a:r>
              <a:rPr lang="en-US" altLang="zh-CN">
                <a:solidFill>
                  <a:srgbClr val="00B050"/>
                </a:solidFill>
              </a:rPr>
              <a:t>1</a:t>
            </a:r>
            <a:r>
              <a:rPr lang="zh-CN" altLang="en-US">
                <a:solidFill>
                  <a:srgbClr val="00B050"/>
                </a:solidFill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8403580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YaHe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YaHe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311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Consolas</vt:lpstr>
      <vt:lpstr>Gill Sans MT</vt:lpstr>
      <vt:lpstr>Wingdings 2</vt:lpstr>
      <vt:lpstr>DividendVTI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韬 饶</dc:creator>
  <cp:lastModifiedBy>韬 饶</cp:lastModifiedBy>
  <cp:revision>28</cp:revision>
  <dcterms:created xsi:type="dcterms:W3CDTF">2021-04-03T03:12:01Z</dcterms:created>
  <dcterms:modified xsi:type="dcterms:W3CDTF">2021-04-03T16:46:30Z</dcterms:modified>
</cp:coreProperties>
</file>