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oul Fernandes" initials="RF" lastIdx="1" clrIdx="0">
    <p:extLst>
      <p:ext uri="{19B8F6BF-5375-455C-9EA6-DF929625EA0E}">
        <p15:presenceInfo xmlns:p15="http://schemas.microsoft.com/office/powerpoint/2012/main" userId="S::raoul.fernandes@servicenow.com::2c7ae809-cf29-4419-814d-a03f3caa0d8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4"/>
    <p:restoredTop sz="94634"/>
  </p:normalViewPr>
  <p:slideViewPr>
    <p:cSldViewPr snapToGrid="0" snapToObjects="1">
      <p:cViewPr varScale="1">
        <p:scale>
          <a:sx n="114" d="100"/>
          <a:sy n="114" d="100"/>
        </p:scale>
        <p:origin x="1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FE21-A579-4443-8443-B269682D1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6316E-9F8D-4148-92A5-C50176F94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41DFE-930C-C04D-80EF-5A9F8F102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3B95-FECE-5B4E-ABB2-1D830ED3AFD1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C9688-AEC6-4849-AE8E-A8BA84FB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E92AE-EC2A-2C44-AA91-A5E30265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DD5F-C5A1-5D47-A1C9-D383F802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8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2781-6E96-654F-8D61-9FE7E9D4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CBD13-1EAE-CB44-AFBD-DA4F40FDB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256CC-AC7D-CE4E-9268-619C0A7CB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3B95-FECE-5B4E-ABB2-1D830ED3AFD1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DA3D4-1585-C44D-BA70-2ED574D1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8506D-C1E1-994F-86FB-989FD2EF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DD5F-C5A1-5D47-A1C9-D383F802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1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2E6C5-A9F1-2844-9C93-34B0A2A93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37852-536D-E14D-B666-58D466691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27236-AD34-9646-BBF2-499F18D15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3B95-FECE-5B4E-ABB2-1D830ED3AFD1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DE0DA-D34C-634E-8876-C941896AC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6B2CD-CCCB-3145-88D7-FFA1C2C5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DD5F-C5A1-5D47-A1C9-D383F802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6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DCD8-CC9D-EC4B-9A5D-E27A0BAA2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2C628-3F4C-CD40-B853-4F73C1232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20FD7-5946-CC41-86CA-6735893F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3B95-FECE-5B4E-ABB2-1D830ED3AFD1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7C8F4-8284-004D-884A-3D323C2B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27B66-EB64-CB4C-BE34-6141F96B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DD5F-C5A1-5D47-A1C9-D383F802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0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8F60E-4886-A747-9B71-0A8059636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FEB9-0A7E-0842-93F0-06EB6BB4F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65D63-4663-7141-BD9B-DC5E794F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3B95-FECE-5B4E-ABB2-1D830ED3AFD1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4E84D-45E9-1745-A29B-196E2BCD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E4532-3EE3-9848-B593-70F5F8CA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DD5F-C5A1-5D47-A1C9-D383F802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1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7900-CC25-724E-AEF4-2E13139A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57818-D89B-9445-8C9C-C79D01355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87B2A-9A69-F74D-BE0C-A344D74E4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59F7A-18E9-B14D-9A99-BB58B62C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3B95-FECE-5B4E-ABB2-1D830ED3AFD1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4BD43-4C75-4D44-B068-D680AA51F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224A2-8F52-BF4C-B5C7-11DE38B2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DD5F-C5A1-5D47-A1C9-D383F802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1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EC4E-91E9-044F-BF5E-1C12E83D4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90830-2E18-8049-8325-AD8ABD719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5E3AA-F04F-7045-89E4-9933DFC2C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51832-596D-8040-B135-BCE18F771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8B815-2126-8043-9C40-4FC93FC33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304ECA-EE58-584A-8C7A-AC6ECC31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3B95-FECE-5B4E-ABB2-1D830ED3AFD1}" type="datetimeFigureOut">
              <a:rPr lang="en-US" smtClean="0"/>
              <a:t>4/19/21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C5F258-7890-BE4E-8AFF-106B8EFA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C64B22-245A-7841-A396-1720241F8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DD5F-C5A1-5D47-A1C9-D383F802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9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D0CD6-C650-B941-A510-11D1166D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44039-480C-2042-9003-378F8DE5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3B95-FECE-5B4E-ABB2-1D830ED3AFD1}" type="datetimeFigureOut">
              <a:rPr lang="en-US" smtClean="0"/>
              <a:t>4/19/21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E5C3F-47E2-894C-9D9B-7AE24074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38602-ABFA-EB4A-8243-38DC2AB6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DD5F-C5A1-5D47-A1C9-D383F802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F2E78-3A38-584F-B0BD-A8454C76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3B95-FECE-5B4E-ABB2-1D830ED3AFD1}" type="datetimeFigureOut">
              <a:rPr lang="en-US" smtClean="0"/>
              <a:t>4/19/21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9E2D71-39E6-994F-B4A5-EB75CB29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8711F-E011-A042-9122-4DBCBC49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DD5F-C5A1-5D47-A1C9-D383F802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4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E5F5-E471-264F-B4E3-88F57CCA7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0E646-796C-F842-9EA2-958591193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D72728-9C20-A74F-A47C-50A53C402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2ACC3-7265-7C49-8B89-6BD86967D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3B95-FECE-5B4E-ABB2-1D830ED3AFD1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22F7E-ECB1-D948-879E-E7B906DA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0955D-DDEC-F246-8BF8-27CFB083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DD5F-C5A1-5D47-A1C9-D383F802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1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805A-2900-FE4B-BBA5-740B738D7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94D500-28B5-4741-B1A2-BDEFE356B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E7A38-BD21-5B46-A416-7034892B9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1986E-6CF7-EE44-B543-043F70EA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3B95-FECE-5B4E-ABB2-1D830ED3AFD1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B2FEF-5B2C-7F48-9C91-5343EF278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C3DE1-181D-BD42-8FF2-39E9C0BB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DD5F-C5A1-5D47-A1C9-D383F802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9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C7973D-7A60-A041-959A-9ECD37BA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CC8F6-463B-F948-898E-911BBB0D2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A0971-0995-4F41-8AAB-A2ACBD1E4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33B95-FECE-5B4E-ABB2-1D830ED3AFD1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D940E-2304-AE43-B787-F822CD1D9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F519F-EF05-D54D-960B-C58280FB5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6DD5F-C5A1-5D47-A1C9-D383F802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2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33CD-F52C-A64B-8975-2D1DCB4B5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Helvetica" pitchFamily="2" charset="0"/>
              </a:rPr>
              <a:t>NYC 2014-17 Collision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CAA1A-EED6-1E47-A5A4-9ADC7CE960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Prepared by Raoul Fernandes</a:t>
            </a:r>
          </a:p>
        </p:txBody>
      </p:sp>
    </p:spTree>
    <p:extLst>
      <p:ext uri="{BB962C8B-B14F-4D97-AF65-F5344CB8AC3E}">
        <p14:creationId xmlns:p14="http://schemas.microsoft.com/office/powerpoint/2010/main" val="241146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A7A0D-A5F4-984B-81DC-F8D44EFE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 pitchFamily="2" charset="0"/>
              </a:rPr>
              <a:t>Executive Summary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964F2CD2-7B32-194D-8AAD-F308E2257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8928" y="1690688"/>
            <a:ext cx="7214872" cy="399921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BDCD2B-BCAF-1945-84F8-BA6FAC535798}"/>
              </a:ext>
            </a:extLst>
          </p:cNvPr>
          <p:cNvSpPr txBox="1"/>
          <p:nvPr/>
        </p:nvSpPr>
        <p:spPr>
          <a:xfrm>
            <a:off x="680936" y="1690688"/>
            <a:ext cx="34579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Compared to other boroughs in NYC; Brooklyn ranks the highest for overall number of collisions and severity of collisions from 2014-17</a:t>
            </a:r>
          </a:p>
          <a:p>
            <a:endParaRPr lang="en-US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Causes of collisions range from driver-related to dated infrastructure and lack of signage for on-road motorists</a:t>
            </a:r>
          </a:p>
          <a:p>
            <a:endParaRPr lang="en-US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The severity of the collisions have decreased since 2015; however improvements to the infrastructure could prompt a further decrease in the number of collisions</a:t>
            </a:r>
          </a:p>
        </p:txBody>
      </p:sp>
    </p:spTree>
    <p:extLst>
      <p:ext uri="{BB962C8B-B14F-4D97-AF65-F5344CB8AC3E}">
        <p14:creationId xmlns:p14="http://schemas.microsoft.com/office/powerpoint/2010/main" val="247123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A6B2-55DD-5043-804C-E2E55E85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 pitchFamily="2" charset="0"/>
              </a:rPr>
              <a:t>Analysis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31C626-81A5-7547-95FA-340712C2E0D8}"/>
              </a:ext>
            </a:extLst>
          </p:cNvPr>
          <p:cNvSpPr txBox="1"/>
          <p:nvPr/>
        </p:nvSpPr>
        <p:spPr>
          <a:xfrm>
            <a:off x="838200" y="1583473"/>
            <a:ext cx="30888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Exploratory Data Analysis </a:t>
            </a:r>
          </a:p>
          <a:p>
            <a:r>
              <a:rPr lang="en-US" sz="1600" dirty="0">
                <a:latin typeface="Helvetica" pitchFamily="2" charset="0"/>
              </a:rPr>
              <a:t>Borough-Wise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itchFamily="2" charset="0"/>
              </a:rPr>
              <a:t>A detailed borough-wise comparison of collisions and fatality rates to gauge the best and worst performing boroughs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itchFamily="2" charset="0"/>
              </a:rPr>
              <a:t>Segmentation of collisions by commuter type (cyclists, motorists, pedestrians) to identify underlying trends in collision rates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0E2AFD-FD51-6048-BB04-061300D49C46}"/>
              </a:ext>
            </a:extLst>
          </p:cNvPr>
          <p:cNvSpPr txBox="1"/>
          <p:nvPr/>
        </p:nvSpPr>
        <p:spPr>
          <a:xfrm>
            <a:off x="4382429" y="1583473"/>
            <a:ext cx="30888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Time-Series Analysis</a:t>
            </a:r>
          </a:p>
          <a:p>
            <a:r>
              <a:rPr lang="en-US" sz="1600" dirty="0">
                <a:latin typeface="Helvetica" pitchFamily="2" charset="0"/>
              </a:rPr>
              <a:t>Understanding collision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itchFamily="2" charset="0"/>
              </a:rPr>
              <a:t>Identifying collision patterns across the different boroughs over years, months and time of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itchFamily="2" charset="0"/>
              </a:rPr>
              <a:t>Possible correlation between time of day and number of collisions point to further analysis for location based mapping and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4EE190-98FC-2D42-9F7E-702C65D33BB1}"/>
              </a:ext>
            </a:extLst>
          </p:cNvPr>
          <p:cNvSpPr txBox="1"/>
          <p:nvPr/>
        </p:nvSpPr>
        <p:spPr>
          <a:xfrm>
            <a:off x="7926658" y="1583472"/>
            <a:ext cx="308888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Insights and Causations</a:t>
            </a:r>
          </a:p>
          <a:p>
            <a:r>
              <a:rPr lang="en-US" sz="1600" dirty="0">
                <a:latin typeface="Helvetica" pitchFamily="2" charset="0"/>
              </a:rPr>
              <a:t>Identifying causes and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itchFamily="2" charset="0"/>
              </a:rPr>
              <a:t>Identifying causes for high collision rates based on recorded data by emergency responding personnel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itchFamily="2" charset="0"/>
              </a:rPr>
              <a:t>No solid relation found between the number of collisions and vehicle type which could point to certain underlying causes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43AAF4-7BBA-B440-9AC4-C6B174A7803E}"/>
              </a:ext>
            </a:extLst>
          </p:cNvPr>
          <p:cNvSpPr txBox="1"/>
          <p:nvPr/>
        </p:nvSpPr>
        <p:spPr>
          <a:xfrm>
            <a:off x="914399" y="4940868"/>
            <a:ext cx="98911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Limitations and Future 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itchFamily="2" charset="0"/>
              </a:rPr>
              <a:t>Location data in the data set is based on the nearest street and cross-street information recorded by emergency personnel. It does not represent the true location of collision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itchFamily="2" charset="0"/>
              </a:rPr>
              <a:t>Merging the existing data set with weather data would enable further analysis into the impact of the weather on a given day on the number of collisions</a:t>
            </a:r>
          </a:p>
        </p:txBody>
      </p:sp>
    </p:spTree>
    <p:extLst>
      <p:ext uri="{BB962C8B-B14F-4D97-AF65-F5344CB8AC3E}">
        <p14:creationId xmlns:p14="http://schemas.microsoft.com/office/powerpoint/2010/main" val="387977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3D296-42E0-4C43-A3E7-F7E6733F1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 pitchFamily="2" charset="0"/>
              </a:rPr>
              <a:t>Insights and Findings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E817A6-FC56-7846-A8A5-65E9D1D22518}"/>
              </a:ext>
            </a:extLst>
          </p:cNvPr>
          <p:cNvSpPr txBox="1"/>
          <p:nvPr/>
        </p:nvSpPr>
        <p:spPr>
          <a:xfrm>
            <a:off x="6701712" y="1637950"/>
            <a:ext cx="48517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itchFamily="2" charset="0"/>
              </a:rPr>
              <a:t>Hour-wise comparison of collision rates are in-line with weekly rush-hour times with collision rates reaching a high from 7am-9am and 4pm-6pm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itchFamily="2" charset="0"/>
              </a:rPr>
              <a:t>Slight increased during the working day point to collisions caused by delivery trucks and other vans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1891999-4AB2-324D-A364-88E695717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1598" y="3512653"/>
            <a:ext cx="5011832" cy="2980222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EB10D9-FDA0-AF4C-9028-A71BAF14E224}"/>
              </a:ext>
            </a:extLst>
          </p:cNvPr>
          <p:cNvSpPr txBox="1"/>
          <p:nvPr/>
        </p:nvSpPr>
        <p:spPr>
          <a:xfrm>
            <a:off x="638571" y="1637950"/>
            <a:ext cx="48517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itchFamily="2" charset="0"/>
              </a:rPr>
              <a:t>Month-wise comparison of collision rates are point to an increase in the months of March and May while relatively fewer collisions in the summer/fall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itchFamily="2" charset="0"/>
              </a:rPr>
              <a:t>This trend can be attributed to the weather cycle which would impact visibility and road traction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E79875D-D082-D948-AFDD-4F9D95B0A5A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8570" y="3511931"/>
            <a:ext cx="5010912" cy="29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3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245AC-5CA9-A441-81A5-44007C73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 pitchFamily="2" charset="0"/>
              </a:rPr>
              <a:t>Insights and Findings</a:t>
            </a: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AFAFE5-8B52-F341-B762-4DB884010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3730" y="1690688"/>
            <a:ext cx="776159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187A71-A38F-A04C-B752-A6511BEA0F61}"/>
              </a:ext>
            </a:extLst>
          </p:cNvPr>
          <p:cNvSpPr txBox="1"/>
          <p:nvPr/>
        </p:nvSpPr>
        <p:spPr>
          <a:xfrm>
            <a:off x="368702" y="1506008"/>
            <a:ext cx="34579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A large number of collisions do not have a reason associated to them in the data set; as such they have been filtered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Some of the top reasons for collisions are driver-related such as driver distraction, failure to yield, backing unsafely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Some reasons are infrastructure related such as slippery pavement and passing or lane usage improper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697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4B4E-5B2A-DA47-A723-320736A4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 pitchFamily="2" charset="0"/>
              </a:rPr>
              <a:t>Recommendations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5B2A0-B972-F14D-AF6A-024C5D8E2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Helvetica" pitchFamily="2" charset="0"/>
              </a:rPr>
              <a:t>Increased deployment of traffic rule awareness programs on importance of concentrating on the road and being focused, and strict actions on violations to increase motorists attention while driving</a:t>
            </a:r>
          </a:p>
          <a:p>
            <a:pPr marL="0" indent="0">
              <a:buNone/>
            </a:pPr>
            <a:endParaRPr lang="en-US" sz="1800" dirty="0">
              <a:latin typeface="Helvetica" pitchFamily="2" charset="0"/>
            </a:endParaRPr>
          </a:p>
          <a:p>
            <a:r>
              <a:rPr lang="en-US" sz="1800" dirty="0">
                <a:latin typeface="Helvetica" pitchFamily="2" charset="0"/>
              </a:rPr>
              <a:t>Stricter enforcement of actions on violations of driving under the influence of alcohol and prescription medications</a:t>
            </a:r>
          </a:p>
          <a:p>
            <a:endParaRPr lang="en-US" sz="1800" dirty="0">
              <a:latin typeface="Helvetica" pitchFamily="2" charset="0"/>
            </a:endParaRPr>
          </a:p>
          <a:p>
            <a:r>
              <a:rPr lang="en-US" sz="1800" dirty="0">
                <a:latin typeface="Helvetica" pitchFamily="2" charset="0"/>
              </a:rPr>
              <a:t>Improvement in infrastructure and signage to help guide motorists for turning and clearly visible speed limits and lane markings for bicyclists and vehicles</a:t>
            </a:r>
          </a:p>
          <a:p>
            <a:endParaRPr lang="en-US" sz="1800" dirty="0">
              <a:latin typeface="Helvetica" pitchFamily="2" charset="0"/>
            </a:endParaRPr>
          </a:p>
          <a:p>
            <a:r>
              <a:rPr lang="en-US" sz="1800" dirty="0">
                <a:latin typeface="Helvetica" pitchFamily="2" charset="0"/>
              </a:rPr>
              <a:t>Clear signs and timers posted on street-crossing for pedestrians</a:t>
            </a:r>
          </a:p>
          <a:p>
            <a:endParaRPr lang="en-US" sz="1800" dirty="0">
              <a:latin typeface="Helvetica" pitchFamily="2" charset="0"/>
            </a:endParaRPr>
          </a:p>
          <a:p>
            <a:r>
              <a:rPr lang="en-US" sz="1800" dirty="0">
                <a:latin typeface="Helvetica" pitchFamily="2" charset="0"/>
              </a:rPr>
              <a:t>Addition of reflectors and reflecting paint to help motorists during low visibility days and evenings</a:t>
            </a:r>
          </a:p>
        </p:txBody>
      </p:sp>
    </p:spTree>
    <p:extLst>
      <p:ext uri="{BB962C8B-B14F-4D97-AF65-F5344CB8AC3E}">
        <p14:creationId xmlns:p14="http://schemas.microsoft.com/office/powerpoint/2010/main" val="518511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501</Words>
  <Application>Microsoft Macintosh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Office Theme</vt:lpstr>
      <vt:lpstr>NYC 2014-17 Collision Analysis</vt:lpstr>
      <vt:lpstr>Executive Summary</vt:lpstr>
      <vt:lpstr>Analysis Approach</vt:lpstr>
      <vt:lpstr>Insights and Findings</vt:lpstr>
      <vt:lpstr>Insights and Findings</vt:lpstr>
      <vt:lpstr>Recommendations &amp;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2014-17 Collision Analysis</dc:title>
  <dc:creator>Raoul Fernandes</dc:creator>
  <cp:lastModifiedBy>Raoul Fernandes</cp:lastModifiedBy>
  <cp:revision>15</cp:revision>
  <dcterms:created xsi:type="dcterms:W3CDTF">2021-04-19T21:29:04Z</dcterms:created>
  <dcterms:modified xsi:type="dcterms:W3CDTF">2021-04-19T23:52:47Z</dcterms:modified>
</cp:coreProperties>
</file>