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3"/>
  </p:notesMasterIdLst>
  <p:handoutMasterIdLst>
    <p:handoutMasterId r:id="rId64"/>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9" r:id="rId43"/>
    <p:sldId id="327" r:id="rId44"/>
    <p:sldId id="328" r:id="rId45"/>
    <p:sldId id="291" r:id="rId46"/>
    <p:sldId id="293" r:id="rId47"/>
    <p:sldId id="294" r:id="rId48"/>
    <p:sldId id="295" r:id="rId49"/>
    <p:sldId id="296" r:id="rId50"/>
    <p:sldId id="297" r:id="rId51"/>
    <p:sldId id="298" r:id="rId52"/>
    <p:sldId id="299" r:id="rId53"/>
    <p:sldId id="300" r:id="rId54"/>
    <p:sldId id="302" r:id="rId55"/>
    <p:sldId id="303" r:id="rId56"/>
    <p:sldId id="309" r:id="rId57"/>
    <p:sldId id="324" r:id="rId58"/>
    <p:sldId id="305" r:id="rId59"/>
    <p:sldId id="318" r:id="rId60"/>
    <p:sldId id="319" r:id="rId61"/>
    <p:sldId id="320"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0" autoAdjust="0"/>
    <p:restoredTop sz="80508" autoAdjust="0"/>
  </p:normalViewPr>
  <p:slideViewPr>
    <p:cSldViewPr snapToGrid="0" showGuides="1">
      <p:cViewPr varScale="1">
        <p:scale>
          <a:sx n="98" d="100"/>
          <a:sy n="98" d="100"/>
        </p:scale>
        <p:origin x="140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11-10-2022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11-10-2022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57</a:t>
            </a:fld>
            <a:endParaRPr lang="nl-NL"/>
          </a:p>
        </p:txBody>
      </p:sp>
    </p:spTree>
    <p:extLst>
      <p:ext uri="{BB962C8B-B14F-4D97-AF65-F5344CB8AC3E}">
        <p14:creationId xmlns:p14="http://schemas.microsoft.com/office/powerpoint/2010/main" val="178196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184687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357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38</a:t>
            </a:fld>
            <a:endParaRPr lang="nl-NL"/>
          </a:p>
        </p:txBody>
      </p:sp>
    </p:spTree>
    <p:extLst>
      <p:ext uri="{BB962C8B-B14F-4D97-AF65-F5344CB8AC3E}">
        <p14:creationId xmlns:p14="http://schemas.microsoft.com/office/powerpoint/2010/main" val="24485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37955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53</a:t>
            </a:fld>
            <a:endParaRPr lang="nl-NL"/>
          </a:p>
        </p:txBody>
      </p:sp>
    </p:spTree>
    <p:extLst>
      <p:ext uri="{BB962C8B-B14F-4D97-AF65-F5344CB8AC3E}">
        <p14:creationId xmlns:p14="http://schemas.microsoft.com/office/powerpoint/2010/main" val="2321177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jakarta.ee/specifications/persistence/3.0/jakarta-persistence-spec-3.0.html#a4931" TargetMode="External"/><Relationship Id="rId7" Type="http://schemas.openxmlformats.org/officeDocument/2006/relationships/hyperlink" Target="https://thorben-janssen.com/hibernate-tips-apply-distinct-to-jpql-but-not-sql-query/"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in.relation.to/2016/08/04/introducing-distinct-pass-through-query-hint/" TargetMode="External"/><Relationship Id="rId5" Type="http://schemas.openxmlformats.org/officeDocument/2006/relationships/hyperlink" Target="https://vladmihalcea.com/jpql-distinct-jpa-hibernate/" TargetMode="External"/><Relationship Id="rId4" Type="http://schemas.openxmlformats.org/officeDocument/2006/relationships/hyperlink" Target="https://developer.jboss.org/docs/DOC-15782#jive_content_id_Hibernate_does_not_return_distinct_results_for_a_query_with_outer_join_fetching_enabled_for_a_collection_even_if_I_use_the_distinct_keywor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hyperlink" Target="https://www.baeldung.com/jpa-join-types" TargetMode="External"/><Relationship Id="rId3" Type="http://schemas.openxmlformats.org/officeDocument/2006/relationships/hyperlink" Target="https://vladmihalcea.com/the-open-session-in-view-anti-pattern/" TargetMode="External"/><Relationship Id="rId7" Type="http://schemas.openxmlformats.org/officeDocument/2006/relationships/hyperlink" Target="https://dzone.com/articles/how-does-spring-transactional"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jakarta.ee/specifications/persistence/3.0/jakarta-persistence-spec-3.0.htm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t>
            </a:r>
            <a:r>
              <a:rPr lang="en-US" dirty="0" err="1"/>
              <a:t>assocations</a:t>
            </a:r>
            <a:r>
              <a:rPr lang="en-US" dirty="0"/>
              <a:t>: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JPQL </a:t>
            </a:r>
            <a:r>
              <a:rPr lang="en-US" dirty="0">
                <a:latin typeface="Courier New" panose="02070309020205020404" pitchFamily="49" charset="0"/>
                <a:cs typeface="Courier New" panose="02070309020205020404" pitchFamily="49" charset="0"/>
              </a:rPr>
              <a:t>JOIN 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JOIN FETCH </a:t>
            </a:r>
            <a:r>
              <a:rPr lang="en-US" dirty="0"/>
              <a:t>with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DTO = Data Transfer Object</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included in your test setup.</a:t>
            </a:r>
          </a:p>
          <a:p>
            <a:pPr>
              <a:spcAft>
                <a:spcPts val="600"/>
              </a:spcAft>
            </a:pPr>
            <a:r>
              <a:rPr lang="en-US" sz="2800" dirty="0"/>
              <a:t>Flexibility of writing your own migration logic.</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a:xfrm>
            <a:off x="1296000" y="2016000"/>
            <a:ext cx="9864000" cy="2524738"/>
          </a:xfrm>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JOIN 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631180"/>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Careful! 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endParaRPr lang="en-US" sz="2800" dirty="0">
              <a:solidFill>
                <a:srgbClr val="FF0000"/>
              </a:solidFill>
            </a:endParaRP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JOIN FETCH </a:t>
            </a:r>
            <a:r>
              <a:rPr lang="en-US" sz="2800" dirty="0"/>
              <a:t>we create a new problem: </a:t>
            </a:r>
            <a:r>
              <a:rPr lang="en-US" sz="2800" i="1" dirty="0"/>
              <a:t>The cartesian product problem</a:t>
            </a:r>
            <a:r>
              <a:rPr lang="en-US" sz="2800" dirty="0"/>
              <a:t>.</a:t>
            </a:r>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571580"/>
          </a:xfrm>
        </p:spPr>
        <p:txBody>
          <a:bodyPr>
            <a:normAutofit/>
          </a:bodyPr>
          <a:lstStyle/>
          <a:p>
            <a:pPr>
              <a:spcAft>
                <a:spcPts val="600"/>
              </a:spcAft>
            </a:pPr>
            <a:r>
              <a:rPr lang="en-US" sz="2800" dirty="0">
                <a:latin typeface="Courier New" panose="02070309020205020404" pitchFamily="49" charset="0"/>
                <a:cs typeface="Courier New" panose="02070309020205020404" pitchFamily="49" charset="0"/>
              </a:rPr>
              <a:t>JOIN</a:t>
            </a:r>
            <a:r>
              <a:rPr lang="en-US" sz="2800" dirty="0"/>
              <a:t>s lead to big datasets.</a:t>
            </a:r>
          </a:p>
          <a:p>
            <a:pPr>
              <a:spcAft>
                <a:spcPts val="600"/>
              </a:spcAft>
            </a:pPr>
            <a:r>
              <a:rPr lang="en-US" sz="2800" dirty="0">
                <a:latin typeface="Courier New" panose="02070309020205020404" pitchFamily="49" charset="0"/>
                <a:cs typeface="Courier New" panose="02070309020205020404" pitchFamily="49" charset="0"/>
              </a:rPr>
              <a:t>JOIN</a:t>
            </a:r>
            <a:r>
              <a:rPr lang="en-US" dirty="0"/>
              <a:t>s</a:t>
            </a:r>
            <a:r>
              <a:rPr lang="en-US" sz="2800" dirty="0"/>
              <a:t> lead to a data set with duplicates.</a:t>
            </a:r>
          </a:p>
          <a:p>
            <a:pPr lvl="1">
              <a:spcAft>
                <a:spcPts val="600"/>
              </a:spcAft>
            </a:pPr>
            <a:r>
              <a:rPr lang="en-US" sz="2400" dirty="0"/>
              <a:t>Solution 1: </a:t>
            </a:r>
            <a:r>
              <a:rPr lang="en-US" sz="2200" dirty="0"/>
              <a:t>Fetch associations independently.</a:t>
            </a:r>
          </a:p>
          <a:p>
            <a:pPr lvl="2">
              <a:spcAft>
                <a:spcPts val="600"/>
              </a:spcAft>
            </a:pPr>
            <a:r>
              <a:rPr lang="en-US" sz="2200" dirty="0"/>
              <a:t>Downside: the N+1 problem is back.</a:t>
            </a:r>
          </a:p>
          <a:p>
            <a:pPr lvl="1">
              <a:spcAft>
                <a:spcPts val="600"/>
              </a:spcAft>
            </a:pPr>
            <a:r>
              <a:rPr lang="en-US" sz="2400" dirty="0"/>
              <a:t>Solution 2: Use </a:t>
            </a:r>
            <a:r>
              <a:rPr lang="en-US" sz="2400" dirty="0">
                <a:latin typeface="Courier New" panose="02070309020205020404" pitchFamily="49" charset="0"/>
                <a:cs typeface="Courier New" panose="02070309020205020404" pitchFamily="49" charset="0"/>
              </a:rPr>
              <a:t>DISTINCT</a:t>
            </a:r>
            <a:r>
              <a:rPr lang="en-US" dirty="0"/>
              <a:t>.</a:t>
            </a:r>
            <a:endParaRPr lang="en-US" sz="2400" dirty="0"/>
          </a:p>
          <a:p>
            <a:pPr lvl="2">
              <a:spcAft>
                <a:spcPts val="600"/>
              </a:spcAft>
            </a:pPr>
            <a:r>
              <a:rPr lang="en-US" sz="2200" dirty="0"/>
              <a:t>Downside: Hibernate will de-duplicate all data in memory (</a:t>
            </a:r>
            <a:r>
              <a:rPr lang="en-US" sz="2200" dirty="0" err="1">
                <a:latin typeface="Courier New" panose="02070309020205020404" pitchFamily="49" charset="0"/>
                <a:cs typeface="Courier New" panose="02070309020205020404" pitchFamily="49" charset="0"/>
              </a:rPr>
              <a:t>QueryTranslatorImpl</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needsDistincting</a:t>
            </a:r>
            <a:r>
              <a:rPr lang="en-US" sz="2200" dirty="0"/>
              <a:t>).</a:t>
            </a:r>
          </a:p>
          <a:p>
            <a:pPr lvl="2">
              <a:spcAft>
                <a:spcPts val="600"/>
              </a:spcAft>
            </a:pPr>
            <a:r>
              <a:rPr lang="en-US" sz="2200" dirty="0"/>
              <a:t>Downside: Hibernate will pass </a:t>
            </a:r>
            <a:r>
              <a:rPr lang="en-US" sz="2200" dirty="0">
                <a:latin typeface="Courier New" panose="02070309020205020404" pitchFamily="49" charset="0"/>
                <a:cs typeface="Courier New" panose="02070309020205020404" pitchFamily="49" charset="0"/>
              </a:rPr>
              <a:t>DISTINCT</a:t>
            </a:r>
            <a:r>
              <a:rPr lang="en-US" sz="2200" dirty="0"/>
              <a:t> through to the SQL query even when not needed.</a:t>
            </a:r>
          </a:p>
          <a:p>
            <a:pPr lvl="2">
              <a:spcAft>
                <a:spcPts val="600"/>
              </a:spcAft>
            </a:pPr>
            <a:endParaRPr lang="en-US" sz="2200" dirty="0"/>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sz="4000" dirty="0"/>
              <a:t>Hibernate will pass </a:t>
            </a:r>
            <a:r>
              <a:rPr lang="en-US" sz="4000" dirty="0">
                <a:latin typeface="Courier New" panose="02070309020205020404" pitchFamily="49" charset="0"/>
                <a:cs typeface="Courier New" panose="02070309020205020404" pitchFamily="49" charset="0"/>
              </a:rPr>
              <a:t>DISTINCT</a:t>
            </a:r>
            <a:r>
              <a:rPr lang="en-US" sz="4000" dirty="0"/>
              <a:t> through to the query even when not needed</a:t>
            </a:r>
            <a:br>
              <a:rPr lang="en-US" sz="4000" dirty="0"/>
            </a:br>
            <a:endParaRPr lang="en-US"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A394F8-B537-4470-AB3A-05A8225E80CA}"/>
              </a:ext>
            </a:extLst>
          </p:cNvPr>
          <p:cNvSpPr>
            <a:spLocks noChangeArrowheads="1"/>
          </p:cNvSpPr>
          <p:nvPr/>
        </p:nvSpPr>
        <p:spPr bwMode="auto">
          <a:xfrm>
            <a:off x="986228" y="2551837"/>
            <a:ext cx="923756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@QueryHints</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name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hibernate.query.passDistinctThrough</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false</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8314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a:xfrm>
            <a:off x="1296000" y="720000"/>
            <a:ext cx="9864000" cy="866153"/>
          </a:xfrm>
        </p:spPr>
        <p:txBody>
          <a:bodyPr/>
          <a:lstStyle/>
          <a:p>
            <a:r>
              <a:rPr lang="nl-BE" dirty="0"/>
              <a:t>The </a:t>
            </a:r>
            <a:r>
              <a:rPr lang="nl-BE" dirty="0" err="1"/>
              <a:t>cartesian</a:t>
            </a:r>
            <a:r>
              <a:rPr lang="nl-BE" dirty="0"/>
              <a:t> product </a:t>
            </a:r>
            <a:r>
              <a:rPr lang="nl-BE" dirty="0" err="1"/>
              <a:t>problem</a:t>
            </a:r>
            <a:r>
              <a:rPr lang="nl-BE" dirty="0"/>
              <a:t> is a database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a:xfrm>
            <a:off x="1295999" y="3506569"/>
            <a:ext cx="9864000" cy="2709415"/>
          </a:xfrm>
        </p:spPr>
        <p:txBody>
          <a:bodyPr>
            <a:normAutofit/>
          </a:bodyPr>
          <a:lstStyle/>
          <a:p>
            <a:pPr marL="0" indent="0">
              <a:buNone/>
            </a:pPr>
            <a:r>
              <a:rPr lang="nl-BE" sz="1800" dirty="0"/>
              <a:t>More info: </a:t>
            </a:r>
            <a:endParaRPr lang="nl-BE" sz="1800" b="1" dirty="0">
              <a:highlight>
                <a:srgbClr val="FFFF00"/>
              </a:highlight>
            </a:endParaRPr>
          </a:p>
          <a:p>
            <a:pPr lvl="1"/>
            <a:r>
              <a:rPr lang="nl-BE" sz="1800" dirty="0">
                <a:hlinkClick r:id="rId3"/>
              </a:rPr>
              <a:t>https://jakarta.ee/specifications/persistence/3.0/jakarta-persistence-spec-3.0.html#a4931</a:t>
            </a:r>
            <a:endParaRPr lang="nl-BE" sz="1800" dirty="0"/>
          </a:p>
          <a:p>
            <a:pPr lvl="1"/>
            <a:r>
              <a:rPr lang="nl-BE" sz="1800" dirty="0">
                <a:hlinkClick r:id="rId4"/>
              </a:rPr>
              <a:t>https://developer.jboss.org/docs/DOC-15782#jive_content_id_Hibernate_does_not_return_distinct_results_for_a_query_with_outer_join_fetching_enabled_for_a_collection_even_if_I_use_the_distinct_keyword</a:t>
            </a:r>
            <a:endParaRPr lang="nl-BE" sz="1800" dirty="0"/>
          </a:p>
          <a:p>
            <a:pPr lvl="1"/>
            <a:r>
              <a:rPr lang="nl-BE" sz="1800" dirty="0">
                <a:hlinkClick r:id="rId5"/>
              </a:rPr>
              <a:t>https://vladmihalcea.com/jpql-distinct-jpa-hibernate/</a:t>
            </a:r>
            <a:endParaRPr lang="nl-BE" sz="1800" dirty="0"/>
          </a:p>
          <a:p>
            <a:pPr lvl="1"/>
            <a:r>
              <a:rPr lang="nl-BE" sz="1800" dirty="0">
                <a:hlinkClick r:id="rId6"/>
              </a:rPr>
              <a:t>https://in.relation.to/2016/08/04/introducing-distinct-pass-through-query-hint/</a:t>
            </a:r>
            <a:endParaRPr lang="nl-BE" sz="1800" dirty="0"/>
          </a:p>
          <a:p>
            <a:pPr lvl="1"/>
            <a:r>
              <a:rPr lang="nl-BE" sz="1800" dirty="0">
                <a:hlinkClick r:id="rId7"/>
              </a:rPr>
              <a:t>https://thorben-janssen.com/hibernate-tips-apply-distinct-to-jpql-but-not-sql-query/</a:t>
            </a:r>
            <a:endParaRPr lang="nl-BE" sz="1800" dirty="0"/>
          </a:p>
        </p:txBody>
      </p:sp>
      <p:pic>
        <p:nvPicPr>
          <p:cNvPr id="5" name="Picture 2" descr="22,947 Demo Foto's, Afbeeldingen en Stock Fotografie - 123RF">
            <a:extLst>
              <a:ext uri="{FF2B5EF4-FFF2-40B4-BE49-F238E27FC236}">
                <a16:creationId xmlns:a16="http://schemas.microsoft.com/office/drawing/2014/main" id="{95B0A73F-6D16-4E98-926F-40FC96445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0" y="5711240"/>
            <a:ext cx="1822679" cy="90323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852748A4-766B-4D58-8E95-3421775E2523}"/>
              </a:ext>
            </a:extLst>
          </p:cNvPr>
          <p:cNvPicPr>
            <a:picLocks noChangeAspect="1"/>
          </p:cNvPicPr>
          <p:nvPr/>
        </p:nvPicPr>
        <p:blipFill>
          <a:blip r:embed="rId9"/>
          <a:stretch>
            <a:fillRect/>
          </a:stretch>
        </p:blipFill>
        <p:spPr>
          <a:xfrm>
            <a:off x="1178414" y="2047261"/>
            <a:ext cx="10099171" cy="1304171"/>
          </a:xfrm>
          <a:prstGeom prst="rect">
            <a:avLst/>
          </a:prstGeom>
        </p:spPr>
      </p:pic>
    </p:spTree>
    <p:extLst>
      <p:ext uri="{BB962C8B-B14F-4D97-AF65-F5344CB8AC3E}">
        <p14:creationId xmlns:p14="http://schemas.microsoft.com/office/powerpoint/2010/main" val="309013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Types of </a:t>
            </a:r>
            <a:r>
              <a:rPr lang="en-US" dirty="0">
                <a:latin typeface="Courier New" panose="02070309020205020404" pitchFamily="49" charset="0"/>
                <a:cs typeface="Courier New" panose="02070309020205020404" pitchFamily="49" charset="0"/>
              </a:rPr>
              <a:t>JOIN</a:t>
            </a:r>
            <a:r>
              <a:rPr lang="en-US" dirty="0"/>
              <a:t>s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170442"/>
          </a:xfrm>
        </p:spPr>
        <p:txBody>
          <a:bodyPr>
            <a:normAutofit/>
          </a:bodyPr>
          <a:lstStyle/>
          <a:p>
            <a:pPr>
              <a:spcAft>
                <a:spcPts val="600"/>
              </a:spcAft>
            </a:pPr>
            <a:r>
              <a:rPr lang="en-US" dirty="0"/>
              <a:t>(</a:t>
            </a:r>
            <a:r>
              <a:rPr lang="en-US" sz="2800" dirty="0">
                <a:latin typeface="Courier New" panose="02070309020205020404" pitchFamily="49" charset="0"/>
                <a:cs typeface="Courier New" panose="02070309020205020404" pitchFamily="49" charset="0"/>
              </a:rPr>
              <a:t>INNER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sz="2800" dirty="0">
                <a:latin typeface="Courier New" panose="02070309020205020404" pitchFamily="49" charset="0"/>
                <a:cs typeface="Courier New" panose="02070309020205020404" pitchFamily="49" charset="0"/>
              </a:rPr>
              <a:t>LEFT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r>
              <a:rPr lang="en-US" dirty="0"/>
              <a:t> </a:t>
            </a:r>
          </a:p>
          <a:p>
            <a:pPr>
              <a:spcAft>
                <a:spcPts val="600"/>
              </a:spcAft>
            </a:pPr>
            <a:r>
              <a:rPr lang="en-US" sz="2800" dirty="0">
                <a:latin typeface="Courier New" panose="02070309020205020404" pitchFamily="49" charset="0"/>
                <a:cs typeface="Courier New" panose="02070309020205020404" pitchFamily="49" charset="0"/>
              </a:rPr>
              <a:t>RIGHT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dirty="0"/>
              <a:t>Every type of </a:t>
            </a:r>
            <a:r>
              <a:rPr lang="en-US" dirty="0">
                <a:latin typeface="Courier New" panose="02070309020205020404" pitchFamily="49" charset="0"/>
                <a:cs typeface="Courier New" panose="02070309020205020404" pitchFamily="49" charset="0"/>
              </a:rPr>
              <a:t>JOIN</a:t>
            </a:r>
            <a:r>
              <a:rPr lang="en-US" dirty="0"/>
              <a:t> can be </a:t>
            </a:r>
            <a:r>
              <a:rPr lang="en-US" dirty="0" err="1">
                <a:latin typeface="Courier New" panose="02070309020205020404" pitchFamily="49" charset="0"/>
                <a:cs typeface="Courier New" panose="02070309020205020404" pitchFamily="49" charset="0"/>
              </a:rPr>
              <a:t>FETCH</a:t>
            </a:r>
            <a:r>
              <a:rPr lang="en-US" dirty="0" err="1"/>
              <a:t>’ed</a:t>
            </a:r>
            <a:r>
              <a:rPr lang="en-US" dirty="0"/>
              <a:t> to initialize the association.</a:t>
            </a:r>
          </a:p>
          <a:p>
            <a:pPr marL="0" indent="0">
              <a:spcAft>
                <a:spcPts val="600"/>
              </a:spcAft>
              <a:buNone/>
            </a:pPr>
            <a:endParaRPr lang="en-US" sz="2800" dirty="0">
              <a:latin typeface="Courier New" panose="02070309020205020404" pitchFamily="49" charset="0"/>
              <a:cs typeface="Courier New" panose="02070309020205020404" pitchFamily="49" charset="0"/>
            </a:endParaRPr>
          </a:p>
          <a:p>
            <a:pPr>
              <a:spcAft>
                <a:spcPts val="600"/>
              </a:spcAft>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1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 Don’t use entities for read 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Tip 2: Read SQL logs</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lnSpcReduction="10000"/>
          </a:bodyPr>
          <a:lstStyle/>
          <a:p>
            <a:pPr>
              <a:spcAft>
                <a:spcPts val="600"/>
              </a:spcAft>
            </a:pPr>
            <a:r>
              <a:rPr lang="en-US" sz="2800" dirty="0"/>
              <a:t>Don’t use </a:t>
            </a:r>
            <a:r>
              <a:rPr lang="en-US" sz="2800" dirty="0" err="1">
                <a:latin typeface="Courier New" panose="02070309020205020404" pitchFamily="49" charset="0"/>
                <a:cs typeface="Courier New" panose="02070309020205020404" pitchFamily="49" charset="0"/>
              </a:rPr>
              <a:t>hibernate.show_sql</a:t>
            </a:r>
            <a:endParaRPr lang="en-US" sz="2800" dirty="0">
              <a:latin typeface="Courier New" panose="02070309020205020404" pitchFamily="49" charset="0"/>
              <a:cs typeface="Courier New" panose="02070309020205020404" pitchFamily="49" charset="0"/>
            </a:endParaRPr>
          </a:p>
          <a:p>
            <a:pPr lvl="1">
              <a:spcAft>
                <a:spcPts val="600"/>
              </a:spcAft>
            </a:pPr>
            <a:r>
              <a:rPr lang="en-US" sz="24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3: Don’t use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427947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lvl="1">
              <a:spcAft>
                <a:spcPts val="600"/>
              </a:spcAft>
            </a:pPr>
            <a:r>
              <a:rPr lang="en-US" dirty="0"/>
              <a:t>Behavior of </a:t>
            </a:r>
            <a:r>
              <a:rPr lang="en-US" dirty="0">
                <a:latin typeface="Courier New" panose="02070309020205020404" pitchFamily="49" charset="0"/>
                <a:cs typeface="Courier New" panose="02070309020205020404" pitchFamily="49" charset="0"/>
              </a:rPr>
              <a:t>@Transactional </a:t>
            </a:r>
            <a:r>
              <a:rPr lang="en-US" dirty="0"/>
              <a:t>in tests = rollback</a:t>
            </a:r>
          </a:p>
          <a:p>
            <a:pPr lvl="2">
              <a:spcAft>
                <a:spcPts val="600"/>
              </a:spcAft>
            </a:pPr>
            <a:r>
              <a:rPr lang="en-US" dirty="0"/>
              <a:t>In the </a:t>
            </a:r>
            <a:r>
              <a:rPr lang="en-US" dirty="0" err="1"/>
              <a:t>TestContext</a:t>
            </a:r>
            <a:r>
              <a:rPr lang="en-US" dirty="0"/>
              <a:t> framework, transactions are managed by the </a:t>
            </a:r>
            <a:r>
              <a:rPr lang="en-US" dirty="0" err="1">
                <a:latin typeface="Courier New" panose="02070309020205020404" pitchFamily="49" charset="0"/>
                <a:cs typeface="Courier New" panose="02070309020205020404" pitchFamily="49" charset="0"/>
              </a:rPr>
              <a:t>TransactionalTestExecutionListener</a:t>
            </a:r>
            <a:r>
              <a:rPr lang="en-US" dirty="0"/>
              <a:t>.</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a:bodyPr>
          <a:lstStyle/>
          <a:p>
            <a:r>
              <a:rPr lang="en-US" dirty="0"/>
              <a:t>Tip 4: Use bulk operations</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t>https://docs.jboss.org/hibernate/core/3.6/reference/en-US/html_single/#batch</a:t>
            </a:r>
          </a:p>
        </p:txBody>
      </p:sp>
    </p:spTree>
    <p:extLst>
      <p:ext uri="{BB962C8B-B14F-4D97-AF65-F5344CB8AC3E}">
        <p14:creationId xmlns:p14="http://schemas.microsoft.com/office/powerpoint/2010/main" val="33389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5: Avoid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a:t>Not using </a:t>
            </a:r>
            <a:r>
              <a:rPr lang="en-US" sz="2800" dirty="0">
                <a:latin typeface="Courier New" panose="02070309020205020404" pitchFamily="49" charset="0"/>
                <a:cs typeface="Courier New" panose="02070309020205020404" pitchFamily="49" charset="0"/>
              </a:rPr>
              <a:t>JOIN FETCH </a:t>
            </a:r>
            <a:r>
              <a:rPr lang="en-US" sz="2800"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6: </a:t>
            </a:r>
            <a:r>
              <a:rPr lang="en-US" u="sng" dirty="0"/>
              <a:t>Use</a:t>
            </a:r>
            <a:r>
              <a:rPr lang="en-US" dirty="0"/>
              <a:t> your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Tip 7: Use the same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p:txBody>
      </p:sp>
    </p:spTree>
    <p:extLst>
      <p:ext uri="{BB962C8B-B14F-4D97-AF65-F5344CB8AC3E}">
        <p14:creationId xmlns:p14="http://schemas.microsoft.com/office/powerpoint/2010/main" val="281262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8: Use read-only transactions</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If your use-case doesn’t require propagating changes to the database, use </a:t>
            </a:r>
            <a:r>
              <a:rPr lang="en-US" sz="2800" dirty="0">
                <a:latin typeface="Courier New" panose="02070309020205020404" pitchFamily="49" charset="0"/>
                <a:cs typeface="Courier New" panose="02070309020205020404" pitchFamily="49" charset="0"/>
              </a:rPr>
              <a:t>@Transactional(readOnly=true)</a:t>
            </a:r>
          </a:p>
          <a:p>
            <a:pPr>
              <a:spcAft>
                <a:spcPts val="600"/>
              </a:spcAft>
            </a:pPr>
            <a:r>
              <a:rPr lang="en-US" sz="2800" dirty="0"/>
              <a:t>It eliminates dirty-checking.</a:t>
            </a:r>
          </a:p>
          <a:p>
            <a:pPr>
              <a:spcAft>
                <a:spcPts val="600"/>
              </a:spcAft>
            </a:pPr>
            <a:r>
              <a:rPr lang="en-US" sz="2800" dirty="0"/>
              <a:t>It eliminates loading the entity in the persistence context.</a:t>
            </a:r>
          </a:p>
        </p:txBody>
      </p:sp>
    </p:spTree>
    <p:extLst>
      <p:ext uri="{BB962C8B-B14F-4D97-AF65-F5344CB8AC3E}">
        <p14:creationId xmlns:p14="http://schemas.microsoft.com/office/powerpoint/2010/main" val="238996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 </a:t>
            </a:r>
            <a:endParaRPr lang="en-US" i="1" dirty="0"/>
          </a:p>
          <a:p>
            <a:pPr lvl="1">
              <a:spcAft>
                <a:spcPts val="600"/>
              </a:spcAft>
            </a:pPr>
            <a:r>
              <a:rPr lang="en-US" dirty="0"/>
              <a:t>Java Persistence API</a:t>
            </a:r>
          </a:p>
          <a:p>
            <a:pPr lvl="1">
              <a:spcAft>
                <a:spcPts val="600"/>
              </a:spcAft>
            </a:pPr>
            <a:r>
              <a:rPr lang="en-US" dirty="0"/>
              <a:t>Now named: Jakarta Persistence API</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10: Use DTOs in the web layer, not entities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a:t>
            </a:r>
            <a:r>
              <a:rPr lang="en-US" i="1" dirty="0"/>
              <a:t>data transfer object </a:t>
            </a:r>
            <a:r>
              <a:rPr lang="en-US" dirty="0"/>
              <a:t>(DTO).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226031"/>
          </a:xfrm>
        </p:spPr>
        <p:txBody>
          <a:bodyPr anchor="t">
            <a:normAutofit fontScale="90000"/>
          </a:bodyPr>
          <a:lstStyle/>
          <a:p>
            <a:r>
              <a:rPr lang="en-US" dirty="0"/>
              <a:t>Tip 11: Use </a:t>
            </a:r>
            <a:r>
              <a:rPr lang="en-US" dirty="0" err="1">
                <a:latin typeface="Courier New" panose="02070309020205020404" pitchFamily="49" charset="0"/>
                <a:cs typeface="Courier New" panose="02070309020205020404" pitchFamily="49" charset="0"/>
              </a:rPr>
              <a:t>getById</a:t>
            </a:r>
            <a:r>
              <a:rPr lang="en-US" dirty="0"/>
              <a:t> instead of </a:t>
            </a:r>
            <a:r>
              <a:rPr lang="en-US" dirty="0" err="1">
                <a:latin typeface="Courier New" panose="02070309020205020404" pitchFamily="49" charset="0"/>
                <a:cs typeface="Courier New" panose="02070309020205020404" pitchFamily="49" charset="0"/>
              </a:rPr>
              <a:t>findById</a:t>
            </a:r>
            <a:r>
              <a:rPr lang="en-US" dirty="0"/>
              <a:t> if you don’t need the entity contents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err="1">
                <a:latin typeface="Courier New" panose="02070309020205020404" pitchFamily="49" charset="0"/>
                <a:cs typeface="Courier New" panose="02070309020205020404" pitchFamily="49" charset="0"/>
              </a:rPr>
              <a:t>getById</a:t>
            </a:r>
            <a:r>
              <a:rPr lang="en-US" dirty="0"/>
              <a:t> returns a proxied </a:t>
            </a:r>
            <a:r>
              <a:rPr lang="en-US" i="1" dirty="0"/>
              <a:t>reference</a:t>
            </a:r>
            <a:r>
              <a:rPr lang="en-US" dirty="0"/>
              <a:t> to an entity, it doesn’t go to the database.</a:t>
            </a:r>
          </a:p>
          <a:p>
            <a:pPr>
              <a:spcAft>
                <a:spcPts val="600"/>
              </a:spcAft>
            </a:pPr>
            <a:r>
              <a:rPr lang="en-US" dirty="0"/>
              <a:t>You can use getters on the proxied reference, but this triggers lazy loading.</a:t>
            </a:r>
          </a:p>
          <a:p>
            <a:pPr>
              <a:spcAft>
                <a:spcPts val="600"/>
              </a:spcAft>
            </a:pPr>
            <a:r>
              <a:rPr lang="en-US" dirty="0"/>
              <a:t>Perfect when you only need the entity for establishing a relationship.</a:t>
            </a:r>
          </a:p>
          <a:p>
            <a:pPr lvl="1">
              <a:spcAft>
                <a:spcPts val="600"/>
              </a:spcAft>
            </a:pPr>
            <a:r>
              <a:rPr lang="en-US" dirty="0"/>
              <a:t>Example: Inserting a </a:t>
            </a:r>
            <a:r>
              <a:rPr lang="en-US" dirty="0" err="1">
                <a:latin typeface="Courier New" panose="02070309020205020404" pitchFamily="49" charset="0"/>
                <a:cs typeface="Courier New" panose="02070309020205020404" pitchFamily="49" charset="0"/>
              </a:rPr>
              <a:t>PostComment</a:t>
            </a:r>
            <a:r>
              <a:rPr lang="en-US" dirty="0"/>
              <a:t> for a </a:t>
            </a:r>
            <a:r>
              <a:rPr lang="en-US" dirty="0">
                <a:latin typeface="Courier New" panose="02070309020205020404" pitchFamily="49" charset="0"/>
                <a:cs typeface="Courier New" panose="02070309020205020404" pitchFamily="49" charset="0"/>
              </a:rPr>
              <a:t>Post</a:t>
            </a:r>
            <a:r>
              <a:rPr lang="en-US" dirty="0"/>
              <a:t>.</a:t>
            </a:r>
          </a:p>
        </p:txBody>
      </p:sp>
      <p:pic>
        <p:nvPicPr>
          <p:cNvPr id="2" name="Picture 2" descr="22,947 Demo Foto's, Afbeeldingen en Stock Fotografie - 123RF">
            <a:extLst>
              <a:ext uri="{FF2B5EF4-FFF2-40B4-BE49-F238E27FC236}">
                <a16:creationId xmlns:a16="http://schemas.microsoft.com/office/drawing/2014/main" id="{91D385B1-3DE8-9E8A-3E89-F4FC39CE1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9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12: Don’t trust Stack Overflow blindly</a:t>
            </a:r>
          </a:p>
        </p:txBody>
      </p:sp>
      <p:pic>
        <p:nvPicPr>
          <p:cNvPr id="1026" name="Picture 2" descr="25 More StackOverflow Programming Memes That All Devs Can Relate To | by  Sheetal | JavaScript in Plain English">
            <a:extLst>
              <a:ext uri="{FF2B5EF4-FFF2-40B4-BE49-F238E27FC236}">
                <a16:creationId xmlns:a16="http://schemas.microsoft.com/office/drawing/2014/main" id="{7E158610-EAEB-45B5-58B8-E63CBFCCC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156" y="1734397"/>
            <a:ext cx="3941687" cy="440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93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a:xfrm>
            <a:off x="1296000" y="1612154"/>
            <a:ext cx="9864000" cy="4541108"/>
          </a:xfrm>
        </p:spPr>
        <p:txBody>
          <a:bodyPr>
            <a:normAutofit fontScale="92500" lnSpcReduction="10000"/>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JPA specification</a:t>
            </a:r>
          </a:p>
          <a:p>
            <a:pPr lvl="1"/>
            <a:r>
              <a:rPr lang="en-US" dirty="0">
                <a:hlinkClick r:id="rId6"/>
              </a:rPr>
              <a:t>https://jakarta.ee/specifications/persistence/3.0/jakarta-persistence-spec-3.0.html</a:t>
            </a:r>
            <a:endParaRPr lang="en-US" dirty="0"/>
          </a:p>
          <a:p>
            <a:r>
              <a:rPr lang="en-US" dirty="0"/>
              <a:t>How does Spring Transactional work?</a:t>
            </a:r>
          </a:p>
          <a:p>
            <a:pPr lvl="1"/>
            <a:r>
              <a:rPr lang="en-US" dirty="0">
                <a:hlinkClick r:id="rId7"/>
              </a:rPr>
              <a:t>https://dzone.com/articles/how-does-spring-transactional</a:t>
            </a:r>
            <a:endParaRPr lang="en-US" dirty="0"/>
          </a:p>
          <a:p>
            <a:r>
              <a:rPr lang="en-US" dirty="0"/>
              <a:t>JPA Join Types</a:t>
            </a:r>
          </a:p>
          <a:p>
            <a:pPr lvl="1"/>
            <a:r>
              <a:rPr lang="en-US" dirty="0">
                <a:hlinkClick r:id="rId8"/>
              </a:rPr>
              <a:t>https://www.baeldung.com/jpa-join-types</a:t>
            </a:r>
            <a:endParaRPr lang="en-US" dirty="0"/>
          </a:p>
        </p:txBody>
      </p:sp>
    </p:spTree>
    <p:extLst>
      <p:ext uri="{BB962C8B-B14F-4D97-AF65-F5344CB8AC3E}">
        <p14:creationId xmlns:p14="http://schemas.microsoft.com/office/powerpoint/2010/main" val="288938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2.xml><?xml version="1.0" encoding="utf-8"?>
<ds:datastoreItem xmlns:ds="http://schemas.openxmlformats.org/officeDocument/2006/customXml" ds:itemID="{F8AE8C2F-0717-4D42-B44A-CAECCF122A1A}">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a73fd6a0-a740-4ca0-a47f-6beba88ccc77"/>
  </ds:schemaRefs>
</ds:datastoreItem>
</file>

<file path=customXml/itemProps3.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2393</Words>
  <Application>Microsoft Office PowerPoint</Application>
  <PresentationFormat>Breedbeeld</PresentationFormat>
  <Paragraphs>277</Paragraphs>
  <Slides>57</Slides>
  <Notes>10</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57</vt:i4>
      </vt:variant>
    </vt:vector>
  </HeadingPairs>
  <TitlesOfParts>
    <vt:vector size="61"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JPQL JOIN FETCH</vt:lpstr>
      <vt:lpstr>JOIN FETCH with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JOIN FETCH directive in JPQL</vt:lpstr>
      <vt:lpstr>Cartesian product problem</vt:lpstr>
      <vt:lpstr>Hibernate will pass DISTINCT through to the query even when not needed </vt:lpstr>
      <vt:lpstr>The cartesian product problem is a database problem</vt:lpstr>
      <vt:lpstr>Types of JOINs in JPQL</vt:lpstr>
      <vt:lpstr>Performance tips and common mistakes</vt:lpstr>
      <vt:lpstr>Tip 1: Don’t use entities for read only operations</vt:lpstr>
      <vt:lpstr>Tip 2: Read SQL logs</vt:lpstr>
      <vt:lpstr>Tip 3: Don’t use @Transactional in tests</vt:lpstr>
      <vt:lpstr>Tip 4: Use bulk operations</vt:lpstr>
      <vt:lpstr>Tip 5: Avoid association fetching anti-patterns</vt:lpstr>
      <vt:lpstr>Tip 6: Use your database!</vt:lpstr>
      <vt:lpstr>Tip 7: Use the same database system in your tests</vt:lpstr>
      <vt:lpstr>Tip 8: Use read-only transactions</vt:lpstr>
      <vt:lpstr>Tip 9: Understand @Transactional semantics</vt:lpstr>
      <vt:lpstr>Tip 9: Understand @Transactional semantics</vt:lpstr>
      <vt:lpstr>Tip 10: Use DTOs in the web layer, not entities</vt:lpstr>
      <vt:lpstr>Tip 11: Use getById instead of findById if you don’t need the entity contents</vt:lpstr>
      <vt:lpstr>Tip 12: Don’t trust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534</cp:revision>
  <dcterms:created xsi:type="dcterms:W3CDTF">2019-10-24T11:16:29Z</dcterms:created>
  <dcterms:modified xsi:type="dcterms:W3CDTF">2022-10-11T10:41:13Z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