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67"/>
  </p:notesMasterIdLst>
  <p:handoutMasterIdLst>
    <p:handoutMasterId r:id="rId68"/>
  </p:handoutMasterIdLst>
  <p:sldIdLst>
    <p:sldId id="256" r:id="rId6"/>
    <p:sldId id="284" r:id="rId7"/>
    <p:sldId id="257" r:id="rId8"/>
    <p:sldId id="304" r:id="rId9"/>
    <p:sldId id="306" r:id="rId10"/>
    <p:sldId id="314" r:id="rId11"/>
    <p:sldId id="312" r:id="rId12"/>
    <p:sldId id="315" r:id="rId13"/>
    <p:sldId id="307" r:id="rId14"/>
    <p:sldId id="317" r:id="rId15"/>
    <p:sldId id="313" r:id="rId16"/>
    <p:sldId id="258" r:id="rId17"/>
    <p:sldId id="326" r:id="rId18"/>
    <p:sldId id="322" r:id="rId19"/>
    <p:sldId id="281" r:id="rId20"/>
    <p:sldId id="339" r:id="rId21"/>
    <p:sldId id="267" r:id="rId22"/>
    <p:sldId id="270" r:id="rId23"/>
    <p:sldId id="268" r:id="rId24"/>
    <p:sldId id="269" r:id="rId25"/>
    <p:sldId id="261" r:id="rId26"/>
    <p:sldId id="259" r:id="rId27"/>
    <p:sldId id="321" r:id="rId28"/>
    <p:sldId id="263" r:id="rId29"/>
    <p:sldId id="260" r:id="rId30"/>
    <p:sldId id="337" r:id="rId31"/>
    <p:sldId id="338" r:id="rId32"/>
    <p:sldId id="323" r:id="rId33"/>
    <p:sldId id="275" r:id="rId34"/>
    <p:sldId id="276" r:id="rId35"/>
    <p:sldId id="278" r:id="rId36"/>
    <p:sldId id="279" r:id="rId37"/>
    <p:sldId id="280" r:id="rId38"/>
    <p:sldId id="282" r:id="rId39"/>
    <p:sldId id="283" r:id="rId40"/>
    <p:sldId id="285" r:id="rId41"/>
    <p:sldId id="286" r:id="rId42"/>
    <p:sldId id="277" r:id="rId43"/>
    <p:sldId id="287" r:id="rId44"/>
    <p:sldId id="289" r:id="rId45"/>
    <p:sldId id="336" r:id="rId46"/>
    <p:sldId id="342" r:id="rId47"/>
    <p:sldId id="341" r:id="rId48"/>
    <p:sldId id="291" r:id="rId49"/>
    <p:sldId id="293" r:id="rId50"/>
    <p:sldId id="300" r:id="rId51"/>
    <p:sldId id="334" r:id="rId52"/>
    <p:sldId id="294" r:id="rId53"/>
    <p:sldId id="295" r:id="rId54"/>
    <p:sldId id="296" r:id="rId55"/>
    <p:sldId id="297" r:id="rId56"/>
    <p:sldId id="299" r:id="rId57"/>
    <p:sldId id="302" r:id="rId58"/>
    <p:sldId id="303" r:id="rId59"/>
    <p:sldId id="309" r:id="rId60"/>
    <p:sldId id="324" r:id="rId61"/>
    <p:sldId id="305" r:id="rId62"/>
    <p:sldId id="335" r:id="rId63"/>
    <p:sldId id="318" r:id="rId64"/>
    <p:sldId id="340" r:id="rId65"/>
    <p:sldId id="319" r:id="rId6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0" autoAdjust="0"/>
    <p:restoredTop sz="80508" autoAdjust="0"/>
  </p:normalViewPr>
  <p:slideViewPr>
    <p:cSldViewPr snapToGrid="0" showGuides="1">
      <p:cViewPr varScale="1">
        <p:scale>
          <a:sx n="89" d="100"/>
          <a:sy n="89" d="100"/>
        </p:scale>
        <p:origin x="12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48"/>
    </p:cViewPr>
  </p:sorter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16-4-2023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16-4-2023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32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17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service layer opens and closes a database transaction, but afterward, there is no explicit transaction going on. For this reason, </a:t>
            </a:r>
            <a:r>
              <a:rPr lang="en-US" b="1" dirty="0"/>
              <a:t>every additional statement issued from the UI rendering phase is executed in auto-commit mode</a:t>
            </a:r>
            <a:r>
              <a:rPr lang="en-US" dirty="0"/>
              <a:t>. Auto-commit puts pressure on the database server because each statement must flush the transaction log to disk, therefore causing a lot of I/O traffic on the database side.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There is </a:t>
            </a:r>
            <a:r>
              <a:rPr lang="en-US" b="1" dirty="0"/>
              <a:t>no separation of concerns </a:t>
            </a:r>
            <a:r>
              <a:rPr lang="en-US" dirty="0"/>
              <a:t>anymore because SQL statements are generated both by the service layer and by the UI rendering process.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UI layer is limited to navigating associations which can, in turn, trigger </a:t>
            </a:r>
            <a:r>
              <a:rPr lang="en-US" b="1" dirty="0"/>
              <a:t>N+1 query problems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database connection is held throughout the UI rendering phase, which </a:t>
            </a:r>
            <a:r>
              <a:rPr lang="en-US" b="1" dirty="0"/>
              <a:t>increases connection lease time and limits the overall transaction throughput due to congestion </a:t>
            </a:r>
            <a:r>
              <a:rPr lang="en-US" dirty="0"/>
              <a:t>on the database connection pool.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7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2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8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60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52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13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03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core/3.6/reference/en-US/html_single/#batch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ulvdberge/jpa-with-hibernat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pa-join-types" TargetMode="External"/><Relationship Id="rId3" Type="http://schemas.openxmlformats.org/officeDocument/2006/relationships/hyperlink" Target="https://vladmihalcea.com/the-open-session-in-view-anti-pattern/" TargetMode="External"/><Relationship Id="rId7" Type="http://schemas.openxmlformats.org/officeDocument/2006/relationships/hyperlink" Target="https://dzone.com/articles/how-does-spring-transactional" TargetMode="External"/><Relationship Id="rId2" Type="http://schemas.openxmlformats.org/officeDocument/2006/relationships/hyperlink" Target="https://vladmihalcea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akarta.ee/specifications/persistence/3.0/jakarta-persistence-spec-3.0.html" TargetMode="External"/><Relationship Id="rId5" Type="http://schemas.openxmlformats.org/officeDocument/2006/relationships/hyperlink" Target="https://docs.jboss.org/hibernate/orm/current/userguide/html_single/Hibernate_User_Guide.html" TargetMode="External"/><Relationship Id="rId4" Type="http://schemas.openxmlformats.org/officeDocument/2006/relationships/hyperlink" Target="https://vladmihalcea.com/eager-fetching-is-a-code-smel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JPA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Hibernate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7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Accessing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Spring Data JPA,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720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Transaction management in Spring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998000"/>
            <a:ext cx="9864000" cy="4140000"/>
          </a:xfrm>
        </p:spPr>
        <p:txBody>
          <a:bodyPr>
            <a:normAutofit/>
          </a:bodyPr>
          <a:lstStyle/>
          <a:p>
            <a:r>
              <a:rPr lang="nl-NL" dirty="0"/>
              <a:t>JPA/</a:t>
            </a:r>
            <a:r>
              <a:rPr lang="nl-NL" dirty="0" err="1"/>
              <a:t>Hibernate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type of </a:t>
            </a:r>
            <a:r>
              <a:rPr lang="nl-NL" dirty="0" err="1"/>
              <a:t>declarative</a:t>
            </a:r>
            <a:r>
              <a:rPr lang="nl-NL" dirty="0"/>
              <a:t> transaction management.</a:t>
            </a:r>
          </a:p>
          <a:p>
            <a:r>
              <a:rPr lang="nl-NL" dirty="0"/>
              <a:t>Spring offers </a:t>
            </a:r>
            <a:r>
              <a:rPr lang="nl-NL" dirty="0" err="1"/>
              <a:t>an</a:t>
            </a:r>
            <a:r>
              <a:rPr lang="nl-NL" dirty="0"/>
              <a:t> API-</a:t>
            </a:r>
            <a:r>
              <a:rPr lang="nl-NL" dirty="0" err="1"/>
              <a:t>neutral</a:t>
            </a:r>
            <a:r>
              <a:rPr lang="nl-NL" dirty="0"/>
              <a:t> transaction platform.</a:t>
            </a:r>
          </a:p>
          <a:p>
            <a:pPr lvl="1"/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JDBC, JPA, etc.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TransactionTemplate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transactions (</a:t>
            </a:r>
            <a:r>
              <a:rPr lang="nl-NL" dirty="0" err="1"/>
              <a:t>and</a:t>
            </a:r>
            <a:r>
              <a:rPr lang="nl-NL" dirty="0"/>
              <a:t> database </a:t>
            </a:r>
            <a:r>
              <a:rPr lang="nl-NL" dirty="0" err="1"/>
              <a:t>connections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thread.</a:t>
            </a:r>
          </a:p>
        </p:txBody>
      </p:sp>
    </p:spTree>
    <p:extLst>
      <p:ext uri="{BB962C8B-B14F-4D97-AF65-F5344CB8AC3E}">
        <p14:creationId xmlns:p14="http://schemas.microsoft.com/office/powerpoint/2010/main" val="35353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Loading associations: best practices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best way to fetch associations?</a:t>
            </a:r>
          </a:p>
        </p:txBody>
      </p:sp>
    </p:spTree>
    <p:extLst>
      <p:ext uri="{BB962C8B-B14F-4D97-AF65-F5344CB8AC3E}">
        <p14:creationId xmlns:p14="http://schemas.microsoft.com/office/powerpoint/2010/main" val="44800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setup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53421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Maven, Spring 3, Hibernate 6</a:t>
            </a:r>
          </a:p>
          <a:p>
            <a:pPr>
              <a:spcAft>
                <a:spcPts val="600"/>
              </a:spcAft>
            </a:pPr>
            <a:r>
              <a:rPr lang="en-US" dirty="0"/>
              <a:t>Primarily using tests</a:t>
            </a:r>
          </a:p>
          <a:p>
            <a:pPr>
              <a:spcAft>
                <a:spcPts val="600"/>
              </a:spcAft>
            </a:pPr>
            <a:r>
              <a:rPr lang="en-US" dirty="0"/>
              <a:t>Sometimes a little web…</a:t>
            </a:r>
          </a:p>
        </p:txBody>
      </p:sp>
    </p:spTree>
    <p:extLst>
      <p:ext uri="{BB962C8B-B14F-4D97-AF65-F5344CB8AC3E}">
        <p14:creationId xmlns:p14="http://schemas.microsoft.com/office/powerpoint/2010/main" val="141348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47355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that can have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We want to: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Generate a summary of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with all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Problem: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How do we efficiently retrieve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 on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?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B08CACCF-D38F-4087-97A1-38FB07AC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1: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Loads the association lazily when the getter on the entity is used.</a:t>
            </a:r>
          </a:p>
        </p:txBody>
      </p:sp>
      <p:pic>
        <p:nvPicPr>
          <p:cNvPr id="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9D1BD7D-2C93-4FA3-8A0D-40C8BBD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97CCCA-F4DC-E762-2A1E-04F58312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9" y="3092431"/>
            <a:ext cx="10775161" cy="9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View?!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6876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Normally,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will shortly open and close a database connection.</a:t>
            </a:r>
          </a:p>
          <a:p>
            <a:pPr>
              <a:spcAft>
                <a:spcPts val="600"/>
              </a:spcAft>
            </a:pPr>
            <a:r>
              <a:rPr lang="en-US" dirty="0"/>
              <a:t>If we’d try to load a lazy association (the post comments) we’d get an exception because there is no </a:t>
            </a:r>
            <a:r>
              <a:rPr lang="en-US"/>
              <a:t>database connection </a:t>
            </a:r>
            <a:r>
              <a:rPr lang="en-US" dirty="0"/>
              <a:t>open anymore.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ensures that a database session is open </a:t>
            </a:r>
            <a:r>
              <a:rPr lang="en-US" b="1" dirty="0"/>
              <a:t>throughout the entire web request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“on” in Spring Boot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-in-view=true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850616"/>
          </a:xfrm>
        </p:spPr>
        <p:txBody>
          <a:bodyPr anchor="t">
            <a:normAutofit/>
          </a:bodyPr>
          <a:lstStyle/>
          <a:p>
            <a:r>
              <a:rPr lang="en-US" dirty="0"/>
              <a:t>Advice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Avoid Open Session in View, especially if you’re not familiar with JPA.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no separation of concerns since SQL statements can be generated at any point in the application (like the UI rendering process).</a:t>
            </a:r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r>
              <a:rPr lang="en-US" dirty="0"/>
              <a:t>It’s easy to navigate associations at any point, which might cause performance issues later on.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 connection is held throughout the entire request, which increases connection lease times.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</a:t>
            </a:r>
            <a:r>
              <a:rPr lang="nl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709224-02A4-4C63-8627-56B555E58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3193"/>
            <a:ext cx="9864000" cy="4172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lazy association needs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to be opened in order to initialize the collection.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kept a session open for us the entire request…</a:t>
            </a:r>
          </a:p>
          <a:p>
            <a:pPr>
              <a:spcAft>
                <a:spcPts val="600"/>
              </a:spcAft>
            </a:pPr>
            <a:r>
              <a:rPr lang="en-US" dirty="0"/>
              <a:t>The persistence context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) is closed after executing a method on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If the persistence context is closed, when trying to access a non-initialized lazy association, the infamous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dirty="0"/>
              <a:t> is thrown.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B0980D1-1120-4696-B2EB-B5166CE1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61762375-FDCF-446A-B820-390AF79951E3}"/>
              </a:ext>
            </a:extLst>
          </p:cNvPr>
          <p:cNvSpPr/>
          <p:nvPr/>
        </p:nvSpPr>
        <p:spPr>
          <a:xfrm>
            <a:off x="11285220" y="6012180"/>
            <a:ext cx="9067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Tijdelijke aanduiding voor inhoud 9" descr="Afbeelding met buiten, boom, lucht, natuur&#10;&#10;Automatisch gegenereerde beschrijving">
            <a:extLst>
              <a:ext uri="{FF2B5EF4-FFF2-40B4-BE49-F238E27FC236}">
                <a16:creationId xmlns:a16="http://schemas.microsoft.com/office/drawing/2014/main" id="{923BCDBA-11CB-462F-A793-E4BCA57F13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/>
        </p:blipFill>
        <p:spPr>
          <a:xfrm>
            <a:off x="6592569" y="1557122"/>
            <a:ext cx="4977699" cy="3634601"/>
          </a:xfrm>
          <a:noFill/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C0D1AF-0886-ED3E-4B41-D2FE4052A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 Consultant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86A4CC-A1EE-19F7-04FB-EC08E5A639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raoul.vandenberge@infosupport.com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C1702AA9-E252-2985-B0BE-D1058CA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Raoul Van den Berge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579C99-4E65-7D71-E588-73F40950DD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Graduated from </a:t>
            </a:r>
            <a:r>
              <a:rPr lang="en-US" dirty="0" err="1"/>
              <a:t>KdG</a:t>
            </a:r>
            <a:r>
              <a:rPr lang="en-US" dirty="0"/>
              <a:t> in 2020</a:t>
            </a:r>
          </a:p>
        </p:txBody>
      </p:sp>
    </p:spTree>
    <p:extLst>
      <p:ext uri="{BB962C8B-B14F-4D97-AF65-F5344CB8AC3E}">
        <p14:creationId xmlns:p14="http://schemas.microsoft.com/office/powerpoint/2010/main" val="292190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penSessionInView">
            <a:extLst>
              <a:ext uri="{FF2B5EF4-FFF2-40B4-BE49-F238E27FC236}">
                <a16:creationId xmlns:a16="http://schemas.microsoft.com/office/drawing/2014/main" id="{82D475C1-832F-451A-B962-426EA01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8377" y="2029211"/>
            <a:ext cx="8255245" cy="363230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 (OSIV)</a:t>
            </a: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C4C59088-CD72-6918-F1DB-EE9C7C0CA963}"/>
              </a:ext>
            </a:extLst>
          </p:cNvPr>
          <p:cNvCxnSpPr>
            <a:cxnSpLocks/>
          </p:cNvCxnSpPr>
          <p:nvPr/>
        </p:nvCxnSpPr>
        <p:spPr>
          <a:xfrm flipH="1">
            <a:off x="2560320" y="1785769"/>
            <a:ext cx="537882" cy="14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EAB367E4-B65D-0EF2-810D-5838EA68F729}"/>
              </a:ext>
            </a:extLst>
          </p:cNvPr>
          <p:cNvSpPr txBox="1"/>
          <p:nvPr/>
        </p:nvSpPr>
        <p:spPr>
          <a:xfrm>
            <a:off x="3098202" y="1559859"/>
            <a:ext cx="43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Filters are a concept of Spring Web</a:t>
            </a:r>
            <a:endParaRPr lang="nl-NL" dirty="0"/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7972F1C-1FFD-981A-93B8-37B5BC29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2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2: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eager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7DA073-4EF8-493E-A28A-954A7056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2320064"/>
            <a:ext cx="7399020" cy="4130597"/>
          </a:xfrm>
          <a:prstGeom prst="rect">
            <a:avLst/>
          </a:prstGeom>
        </p:spPr>
      </p:pic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F571A454-A1D8-494B-96DE-F4A95245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Lazy loading vs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code smell.</a:t>
            </a:r>
          </a:p>
          <a:p>
            <a:pPr>
              <a:spcAft>
                <a:spcPts val="600"/>
              </a:spcAft>
            </a:pPr>
            <a:r>
              <a:rPr lang="en-US" dirty="0"/>
              <a:t>Most often it’s used for simplicity sake without considering the long-term performance penalties.</a:t>
            </a:r>
          </a:p>
          <a:p>
            <a:pPr>
              <a:spcAft>
                <a:spcPts val="600"/>
              </a:spcAft>
            </a:pPr>
            <a:r>
              <a:rPr lang="en-US" dirty="0"/>
              <a:t>The fetching strategy should never be the entity mapping responsibility.</a:t>
            </a:r>
          </a:p>
          <a:p>
            <a:pPr>
              <a:spcAft>
                <a:spcPts val="600"/>
              </a:spcAft>
            </a:pPr>
            <a:r>
              <a:rPr lang="en-US" b="1" dirty="0"/>
              <a:t>Once a relationship is set to be eagerly fetched, it cannot be changed to being fetched lazily on a per-query basis.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Each business use case has different entity load requirements and therefore the fetching strategy should be delegated to each individual query.</a:t>
            </a:r>
          </a:p>
        </p:txBody>
      </p:sp>
    </p:spTree>
    <p:extLst>
      <p:ext uri="{BB962C8B-B14F-4D97-AF65-F5344CB8AC3E}">
        <p14:creationId xmlns:p14="http://schemas.microsoft.com/office/powerpoint/2010/main" val="2514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Advice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lazy associations.</a:t>
            </a:r>
          </a:p>
          <a:p>
            <a:pPr>
              <a:spcAft>
                <a:spcPts val="600"/>
              </a:spcAft>
            </a:pPr>
            <a:r>
              <a:rPr lang="en-US" dirty="0"/>
              <a:t>Using lazy associations gives you the flexibility of changing the fetching strategy at query time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HQL directive.</a:t>
            </a:r>
          </a:p>
        </p:txBody>
      </p:sp>
    </p:spTree>
    <p:extLst>
      <p:ext uri="{BB962C8B-B14F-4D97-AF65-F5344CB8AC3E}">
        <p14:creationId xmlns:p14="http://schemas.microsoft.com/office/powerpoint/2010/main" val="388403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923E9-3A21-4550-B2E9-95F028D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85DBC-8825-4E76-8765-EBAB503AD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: </a:t>
            </a:r>
            <a:r>
              <a:rPr lang="nl-BE" dirty="0" err="1"/>
              <a:t>always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fetching</a:t>
            </a:r>
            <a:r>
              <a:rPr lang="nl-BE" dirty="0"/>
              <a:t> policy </a:t>
            </a:r>
            <a:r>
              <a:rPr lang="nl-BE" dirty="0" err="1"/>
              <a:t>explicitly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mapping</a:t>
            </a:r>
            <a:r>
              <a:rPr lang="nl-BE" dirty="0"/>
              <a:t>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06A395F-030E-40C5-AF8D-815B92FB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5" y="2016000"/>
            <a:ext cx="9972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3: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Ensures that a transaction is active within a scope using aspect-oriented-programming (AOP).</a:t>
            </a:r>
          </a:p>
          <a:p>
            <a:pPr>
              <a:spcAft>
                <a:spcPts val="600"/>
              </a:spcAft>
            </a:pPr>
            <a:r>
              <a:rPr lang="en-US" dirty="0"/>
              <a:t>At the location where you initialize a collection, ensure that it is wrapped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5E776335-17D5-4C5C-8558-CAEEB97C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8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4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service layer determines the transaction boundaries.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it in the web layer: it increases database connection lease times (see OSIV)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Repositories require a transaction, but this should propagate from the service layer.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FFCF3-CFB4-61CC-DBBB-BA32880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Where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39"/>
            <a:ext cx="9864000" cy="479400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using repositories,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800" dirty="0"/>
              <a:t>is applied to repository scope automatically.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lose the session after getting a result back from the repository.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get 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sz="2800" dirty="0"/>
              <a:t> when using Lazy Loading out of repository scope because the session is lost.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You’ll have to use it when using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Good practice: always use it to clearly define transaction boundaries!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2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4: custom query with JPQL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Retrieves an entity with the flexibility of choosing the fetching strategy for an association.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7E7D5A3E-B550-4906-B9BB-73770E5E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4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with projections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45920"/>
            <a:ext cx="9864000" cy="45177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Allows you to only select (“project”) the columns that you want into a Domain Transfer Object (DTO)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You should fetch just as much data you need to fulfill the requirements of a given use case.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Fetching too many columns than necessary has an impact.</a:t>
            </a:r>
          </a:p>
          <a:p>
            <a:pPr>
              <a:spcAft>
                <a:spcPts val="600"/>
              </a:spcAft>
            </a:pPr>
            <a:r>
              <a:rPr lang="en-US" dirty="0"/>
              <a:t>Often used for read-only use-cases (no entity)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C3C8A97F-9A87-4B11-99F4-8B952ED0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Spring Data JPA and Hibernate</a:t>
            </a:r>
          </a:p>
          <a:p>
            <a:pPr lvl="1"/>
            <a:r>
              <a:rPr lang="en-US" dirty="0"/>
              <a:t>What am I actually using? Who has which responsibility?</a:t>
            </a:r>
          </a:p>
          <a:p>
            <a:r>
              <a:rPr lang="en-US" b="1" dirty="0"/>
              <a:t>Transaction management</a:t>
            </a:r>
          </a:p>
          <a:p>
            <a:pPr lvl="1"/>
            <a:r>
              <a:rPr lang="en-US" dirty="0"/>
              <a:t>How does Spring manage transactions and how does it map to JPA/Hibernate?</a:t>
            </a:r>
          </a:p>
          <a:p>
            <a:r>
              <a:rPr lang="en-US" b="1" dirty="0"/>
              <a:t>Loading associations: best practices</a:t>
            </a:r>
          </a:p>
          <a:p>
            <a:pPr lvl="1"/>
            <a:r>
              <a:rPr lang="en-US" dirty="0"/>
              <a:t>What is the best way to fetch associations?</a:t>
            </a:r>
          </a:p>
          <a:p>
            <a:r>
              <a:rPr lang="en-US" b="1" dirty="0"/>
              <a:t>Schema generation and validation</a:t>
            </a:r>
          </a:p>
          <a:p>
            <a:pPr lvl="1"/>
            <a:r>
              <a:rPr lang="en-US" dirty="0"/>
              <a:t>How can I evolve my database?</a:t>
            </a:r>
          </a:p>
          <a:p>
            <a:r>
              <a:rPr lang="en-US" b="1" dirty="0"/>
              <a:t>JPQL</a:t>
            </a:r>
          </a:p>
          <a:p>
            <a:pPr lvl="1"/>
            <a:r>
              <a:rPr lang="en-US" sz="2100" dirty="0"/>
              <a:t>How can I use JPQL to fix the </a:t>
            </a:r>
            <a:r>
              <a:rPr lang="en-US" sz="2100" i="1" dirty="0"/>
              <a:t>N+1 problem</a:t>
            </a:r>
            <a:r>
              <a:rPr lang="en-US" sz="2100" dirty="0"/>
              <a:t>? What can I do against the </a:t>
            </a:r>
            <a:r>
              <a:rPr lang="en-US" sz="2100" i="1" dirty="0"/>
              <a:t>cartesian product problem</a:t>
            </a:r>
            <a:r>
              <a:rPr lang="en-US" sz="2100" dirty="0"/>
              <a:t>?</a:t>
            </a:r>
          </a:p>
          <a:p>
            <a:r>
              <a:rPr lang="en-US" b="1" dirty="0"/>
              <a:t>Performance tips and common mistakes</a:t>
            </a:r>
          </a:p>
          <a:p>
            <a:r>
              <a:rPr lang="en-US" b="1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52215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 and validation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I evolve my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12736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Let Hibernate update the schema?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do this in production!</a:t>
            </a:r>
          </a:p>
        </p:txBody>
      </p:sp>
      <p:pic>
        <p:nvPicPr>
          <p:cNvPr id="12292" name="Picture 4" descr="Hibernate ORM User Guide says it best">
            <a:extLst>
              <a:ext uri="{FF2B5EF4-FFF2-40B4-BE49-F238E27FC236}">
                <a16:creationId xmlns:a16="http://schemas.microsoft.com/office/drawing/2014/main" id="{D676D386-11A1-4D2E-A981-D03F16B4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53" y="3114258"/>
            <a:ext cx="8196272" cy="30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Write your own “schema migration” scripts.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scripts will reside in version control along with your codebase.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When you check out a branch, you can recreate the whole schema from scratch (and so can your tests).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Flexibility of writing your own migration logic.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50D22BA-D60A-4F91-8CC3-B80F49D6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validation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dirty="0" err="1"/>
              <a:t>ddl</a:t>
            </a:r>
            <a:r>
              <a:rPr lang="en-US" sz="2800" dirty="0"/>
              <a:t>-auto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sz="2800" dirty="0"/>
              <a:t> mode.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Validates the real database model against your entities.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This doesn’t make any changes to the database!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D045117-19B5-4FBA-8393-F6C48830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My advice: avoid using embedded databases like H2 on more complex projects.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i="1" dirty="0" err="1"/>
              <a:t>Testcontainers</a:t>
            </a:r>
            <a:r>
              <a:rPr lang="en-US" sz="2800" dirty="0"/>
              <a:t> with your real production database.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same Liquibase/Flyway migrations.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259ECB83-4CBB-4277-96AE-4A1670E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JPQL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0BB3-C490-494A-9764-FF6377D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can I use JPQL to fix the </a:t>
            </a:r>
            <a:r>
              <a:rPr lang="en-US" i="1" dirty="0"/>
              <a:t>N+1 problem</a:t>
            </a:r>
            <a:r>
              <a:rPr lang="en-US" dirty="0"/>
              <a:t>?</a:t>
            </a:r>
          </a:p>
          <a:p>
            <a:r>
              <a:rPr lang="en-US" dirty="0"/>
              <a:t>What can I do against the </a:t>
            </a:r>
            <a:r>
              <a:rPr lang="en-US" i="1" dirty="0"/>
              <a:t>cartesian product problem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3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Why use JPQL?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Very SQL like.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Supports many features.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Database independency.</a:t>
            </a:r>
          </a:p>
        </p:txBody>
      </p:sp>
    </p:spTree>
    <p:extLst>
      <p:ext uri="{BB962C8B-B14F-4D97-AF65-F5344CB8AC3E}">
        <p14:creationId xmlns:p14="http://schemas.microsoft.com/office/powerpoint/2010/main" val="1752167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JPQL vs auto-generated repository methods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JPQL when a query can’t easily be expressed in a repository method name.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your repository method name becomes too long.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 think it will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7014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BB5E8-61AF-43B8-83B0-8CF2DAD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N+1 query </a:t>
            </a:r>
            <a:r>
              <a:rPr lang="nl-BE" dirty="0" err="1"/>
              <a:t>problem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A1A84D-F526-4039-8183-9E2F369DB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2524738"/>
          </a:xfrm>
        </p:spPr>
        <p:txBody>
          <a:bodyPr/>
          <a:lstStyle/>
          <a:p>
            <a:r>
              <a:rPr lang="en-US" dirty="0"/>
              <a:t>The N+1 query problem happens when the data access framework executed </a:t>
            </a:r>
            <a:r>
              <a:rPr lang="en-US" b="1" dirty="0"/>
              <a:t>N additional SQL statements to fetch the same data that could have been retrieved when executing the primary SQL query</a:t>
            </a:r>
            <a:r>
              <a:rPr lang="en-US" dirty="0"/>
              <a:t>.</a:t>
            </a:r>
          </a:p>
          <a:p>
            <a:r>
              <a:rPr lang="en-US" dirty="0"/>
              <a:t>Eager loading is prone to this issue.</a:t>
            </a:r>
          </a:p>
          <a:p>
            <a:r>
              <a:rPr lang="en-US" dirty="0"/>
              <a:t>Lazy loading is prone to this issue.</a:t>
            </a:r>
          </a:p>
        </p:txBody>
      </p:sp>
      <p:pic>
        <p:nvPicPr>
          <p:cNvPr id="102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A0C8BB23-9B35-4D8E-8875-D45DA2B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8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dirty="0"/>
              <a:t> directive in JPQL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6311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Solution for the N+1 problem.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lazily navigating associations, or eagerly retrieving associations that you don’t need.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Careful! If you forget to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sz="2800" dirty="0"/>
              <a:t>” properly, the persistence context will run queries on your behalf while you navigate the lazy associations (the </a:t>
            </a:r>
            <a:r>
              <a:rPr lang="en-US" sz="2800" i="1" dirty="0"/>
              <a:t>N+1 query problem</a:t>
            </a:r>
            <a:r>
              <a:rPr lang="en-US" sz="2800" dirty="0"/>
              <a:t>).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When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we create a new problem: </a:t>
            </a:r>
            <a:r>
              <a:rPr lang="en-US" sz="2800" i="1" dirty="0"/>
              <a:t>The cartesian product problem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2C04D88-3B69-40F6-B9DA-02775D9A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Spring Data JPA and Hibernate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actually using?</a:t>
            </a:r>
          </a:p>
          <a:p>
            <a:r>
              <a:rPr lang="en-US" dirty="0"/>
              <a:t>Who has which responsibility?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Cartesian product problem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s lead to big datasets.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Reading and parsing a big dataset from the database takes some time.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 needs to de-duplicate in-memory: could cause performance issues.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161C80-5E00-2986-28E5-390198D7B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1" t="7601" r="5430" b="16819"/>
          <a:stretch/>
        </p:blipFill>
        <p:spPr>
          <a:xfrm>
            <a:off x="5221996" y="3835633"/>
            <a:ext cx="3756752" cy="28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solution do I use to fix the cartesian product problem?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depends.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Could avoid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 and use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Fetching associations with lazy loading causes more database traffic and latency but </a:t>
            </a:r>
            <a:r>
              <a:rPr lang="en-US" sz="2800" i="1" dirty="0"/>
              <a:t>could</a:t>
            </a:r>
            <a:r>
              <a:rPr lang="en-US" sz="2800" dirty="0"/>
              <a:t> be faster than loading and deduplicating a massive result 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868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MultipleBagFetchException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Hibernate can no longer differentiate between </a:t>
            </a:r>
            <a:r>
              <a:rPr lang="en-US" sz="2800" i="1" dirty="0"/>
              <a:t>information that is supposed to be duplicated </a:t>
            </a:r>
            <a:r>
              <a:rPr lang="en-US" sz="2800" dirty="0"/>
              <a:t>and </a:t>
            </a:r>
            <a:r>
              <a:rPr lang="en-US" sz="2800" i="1" dirty="0"/>
              <a:t>information that was duplicated by the cartesian product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Solution 1: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800" dirty="0"/>
              <a:t> instead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dirty="0"/>
              <a:t> (small datasets only)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Solution 2: Use lazy loading.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8F00C67-08D8-3EEF-D395-221C71F4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10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11981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and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b="1" dirty="0"/>
              <a:t>affects the query </a:t>
            </a:r>
            <a:r>
              <a:rPr lang="en-US" sz="2800" dirty="0"/>
              <a:t>(will use a JOIN operation)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Eager loading </a:t>
            </a:r>
            <a:r>
              <a:rPr lang="en-US" sz="2800" b="1" dirty="0"/>
              <a:t>affects the point in time </a:t>
            </a:r>
            <a:r>
              <a:rPr lang="en-US" sz="2800" dirty="0"/>
              <a:t>when a collection is loaded</a:t>
            </a:r>
          </a:p>
        </p:txBody>
      </p:sp>
    </p:spTree>
    <p:extLst>
      <p:ext uri="{BB962C8B-B14F-4D97-AF65-F5344CB8AC3E}">
        <p14:creationId xmlns:p14="http://schemas.microsoft.com/office/powerpoint/2010/main" val="1397448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Performance tips and common mistakes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59407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4404"/>
            <a:ext cx="9864000" cy="33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Entities come with a lot of overhead (dirty checking, persistence context)</a:t>
            </a:r>
          </a:p>
        </p:txBody>
      </p:sp>
    </p:spTree>
    <p:extLst>
      <p:ext uri="{BB962C8B-B14F-4D97-AF65-F5344CB8AC3E}">
        <p14:creationId xmlns:p14="http://schemas.microsoft.com/office/powerpoint/2010/main" val="613316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your use-case doesn’t require propagating changes to the database, use </a:t>
            </a:r>
            <a:r>
              <a:rPr lang="en-US" sz="2800" b="1" dirty="0"/>
              <a:t>read-only transactions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dirty-checking.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loading the entity in the persistence context.</a:t>
            </a:r>
          </a:p>
        </p:txBody>
      </p:sp>
    </p:spTree>
    <p:extLst>
      <p:ext uri="{BB962C8B-B14F-4D97-AF65-F5344CB8AC3E}">
        <p14:creationId xmlns:p14="http://schemas.microsoft.com/office/powerpoint/2010/main" val="2389961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You can also eliminate entities by using </a:t>
            </a:r>
            <a:r>
              <a:rPr lang="en-US" sz="2800" b="1" dirty="0"/>
              <a:t>DTO projections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Same result as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but allows you to only extract fields that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366337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sz="3600" dirty="0"/>
              <a:t>Tip 2: Read SQL logs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81374"/>
            <a:ext cx="9864000" cy="409193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Don’t 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(statements are always logged to console)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logging framework instead: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logging: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level: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org.hibernate.type.descriptor.sql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trace</a:t>
            </a:r>
          </a:p>
        </p:txBody>
      </p:sp>
    </p:spTree>
    <p:extLst>
      <p:ext uri="{BB962C8B-B14F-4D97-AF65-F5344CB8AC3E}">
        <p14:creationId xmlns:p14="http://schemas.microsoft.com/office/powerpoint/2010/main" val="36027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3: 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07663"/>
            <a:ext cx="9864000" cy="42794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Why would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a test?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clean up data and ensure a deterministic test suite.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Behavior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= rollback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 the Spring </a:t>
            </a:r>
            <a:r>
              <a:rPr lang="en-US" dirty="0" err="1"/>
              <a:t>TestContext</a:t>
            </a:r>
            <a:r>
              <a:rPr lang="en-US" dirty="0"/>
              <a:t> framework, transactions are managed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TransactionalTestExecutionListener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the biggest problem when doing this?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is dangerous as it can hide production issues.</a:t>
            </a:r>
          </a:p>
          <a:p>
            <a:pPr>
              <a:spcAft>
                <a:spcPts val="600"/>
              </a:spcAft>
            </a:pPr>
            <a:r>
              <a:rPr lang="en-US" dirty="0"/>
              <a:t>Solution: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Clean up manually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@AfterEach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078C261-1290-4C96-B0F3-7F586767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What is what?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19"/>
            <a:ext cx="9864000" cy="4984987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JPA </a:t>
            </a:r>
            <a:endParaRPr lang="en-US" sz="2800" i="1" dirty="0"/>
          </a:p>
          <a:p>
            <a:pPr lvl="1">
              <a:spcAft>
                <a:spcPts val="600"/>
              </a:spcAft>
            </a:pPr>
            <a:r>
              <a:rPr lang="en-US" sz="2400" dirty="0"/>
              <a:t>Jakarta Persistence API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Formerly known as Java Persistence API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Specification and interfaces.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Implementation of the JPA API.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Spring Data JPA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Layer on top of JPA which makes interacting with JPA less cumbersome.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Uses Hibernate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5557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057285"/>
          </a:xfrm>
        </p:spPr>
        <p:txBody>
          <a:bodyPr anchor="t">
            <a:normAutofit/>
          </a:bodyPr>
          <a:lstStyle/>
          <a:p>
            <a:r>
              <a:rPr lang="en-US" dirty="0"/>
              <a:t>Tip 4: Use bulk operations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96906"/>
            <a:ext cx="9864000" cy="41875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Anti-pattern: retrieving entities and updating/deleting them one by one.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Try to create an update/delete query for all relevant rows.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not possible to write a general query: think about batch processing and Hibernate memory usage.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hlinkClick r:id="rId2"/>
              </a:rPr>
              <a:t>https://docs.jboss.org/hibernate/core/3.6/reference/en-US/html_single/#batch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90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5: Avoid association fetching anti-patterns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Open Session in View</a:t>
            </a: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Not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directive if necessary to avoid the N+1 problem.</a:t>
            </a:r>
          </a:p>
        </p:txBody>
      </p:sp>
    </p:spTree>
    <p:extLst>
      <p:ext uri="{BB962C8B-B14F-4D97-AF65-F5344CB8AC3E}">
        <p14:creationId xmlns:p14="http://schemas.microsoft.com/office/powerpoint/2010/main" val="865283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1659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6: Use the same database system in your tests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No need for H2, use </a:t>
            </a:r>
            <a:r>
              <a:rPr lang="en-US" sz="2800" i="1" dirty="0" err="1"/>
              <a:t>Testcontainers</a:t>
            </a:r>
            <a:r>
              <a:rPr lang="en-US" sz="2800" dirty="0"/>
              <a:t> for integration tests.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Ensures that your tests are representative for production.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Allows you to use more database specific features.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624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Spot the problems: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Retrieve all comments (using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400" dirty="0"/>
              <a:t>internally)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Give managers a raise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7FF1B22-1B3E-4538-B78C-F1254AD7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71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pic>
        <p:nvPicPr>
          <p:cNvPr id="2050" name="Picture 2" descr="A beginner's guide to entity state transitions with JPA and Hibernate -  Vlad Mihalcea">
            <a:extLst>
              <a:ext uri="{FF2B5EF4-FFF2-40B4-BE49-F238E27FC236}">
                <a16:creationId xmlns:a16="http://schemas.microsoft.com/office/drawing/2014/main" id="{381D251D-9E80-43FA-9B7D-273D35E1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108869"/>
            <a:ext cx="6810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3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8: Use DTOs in the web layer, not entities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Always map entities to a </a:t>
            </a:r>
            <a:r>
              <a:rPr lang="en-US" sz="2800" i="1" dirty="0"/>
              <a:t>data transfer object </a:t>
            </a:r>
            <a:r>
              <a:rPr lang="en-US" sz="2800" dirty="0"/>
              <a:t>(DTO).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security leaks and have a separation between the database model and the web model.</a:t>
            </a:r>
          </a:p>
        </p:txBody>
      </p:sp>
    </p:spTree>
    <p:extLst>
      <p:ext uri="{BB962C8B-B14F-4D97-AF65-F5344CB8AC3E}">
        <p14:creationId xmlns:p14="http://schemas.microsoft.com/office/powerpoint/2010/main" val="3288774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260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9: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if you don’t need the entity contents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returns a proxied </a:t>
            </a:r>
            <a:r>
              <a:rPr lang="en-US" i="1" dirty="0"/>
              <a:t>reference</a:t>
            </a:r>
            <a:r>
              <a:rPr lang="en-US" dirty="0"/>
              <a:t> to an entity, it doesn’t go to the database.</a:t>
            </a:r>
          </a:p>
          <a:p>
            <a:pPr>
              <a:spcAft>
                <a:spcPts val="600"/>
              </a:spcAft>
            </a:pPr>
            <a:r>
              <a:rPr lang="en-US" dirty="0"/>
              <a:t>You can use getters on the proxied reference, but this triggers lazy loading.</a:t>
            </a:r>
          </a:p>
          <a:p>
            <a:pPr>
              <a:spcAft>
                <a:spcPts val="600"/>
              </a:spcAft>
            </a:pPr>
            <a:r>
              <a:rPr lang="en-US" dirty="0"/>
              <a:t>Perfect when you only need the entity for establishing a relationship.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Example: Inserting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PostComment</a:t>
            </a:r>
            <a:r>
              <a:rPr lang="en-US" dirty="0"/>
              <a:t>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1D385B1-3DE8-9E8A-3E89-F4FC39C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97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10: Don’t trust Stack Overflow blindly</a:t>
            </a:r>
          </a:p>
        </p:txBody>
      </p:sp>
      <p:pic>
        <p:nvPicPr>
          <p:cNvPr id="1026" name="Picture 2" descr="25 More StackOverflow Programming Memes That All Devs Can Relate To | by  Sheetal | JavaScript in Plain English">
            <a:extLst>
              <a:ext uri="{FF2B5EF4-FFF2-40B4-BE49-F238E27FC236}">
                <a16:creationId xmlns:a16="http://schemas.microsoft.com/office/drawing/2014/main" id="{7E158610-EAEB-45B5-58B8-E63CBFCC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6" y="1734397"/>
            <a:ext cx="3941687" cy="44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3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Important to realize that using JPA comes with a performance impact.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be afraid to utilize JPA!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Awareness is the most important: know what JPA does for you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658915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Transaction 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41863-9A1B-4B60-A9FA-907C9A89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does Spring manage transactions and</a:t>
            </a:r>
          </a:p>
          <a:p>
            <a:r>
              <a:rPr lang="en-US" dirty="0"/>
              <a:t>how does it map to JPA/Hibernate?</a:t>
            </a:r>
          </a:p>
        </p:txBody>
      </p:sp>
    </p:spTree>
    <p:extLst>
      <p:ext uri="{BB962C8B-B14F-4D97-AF65-F5344CB8AC3E}">
        <p14:creationId xmlns:p14="http://schemas.microsoft.com/office/powerpoint/2010/main" val="492372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2850776"/>
            <a:ext cx="11037346" cy="3377902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800" dirty="0"/>
              <a:t>Slides and demos are available on GitHub.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800" dirty="0">
                <a:hlinkClick r:id="rId2"/>
              </a:rPr>
              <a:t>https://github.com/raoulvdberge/jpa-with-hibernate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513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0C1126-AE06-6F45-5C34-548D612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69C3A1-EA48-682D-2DD6-89FB1C344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154"/>
            <a:ext cx="9864000" cy="45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Vlad </a:t>
            </a:r>
            <a:r>
              <a:rPr lang="en-US" dirty="0" err="1"/>
              <a:t>Micalcea</a:t>
            </a:r>
            <a:r>
              <a:rPr lang="en-US" dirty="0"/>
              <a:t> (Hibernate contributor and expert)</a:t>
            </a:r>
          </a:p>
          <a:p>
            <a:pPr lvl="1"/>
            <a:r>
              <a:rPr lang="en-US" dirty="0">
                <a:hlinkClick r:id="rId2"/>
              </a:rPr>
              <a:t>https://vladmihalcea.com/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https://vladmihalcea.com/the-open-session-in-view-anti-pattern/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https://vladmihalcea.com/eager-fetching-is-a-code-smell/</a:t>
            </a:r>
            <a:endParaRPr lang="en-US" dirty="0"/>
          </a:p>
          <a:p>
            <a:r>
              <a:rPr lang="en-US" dirty="0"/>
              <a:t>Hibernate User Guide</a:t>
            </a:r>
          </a:p>
          <a:p>
            <a:pPr lvl="1"/>
            <a:r>
              <a:rPr lang="en-US" dirty="0">
                <a:hlinkClick r:id="rId5"/>
              </a:rPr>
              <a:t>https://docs.jboss.org/hibernate/orm/current/userguide/html_single/Hibernate_User_Guide.html</a:t>
            </a:r>
            <a:endParaRPr lang="en-US" dirty="0"/>
          </a:p>
          <a:p>
            <a:r>
              <a:rPr lang="en-US" dirty="0"/>
              <a:t>JPA specification</a:t>
            </a:r>
          </a:p>
          <a:p>
            <a:pPr lvl="1"/>
            <a:r>
              <a:rPr lang="en-US" dirty="0">
                <a:hlinkClick r:id="rId6"/>
              </a:rPr>
              <a:t>https://jakarta.ee/specifications/persistence/3.0/jakarta-persistence-spec-3.0.html</a:t>
            </a:r>
            <a:endParaRPr lang="en-US" dirty="0"/>
          </a:p>
          <a:p>
            <a:r>
              <a:rPr lang="en-US" dirty="0"/>
              <a:t>How does Spring Transactional work?</a:t>
            </a:r>
          </a:p>
          <a:p>
            <a:pPr lvl="1"/>
            <a:r>
              <a:rPr lang="en-US" dirty="0">
                <a:hlinkClick r:id="rId7"/>
              </a:rPr>
              <a:t>https://dzone.com/articles/how-does-spring-transactional</a:t>
            </a:r>
            <a:endParaRPr lang="en-US" dirty="0"/>
          </a:p>
          <a:p>
            <a:r>
              <a:rPr lang="en-US" dirty="0"/>
              <a:t>JPA Join Types</a:t>
            </a:r>
          </a:p>
          <a:p>
            <a:pPr lvl="1"/>
            <a:r>
              <a:rPr lang="en-US" dirty="0">
                <a:hlinkClick r:id="rId8"/>
              </a:rPr>
              <a:t>https://www.baeldung.com/jpa-join-types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EntityManager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NL" dirty="0"/>
          </a:p>
        </p:txBody>
      </p:sp>
      <p:pic>
        <p:nvPicPr>
          <p:cNvPr id="6146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CFB9CB21-DCA3-4E72-86F6-28E09C5F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902762" y="2016000"/>
            <a:ext cx="10386475" cy="4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The </a:t>
            </a:r>
            <a:r>
              <a:rPr lang="nl-NL" dirty="0" err="1"/>
              <a:t>persistence</a:t>
            </a:r>
            <a:r>
              <a:rPr lang="nl-NL" dirty="0"/>
              <a:t> context tracks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in memory (</a:t>
            </a:r>
            <a:r>
              <a:rPr lang="nl-NL" dirty="0" err="1"/>
              <a:t>the</a:t>
            </a:r>
            <a:r>
              <a:rPr lang="nl-NL" dirty="0"/>
              <a:t> first level cache)</a:t>
            </a:r>
          </a:p>
          <a:p>
            <a:r>
              <a:rPr lang="nl-NL" dirty="0"/>
              <a:t>In JPA: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In </a:t>
            </a:r>
            <a:r>
              <a:rPr lang="nl-NL" dirty="0" err="1"/>
              <a:t>Hibernate</a:t>
            </a:r>
            <a:r>
              <a:rPr lang="nl-NL" dirty="0"/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A database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.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transactions.</a:t>
            </a:r>
          </a:p>
          <a:p>
            <a:pPr lvl="1"/>
            <a:r>
              <a:rPr lang="nl-NL" dirty="0"/>
              <a:t>Open </a:t>
            </a:r>
            <a:r>
              <a:rPr lang="nl-NL" dirty="0" err="1"/>
              <a:t>Session</a:t>
            </a:r>
            <a:r>
              <a:rPr lang="nl-NL" dirty="0"/>
              <a:t> In View (a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per </a:t>
            </a:r>
            <a:r>
              <a:rPr lang="nl-NL" dirty="0" err="1"/>
              <a:t>request</a:t>
            </a:r>
            <a:r>
              <a:rPr lang="nl-NL" dirty="0"/>
              <a:t>)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a single business </a:t>
            </a:r>
            <a:r>
              <a:rPr lang="nl-NL" dirty="0" err="1"/>
              <a:t>use</a:t>
            </a:r>
            <a:r>
              <a:rPr lang="nl-NL" dirty="0"/>
              <a:t> case/transaction.</a:t>
            </a:r>
          </a:p>
          <a:p>
            <a:pPr lvl="1"/>
            <a:r>
              <a:rPr lang="nl-NL" dirty="0"/>
              <a:t>“Transaction </a:t>
            </a:r>
            <a:r>
              <a:rPr lang="nl-NL" dirty="0" err="1"/>
              <a:t>Scoped</a:t>
            </a:r>
            <a:r>
              <a:rPr lang="nl-NL" dirty="0"/>
              <a:t> </a:t>
            </a:r>
            <a:r>
              <a:rPr lang="nl-NL" dirty="0" err="1"/>
              <a:t>Persistence</a:t>
            </a:r>
            <a:r>
              <a:rPr lang="nl-NL" dirty="0"/>
              <a:t> Context”</a:t>
            </a:r>
          </a:p>
          <a:p>
            <a:pPr lvl="1"/>
            <a:r>
              <a:rPr lang="nl-NL" dirty="0"/>
              <a:t>A new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per transaction.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91320E94-7F68-46ED-8EFF-AC103B030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8022733" y="5332144"/>
            <a:ext cx="3311579" cy="1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Who does what?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D948DDD-1E62-420D-AE42-CA0BD968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6668"/>
              </p:ext>
            </p:extLst>
          </p:nvPr>
        </p:nvGraphicFramePr>
        <p:xfrm>
          <a:off x="2279910" y="1938726"/>
          <a:ext cx="7160304" cy="299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432">
                  <a:extLst>
                    <a:ext uri="{9D8B030D-6E8A-4147-A177-3AD203B41FA5}">
                      <a16:colId xmlns:a16="http://schemas.microsoft.com/office/drawing/2014/main" val="1692946377"/>
                    </a:ext>
                  </a:extLst>
                </a:gridCol>
                <a:gridCol w="3577872">
                  <a:extLst>
                    <a:ext uri="{9D8B030D-6E8A-4147-A177-3AD203B41FA5}">
                      <a16:colId xmlns:a16="http://schemas.microsoft.com/office/drawing/2014/main" val="1475267231"/>
                    </a:ext>
                  </a:extLst>
                </a:gridCol>
              </a:tblGrid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What</a:t>
                      </a:r>
                      <a:r>
                        <a:rPr lang="nl-BE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Project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171"/>
                  </a:ext>
                </a:extLst>
              </a:tr>
              <a:tr h="358103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EntityManager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02622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480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CrudRepository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Data 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04686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@Transactional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Transaction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40119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1915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JPQL/HQL (</a:t>
                      </a:r>
                      <a:r>
                        <a:rPr lang="nl-BE" dirty="0" err="1"/>
                        <a:t>implementation</a:t>
                      </a:r>
                      <a:r>
                        <a:rPr lang="nl-BE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261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E8C2F-0717-4D42-B44A-CAECCF122A1A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73fd6a0-a740-4ca0-a47f-6beba88ccc7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2459</Words>
  <Application>Microsoft Office PowerPoint</Application>
  <PresentationFormat>Breedbeeld</PresentationFormat>
  <Paragraphs>292</Paragraphs>
  <Slides>61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61</vt:i4>
      </vt:variant>
    </vt:vector>
  </HeadingPairs>
  <TitlesOfParts>
    <vt:vector size="65" baseType="lpstr">
      <vt:lpstr>Arial</vt:lpstr>
      <vt:lpstr>Courier New</vt:lpstr>
      <vt:lpstr>Info Support - licht</vt:lpstr>
      <vt:lpstr>Info Support - donker</vt:lpstr>
      <vt:lpstr>JPA with Hibernate</vt:lpstr>
      <vt:lpstr>Raoul Van den Berge</vt:lpstr>
      <vt:lpstr>Content</vt:lpstr>
      <vt:lpstr>Spring Data JPA and Hibernate</vt:lpstr>
      <vt:lpstr>What is what?</vt:lpstr>
      <vt:lpstr>Transaction management</vt:lpstr>
      <vt:lpstr>EntityManager vs Session</vt:lpstr>
      <vt:lpstr>Persistence context</vt:lpstr>
      <vt:lpstr>Who does what?</vt:lpstr>
      <vt:lpstr>Accessing the persistence context</vt:lpstr>
      <vt:lpstr>Transaction management in Spring</vt:lpstr>
      <vt:lpstr>Loading associations: best practices</vt:lpstr>
      <vt:lpstr>Demo setup</vt:lpstr>
      <vt:lpstr>Problem</vt:lpstr>
      <vt:lpstr>Solution 1: Use lazy loading with FetchType.LAZY</vt:lpstr>
      <vt:lpstr>PowerPoint-presentatie</vt:lpstr>
      <vt:lpstr>Open Session in View?!</vt:lpstr>
      <vt:lpstr>Advice</vt:lpstr>
      <vt:lpstr>Problem: LazyInitializationException</vt:lpstr>
      <vt:lpstr>Open Session in View (OSIV)</vt:lpstr>
      <vt:lpstr>Solution 2: Use eager loading with FetchType.EAGER</vt:lpstr>
      <vt:lpstr>Lazy loading vs eager loading</vt:lpstr>
      <vt:lpstr>Advice</vt:lpstr>
      <vt:lpstr>Advice</vt:lpstr>
      <vt:lpstr>Solution 3: use @Transactional</vt:lpstr>
      <vt:lpstr>Where to use @Transactional</vt:lpstr>
      <vt:lpstr>When to use @Transactional</vt:lpstr>
      <vt:lpstr>Solution 4: custom query with JPQL JOIN FETCH</vt:lpstr>
      <vt:lpstr>JOIN FETCH with projections</vt:lpstr>
      <vt:lpstr>Schema generation and validation</vt:lpstr>
      <vt:lpstr>Schema generation</vt:lpstr>
      <vt:lpstr>Schema generation</vt:lpstr>
      <vt:lpstr>Schema validation</vt:lpstr>
      <vt:lpstr>Integration testing</vt:lpstr>
      <vt:lpstr>JPQL</vt:lpstr>
      <vt:lpstr>Why use JPQL?</vt:lpstr>
      <vt:lpstr>JPQL vs auto-generated repository methods</vt:lpstr>
      <vt:lpstr>The N+1 query problem</vt:lpstr>
      <vt:lpstr>JOIN FETCH directive in JPQL</vt:lpstr>
      <vt:lpstr>Cartesian product problem</vt:lpstr>
      <vt:lpstr>What solution do I use to fix the cartesian product problem?</vt:lpstr>
      <vt:lpstr>MultipleBagFetchException</vt:lpstr>
      <vt:lpstr>Difference between JOIN FETCH and eager loading</vt:lpstr>
      <vt:lpstr>Performance tips and common mistakes</vt:lpstr>
      <vt:lpstr>Tip 1: Avoid entity overhead</vt:lpstr>
      <vt:lpstr>Tip 1: Avoid entity overhead</vt:lpstr>
      <vt:lpstr>Tip 1: Avoid entity overhead</vt:lpstr>
      <vt:lpstr>Tip 2: Read SQL logs</vt:lpstr>
      <vt:lpstr>Tip 3: Don’t use @Transactional in tests</vt:lpstr>
      <vt:lpstr>Tip 4: Use bulk operations</vt:lpstr>
      <vt:lpstr>Tip 5: Avoid association fetching anti-patterns</vt:lpstr>
      <vt:lpstr>Tip 6: Use the same database system in your tests</vt:lpstr>
      <vt:lpstr>Tip 7: Understand @Transactional semantics</vt:lpstr>
      <vt:lpstr>Tip 7: Understand @Transactional semantics</vt:lpstr>
      <vt:lpstr>Tip 8: Use DTOs in the web layer, not entities</vt:lpstr>
      <vt:lpstr>Tip 9: Use getReferenceById instead of findById if you don’t need the entity contents</vt:lpstr>
      <vt:lpstr>Tip 10: Don’t trust Stack Overflow blindly</vt:lpstr>
      <vt:lpstr>In conclusion…</vt:lpstr>
      <vt:lpstr>Further resources</vt:lpstr>
      <vt:lpstr>Further resources</vt:lpstr>
      <vt:lpstr>Further resources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Inge de Boer</dc:creator>
  <dc:description>Template by Orange Pepper_x000d_
Design by Beeldenfabriek_x000d_
2018</dc:description>
  <cp:lastModifiedBy>Raoul Van den Berge</cp:lastModifiedBy>
  <cp:revision>712</cp:revision>
  <dcterms:created xsi:type="dcterms:W3CDTF">2019-10-24T11:16:29Z</dcterms:created>
  <dcterms:modified xsi:type="dcterms:W3CDTF">2023-04-16T13:47:39Z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