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9" r:id="rId5"/>
  </p:sldMasterIdLst>
  <p:notesMasterIdLst>
    <p:notesMasterId r:id="rId63"/>
  </p:notesMasterIdLst>
  <p:handoutMasterIdLst>
    <p:handoutMasterId r:id="rId64"/>
  </p:handoutMasterIdLst>
  <p:sldIdLst>
    <p:sldId id="256" r:id="rId6"/>
    <p:sldId id="284" r:id="rId7"/>
    <p:sldId id="257" r:id="rId8"/>
    <p:sldId id="304" r:id="rId9"/>
    <p:sldId id="306" r:id="rId10"/>
    <p:sldId id="314" r:id="rId11"/>
    <p:sldId id="312" r:id="rId12"/>
    <p:sldId id="315" r:id="rId13"/>
    <p:sldId id="307" r:id="rId14"/>
    <p:sldId id="317" r:id="rId15"/>
    <p:sldId id="313" r:id="rId16"/>
    <p:sldId id="258" r:id="rId17"/>
    <p:sldId id="326" r:id="rId18"/>
    <p:sldId id="322" r:id="rId19"/>
    <p:sldId id="281" r:id="rId20"/>
    <p:sldId id="268" r:id="rId21"/>
    <p:sldId id="261" r:id="rId22"/>
    <p:sldId id="259" r:id="rId23"/>
    <p:sldId id="321" r:id="rId24"/>
    <p:sldId id="263" r:id="rId25"/>
    <p:sldId id="267" r:id="rId26"/>
    <p:sldId id="269" r:id="rId27"/>
    <p:sldId id="270" r:id="rId28"/>
    <p:sldId id="260" r:id="rId29"/>
    <p:sldId id="323" r:id="rId30"/>
    <p:sldId id="275" r:id="rId31"/>
    <p:sldId id="276" r:id="rId32"/>
    <p:sldId id="278" r:id="rId33"/>
    <p:sldId id="279" r:id="rId34"/>
    <p:sldId id="280" r:id="rId35"/>
    <p:sldId id="282" r:id="rId36"/>
    <p:sldId id="283" r:id="rId37"/>
    <p:sldId id="285" r:id="rId38"/>
    <p:sldId id="286" r:id="rId39"/>
    <p:sldId id="277" r:id="rId40"/>
    <p:sldId id="287" r:id="rId41"/>
    <p:sldId id="289" r:id="rId42"/>
    <p:sldId id="329" r:id="rId43"/>
    <p:sldId id="327" r:id="rId44"/>
    <p:sldId id="328" r:id="rId45"/>
    <p:sldId id="291" r:id="rId46"/>
    <p:sldId id="293" r:id="rId47"/>
    <p:sldId id="294" r:id="rId48"/>
    <p:sldId id="295" r:id="rId49"/>
    <p:sldId id="296" r:id="rId50"/>
    <p:sldId id="297" r:id="rId51"/>
    <p:sldId id="298" r:id="rId52"/>
    <p:sldId id="299" r:id="rId53"/>
    <p:sldId id="300" r:id="rId54"/>
    <p:sldId id="302" r:id="rId55"/>
    <p:sldId id="303" r:id="rId56"/>
    <p:sldId id="309" r:id="rId57"/>
    <p:sldId id="324" r:id="rId58"/>
    <p:sldId id="305" r:id="rId59"/>
    <p:sldId id="318" r:id="rId60"/>
    <p:sldId id="319" r:id="rId61"/>
    <p:sldId id="320" r:id="rId62"/>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5F5F"/>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170" autoAdjust="0"/>
    <p:restoredTop sz="80508" autoAdjust="0"/>
  </p:normalViewPr>
  <p:slideViewPr>
    <p:cSldViewPr snapToGrid="0" showGuides="1">
      <p:cViewPr varScale="1">
        <p:scale>
          <a:sx n="98" d="100"/>
          <a:sy n="98" d="100"/>
        </p:scale>
        <p:origin x="1402" y="6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1448"/>
    </p:cViewPr>
  </p:sorterViewPr>
  <p:notesViewPr>
    <p:cSldViewPr snapToGrid="0" showGuides="1">
      <p:cViewPr varScale="1">
        <p:scale>
          <a:sx n="81" d="100"/>
          <a:sy n="81" d="100"/>
        </p:scale>
        <p:origin x="3144"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viewProps" Target="viewProps.xml"/><Relationship Id="rId5" Type="http://schemas.openxmlformats.org/officeDocument/2006/relationships/slideMaster" Target="slideMasters/slideMaster2.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89594637-A3CC-4652-9B90-35AB7373D25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a:extLst>
              <a:ext uri="{FF2B5EF4-FFF2-40B4-BE49-F238E27FC236}">
                <a16:creationId xmlns:a16="http://schemas.microsoft.com/office/drawing/2014/main" id="{1D557059-6594-4B57-A484-2830965875C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532B83F-F844-4C18-98E8-7C33F4B39DE0}" type="datetimeFigureOut">
              <a:rPr lang="nl-NL" smtClean="0"/>
              <a:t>11-10-2022</a:t>
            </a:fld>
            <a:endParaRPr lang="nl-NL"/>
          </a:p>
        </p:txBody>
      </p:sp>
      <p:sp>
        <p:nvSpPr>
          <p:cNvPr id="4" name="Tijdelijke aanduiding voor voettekst 3">
            <a:extLst>
              <a:ext uri="{FF2B5EF4-FFF2-40B4-BE49-F238E27FC236}">
                <a16:creationId xmlns:a16="http://schemas.microsoft.com/office/drawing/2014/main" id="{E20DCB52-8F1D-4362-8B41-F61F774D56F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a:extLst>
              <a:ext uri="{FF2B5EF4-FFF2-40B4-BE49-F238E27FC236}">
                <a16:creationId xmlns:a16="http://schemas.microsoft.com/office/drawing/2014/main" id="{B73637DC-371B-45AA-8745-1A61A278CD0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8F98C19-4A9E-4352-9074-F1483ACD97CE}" type="slidenum">
              <a:rPr lang="nl-NL" smtClean="0"/>
              <a:t>‹nr.›</a:t>
            </a:fld>
            <a:endParaRPr lang="nl-NL"/>
          </a:p>
        </p:txBody>
      </p:sp>
    </p:spTree>
    <p:extLst>
      <p:ext uri="{BB962C8B-B14F-4D97-AF65-F5344CB8AC3E}">
        <p14:creationId xmlns:p14="http://schemas.microsoft.com/office/powerpoint/2010/main" val="14350915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396D34-C2B8-41FF-AE69-48AE3B3D8E8B}" type="datetimeFigureOut">
              <a:rPr lang="nl-NL" smtClean="0"/>
              <a:t>11-10-2022</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70B036-1422-4C36-8158-C30E1C0769EB}" type="slidenum">
              <a:rPr lang="nl-NL" smtClean="0"/>
              <a:t>‹nr.›</a:t>
            </a:fld>
            <a:endParaRPr lang="nl-NL"/>
          </a:p>
        </p:txBody>
      </p:sp>
    </p:spTree>
    <p:extLst>
      <p:ext uri="{BB962C8B-B14F-4D97-AF65-F5344CB8AC3E}">
        <p14:creationId xmlns:p14="http://schemas.microsoft.com/office/powerpoint/2010/main" val="178229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4970B036-1422-4C36-8158-C30E1C0769EB}" type="slidenum">
              <a:rPr lang="nl-NL" smtClean="0"/>
              <a:t>3</a:t>
            </a:fld>
            <a:endParaRPr lang="nl-NL"/>
          </a:p>
        </p:txBody>
      </p:sp>
    </p:spTree>
    <p:extLst>
      <p:ext uri="{BB962C8B-B14F-4D97-AF65-F5344CB8AC3E}">
        <p14:creationId xmlns:p14="http://schemas.microsoft.com/office/powerpoint/2010/main" val="233232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4970B036-1422-4C36-8158-C30E1C0769EB}" type="slidenum">
              <a:rPr lang="nl-NL" smtClean="0"/>
              <a:t>19</a:t>
            </a:fld>
            <a:endParaRPr lang="nl-NL"/>
          </a:p>
        </p:txBody>
      </p:sp>
    </p:spTree>
    <p:extLst>
      <p:ext uri="{BB962C8B-B14F-4D97-AF65-F5344CB8AC3E}">
        <p14:creationId xmlns:p14="http://schemas.microsoft.com/office/powerpoint/2010/main" val="2728120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spcAft>
                <a:spcPts val="600"/>
              </a:spcAft>
            </a:pPr>
            <a:r>
              <a:rPr lang="en-US" dirty="0"/>
              <a:t>The service layer opens and closes a database transaction, but afterward, there is no explicit transaction going on. For this reason, </a:t>
            </a:r>
            <a:r>
              <a:rPr lang="en-US" b="1" dirty="0"/>
              <a:t>every additional statement issued from the UI rendering phase is executed in auto-commit mode</a:t>
            </a:r>
            <a:r>
              <a:rPr lang="en-US" dirty="0"/>
              <a:t>. Auto-commit puts pressure on the database server because each statement must flush the transaction log to disk, therefore causing a lot of I/O traffic on the database side.</a:t>
            </a:r>
          </a:p>
          <a:p>
            <a:pPr>
              <a:spcAft>
                <a:spcPts val="600"/>
              </a:spcAft>
            </a:pPr>
            <a:endParaRPr lang="en-US" dirty="0"/>
          </a:p>
          <a:p>
            <a:pPr>
              <a:spcAft>
                <a:spcPts val="600"/>
              </a:spcAft>
            </a:pPr>
            <a:r>
              <a:rPr lang="en-US" dirty="0"/>
              <a:t>There is </a:t>
            </a:r>
            <a:r>
              <a:rPr lang="en-US" b="1" dirty="0"/>
              <a:t>no separation of concerns </a:t>
            </a:r>
            <a:r>
              <a:rPr lang="en-US" dirty="0"/>
              <a:t>anymore because SQL statements are generated both by the service layer and by the UI rendering process.</a:t>
            </a:r>
          </a:p>
          <a:p>
            <a:pPr>
              <a:spcAft>
                <a:spcPts val="600"/>
              </a:spcAft>
            </a:pPr>
            <a:endParaRPr lang="en-US" dirty="0"/>
          </a:p>
          <a:p>
            <a:pPr>
              <a:spcAft>
                <a:spcPts val="600"/>
              </a:spcAft>
            </a:pPr>
            <a:r>
              <a:rPr lang="en-US" dirty="0"/>
              <a:t>Hard to get rid of in badly tested projects.</a:t>
            </a:r>
          </a:p>
          <a:p>
            <a:pPr>
              <a:spcAft>
                <a:spcPts val="600"/>
              </a:spcAft>
            </a:pPr>
            <a:endParaRPr lang="en-US" dirty="0"/>
          </a:p>
          <a:p>
            <a:pPr>
              <a:spcAft>
                <a:spcPts val="600"/>
              </a:spcAft>
            </a:pPr>
            <a:r>
              <a:rPr lang="en-US" dirty="0"/>
              <a:t>The UI layer is limited to navigating associations which can, in turn, trigger </a:t>
            </a:r>
            <a:r>
              <a:rPr lang="en-US" b="1" dirty="0"/>
              <a:t>N+1 query problems</a:t>
            </a:r>
            <a:r>
              <a:rPr lang="en-US" dirty="0"/>
              <a:t>. </a:t>
            </a:r>
          </a:p>
          <a:p>
            <a:pPr>
              <a:spcAft>
                <a:spcPts val="600"/>
              </a:spcAft>
            </a:pPr>
            <a:endParaRPr lang="en-US" dirty="0"/>
          </a:p>
          <a:p>
            <a:pPr>
              <a:spcAft>
                <a:spcPts val="600"/>
              </a:spcAft>
            </a:pPr>
            <a:r>
              <a:rPr lang="en-US" dirty="0"/>
              <a:t>The database connection is held throughout the UI rendering phase, which </a:t>
            </a:r>
            <a:r>
              <a:rPr lang="en-US" b="1" dirty="0"/>
              <a:t>increases connection lease time and limits the overall transaction throughput due to congestion </a:t>
            </a:r>
            <a:r>
              <a:rPr lang="en-US" dirty="0"/>
              <a:t>on the database connection pool. </a:t>
            </a:r>
          </a:p>
          <a:p>
            <a:endParaRPr lang="nl-NL" dirty="0"/>
          </a:p>
        </p:txBody>
      </p:sp>
      <p:sp>
        <p:nvSpPr>
          <p:cNvPr id="4" name="Tijdelijke aanduiding voor dianummer 3"/>
          <p:cNvSpPr>
            <a:spLocks noGrp="1"/>
          </p:cNvSpPr>
          <p:nvPr>
            <p:ph type="sldNum" sz="quarter" idx="5"/>
          </p:nvPr>
        </p:nvSpPr>
        <p:spPr/>
        <p:txBody>
          <a:bodyPr/>
          <a:lstStyle/>
          <a:p>
            <a:fld id="{4970B036-1422-4C36-8158-C30E1C0769EB}" type="slidenum">
              <a:rPr lang="nl-NL" smtClean="0"/>
              <a:t>23</a:t>
            </a:fld>
            <a:endParaRPr lang="nl-NL"/>
          </a:p>
        </p:txBody>
      </p:sp>
    </p:spTree>
    <p:extLst>
      <p:ext uri="{BB962C8B-B14F-4D97-AF65-F5344CB8AC3E}">
        <p14:creationId xmlns:p14="http://schemas.microsoft.com/office/powerpoint/2010/main" val="2348793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4970B036-1422-4C36-8158-C30E1C0769EB}" type="slidenum">
              <a:rPr lang="nl-NL" smtClean="0"/>
              <a:t>34</a:t>
            </a:fld>
            <a:endParaRPr lang="nl-NL"/>
          </a:p>
        </p:txBody>
      </p:sp>
    </p:spTree>
    <p:extLst>
      <p:ext uri="{BB962C8B-B14F-4D97-AF65-F5344CB8AC3E}">
        <p14:creationId xmlns:p14="http://schemas.microsoft.com/office/powerpoint/2010/main" val="1555721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4970B036-1422-4C36-8158-C30E1C0769EB}" type="slidenum">
              <a:rPr lang="nl-NL" smtClean="0"/>
              <a:t>36</a:t>
            </a:fld>
            <a:endParaRPr lang="nl-NL"/>
          </a:p>
        </p:txBody>
      </p:sp>
    </p:spTree>
    <p:extLst>
      <p:ext uri="{BB962C8B-B14F-4D97-AF65-F5344CB8AC3E}">
        <p14:creationId xmlns:p14="http://schemas.microsoft.com/office/powerpoint/2010/main" val="1846876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4970B036-1422-4C36-8158-C30E1C0769EB}" type="slidenum">
              <a:rPr lang="nl-NL" smtClean="0"/>
              <a:t>37</a:t>
            </a:fld>
            <a:endParaRPr lang="nl-NL"/>
          </a:p>
        </p:txBody>
      </p:sp>
    </p:spTree>
    <p:extLst>
      <p:ext uri="{BB962C8B-B14F-4D97-AF65-F5344CB8AC3E}">
        <p14:creationId xmlns:p14="http://schemas.microsoft.com/office/powerpoint/2010/main" val="35706099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4970B036-1422-4C36-8158-C30E1C0769EB}" type="slidenum">
              <a:rPr lang="nl-NL" smtClean="0"/>
              <a:t>38</a:t>
            </a:fld>
            <a:endParaRPr lang="nl-NL"/>
          </a:p>
        </p:txBody>
      </p:sp>
    </p:spTree>
    <p:extLst>
      <p:ext uri="{BB962C8B-B14F-4D97-AF65-F5344CB8AC3E}">
        <p14:creationId xmlns:p14="http://schemas.microsoft.com/office/powerpoint/2010/main" val="2448514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4970B036-1422-4C36-8158-C30E1C0769EB}" type="slidenum">
              <a:rPr lang="nl-NL" smtClean="0"/>
              <a:t>39</a:t>
            </a:fld>
            <a:endParaRPr lang="nl-NL"/>
          </a:p>
        </p:txBody>
      </p:sp>
    </p:spTree>
    <p:extLst>
      <p:ext uri="{BB962C8B-B14F-4D97-AF65-F5344CB8AC3E}">
        <p14:creationId xmlns:p14="http://schemas.microsoft.com/office/powerpoint/2010/main" val="37955903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4970B036-1422-4C36-8158-C30E1C0769EB}" type="slidenum">
              <a:rPr lang="nl-NL" smtClean="0"/>
              <a:t>57</a:t>
            </a:fld>
            <a:endParaRPr lang="nl-NL"/>
          </a:p>
        </p:txBody>
      </p:sp>
    </p:spTree>
    <p:extLst>
      <p:ext uri="{BB962C8B-B14F-4D97-AF65-F5344CB8AC3E}">
        <p14:creationId xmlns:p14="http://schemas.microsoft.com/office/powerpoint/2010/main" val="17819681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2387600"/>
          </a:xfrm>
        </p:spPr>
        <p:txBody>
          <a:bodyPr anchor="t" anchorCtr="0"/>
          <a:lstStyle>
            <a:lvl1pPr algn="l">
              <a:defRPr sz="4700">
                <a:solidFill>
                  <a:schemeClr val="bg1"/>
                </a:solidFill>
              </a:defRPr>
            </a:lvl1pPr>
          </a:lstStyle>
          <a:p>
            <a:r>
              <a:rPr lang="nl-NL"/>
              <a:t>Klik om de stijl te bewerken</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nl-NL" dirty="0"/>
          </a:p>
        </p:txBody>
      </p:sp>
      <p:grpSp>
        <p:nvGrpSpPr>
          <p:cNvPr id="15" name="Groep 14">
            <a:extLst>
              <a:ext uri="{FF2B5EF4-FFF2-40B4-BE49-F238E27FC236}">
                <a16:creationId xmlns:a16="http://schemas.microsoft.com/office/drawing/2014/main" id="{50B04124-1E68-4203-A398-300DE8A9B0B3}"/>
              </a:ext>
            </a:extLst>
          </p:cNvPr>
          <p:cNvGrpSpPr/>
          <p:nvPr userDrawn="1"/>
        </p:nvGrpSpPr>
        <p:grpSpPr>
          <a:xfrm>
            <a:off x="-2172832" y="152630"/>
            <a:ext cx="2046443" cy="2135136"/>
            <a:chOff x="-2172832" y="1897500"/>
            <a:chExt cx="2046443" cy="2135136"/>
          </a:xfrm>
        </p:grpSpPr>
        <p:sp>
          <p:nvSpPr>
            <p:cNvPr id="16" name="Toelichting 2">
              <a:extLst>
                <a:ext uri="{FF2B5EF4-FFF2-40B4-BE49-F238E27FC236}">
                  <a16:creationId xmlns:a16="http://schemas.microsoft.com/office/drawing/2014/main" id="{EF5FCD81-6E8D-44ED-B3BB-3D7A2722A3CE}"/>
                </a:ext>
              </a:extLst>
            </p:cNvPr>
            <p:cNvSpPr txBox="1"/>
            <p:nvPr userDrawn="1"/>
          </p:nvSpPr>
          <p:spPr>
            <a:xfrm>
              <a:off x="-2172832" y="1897500"/>
              <a:ext cx="2046443" cy="1846659"/>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Nieuwe dia</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aseline="0" noProof="1">
                  <a:solidFill>
                    <a:schemeClr val="tx1"/>
                  </a:solidFill>
                  <a:latin typeface="+mn-lt"/>
                  <a:cs typeface="Arial" panose="020B0604020202020204" pitchFamily="34" charset="0"/>
                </a:rPr>
                <a:t>-tab </a:t>
              </a:r>
              <a:r>
                <a:rPr lang="nl-NL" sz="1000" u="sng" baseline="0" noProof="1">
                  <a:solidFill>
                    <a:schemeClr val="tx1"/>
                  </a:solidFill>
                  <a:latin typeface="+mn-lt"/>
                  <a:cs typeface="Arial" panose="020B0604020202020204" pitchFamily="34" charset="0"/>
                </a:rPr>
                <a:t>op het tekstje onder </a:t>
              </a:r>
              <a:r>
                <a:rPr lang="nl-NL" sz="1000" baseline="0" noProof="1">
                  <a:solidFill>
                    <a:schemeClr val="tx1"/>
                  </a:solidFill>
                  <a:latin typeface="+mn-lt"/>
                  <a:cs typeface="Arial" panose="020B0604020202020204" pitchFamily="34" charset="0"/>
                </a:rPr>
                <a:t>het pictogram </a:t>
              </a:r>
              <a:r>
                <a:rPr lang="nl-NL" sz="1000" b="1" baseline="0" noProof="1">
                  <a:solidFill>
                    <a:schemeClr val="tx1"/>
                  </a:solidFill>
                  <a:latin typeface="+mn-lt"/>
                  <a:cs typeface="Arial" panose="020B0604020202020204" pitchFamily="34" charset="0"/>
                </a:rPr>
                <a:t>Nieuwe dia</a:t>
              </a:r>
              <a:r>
                <a:rPr lang="nl-NL" sz="1000" baseline="0" noProof="1">
                  <a:solidFill>
                    <a:schemeClr val="tx1"/>
                  </a:solidFill>
                  <a:latin typeface="+mn-lt"/>
                  <a:cs typeface="Arial" panose="020B0604020202020204" pitchFamily="34" charset="0"/>
                </a:rPr>
                <a:t>:</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1" baseline="0" noProof="1">
                <a:solidFill>
                  <a:schemeClr val="tx1"/>
                </a:solidFill>
                <a:latin typeface="+mn-lt"/>
                <a:cs typeface="Arial" panose="020B0604020202020204" pitchFamily="34" charset="0"/>
              </a:endParaRPr>
            </a:p>
            <a:p>
              <a:pPr>
                <a:lnSpc>
                  <a:spcPct val="100000"/>
                </a:lnSpc>
              </a:pPr>
              <a:r>
                <a:rPr lang="nl-NL" sz="1000" b="1" baseline="0" noProof="1">
                  <a:solidFill>
                    <a:schemeClr val="accent2"/>
                  </a:solidFill>
                  <a:latin typeface="+mn-lt"/>
                  <a:cs typeface="Arial" panose="020B0604020202020204" pitchFamily="34" charset="0"/>
                </a:rPr>
                <a:t>Andere indeling voor huidige dia</a:t>
              </a:r>
            </a:p>
            <a:p>
              <a:pPr>
                <a:lnSpc>
                  <a:spcPct val="100000"/>
                </a:lnSpc>
              </a:pPr>
              <a:r>
                <a:rPr lang="nl-NL" sz="1000" b="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0" baseline="0" noProof="1">
                  <a:solidFill>
                    <a:schemeClr val="tx1"/>
                  </a:solidFill>
                  <a:latin typeface="+mn-lt"/>
                  <a:cs typeface="Arial" panose="020B0604020202020204" pitchFamily="34" charset="0"/>
                </a:rPr>
                <a:t>-tab op Indeling:</a:t>
              </a:r>
            </a:p>
          </p:txBody>
        </p:sp>
        <p:pic>
          <p:nvPicPr>
            <p:cNvPr id="17" name="Afbeelding 16">
              <a:extLst>
                <a:ext uri="{FF2B5EF4-FFF2-40B4-BE49-F238E27FC236}">
                  <a16:creationId xmlns:a16="http://schemas.microsoft.com/office/drawing/2014/main" id="{EC14DE48-4F0E-43EC-B736-6BEEB06E6521}"/>
                </a:ext>
              </a:extLst>
            </p:cNvPr>
            <p:cNvPicPr>
              <a:picLocks noChangeAspect="1"/>
            </p:cNvPicPr>
            <p:nvPr userDrawn="1"/>
          </p:nvPicPr>
          <p:blipFill>
            <a:blip r:embed="rId2"/>
            <a:stretch>
              <a:fillRect/>
            </a:stretch>
          </p:blipFill>
          <p:spPr>
            <a:xfrm>
              <a:off x="-1720819" y="2405204"/>
              <a:ext cx="514350" cy="762000"/>
            </a:xfrm>
            <a:prstGeom prst="rect">
              <a:avLst/>
            </a:prstGeom>
          </p:spPr>
        </p:pic>
        <p:sp>
          <p:nvSpPr>
            <p:cNvPr id="18" name="Pijl: links 17">
              <a:extLst>
                <a:ext uri="{FF2B5EF4-FFF2-40B4-BE49-F238E27FC236}">
                  <a16:creationId xmlns:a16="http://schemas.microsoft.com/office/drawing/2014/main" id="{BEFD3151-502C-4722-9080-A1720BC9EAF8}"/>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19" name="Afbeelding 18">
              <a:extLst>
                <a:ext uri="{FF2B5EF4-FFF2-40B4-BE49-F238E27FC236}">
                  <a16:creationId xmlns:a16="http://schemas.microsoft.com/office/drawing/2014/main" id="{24130D00-8AA9-4DA1-8F00-36B2187743C9}"/>
                </a:ext>
              </a:extLst>
            </p:cNvPr>
            <p:cNvPicPr>
              <a:picLocks noChangeAspect="1"/>
            </p:cNvPicPr>
            <p:nvPr userDrawn="1"/>
          </p:nvPicPr>
          <p:blipFill>
            <a:blip r:embed="rId3"/>
            <a:stretch>
              <a:fillRect/>
            </a:stretch>
          </p:blipFill>
          <p:spPr>
            <a:xfrm>
              <a:off x="-1730279" y="3784986"/>
              <a:ext cx="962025" cy="247650"/>
            </a:xfrm>
            <a:prstGeom prst="rect">
              <a:avLst/>
            </a:prstGeom>
          </p:spPr>
        </p:pic>
      </p:grpSp>
      <p:pic>
        <p:nvPicPr>
          <p:cNvPr id="22" name="Afbeelding 21" descr="Afbeelding met tekst, kruiswoordpuzzel&#10;&#10;Beschrijving is gegenereerd met hoge betrouwbaarheid">
            <a:extLst>
              <a:ext uri="{FF2B5EF4-FFF2-40B4-BE49-F238E27FC236}">
                <a16:creationId xmlns:a16="http://schemas.microsoft.com/office/drawing/2014/main" id="{B13FCDC4-A14A-484F-9DBF-06586F7A83D2}"/>
              </a:ext>
            </a:extLst>
          </p:cNvPr>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792000" y="891306"/>
            <a:ext cx="266699" cy="222250"/>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5" cstate="hqprint">
            <a:extLst>
              <a:ext uri="{28A0092B-C50C-407E-A947-70E740481C1C}">
                <a14:useLocalDpi xmlns:a14="http://schemas.microsoft.com/office/drawing/2010/main" val="0"/>
              </a:ext>
            </a:extLst>
          </a:blip>
          <a:stretch>
            <a:fillRect/>
          </a:stretch>
        </p:blipFill>
        <p:spPr>
          <a:xfrm>
            <a:off x="792000" y="5862216"/>
            <a:ext cx="1558406" cy="476672"/>
          </a:xfrm>
          <a:prstGeom prst="rect">
            <a:avLst/>
          </a:prstGeom>
        </p:spPr>
      </p:pic>
      <p:pic>
        <p:nvPicPr>
          <p:cNvPr id="4" name="Afbeelding 3">
            <a:extLst>
              <a:ext uri="{FF2B5EF4-FFF2-40B4-BE49-F238E27FC236}">
                <a16:creationId xmlns:a16="http://schemas.microsoft.com/office/drawing/2014/main" id="{54B706E4-A4BE-477F-82CC-F72E42955CBD}"/>
              </a:ext>
            </a:extLst>
          </p:cNvPr>
          <p:cNvPicPr>
            <a:picLocks noChangeAspect="1"/>
          </p:cNvPicPr>
          <p:nvPr userDrawn="1"/>
        </p:nvPicPr>
        <p:blipFill>
          <a:blip r:embed="rId6"/>
          <a:stretch>
            <a:fillRect/>
          </a:stretch>
        </p:blipFill>
        <p:spPr>
          <a:xfrm>
            <a:off x="9625362" y="4334037"/>
            <a:ext cx="2566638" cy="2523963"/>
          </a:xfrm>
          <a:prstGeom prst="rect">
            <a:avLst/>
          </a:prstGeom>
        </p:spPr>
      </p:pic>
      <p:pic>
        <p:nvPicPr>
          <p:cNvPr id="6" name="Afbeelding 5">
            <a:extLst>
              <a:ext uri="{FF2B5EF4-FFF2-40B4-BE49-F238E27FC236}">
                <a16:creationId xmlns:a16="http://schemas.microsoft.com/office/drawing/2014/main" id="{C837B75C-F199-4271-B6BD-AF8B451AE845}"/>
              </a:ext>
            </a:extLst>
          </p:cNvPr>
          <p:cNvPicPr>
            <a:picLocks noChangeAspect="1"/>
          </p:cNvPicPr>
          <p:nvPr userDrawn="1"/>
        </p:nvPicPr>
        <p:blipFill>
          <a:blip r:embed="rId7"/>
          <a:stretch>
            <a:fillRect/>
          </a:stretch>
        </p:blipFill>
        <p:spPr>
          <a:xfrm>
            <a:off x="-2020432" y="4534453"/>
            <a:ext cx="1827354" cy="1067068"/>
          </a:xfrm>
          <a:prstGeom prst="rect">
            <a:avLst/>
          </a:prstGeom>
        </p:spPr>
      </p:pic>
      <p:sp>
        <p:nvSpPr>
          <p:cNvPr id="14" name="Toelichting 2">
            <a:extLst>
              <a:ext uri="{FF2B5EF4-FFF2-40B4-BE49-F238E27FC236}">
                <a16:creationId xmlns:a16="http://schemas.microsoft.com/office/drawing/2014/main" id="{D5AA82F1-8152-40F5-9057-E87AE0364625}"/>
              </a:ext>
            </a:extLst>
          </p:cNvPr>
          <p:cNvSpPr txBox="1"/>
          <p:nvPr userDrawn="1"/>
        </p:nvSpPr>
        <p:spPr>
          <a:xfrm>
            <a:off x="-2172832" y="2500247"/>
            <a:ext cx="2141781" cy="4308872"/>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Licht of donker</a:t>
            </a:r>
          </a:p>
          <a:p>
            <a:pPr>
              <a:lnSpc>
                <a:spcPct val="100000"/>
              </a:lnSpc>
            </a:pPr>
            <a:r>
              <a:rPr lang="nl-NL" sz="1000"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1000" b="0" baseline="0" noProof="1">
              <a:solidFill>
                <a:schemeClr val="tx1"/>
              </a:solidFill>
              <a:latin typeface="+mn-lt"/>
              <a:cs typeface="Arial" panose="020B0604020202020204" pitchFamily="34" charset="0"/>
            </a:endParaRPr>
          </a:p>
          <a:p>
            <a:pPr>
              <a:lnSpc>
                <a:spcPct val="100000"/>
              </a:lnSpc>
            </a:pPr>
            <a:r>
              <a:rPr lang="nl-NL" sz="1000"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tab </a:t>
            </a:r>
            <a:r>
              <a:rPr lang="nl-NL" sz="1000" b="1" baseline="0" noProof="1">
                <a:solidFill>
                  <a:schemeClr val="tx1"/>
                </a:solidFill>
                <a:latin typeface="+mn-lt"/>
                <a:cs typeface="Arial" panose="020B0604020202020204" pitchFamily="34" charset="0"/>
              </a:rPr>
              <a:t>Ontwerpen</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Uiterst links staan de twee ontwerpen van InfoSupport:</a:t>
            </a: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het gewenste ontwerp.</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1000"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b="0" i="1" baseline="0" noProof="1">
                <a:solidFill>
                  <a:schemeClr val="tx1"/>
                </a:solidFill>
                <a:latin typeface="+mn-lt"/>
                <a:cs typeface="Arial" panose="020B0604020202020204" pitchFamily="34" charset="0"/>
              </a:rPr>
              <a:t>Let op: eventueel handmatig opgemaakte dia’s worden </a:t>
            </a:r>
            <a:r>
              <a:rPr lang="nl-NL" sz="1000" b="0" i="1" u="sng" baseline="0" noProof="1">
                <a:solidFill>
                  <a:schemeClr val="tx1"/>
                </a:solidFill>
                <a:latin typeface="+mn-lt"/>
                <a:cs typeface="Arial" panose="020B0604020202020204" pitchFamily="34" charset="0"/>
              </a:rPr>
              <a:t>niet</a:t>
            </a:r>
            <a:r>
              <a:rPr lang="nl-NL" sz="1000" b="0" i="1" baseline="0" noProof="1">
                <a:solidFill>
                  <a:schemeClr val="tx1"/>
                </a:solidFill>
                <a:latin typeface="+mn-lt"/>
                <a:cs typeface="Arial" panose="020B0604020202020204" pitchFamily="34" charset="0"/>
              </a:rPr>
              <a:t> omgezet.</a:t>
            </a:r>
          </a:p>
        </p:txBody>
      </p:sp>
    </p:spTree>
    <p:extLst>
      <p:ext uri="{BB962C8B-B14F-4D97-AF65-F5344CB8AC3E}">
        <p14:creationId xmlns:p14="http://schemas.microsoft.com/office/powerpoint/2010/main" val="1918247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kst + foto">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6408000" y="2016000"/>
            <a:ext cx="4752000" cy="4140000"/>
          </a:xfrm>
          <a:solidFill>
            <a:srgbClr val="DDDDDD"/>
          </a:solidFill>
        </p:spPr>
        <p:txBody>
          <a:bodyPr/>
          <a:lstStyle>
            <a:lvl1pPr marL="0" indent="0">
              <a:buNone/>
              <a:defRPr/>
            </a:lvl1pPr>
          </a:lstStyle>
          <a:p>
            <a:r>
              <a:rPr lang="nl-NL"/>
              <a:t>Klik op het pictogram als u een afbeelding wilt toevoegen</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1296000" y="2016000"/>
            <a:ext cx="4752000" cy="41400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2" name="Titel 1">
            <a:extLst>
              <a:ext uri="{FF2B5EF4-FFF2-40B4-BE49-F238E27FC236}">
                <a16:creationId xmlns:a16="http://schemas.microsoft.com/office/drawing/2014/main" id="{738FCF43-34BC-4877-99C4-553FED40A82A}"/>
              </a:ext>
            </a:extLst>
          </p:cNvPr>
          <p:cNvSpPr>
            <a:spLocks noGrp="1"/>
          </p:cNvSpPr>
          <p:nvPr>
            <p:ph type="title"/>
          </p:nvPr>
        </p:nvSpPr>
        <p:spPr>
          <a:xfrm>
            <a:off x="1296000" y="720000"/>
            <a:ext cx="9864000" cy="1296000"/>
          </a:xfrm>
        </p:spPr>
        <p:txBody>
          <a:bodyPr/>
          <a:lstStyle/>
          <a:p>
            <a:r>
              <a:rPr lang="nl-NL"/>
              <a:t>Klik om de stijl te bewerken</a:t>
            </a:r>
            <a:endParaRPr lang="nl-NL" dirty="0"/>
          </a:p>
        </p:txBody>
      </p:sp>
      <p:sp>
        <p:nvSpPr>
          <p:cNvPr id="6" name="Toelichting 2">
            <a:extLst>
              <a:ext uri="{FF2B5EF4-FFF2-40B4-BE49-F238E27FC236}">
                <a16:creationId xmlns:a16="http://schemas.microsoft.com/office/drawing/2014/main" id="{2AE071F3-A4E4-4B65-B53D-260EF67AF5FD}"/>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3197731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x afbeelding">
    <p:spTree>
      <p:nvGrpSpPr>
        <p:cNvPr id="1" name=""/>
        <p:cNvGrpSpPr/>
        <p:nvPr/>
      </p:nvGrpSpPr>
      <p:grpSpPr>
        <a:xfrm>
          <a:off x="0" y="0"/>
          <a:ext cx="0" cy="0"/>
          <a:chOff x="0" y="0"/>
          <a:chExt cx="0" cy="0"/>
        </a:xfrm>
      </p:grpSpPr>
      <p:sp>
        <p:nvSpPr>
          <p:cNvPr id="10" name="Tijdelijke aanduiding voor afbeelding 7"/>
          <p:cNvSpPr>
            <a:spLocks noGrp="1"/>
          </p:cNvSpPr>
          <p:nvPr>
            <p:ph type="pic" sz="quarter" idx="10" hasCustomPrompt="1"/>
          </p:nvPr>
        </p:nvSpPr>
        <p:spPr>
          <a:xfrm>
            <a:off x="792000" y="2570365"/>
            <a:ext cx="3240000" cy="2726807"/>
          </a:xfrm>
          <a:prstGeom prst="rect">
            <a:avLst/>
          </a:prstGeom>
          <a:solidFill>
            <a:schemeClr val="bg1">
              <a:lumMod val="85000"/>
            </a:schemeClr>
          </a:solidFill>
        </p:spPr>
        <p:txBody>
          <a:bodyPr vert="horz"/>
          <a:lstStyle>
            <a:lvl1pPr marL="0" indent="0" algn="ctr">
              <a:buNone/>
              <a:defRPr sz="1877">
                <a:latin typeface="Arial"/>
                <a:cs typeface="Arial"/>
              </a:defRPr>
            </a:lvl1pPr>
          </a:lstStyle>
          <a:p>
            <a:r>
              <a:rPr lang="nl-NL" dirty="0"/>
              <a:t>   afbeelding </a:t>
            </a:r>
          </a:p>
        </p:txBody>
      </p:sp>
      <p:sp>
        <p:nvSpPr>
          <p:cNvPr id="13" name="Tijdelijke aanduiding voor afbeelding 7"/>
          <p:cNvSpPr>
            <a:spLocks noGrp="1"/>
          </p:cNvSpPr>
          <p:nvPr>
            <p:ph type="pic" sz="quarter" idx="17" hasCustomPrompt="1"/>
          </p:nvPr>
        </p:nvSpPr>
        <p:spPr>
          <a:xfrm>
            <a:off x="4476600" y="2570365"/>
            <a:ext cx="3240000" cy="2726807"/>
          </a:xfrm>
          <a:prstGeom prst="rect">
            <a:avLst/>
          </a:prstGeom>
          <a:solidFill>
            <a:schemeClr val="bg1">
              <a:lumMod val="85000"/>
            </a:schemeClr>
          </a:solidFill>
        </p:spPr>
        <p:txBody>
          <a:bodyPr vert="horz"/>
          <a:lstStyle>
            <a:lvl1pPr marL="0" indent="0" algn="ctr">
              <a:buNone/>
              <a:defRPr sz="1877">
                <a:latin typeface="Arial"/>
                <a:cs typeface="Arial"/>
              </a:defRPr>
            </a:lvl1pPr>
          </a:lstStyle>
          <a:p>
            <a:r>
              <a:rPr lang="nl-NL"/>
              <a:t>   afbeelding </a:t>
            </a:r>
          </a:p>
        </p:txBody>
      </p:sp>
      <p:sp>
        <p:nvSpPr>
          <p:cNvPr id="15" name="Tijdelijke aanduiding voor afbeelding 7"/>
          <p:cNvSpPr>
            <a:spLocks noGrp="1"/>
          </p:cNvSpPr>
          <p:nvPr>
            <p:ph type="pic" sz="quarter" idx="18" hasCustomPrompt="1"/>
          </p:nvPr>
        </p:nvSpPr>
        <p:spPr>
          <a:xfrm>
            <a:off x="8161200" y="2570365"/>
            <a:ext cx="3240000" cy="2726807"/>
          </a:xfrm>
          <a:prstGeom prst="rect">
            <a:avLst/>
          </a:prstGeom>
          <a:solidFill>
            <a:schemeClr val="bg1">
              <a:lumMod val="85000"/>
            </a:schemeClr>
          </a:solidFill>
        </p:spPr>
        <p:txBody>
          <a:bodyPr vert="horz"/>
          <a:lstStyle>
            <a:lvl1pPr marL="0" indent="0" algn="ctr">
              <a:buNone/>
              <a:defRPr sz="1877">
                <a:latin typeface="Arial"/>
                <a:cs typeface="Arial"/>
              </a:defRPr>
            </a:lvl1pPr>
          </a:lstStyle>
          <a:p>
            <a:r>
              <a:rPr lang="nl-NL"/>
              <a:t>   afbeelding </a:t>
            </a:r>
          </a:p>
        </p:txBody>
      </p:sp>
      <p:sp>
        <p:nvSpPr>
          <p:cNvPr id="6" name="Tijdelijke aanduiding voor tekst 3"/>
          <p:cNvSpPr>
            <a:spLocks noGrp="1"/>
          </p:cNvSpPr>
          <p:nvPr>
            <p:ph type="body" sz="quarter" idx="19" hasCustomPrompt="1"/>
          </p:nvPr>
        </p:nvSpPr>
        <p:spPr>
          <a:xfrm>
            <a:off x="792000" y="1620449"/>
            <a:ext cx="3240000" cy="845610"/>
          </a:xfrm>
          <a:prstGeom prst="rect">
            <a:avLst/>
          </a:prstGeom>
        </p:spPr>
        <p:txBody>
          <a:bodyPr vert="horz" lIns="0" tIns="0" rIns="0" bIns="0">
            <a:normAutofit/>
          </a:bodyPr>
          <a:lstStyle>
            <a:lvl1pPr marL="0" marR="0" indent="0" algn="ctr" defTabSz="912579" rtl="0" eaLnBrk="1" fontAlgn="auto" latinLnBrk="0" hangingPunct="1">
              <a:lnSpc>
                <a:spcPct val="120000"/>
              </a:lnSpc>
              <a:spcBef>
                <a:spcPts val="0"/>
              </a:spcBef>
              <a:spcAft>
                <a:spcPts val="0"/>
              </a:spcAft>
              <a:buClrTx/>
              <a:buSzTx/>
              <a:buFont typeface="Arial" panose="020B0604020202020204" pitchFamily="34" charset="0"/>
              <a:buNone/>
              <a:tabLst/>
              <a:defRPr sz="2400">
                <a:solidFill>
                  <a:srgbClr val="10264E"/>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[titel]</a:t>
            </a:r>
          </a:p>
        </p:txBody>
      </p:sp>
      <p:sp>
        <p:nvSpPr>
          <p:cNvPr id="11" name="Tijdelijke aanduiding voor tekst 3"/>
          <p:cNvSpPr>
            <a:spLocks noGrp="1"/>
          </p:cNvSpPr>
          <p:nvPr>
            <p:ph type="body" sz="quarter" idx="20" hasCustomPrompt="1"/>
          </p:nvPr>
        </p:nvSpPr>
        <p:spPr>
          <a:xfrm>
            <a:off x="4476600" y="1620449"/>
            <a:ext cx="3240000" cy="845610"/>
          </a:xfrm>
          <a:prstGeom prst="rect">
            <a:avLst/>
          </a:prstGeom>
        </p:spPr>
        <p:txBody>
          <a:bodyPr vert="horz" lIns="0" tIns="0" rIns="0" bIns="0">
            <a:normAutofit/>
          </a:bodyPr>
          <a:lstStyle>
            <a:lvl1pPr marL="0" marR="0" indent="0" algn="ctr" defTabSz="912579" rtl="0" eaLnBrk="1" fontAlgn="auto" latinLnBrk="0" hangingPunct="1">
              <a:lnSpc>
                <a:spcPct val="120000"/>
              </a:lnSpc>
              <a:spcBef>
                <a:spcPts val="0"/>
              </a:spcBef>
              <a:spcAft>
                <a:spcPts val="0"/>
              </a:spcAft>
              <a:buClrTx/>
              <a:buSzTx/>
              <a:buFont typeface="Arial" panose="020B0604020202020204" pitchFamily="34" charset="0"/>
              <a:buNone/>
              <a:tabLst/>
              <a:defRPr sz="2400">
                <a:solidFill>
                  <a:srgbClr val="10264E"/>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[titel]</a:t>
            </a:r>
          </a:p>
        </p:txBody>
      </p:sp>
      <p:sp>
        <p:nvSpPr>
          <p:cNvPr id="12" name="Tijdelijke aanduiding voor tekst 3"/>
          <p:cNvSpPr>
            <a:spLocks noGrp="1"/>
          </p:cNvSpPr>
          <p:nvPr>
            <p:ph type="body" sz="quarter" idx="21" hasCustomPrompt="1"/>
          </p:nvPr>
        </p:nvSpPr>
        <p:spPr>
          <a:xfrm>
            <a:off x="8161200" y="1620449"/>
            <a:ext cx="3240000" cy="845610"/>
          </a:xfrm>
          <a:prstGeom prst="rect">
            <a:avLst/>
          </a:prstGeom>
        </p:spPr>
        <p:txBody>
          <a:bodyPr vert="horz" lIns="0" tIns="0" rIns="0" bIns="0">
            <a:normAutofit/>
          </a:bodyPr>
          <a:lstStyle>
            <a:lvl1pPr marL="0" marR="0" indent="0" algn="ctr" defTabSz="912579" rtl="0" eaLnBrk="1" fontAlgn="auto" latinLnBrk="0" hangingPunct="1">
              <a:lnSpc>
                <a:spcPct val="120000"/>
              </a:lnSpc>
              <a:spcBef>
                <a:spcPts val="0"/>
              </a:spcBef>
              <a:spcAft>
                <a:spcPts val="0"/>
              </a:spcAft>
              <a:buClrTx/>
              <a:buSzTx/>
              <a:buFont typeface="Arial" panose="020B0604020202020204" pitchFamily="34" charset="0"/>
              <a:buNone/>
              <a:tabLst/>
              <a:defRPr sz="2400">
                <a:solidFill>
                  <a:srgbClr val="10264E"/>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[titel]</a:t>
            </a:r>
          </a:p>
        </p:txBody>
      </p:sp>
      <p:pic>
        <p:nvPicPr>
          <p:cNvPr id="14" name="Afbeelding 13">
            <a:extLst>
              <a:ext uri="{FF2B5EF4-FFF2-40B4-BE49-F238E27FC236}">
                <a16:creationId xmlns:a16="http://schemas.microsoft.com/office/drawing/2014/main" id="{9F653371-7DF9-43F3-A744-BB311A26ADE5}"/>
              </a:ext>
            </a:extLst>
          </p:cNvPr>
          <p:cNvPicPr>
            <a:picLocks noChangeAspect="1"/>
          </p:cNvPicPr>
          <p:nvPr userDrawn="1"/>
        </p:nvPicPr>
        <p:blipFill rotWithShape="1">
          <a:blip r:embed="rId2"/>
          <a:srcRect r="39715" b="40737"/>
          <a:stretch/>
        </p:blipFill>
        <p:spPr>
          <a:xfrm>
            <a:off x="0" y="0"/>
            <a:ext cx="856343" cy="841829"/>
          </a:xfrm>
          <a:prstGeom prst="rect">
            <a:avLst/>
          </a:prstGeom>
        </p:spPr>
      </p:pic>
    </p:spTree>
    <p:extLst>
      <p:ext uri="{BB962C8B-B14F-4D97-AF65-F5344CB8AC3E}">
        <p14:creationId xmlns:p14="http://schemas.microsoft.com/office/powerpoint/2010/main" val="1582767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ven voorstellen ...">
    <p:spTree>
      <p:nvGrpSpPr>
        <p:cNvPr id="1" name=""/>
        <p:cNvGrpSpPr/>
        <p:nvPr/>
      </p:nvGrpSpPr>
      <p:grpSpPr>
        <a:xfrm>
          <a:off x="0" y="0"/>
          <a:ext cx="0" cy="0"/>
          <a:chOff x="0" y="0"/>
          <a:chExt cx="0" cy="0"/>
        </a:xfrm>
      </p:grpSpPr>
      <p:sp>
        <p:nvSpPr>
          <p:cNvPr id="13" name="Tijdelijke aanduiding voor afbeelding 7"/>
          <p:cNvSpPr>
            <a:spLocks noGrp="1"/>
          </p:cNvSpPr>
          <p:nvPr>
            <p:ph type="pic" sz="quarter" idx="18" hasCustomPrompt="1"/>
          </p:nvPr>
        </p:nvSpPr>
        <p:spPr>
          <a:xfrm>
            <a:off x="2799762" y="0"/>
            <a:ext cx="9392245" cy="6858000"/>
          </a:xfrm>
          <a:prstGeom prst="rect">
            <a:avLst/>
          </a:prstGeom>
          <a:solidFill>
            <a:schemeClr val="bg1">
              <a:lumMod val="85000"/>
            </a:schemeClr>
          </a:solidFill>
        </p:spPr>
        <p:txBody>
          <a:bodyPr vert="horz"/>
          <a:lstStyle>
            <a:lvl1pPr marL="0" indent="0" algn="ctr">
              <a:buNone/>
              <a:defRPr sz="1877">
                <a:latin typeface="Arial"/>
                <a:cs typeface="Arial"/>
              </a:defRPr>
            </a:lvl1pPr>
          </a:lstStyle>
          <a:p>
            <a:r>
              <a:rPr lang="nl-NL"/>
              <a:t>   afbeelding </a:t>
            </a:r>
          </a:p>
        </p:txBody>
      </p:sp>
      <p:sp>
        <p:nvSpPr>
          <p:cNvPr id="9" name="Tijdelijke aanduiding voor tekst 3"/>
          <p:cNvSpPr>
            <a:spLocks noGrp="1"/>
          </p:cNvSpPr>
          <p:nvPr>
            <p:ph type="body" sz="quarter" idx="19" hasCustomPrompt="1"/>
          </p:nvPr>
        </p:nvSpPr>
        <p:spPr>
          <a:xfrm>
            <a:off x="792000" y="1600664"/>
            <a:ext cx="4320000" cy="521521"/>
          </a:xfrm>
          <a:prstGeom prst="rect">
            <a:avLst/>
          </a:prstGeom>
        </p:spPr>
        <p:txBody>
          <a:bodyPr vert="horz" lIns="0" tIns="0" rIns="0" bIns="0"/>
          <a:lstStyle>
            <a:lvl1pPr marL="0" marR="0" indent="0" algn="l" defTabSz="912579" rtl="0" eaLnBrk="1" fontAlgn="auto" latinLnBrk="0" hangingPunct="1">
              <a:lnSpc>
                <a:spcPct val="120000"/>
              </a:lnSpc>
              <a:spcBef>
                <a:spcPts val="0"/>
              </a:spcBef>
              <a:spcAft>
                <a:spcPts val="0"/>
              </a:spcAft>
              <a:buClrTx/>
              <a:buSzTx/>
              <a:buFont typeface="Arial" panose="020B0604020202020204" pitchFamily="34" charset="0"/>
              <a:buNone/>
              <a:tabLst/>
              <a:defRPr sz="2347" b="1">
                <a:solidFill>
                  <a:srgbClr val="10264E"/>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[functie]</a:t>
            </a:r>
          </a:p>
        </p:txBody>
      </p:sp>
      <p:sp>
        <p:nvSpPr>
          <p:cNvPr id="11" name="Tijdelijke aanduiding voor tekst 3"/>
          <p:cNvSpPr>
            <a:spLocks noGrp="1"/>
          </p:cNvSpPr>
          <p:nvPr>
            <p:ph type="body" sz="quarter" idx="28" hasCustomPrompt="1"/>
          </p:nvPr>
        </p:nvSpPr>
        <p:spPr>
          <a:xfrm>
            <a:off x="792000" y="2122185"/>
            <a:ext cx="4320000" cy="464603"/>
          </a:xfrm>
          <a:prstGeom prst="rect">
            <a:avLst/>
          </a:prstGeom>
        </p:spPr>
        <p:txBody>
          <a:bodyPr vert="horz" lIns="0" tIns="0" rIns="0" bIns="0"/>
          <a:lstStyle>
            <a:lvl1pPr marL="0" marR="0" indent="0" algn="l" defTabSz="912579" rtl="0" eaLnBrk="1" fontAlgn="auto" latinLnBrk="0" hangingPunct="1">
              <a:lnSpc>
                <a:spcPct val="120000"/>
              </a:lnSpc>
              <a:spcBef>
                <a:spcPts val="0"/>
              </a:spcBef>
              <a:spcAft>
                <a:spcPts val="0"/>
              </a:spcAft>
              <a:buClrTx/>
              <a:buSzTx/>
              <a:buFont typeface="Arial" panose="020B0604020202020204" pitchFamily="34" charset="0"/>
              <a:buNone/>
              <a:tabLst/>
              <a:defRPr sz="1877" b="0">
                <a:solidFill>
                  <a:srgbClr val="10264E"/>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[e-mailadres]</a:t>
            </a:r>
          </a:p>
        </p:txBody>
      </p:sp>
      <p:pic>
        <p:nvPicPr>
          <p:cNvPr id="3" name="Afbeelding 2">
            <a:extLst>
              <a:ext uri="{FF2B5EF4-FFF2-40B4-BE49-F238E27FC236}">
                <a16:creationId xmlns:a16="http://schemas.microsoft.com/office/drawing/2014/main" id="{2C5E712C-5496-4582-9FCF-C3F14CF788B6}"/>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77600" y="5864400"/>
            <a:ext cx="1548000" cy="464603"/>
          </a:xfrm>
          <a:prstGeom prst="rect">
            <a:avLst/>
          </a:prstGeom>
        </p:spPr>
      </p:pic>
      <p:sp>
        <p:nvSpPr>
          <p:cNvPr id="4" name="Titel 3">
            <a:extLst>
              <a:ext uri="{FF2B5EF4-FFF2-40B4-BE49-F238E27FC236}">
                <a16:creationId xmlns:a16="http://schemas.microsoft.com/office/drawing/2014/main" id="{1C6EC026-02AE-43ED-B54C-523EEAEF44E0}"/>
              </a:ext>
            </a:extLst>
          </p:cNvPr>
          <p:cNvSpPr>
            <a:spLocks noGrp="1"/>
          </p:cNvSpPr>
          <p:nvPr>
            <p:ph type="title" hasCustomPrompt="1"/>
          </p:nvPr>
        </p:nvSpPr>
        <p:spPr>
          <a:xfrm>
            <a:off x="1296000" y="720000"/>
            <a:ext cx="9864000" cy="837122"/>
          </a:xfrm>
        </p:spPr>
        <p:txBody>
          <a:bodyPr/>
          <a:lstStyle>
            <a:lvl1pPr>
              <a:defRPr/>
            </a:lvl1pPr>
          </a:lstStyle>
          <a:p>
            <a:r>
              <a:rPr lang="nl-NL" dirty="0"/>
              <a:t>[naam]</a:t>
            </a:r>
          </a:p>
        </p:txBody>
      </p:sp>
      <p:sp>
        <p:nvSpPr>
          <p:cNvPr id="15" name="Tijdelijke aanduiding voor tekst 3">
            <a:extLst>
              <a:ext uri="{FF2B5EF4-FFF2-40B4-BE49-F238E27FC236}">
                <a16:creationId xmlns:a16="http://schemas.microsoft.com/office/drawing/2014/main" id="{6CFA03C9-356F-461D-84CC-49E7736E59B0}"/>
              </a:ext>
            </a:extLst>
          </p:cNvPr>
          <p:cNvSpPr>
            <a:spLocks noGrp="1"/>
          </p:cNvSpPr>
          <p:nvPr>
            <p:ph type="body" sz="quarter" idx="29" hasCustomPrompt="1"/>
          </p:nvPr>
        </p:nvSpPr>
        <p:spPr>
          <a:xfrm>
            <a:off x="792000" y="2586788"/>
            <a:ext cx="4320000" cy="1771509"/>
          </a:xfrm>
          <a:prstGeom prst="rect">
            <a:avLst/>
          </a:prstGeom>
        </p:spPr>
        <p:txBody>
          <a:bodyPr vert="horz" lIns="0" tIns="0" rIns="0" bIns="0"/>
          <a:lstStyle>
            <a:lvl1pPr marL="0" marR="0" indent="0" algn="l" defTabSz="912579" rtl="0" eaLnBrk="1" fontAlgn="auto" latinLnBrk="0" hangingPunct="1">
              <a:lnSpc>
                <a:spcPct val="120000"/>
              </a:lnSpc>
              <a:spcBef>
                <a:spcPts val="0"/>
              </a:spcBef>
              <a:spcAft>
                <a:spcPts val="0"/>
              </a:spcAft>
              <a:buClrTx/>
              <a:buSzTx/>
              <a:buFont typeface="Arial" panose="020B0604020202020204" pitchFamily="34" charset="0"/>
              <a:buNone/>
              <a:tabLst/>
              <a:defRPr sz="1877" b="0">
                <a:solidFill>
                  <a:srgbClr val="10264E"/>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[andere contactinfo, b.v. LinkedIn]</a:t>
            </a:r>
          </a:p>
        </p:txBody>
      </p:sp>
    </p:spTree>
    <p:extLst>
      <p:ext uri="{BB962C8B-B14F-4D97-AF65-F5344CB8AC3E}">
        <p14:creationId xmlns:p14="http://schemas.microsoft.com/office/powerpoint/2010/main" val="500933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3" name="Tijdelijke aanduiding voor media 2"/>
          <p:cNvSpPr>
            <a:spLocks noGrp="1"/>
          </p:cNvSpPr>
          <p:nvPr>
            <p:ph type="media" sz="quarter" idx="12"/>
          </p:nvPr>
        </p:nvSpPr>
        <p:spPr>
          <a:xfrm>
            <a:off x="8" y="0"/>
            <a:ext cx="12192000" cy="6858000"/>
          </a:xfrm>
          <a:prstGeom prst="rect">
            <a:avLst/>
          </a:prstGeom>
          <a:solidFill>
            <a:schemeClr val="bg1">
              <a:lumMod val="85000"/>
            </a:schemeClr>
          </a:solidFill>
        </p:spPr>
        <p:txBody>
          <a:bodyPr vert="horz"/>
          <a:lstStyle>
            <a:lvl1pPr marL="0" indent="0" algn="ctr">
              <a:buNone/>
              <a:defRPr/>
            </a:lvl1pPr>
          </a:lstStyle>
          <a:p>
            <a:r>
              <a:rPr lang="nl-NL"/>
              <a:t>Klik op het pictogram als u media wilt toevoegen</a:t>
            </a:r>
            <a:endParaRPr lang="nl-NL" dirty="0"/>
          </a:p>
        </p:txBody>
      </p:sp>
    </p:spTree>
    <p:extLst>
      <p:ext uri="{BB962C8B-B14F-4D97-AF65-F5344CB8AC3E}">
        <p14:creationId xmlns:p14="http://schemas.microsoft.com/office/powerpoint/2010/main" val="14177796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ekop">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F53FA-EE09-4A0C-92EE-E4B8A636A532}"/>
              </a:ext>
            </a:extLst>
          </p:cNvPr>
          <p:cNvSpPr>
            <a:spLocks noGrp="1"/>
          </p:cNvSpPr>
          <p:nvPr>
            <p:ph type="title" hasCustomPrompt="1"/>
          </p:nvPr>
        </p:nvSpPr>
        <p:spPr>
          <a:xfrm>
            <a:off x="792000" y="1324801"/>
            <a:ext cx="6861600" cy="2358200"/>
          </a:xfrm>
        </p:spPr>
        <p:txBody>
          <a:bodyPr anchor="t" anchorCtr="0"/>
          <a:lstStyle>
            <a:lvl1pPr>
              <a:defRPr sz="4700">
                <a:solidFill>
                  <a:schemeClr val="bg1"/>
                </a:solidFill>
              </a:defRPr>
            </a:lvl1pPr>
          </a:lstStyle>
          <a:p>
            <a:r>
              <a:rPr lang="nl-NL" dirty="0"/>
              <a:t>[hoofdstuktitel]</a:t>
            </a:r>
          </a:p>
        </p:txBody>
      </p:sp>
      <p:sp>
        <p:nvSpPr>
          <p:cNvPr id="3" name="Tijdelijke aanduiding voor tekst 2">
            <a:extLst>
              <a:ext uri="{FF2B5EF4-FFF2-40B4-BE49-F238E27FC236}">
                <a16:creationId xmlns:a16="http://schemas.microsoft.com/office/drawing/2014/main" id="{C4959B75-7C22-46B5-B30C-BC3F15F35837}"/>
              </a:ext>
            </a:extLst>
          </p:cNvPr>
          <p:cNvSpPr>
            <a:spLocks noGrp="1"/>
          </p:cNvSpPr>
          <p:nvPr>
            <p:ph type="body" idx="1" hasCustomPrompt="1"/>
          </p:nvPr>
        </p:nvSpPr>
        <p:spPr>
          <a:xfrm>
            <a:off x="792000" y="3894246"/>
            <a:ext cx="6861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dirty="0"/>
              <a:t>[ondertitel of toelichting]</a:t>
            </a:r>
          </a:p>
        </p:txBody>
      </p:sp>
      <p:pic>
        <p:nvPicPr>
          <p:cNvPr id="8" name="Afbeelding 7">
            <a:extLst>
              <a:ext uri="{FF2B5EF4-FFF2-40B4-BE49-F238E27FC236}">
                <a16:creationId xmlns:a16="http://schemas.microsoft.com/office/drawing/2014/main" id="{FF806D8B-5DD1-4AC8-881B-942EAB79FC8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5362" y="4334037"/>
            <a:ext cx="2566638" cy="2523963"/>
          </a:xfrm>
          <a:prstGeom prst="rect">
            <a:avLst/>
          </a:prstGeom>
        </p:spPr>
      </p:pic>
      <p:pic>
        <p:nvPicPr>
          <p:cNvPr id="9" name="Afbeelding 8" descr="Afbeelding met tekst, kruiswoordpuzzel&#10;&#10;Beschrijving is gegenereerd met hoge betrouwbaarheid">
            <a:extLst>
              <a:ext uri="{FF2B5EF4-FFF2-40B4-BE49-F238E27FC236}">
                <a16:creationId xmlns:a16="http://schemas.microsoft.com/office/drawing/2014/main" id="{780794D5-73D1-4667-A8F7-1FFB0EDB22F1}"/>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792000" y="891306"/>
            <a:ext cx="266699" cy="222250"/>
          </a:xfrm>
          <a:prstGeom prst="rect">
            <a:avLst/>
          </a:prstGeom>
        </p:spPr>
      </p:pic>
    </p:spTree>
    <p:extLst>
      <p:ext uri="{BB962C8B-B14F-4D97-AF65-F5344CB8AC3E}">
        <p14:creationId xmlns:p14="http://schemas.microsoft.com/office/powerpoint/2010/main" val="3430804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251F923-90BC-40F3-8BDA-DB17BAC4C646}"/>
              </a:ext>
            </a:extLst>
          </p:cNvPr>
          <p:cNvSpPr>
            <a:spLocks noGrp="1"/>
          </p:cNvSpPr>
          <p:nvPr>
            <p:ph type="title"/>
          </p:nvPr>
        </p:nvSpPr>
        <p:spPr/>
        <p:txBody>
          <a:bodyPr/>
          <a:lstStyle/>
          <a:p>
            <a:r>
              <a:rPr lang="nl-NL"/>
              <a:t>Klik om de stijl te bewerken</a:t>
            </a:r>
          </a:p>
        </p:txBody>
      </p:sp>
    </p:spTree>
    <p:extLst>
      <p:ext uri="{BB962C8B-B14F-4D97-AF65-F5344CB8AC3E}">
        <p14:creationId xmlns:p14="http://schemas.microsoft.com/office/powerpoint/2010/main" val="18198860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Rechthoekige driehoek 4">
            <a:extLst>
              <a:ext uri="{FF2B5EF4-FFF2-40B4-BE49-F238E27FC236}">
                <a16:creationId xmlns:a16="http://schemas.microsoft.com/office/drawing/2014/main" id="{7B950D76-FDB9-4D4D-8E5F-9E36F651D41E}"/>
              </a:ext>
            </a:extLst>
          </p:cNvPr>
          <p:cNvSpPr/>
          <p:nvPr userDrawn="1"/>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Rechthoekige driehoek 2">
            <a:extLst>
              <a:ext uri="{FF2B5EF4-FFF2-40B4-BE49-F238E27FC236}">
                <a16:creationId xmlns:a16="http://schemas.microsoft.com/office/drawing/2014/main" id="{095CAFC6-5277-4CDE-9614-4E898AC231F9}"/>
              </a:ext>
            </a:extLst>
          </p:cNvPr>
          <p:cNvSpPr/>
          <p:nvPr userDrawn="1"/>
        </p:nvSpPr>
        <p:spPr>
          <a:xfrm rot="16200000">
            <a:off x="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Rechthoek 3">
            <a:extLst>
              <a:ext uri="{FF2B5EF4-FFF2-40B4-BE49-F238E27FC236}">
                <a16:creationId xmlns:a16="http://schemas.microsoft.com/office/drawing/2014/main" id="{34050CDE-221E-4E1C-8123-F90126286791}"/>
              </a:ext>
            </a:extLst>
          </p:cNvPr>
          <p:cNvSpPr/>
          <p:nvPr userDrawn="1"/>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0809513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Afsluitgroet">
    <p:bg>
      <p:bgPr>
        <a:solidFill>
          <a:schemeClr val="accent2"/>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9BFDD44-2866-4BB8-BAB3-956F9C108EEB}"/>
              </a:ext>
            </a:extLst>
          </p:cNvPr>
          <p:cNvPicPr>
            <a:picLocks noChangeAspect="1"/>
          </p:cNvPicPr>
          <p:nvPr userDrawn="1"/>
        </p:nvPicPr>
        <p:blipFill>
          <a:blip r:embed="rId2"/>
          <a:stretch>
            <a:fillRect/>
          </a:stretch>
        </p:blipFill>
        <p:spPr>
          <a:xfrm>
            <a:off x="9625362" y="4334037"/>
            <a:ext cx="2566638" cy="2523963"/>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2000" y="5257800"/>
            <a:ext cx="3534451" cy="1081088"/>
          </a:xfrm>
          <a:prstGeom prst="rect">
            <a:avLst/>
          </a:prstGeom>
        </p:spPr>
      </p:pic>
      <p:sp>
        <p:nvSpPr>
          <p:cNvPr id="6" name="Tijdelijke aanduiding voor tekst 5">
            <a:extLst>
              <a:ext uri="{FF2B5EF4-FFF2-40B4-BE49-F238E27FC236}">
                <a16:creationId xmlns:a16="http://schemas.microsoft.com/office/drawing/2014/main" id="{05F27743-4FBD-454F-B003-399F0DD3C9B5}"/>
              </a:ext>
            </a:extLst>
          </p:cNvPr>
          <p:cNvSpPr>
            <a:spLocks noGrp="1"/>
          </p:cNvSpPr>
          <p:nvPr>
            <p:ph type="body" sz="quarter" idx="10" hasCustomPrompt="1"/>
          </p:nvPr>
        </p:nvSpPr>
        <p:spPr>
          <a:xfrm>
            <a:off x="792000" y="1203770"/>
            <a:ext cx="7797800" cy="1694004"/>
          </a:xfrm>
        </p:spPr>
        <p:txBody>
          <a:bodyPr>
            <a:normAutofit/>
          </a:bodyPr>
          <a:lstStyle>
            <a:lvl1pPr marL="0" indent="0">
              <a:lnSpc>
                <a:spcPct val="105000"/>
              </a:lnSpc>
              <a:buNone/>
              <a:defRPr sz="3600">
                <a:solidFill>
                  <a:schemeClr val="bg1"/>
                </a:solidFill>
              </a:defRPr>
            </a:lvl1pPr>
          </a:lstStyle>
          <a:p>
            <a:pPr lvl="0"/>
            <a:r>
              <a:rPr lang="nl-NL" dirty="0"/>
              <a:t>[afsluitgroet]</a:t>
            </a:r>
          </a:p>
        </p:txBody>
      </p:sp>
      <p:sp>
        <p:nvSpPr>
          <p:cNvPr id="8" name="Tijdelijke aanduiding voor tekst 7">
            <a:extLst>
              <a:ext uri="{FF2B5EF4-FFF2-40B4-BE49-F238E27FC236}">
                <a16:creationId xmlns:a16="http://schemas.microsoft.com/office/drawing/2014/main" id="{322CD84B-886E-4595-BFBC-7504B9A0CE8A}"/>
              </a:ext>
            </a:extLst>
          </p:cNvPr>
          <p:cNvSpPr>
            <a:spLocks noGrp="1"/>
          </p:cNvSpPr>
          <p:nvPr>
            <p:ph type="body" sz="quarter" idx="11" hasCustomPrompt="1"/>
          </p:nvPr>
        </p:nvSpPr>
        <p:spPr>
          <a:xfrm>
            <a:off x="792000" y="3588345"/>
            <a:ext cx="4800600" cy="1081088"/>
          </a:xfrm>
        </p:spPr>
        <p:txBody>
          <a:bodyPr>
            <a:normAutofit/>
          </a:bodyPr>
          <a:lstStyle>
            <a:lvl1pPr marL="0" indent="0">
              <a:buNone/>
              <a:defRPr sz="1800">
                <a:solidFill>
                  <a:schemeClr val="bg1"/>
                </a:solidFill>
              </a:defRPr>
            </a:lvl1pPr>
            <a:lvl2pPr marL="252000" indent="0">
              <a:buNone/>
              <a:defRPr>
                <a:solidFill>
                  <a:schemeClr val="bg1"/>
                </a:solidFill>
              </a:defRPr>
            </a:lvl2pPr>
            <a:lvl3pPr marL="504000" indent="0">
              <a:buNone/>
              <a:defRPr>
                <a:solidFill>
                  <a:schemeClr val="bg1"/>
                </a:solidFill>
              </a:defRPr>
            </a:lvl3pPr>
            <a:lvl4pPr>
              <a:buNone/>
              <a:defRPr>
                <a:solidFill>
                  <a:schemeClr val="bg1"/>
                </a:solidFill>
              </a:defRPr>
            </a:lvl4pPr>
            <a:lvl5pPr>
              <a:buNone/>
              <a:defRPr>
                <a:solidFill>
                  <a:schemeClr val="bg1"/>
                </a:solidFill>
              </a:defRPr>
            </a:lvl5pPr>
          </a:lstStyle>
          <a:p>
            <a:pPr lvl="0"/>
            <a:r>
              <a:rPr lang="nl-NL" dirty="0"/>
              <a:t>[contactgegevens]</a:t>
            </a:r>
          </a:p>
        </p:txBody>
      </p:sp>
    </p:spTree>
    <p:extLst>
      <p:ext uri="{BB962C8B-B14F-4D97-AF65-F5344CB8AC3E}">
        <p14:creationId xmlns:p14="http://schemas.microsoft.com/office/powerpoint/2010/main" val="12600560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Einde">
    <p:bg>
      <p:bgRef idx="1001">
        <a:schemeClr val="bg1"/>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AC0D48FD-529E-4A93-8565-3D666AA793E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4684122" y="2997593"/>
            <a:ext cx="2823757" cy="862815"/>
          </a:xfrm>
          <a:prstGeom prst="rect">
            <a:avLst/>
          </a:prstGeom>
        </p:spPr>
      </p:pic>
    </p:spTree>
    <p:extLst>
      <p:ext uri="{BB962C8B-B14F-4D97-AF65-F5344CB8AC3E}">
        <p14:creationId xmlns:p14="http://schemas.microsoft.com/office/powerpoint/2010/main" val="1040466765"/>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2387600"/>
          </a:xfrm>
        </p:spPr>
        <p:txBody>
          <a:bodyPr anchor="t" anchorCtr="0"/>
          <a:lstStyle>
            <a:lvl1pPr algn="l">
              <a:defRPr sz="4700">
                <a:solidFill>
                  <a:schemeClr val="bg1"/>
                </a:solidFill>
              </a:defRPr>
            </a:lvl1pPr>
          </a:lstStyle>
          <a:p>
            <a:r>
              <a:rPr lang="nl-NL" dirty="0"/>
              <a:t>Klik om stijl te bewerken</a:t>
            </a:r>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Klikken om de ondertitelstijl van het model te bewerken</a:t>
            </a:r>
          </a:p>
        </p:txBody>
      </p:sp>
      <p:pic>
        <p:nvPicPr>
          <p:cNvPr id="22" name="Afbeelding 21" descr="Afbeelding met tekst, kruiswoordpuzzel&#10;&#10;Beschrijving is gegenereerd met hoge betrouwbaarheid">
            <a:extLst>
              <a:ext uri="{FF2B5EF4-FFF2-40B4-BE49-F238E27FC236}">
                <a16:creationId xmlns:a16="http://schemas.microsoft.com/office/drawing/2014/main" id="{B13FCDC4-A14A-484F-9DBF-06586F7A83D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92000" y="891306"/>
            <a:ext cx="266699" cy="222250"/>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792000" y="5862216"/>
            <a:ext cx="1558406" cy="476672"/>
          </a:xfrm>
          <a:prstGeom prst="rect">
            <a:avLst/>
          </a:prstGeom>
        </p:spPr>
      </p:pic>
      <p:pic>
        <p:nvPicPr>
          <p:cNvPr id="4" name="Afbeelding 3">
            <a:extLst>
              <a:ext uri="{FF2B5EF4-FFF2-40B4-BE49-F238E27FC236}">
                <a16:creationId xmlns:a16="http://schemas.microsoft.com/office/drawing/2014/main" id="{54B706E4-A4BE-477F-82CC-F72E42955CBD}"/>
              </a:ext>
            </a:extLst>
          </p:cNvPr>
          <p:cNvPicPr>
            <a:picLocks noChangeAspect="1"/>
          </p:cNvPicPr>
          <p:nvPr userDrawn="1"/>
        </p:nvPicPr>
        <p:blipFill>
          <a:blip r:embed="rId4"/>
          <a:stretch>
            <a:fillRect/>
          </a:stretch>
        </p:blipFill>
        <p:spPr>
          <a:xfrm>
            <a:off x="9625362" y="4334037"/>
            <a:ext cx="2566638" cy="2523963"/>
          </a:xfrm>
          <a:prstGeom prst="rect">
            <a:avLst/>
          </a:prstGeom>
        </p:spPr>
      </p:pic>
      <p:grpSp>
        <p:nvGrpSpPr>
          <p:cNvPr id="23" name="Groep 22">
            <a:extLst>
              <a:ext uri="{FF2B5EF4-FFF2-40B4-BE49-F238E27FC236}">
                <a16:creationId xmlns:a16="http://schemas.microsoft.com/office/drawing/2014/main" id="{3E8A8880-7730-431F-AE9A-DCBC5EAC42B7}"/>
              </a:ext>
            </a:extLst>
          </p:cNvPr>
          <p:cNvGrpSpPr/>
          <p:nvPr userDrawn="1"/>
        </p:nvGrpSpPr>
        <p:grpSpPr>
          <a:xfrm>
            <a:off x="-2172832" y="152630"/>
            <a:ext cx="2046443" cy="2135136"/>
            <a:chOff x="-2172832" y="1897500"/>
            <a:chExt cx="2046443" cy="2135136"/>
          </a:xfrm>
        </p:grpSpPr>
        <p:sp>
          <p:nvSpPr>
            <p:cNvPr id="25" name="Toelichting 2">
              <a:extLst>
                <a:ext uri="{FF2B5EF4-FFF2-40B4-BE49-F238E27FC236}">
                  <a16:creationId xmlns:a16="http://schemas.microsoft.com/office/drawing/2014/main" id="{9B34B3FE-E4AE-40DF-A09E-426A8F12D9BB}"/>
                </a:ext>
              </a:extLst>
            </p:cNvPr>
            <p:cNvSpPr txBox="1"/>
            <p:nvPr userDrawn="1"/>
          </p:nvSpPr>
          <p:spPr>
            <a:xfrm>
              <a:off x="-2172832" y="1897500"/>
              <a:ext cx="2046443" cy="1846659"/>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Nieuwe dia</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aseline="0" noProof="1">
                  <a:solidFill>
                    <a:schemeClr val="tx1"/>
                  </a:solidFill>
                  <a:latin typeface="+mn-lt"/>
                  <a:cs typeface="Arial" panose="020B0604020202020204" pitchFamily="34" charset="0"/>
                </a:rPr>
                <a:t>-tab </a:t>
              </a:r>
              <a:r>
                <a:rPr lang="nl-NL" sz="1000" u="sng" baseline="0" noProof="1">
                  <a:solidFill>
                    <a:schemeClr val="tx1"/>
                  </a:solidFill>
                  <a:latin typeface="+mn-lt"/>
                  <a:cs typeface="Arial" panose="020B0604020202020204" pitchFamily="34" charset="0"/>
                </a:rPr>
                <a:t>op het tekstje onder </a:t>
              </a:r>
              <a:r>
                <a:rPr lang="nl-NL" sz="1000" baseline="0" noProof="1">
                  <a:solidFill>
                    <a:schemeClr val="tx1"/>
                  </a:solidFill>
                  <a:latin typeface="+mn-lt"/>
                  <a:cs typeface="Arial" panose="020B0604020202020204" pitchFamily="34" charset="0"/>
                </a:rPr>
                <a:t>het pictogram </a:t>
              </a:r>
              <a:r>
                <a:rPr lang="nl-NL" sz="1000" b="1" baseline="0" noProof="1">
                  <a:solidFill>
                    <a:schemeClr val="tx1"/>
                  </a:solidFill>
                  <a:latin typeface="+mn-lt"/>
                  <a:cs typeface="Arial" panose="020B0604020202020204" pitchFamily="34" charset="0"/>
                </a:rPr>
                <a:t>Nieuwe dia</a:t>
              </a:r>
              <a:r>
                <a:rPr lang="nl-NL" sz="1000" baseline="0" noProof="1">
                  <a:solidFill>
                    <a:schemeClr val="tx1"/>
                  </a:solidFill>
                  <a:latin typeface="+mn-lt"/>
                  <a:cs typeface="Arial" panose="020B0604020202020204" pitchFamily="34" charset="0"/>
                </a:rPr>
                <a:t>:</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1" baseline="0" noProof="1">
                <a:solidFill>
                  <a:schemeClr val="tx1"/>
                </a:solidFill>
                <a:latin typeface="+mn-lt"/>
                <a:cs typeface="Arial" panose="020B0604020202020204" pitchFamily="34" charset="0"/>
              </a:endParaRPr>
            </a:p>
            <a:p>
              <a:pPr>
                <a:lnSpc>
                  <a:spcPct val="100000"/>
                </a:lnSpc>
              </a:pPr>
              <a:r>
                <a:rPr lang="nl-NL" sz="1000" b="1" baseline="0" noProof="1">
                  <a:solidFill>
                    <a:schemeClr val="accent2"/>
                  </a:solidFill>
                  <a:latin typeface="+mn-lt"/>
                  <a:cs typeface="Arial" panose="020B0604020202020204" pitchFamily="34" charset="0"/>
                </a:rPr>
                <a:t>Andere indeling voor huidige dia</a:t>
              </a:r>
            </a:p>
            <a:p>
              <a:pPr>
                <a:lnSpc>
                  <a:spcPct val="100000"/>
                </a:lnSpc>
              </a:pPr>
              <a:r>
                <a:rPr lang="nl-NL" sz="1000" b="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0" baseline="0" noProof="1">
                  <a:solidFill>
                    <a:schemeClr val="tx1"/>
                  </a:solidFill>
                  <a:latin typeface="+mn-lt"/>
                  <a:cs typeface="Arial" panose="020B0604020202020204" pitchFamily="34" charset="0"/>
                </a:rPr>
                <a:t>-tab op Indeling:</a:t>
              </a:r>
            </a:p>
          </p:txBody>
        </p:sp>
        <p:pic>
          <p:nvPicPr>
            <p:cNvPr id="26" name="Afbeelding 25">
              <a:extLst>
                <a:ext uri="{FF2B5EF4-FFF2-40B4-BE49-F238E27FC236}">
                  <a16:creationId xmlns:a16="http://schemas.microsoft.com/office/drawing/2014/main" id="{5143361C-5DF2-431A-B9F5-9276F414644D}"/>
                </a:ext>
              </a:extLst>
            </p:cNvPr>
            <p:cNvPicPr>
              <a:picLocks noChangeAspect="1"/>
            </p:cNvPicPr>
            <p:nvPr userDrawn="1"/>
          </p:nvPicPr>
          <p:blipFill>
            <a:blip r:embed="rId5"/>
            <a:stretch>
              <a:fillRect/>
            </a:stretch>
          </p:blipFill>
          <p:spPr>
            <a:xfrm>
              <a:off x="-1720819" y="2405204"/>
              <a:ext cx="514350" cy="762000"/>
            </a:xfrm>
            <a:prstGeom prst="rect">
              <a:avLst/>
            </a:prstGeom>
          </p:spPr>
        </p:pic>
        <p:sp>
          <p:nvSpPr>
            <p:cNvPr id="27" name="Pijl: links 26">
              <a:extLst>
                <a:ext uri="{FF2B5EF4-FFF2-40B4-BE49-F238E27FC236}">
                  <a16:creationId xmlns:a16="http://schemas.microsoft.com/office/drawing/2014/main" id="{2079E277-138B-4D33-A24B-0E7044E0F4FD}"/>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28" name="Afbeelding 27">
              <a:extLst>
                <a:ext uri="{FF2B5EF4-FFF2-40B4-BE49-F238E27FC236}">
                  <a16:creationId xmlns:a16="http://schemas.microsoft.com/office/drawing/2014/main" id="{EC6B0999-D8A9-4161-B730-BEA0100F8908}"/>
                </a:ext>
              </a:extLst>
            </p:cNvPr>
            <p:cNvPicPr>
              <a:picLocks noChangeAspect="1"/>
            </p:cNvPicPr>
            <p:nvPr userDrawn="1"/>
          </p:nvPicPr>
          <p:blipFill>
            <a:blip r:embed="rId6"/>
            <a:stretch>
              <a:fillRect/>
            </a:stretch>
          </p:blipFill>
          <p:spPr>
            <a:xfrm>
              <a:off x="-1730279" y="3784986"/>
              <a:ext cx="962025" cy="247650"/>
            </a:xfrm>
            <a:prstGeom prst="rect">
              <a:avLst/>
            </a:prstGeom>
          </p:spPr>
        </p:pic>
      </p:grpSp>
      <p:sp>
        <p:nvSpPr>
          <p:cNvPr id="29" name="Toelichting 2">
            <a:extLst>
              <a:ext uri="{FF2B5EF4-FFF2-40B4-BE49-F238E27FC236}">
                <a16:creationId xmlns:a16="http://schemas.microsoft.com/office/drawing/2014/main" id="{957417A6-5F27-48D9-B170-4BED8FE7BAA6}"/>
              </a:ext>
            </a:extLst>
          </p:cNvPr>
          <p:cNvSpPr txBox="1"/>
          <p:nvPr userDrawn="1"/>
        </p:nvSpPr>
        <p:spPr>
          <a:xfrm>
            <a:off x="-2172832" y="2500247"/>
            <a:ext cx="2141781" cy="4308872"/>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Licht of donker</a:t>
            </a:r>
          </a:p>
          <a:p>
            <a:pPr>
              <a:lnSpc>
                <a:spcPct val="100000"/>
              </a:lnSpc>
            </a:pPr>
            <a:r>
              <a:rPr lang="nl-NL" sz="1000"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1000" b="0" baseline="0" noProof="1">
              <a:solidFill>
                <a:schemeClr val="tx1"/>
              </a:solidFill>
              <a:latin typeface="+mn-lt"/>
              <a:cs typeface="Arial" panose="020B0604020202020204" pitchFamily="34" charset="0"/>
            </a:endParaRPr>
          </a:p>
          <a:p>
            <a:pPr>
              <a:lnSpc>
                <a:spcPct val="100000"/>
              </a:lnSpc>
            </a:pPr>
            <a:r>
              <a:rPr lang="nl-NL" sz="1000"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tab </a:t>
            </a:r>
            <a:r>
              <a:rPr lang="nl-NL" sz="1000" b="1" baseline="0" noProof="1">
                <a:solidFill>
                  <a:schemeClr val="tx1"/>
                </a:solidFill>
                <a:latin typeface="+mn-lt"/>
                <a:cs typeface="Arial" panose="020B0604020202020204" pitchFamily="34" charset="0"/>
              </a:rPr>
              <a:t>Ontwerpen</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Uiterst links staan de twee ontwerpen van InfoSupport:</a:t>
            </a: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het gewenste ontwerp.</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1000"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b="0" i="1" baseline="0" noProof="1">
                <a:solidFill>
                  <a:schemeClr val="tx1"/>
                </a:solidFill>
                <a:latin typeface="+mn-lt"/>
                <a:cs typeface="Arial" panose="020B0604020202020204" pitchFamily="34" charset="0"/>
              </a:rPr>
              <a:t>Let op: eventueel handmatig opgemaakte dia’s worden </a:t>
            </a:r>
            <a:r>
              <a:rPr lang="nl-NL" sz="1000" b="0" i="1" u="sng" baseline="0" noProof="1">
                <a:solidFill>
                  <a:schemeClr val="tx1"/>
                </a:solidFill>
                <a:latin typeface="+mn-lt"/>
                <a:cs typeface="Arial" panose="020B0604020202020204" pitchFamily="34" charset="0"/>
              </a:rPr>
              <a:t>niet</a:t>
            </a:r>
            <a:r>
              <a:rPr lang="nl-NL" sz="1000" b="0" i="1" baseline="0" noProof="1">
                <a:solidFill>
                  <a:schemeClr val="tx1"/>
                </a:solidFill>
                <a:latin typeface="+mn-lt"/>
                <a:cs typeface="Arial" panose="020B0604020202020204" pitchFamily="34" charset="0"/>
              </a:rPr>
              <a:t> omgezet.</a:t>
            </a:r>
          </a:p>
        </p:txBody>
      </p:sp>
      <p:pic>
        <p:nvPicPr>
          <p:cNvPr id="30" name="Afbeelding 29">
            <a:extLst>
              <a:ext uri="{FF2B5EF4-FFF2-40B4-BE49-F238E27FC236}">
                <a16:creationId xmlns:a16="http://schemas.microsoft.com/office/drawing/2014/main" id="{43CC7DDC-CD82-4FB1-8596-4110825613F0}"/>
              </a:ext>
            </a:extLst>
          </p:cNvPr>
          <p:cNvPicPr>
            <a:picLocks noChangeAspect="1"/>
          </p:cNvPicPr>
          <p:nvPr userDrawn="1"/>
        </p:nvPicPr>
        <p:blipFill>
          <a:blip r:embed="rId7"/>
          <a:stretch>
            <a:fillRect/>
          </a:stretch>
        </p:blipFill>
        <p:spPr>
          <a:xfrm>
            <a:off x="-2020432" y="4534453"/>
            <a:ext cx="1827354" cy="1067068"/>
          </a:xfrm>
          <a:prstGeom prst="rect">
            <a:avLst/>
          </a:prstGeom>
        </p:spPr>
      </p:pic>
    </p:spTree>
    <p:extLst>
      <p:ext uri="{BB962C8B-B14F-4D97-AF65-F5344CB8AC3E}">
        <p14:creationId xmlns:p14="http://schemas.microsoft.com/office/powerpoint/2010/main" val="449396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dia met donkere foto">
    <p:bg>
      <p:bgPr>
        <a:solidFill>
          <a:schemeClr val="bg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5F5F5F"/>
          </a:solidFill>
        </p:spPr>
        <p:txBody>
          <a:bodyPr wrap="square">
            <a:noAutofit/>
          </a:bodyPr>
          <a:lstStyle>
            <a:lvl1pPr marL="0" indent="0" algn="ctr">
              <a:lnSpc>
                <a:spcPct val="100000"/>
              </a:lnSpc>
              <a:buNone/>
              <a:defRPr>
                <a:solidFill>
                  <a:schemeClr val="bg1"/>
                </a:solidFill>
              </a:defRPr>
            </a:lvl1pPr>
          </a:lstStyle>
          <a:p>
            <a:r>
              <a:rPr lang="nl-NL"/>
              <a:t>Klik op het pictogram als u een afbeelding wilt toevoegen</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4700">
                <a:solidFill>
                  <a:schemeClr val="bg1"/>
                </a:solidFill>
              </a:defRPr>
            </a:lvl1pPr>
          </a:lstStyle>
          <a:p>
            <a:r>
              <a:rPr lang="nl-NL"/>
              <a:t>Klik om de stijl te bewerken</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2800"/>
            <a:ext cx="2664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0800"/>
            <a:ext cx="1558800" cy="4752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4" name="Toelichting 2">
            <a:extLst>
              <a:ext uri="{FF2B5EF4-FFF2-40B4-BE49-F238E27FC236}">
                <a16:creationId xmlns:a16="http://schemas.microsoft.com/office/drawing/2014/main" id="{A25424A8-6ADE-4C80-B106-497161FBD436}"/>
              </a:ext>
            </a:extLst>
          </p:cNvPr>
          <p:cNvSpPr txBox="1"/>
          <p:nvPr userDrawn="1"/>
        </p:nvSpPr>
        <p:spPr>
          <a:xfrm>
            <a:off x="12358572" y="3201792"/>
            <a:ext cx="2031009" cy="3554819"/>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Foto instellen</a:t>
            </a:r>
          </a:p>
          <a:p>
            <a:pPr>
              <a:lnSpc>
                <a:spcPct val="100000"/>
              </a:lnSpc>
            </a:pPr>
            <a:r>
              <a:rPr lang="nl-NL" sz="1050"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1050" baseline="0" noProof="1">
              <a:solidFill>
                <a:schemeClr val="tx1"/>
              </a:solidFill>
              <a:latin typeface="+mn-lt"/>
              <a:cs typeface="Arial" panose="020B0604020202020204" pitchFamily="34" charset="0"/>
            </a:endParaRPr>
          </a:p>
          <a:p>
            <a:pPr>
              <a:lnSpc>
                <a:spcPct val="100000"/>
              </a:lnSpc>
            </a:pPr>
            <a:r>
              <a:rPr lang="nl-NL" sz="1050" b="0" i="0" u="none" baseline="0" noProof="1">
                <a:solidFill>
                  <a:schemeClr val="tx1"/>
                </a:solidFill>
                <a:latin typeface="+mn-lt"/>
                <a:cs typeface="Arial" panose="020B0604020202020204" pitchFamily="34" charset="0"/>
              </a:rPr>
              <a:t>Als je een ander gedeelte van de foto wilt zien, gebruik je de functie ‘bijsnijden’: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Selecteer de foto op de dia; het kader wordt vierkant weergegeven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Bijsnijden</a:t>
            </a:r>
            <a:r>
              <a:rPr lang="nl-NL" sz="1050" b="0" i="0" u="none" baseline="0" noProof="1">
                <a:solidFill>
                  <a:schemeClr val="tx1"/>
                </a:solidFill>
                <a:latin typeface="+mn-lt"/>
                <a:cs typeface="Arial" panose="020B0604020202020204" pitchFamily="34" charset="0"/>
              </a:rPr>
              <a:t>.</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Klik naast het kader om de bijsnijden-functie te verlaten.</a:t>
            </a:r>
          </a:p>
        </p:txBody>
      </p:sp>
      <p:sp>
        <p:nvSpPr>
          <p:cNvPr id="25" name="Toelichting 2">
            <a:extLst>
              <a:ext uri="{FF2B5EF4-FFF2-40B4-BE49-F238E27FC236}">
                <a16:creationId xmlns:a16="http://schemas.microsoft.com/office/drawing/2014/main" id="{BA9CD39E-B253-4330-9459-D93654698BBF}"/>
              </a:ext>
            </a:extLst>
          </p:cNvPr>
          <p:cNvSpPr txBox="1"/>
          <p:nvPr userDrawn="1"/>
        </p:nvSpPr>
        <p:spPr>
          <a:xfrm>
            <a:off x="12358572" y="0"/>
            <a:ext cx="2031009" cy="3070071"/>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Start</a:t>
            </a:r>
            <a:r>
              <a:rPr lang="nl-NL" sz="1050" b="0" i="0" u="none" baseline="0" noProof="1">
                <a:solidFill>
                  <a:schemeClr val="tx1"/>
                </a:solidFill>
                <a:latin typeface="+mn-lt"/>
                <a:cs typeface="Arial" panose="020B0604020202020204" pitchFamily="34" charset="0"/>
              </a:rPr>
              <a:t>:</a:t>
            </a:r>
            <a:r>
              <a:rPr lang="nl-NL" sz="1050" b="1" i="0" u="none" baseline="0" noProof="1">
                <a:solidFill>
                  <a:schemeClr val="tx1"/>
                </a:solidFill>
                <a:latin typeface="+mn-lt"/>
                <a:cs typeface="Arial" panose="020B0604020202020204" pitchFamily="34" charset="0"/>
              </a:rPr>
              <a:t> </a:t>
            </a:r>
            <a:r>
              <a:rPr lang="nl-NL" sz="1050" b="0" i="0" u="none" baseline="0" noProof="1">
                <a:solidFill>
                  <a:schemeClr val="tx1"/>
                </a:solidFill>
                <a:latin typeface="+mn-lt"/>
                <a:cs typeface="Arial" panose="020B0604020202020204" pitchFamily="34" charset="0"/>
              </a:rPr>
              <a:t>klik op </a:t>
            </a:r>
            <a:r>
              <a:rPr lang="nl-NL" sz="1050" b="1" i="0" u="none" baseline="0" noProof="1">
                <a:solidFill>
                  <a:schemeClr val="tx1"/>
                </a:solidFill>
                <a:latin typeface="+mn-lt"/>
                <a:cs typeface="Arial" panose="020B0604020202020204" pitchFamily="34" charset="0"/>
              </a:rPr>
              <a:t>Opnieuw instellen</a:t>
            </a:r>
            <a:r>
              <a:rPr lang="nl-NL" sz="1050"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1050"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1070397"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1050" b="0" i="0" u="none" baseline="0" noProof="1">
                <a:solidFill>
                  <a:schemeClr val="tx1"/>
                </a:solidFill>
                <a:latin typeface="+mn-lt"/>
                <a:cs typeface="Arial" panose="020B0604020202020204" pitchFamily="34" charset="0"/>
              </a:rPr>
              <a:t>Je kunt dit voorkomen door de bijsnijdingen eerst te verwijderen: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Selecteer de foto.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Afbeeldingen comprimeren</a:t>
            </a:r>
            <a:r>
              <a:rPr lang="nl-NL" sz="1050" b="0" i="0" u="none" baseline="0" noProof="1">
                <a:solidFill>
                  <a:schemeClr val="tx1"/>
                </a:solidFill>
                <a:latin typeface="+mn-lt"/>
                <a:cs typeface="Arial" panose="020B0604020202020204" pitchFamily="34" charset="0"/>
              </a:rPr>
              <a:t> en selecteer </a:t>
            </a:r>
            <a:r>
              <a:rPr lang="nl-NL" sz="1050" b="1" i="0" u="none" baseline="0" noProof="1">
                <a:solidFill>
                  <a:schemeClr val="tx1"/>
                </a:solidFill>
                <a:latin typeface="+mn-lt"/>
                <a:cs typeface="Arial" panose="020B0604020202020204" pitchFamily="34" charset="0"/>
              </a:rPr>
              <a:t>Bijgesneden gebieden van afbeeldingen verwijderen</a:t>
            </a:r>
            <a:r>
              <a:rPr lang="nl-NL" sz="1050"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32BD0861-2791-419F-BCA1-D4601FCA4B85}"/>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BE99F4A9-BFCA-4F5F-952E-85C3599F3E71}"/>
                </a:ext>
              </a:extLst>
            </p:cNvPr>
            <p:cNvSpPr txBox="1"/>
            <p:nvPr userDrawn="1"/>
          </p:nvSpPr>
          <p:spPr>
            <a:xfrm>
              <a:off x="-2172832" y="1897500"/>
              <a:ext cx="2046443" cy="1846659"/>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Nieuwe dia</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aseline="0" noProof="1">
                  <a:solidFill>
                    <a:schemeClr val="tx1"/>
                  </a:solidFill>
                  <a:latin typeface="+mn-lt"/>
                  <a:cs typeface="Arial" panose="020B0604020202020204" pitchFamily="34" charset="0"/>
                </a:rPr>
                <a:t>-tab </a:t>
              </a:r>
              <a:r>
                <a:rPr lang="nl-NL" sz="1000" u="sng" baseline="0" noProof="1">
                  <a:solidFill>
                    <a:schemeClr val="tx1"/>
                  </a:solidFill>
                  <a:latin typeface="+mn-lt"/>
                  <a:cs typeface="Arial" panose="020B0604020202020204" pitchFamily="34" charset="0"/>
                </a:rPr>
                <a:t>op het tekstje onder </a:t>
              </a:r>
              <a:r>
                <a:rPr lang="nl-NL" sz="1000" baseline="0" noProof="1">
                  <a:solidFill>
                    <a:schemeClr val="tx1"/>
                  </a:solidFill>
                  <a:latin typeface="+mn-lt"/>
                  <a:cs typeface="Arial" panose="020B0604020202020204" pitchFamily="34" charset="0"/>
                </a:rPr>
                <a:t>het pictogram </a:t>
              </a:r>
              <a:r>
                <a:rPr lang="nl-NL" sz="1000" b="1" baseline="0" noProof="1">
                  <a:solidFill>
                    <a:schemeClr val="tx1"/>
                  </a:solidFill>
                  <a:latin typeface="+mn-lt"/>
                  <a:cs typeface="Arial" panose="020B0604020202020204" pitchFamily="34" charset="0"/>
                </a:rPr>
                <a:t>Nieuwe dia</a:t>
              </a:r>
              <a:r>
                <a:rPr lang="nl-NL" sz="1000" baseline="0" noProof="1">
                  <a:solidFill>
                    <a:schemeClr val="tx1"/>
                  </a:solidFill>
                  <a:latin typeface="+mn-lt"/>
                  <a:cs typeface="Arial" panose="020B0604020202020204" pitchFamily="34" charset="0"/>
                </a:rPr>
                <a:t>:</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1" baseline="0" noProof="1">
                <a:solidFill>
                  <a:schemeClr val="tx1"/>
                </a:solidFill>
                <a:latin typeface="+mn-lt"/>
                <a:cs typeface="Arial" panose="020B0604020202020204" pitchFamily="34" charset="0"/>
              </a:endParaRPr>
            </a:p>
            <a:p>
              <a:pPr>
                <a:lnSpc>
                  <a:spcPct val="100000"/>
                </a:lnSpc>
              </a:pPr>
              <a:r>
                <a:rPr lang="nl-NL" sz="1000" b="1" baseline="0" noProof="1">
                  <a:solidFill>
                    <a:schemeClr val="accent2"/>
                  </a:solidFill>
                  <a:latin typeface="+mn-lt"/>
                  <a:cs typeface="Arial" panose="020B0604020202020204" pitchFamily="34" charset="0"/>
                </a:rPr>
                <a:t>Andere indeling voor huidige dia</a:t>
              </a:r>
            </a:p>
            <a:p>
              <a:pPr>
                <a:lnSpc>
                  <a:spcPct val="100000"/>
                </a:lnSpc>
              </a:pPr>
              <a:r>
                <a:rPr lang="nl-NL" sz="1000" b="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35CD95FF-2E0D-4FC8-85CB-BFD94B756AAE}"/>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0D306B90-0F35-4FFC-BE52-3FA8EBEDD2C4}"/>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32" name="Afbeelding 31">
              <a:extLst>
                <a:ext uri="{FF2B5EF4-FFF2-40B4-BE49-F238E27FC236}">
                  <a16:creationId xmlns:a16="http://schemas.microsoft.com/office/drawing/2014/main" id="{9849B456-C437-4DDB-9989-358F6DADBB24}"/>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82C270EB-D26F-4560-ABAD-921524997EAB}"/>
              </a:ext>
            </a:extLst>
          </p:cNvPr>
          <p:cNvSpPr txBox="1"/>
          <p:nvPr userDrawn="1"/>
        </p:nvSpPr>
        <p:spPr>
          <a:xfrm>
            <a:off x="-2172832" y="2500247"/>
            <a:ext cx="2141781" cy="4308872"/>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Licht of donker</a:t>
            </a:r>
          </a:p>
          <a:p>
            <a:pPr>
              <a:lnSpc>
                <a:spcPct val="100000"/>
              </a:lnSpc>
            </a:pPr>
            <a:r>
              <a:rPr lang="nl-NL" sz="1000"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1000" b="0" baseline="0" noProof="1">
              <a:solidFill>
                <a:schemeClr val="tx1"/>
              </a:solidFill>
              <a:latin typeface="+mn-lt"/>
              <a:cs typeface="Arial" panose="020B0604020202020204" pitchFamily="34" charset="0"/>
            </a:endParaRPr>
          </a:p>
          <a:p>
            <a:pPr>
              <a:lnSpc>
                <a:spcPct val="100000"/>
              </a:lnSpc>
            </a:pPr>
            <a:r>
              <a:rPr lang="nl-NL" sz="1000"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tab </a:t>
            </a:r>
            <a:r>
              <a:rPr lang="nl-NL" sz="1000" b="1" baseline="0" noProof="1">
                <a:solidFill>
                  <a:schemeClr val="tx1"/>
                </a:solidFill>
                <a:latin typeface="+mn-lt"/>
                <a:cs typeface="Arial" panose="020B0604020202020204" pitchFamily="34" charset="0"/>
              </a:rPr>
              <a:t>Ontwerpen</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Uiterst links staan de twee ontwerpen van InfoSupport:</a:t>
            </a: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het gewenste ontwerp.</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1000"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b="0" i="1" baseline="0" noProof="1">
                <a:solidFill>
                  <a:schemeClr val="tx1"/>
                </a:solidFill>
                <a:latin typeface="+mn-lt"/>
                <a:cs typeface="Arial" panose="020B0604020202020204" pitchFamily="34" charset="0"/>
              </a:rPr>
              <a:t>Let op: eventueel handmatig opgemaakte dia’s worden </a:t>
            </a:r>
            <a:r>
              <a:rPr lang="nl-NL" sz="1000" b="0" i="1" u="sng" baseline="0" noProof="1">
                <a:solidFill>
                  <a:schemeClr val="tx1"/>
                </a:solidFill>
                <a:latin typeface="+mn-lt"/>
                <a:cs typeface="Arial" panose="020B0604020202020204" pitchFamily="34" charset="0"/>
              </a:rPr>
              <a:t>niet</a:t>
            </a:r>
            <a:r>
              <a:rPr lang="nl-NL" sz="1000"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7D803087-9477-4001-A5DD-CB2A244025AB}"/>
              </a:ext>
            </a:extLst>
          </p:cNvPr>
          <p:cNvPicPr>
            <a:picLocks noChangeAspect="1"/>
          </p:cNvPicPr>
          <p:nvPr userDrawn="1"/>
        </p:nvPicPr>
        <p:blipFill>
          <a:blip r:embed="rId6"/>
          <a:stretch>
            <a:fillRect/>
          </a:stretch>
        </p:blipFill>
        <p:spPr>
          <a:xfrm>
            <a:off x="-2020432" y="4534453"/>
            <a:ext cx="1827354" cy="1067068"/>
          </a:xfrm>
          <a:prstGeom prst="rect">
            <a:avLst/>
          </a:prstGeom>
        </p:spPr>
      </p:pic>
    </p:spTree>
    <p:extLst>
      <p:ext uri="{BB962C8B-B14F-4D97-AF65-F5344CB8AC3E}">
        <p14:creationId xmlns:p14="http://schemas.microsoft.com/office/powerpoint/2010/main" val="23606432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eldia met donkere foto">
    <p:bg>
      <p:bgPr>
        <a:solidFill>
          <a:schemeClr val="bg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5F5F5F"/>
          </a:solidFill>
        </p:spPr>
        <p:txBody>
          <a:bodyPr wrap="square">
            <a:noAutofit/>
          </a:bodyPr>
          <a:lstStyle>
            <a:lvl1pPr marL="0" indent="0" algn="ctr">
              <a:lnSpc>
                <a:spcPct val="100000"/>
              </a:lnSpc>
              <a:buNone/>
              <a:defRPr>
                <a:solidFill>
                  <a:schemeClr val="bg1"/>
                </a:solidFill>
              </a:defRPr>
            </a:lvl1pPr>
          </a:lstStyle>
          <a:p>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4700">
                <a:solidFill>
                  <a:schemeClr val="bg1"/>
                </a:solidFill>
              </a:defRPr>
            </a:lvl1pPr>
          </a:lstStyle>
          <a:p>
            <a:r>
              <a:rPr lang="nl-NL" dirty="0"/>
              <a:t>Klik om stijl te bewerken</a:t>
            </a:r>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Klikken om de ondertitelstijl van het model te bewerken</a:t>
            </a:r>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2800"/>
            <a:ext cx="2664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0800"/>
            <a:ext cx="1558800" cy="4752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4" name="Toelichting 2">
            <a:extLst>
              <a:ext uri="{FF2B5EF4-FFF2-40B4-BE49-F238E27FC236}">
                <a16:creationId xmlns:a16="http://schemas.microsoft.com/office/drawing/2014/main" id="{A25424A8-6ADE-4C80-B106-497161FBD436}"/>
              </a:ext>
            </a:extLst>
          </p:cNvPr>
          <p:cNvSpPr txBox="1"/>
          <p:nvPr userDrawn="1"/>
        </p:nvSpPr>
        <p:spPr>
          <a:xfrm>
            <a:off x="12358572" y="3201792"/>
            <a:ext cx="2031009" cy="3554819"/>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Foto instellen</a:t>
            </a:r>
          </a:p>
          <a:p>
            <a:pPr>
              <a:lnSpc>
                <a:spcPct val="100000"/>
              </a:lnSpc>
            </a:pPr>
            <a:r>
              <a:rPr lang="nl-NL" sz="1050"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1050" baseline="0" noProof="1">
              <a:solidFill>
                <a:schemeClr val="tx1"/>
              </a:solidFill>
              <a:latin typeface="+mn-lt"/>
              <a:cs typeface="Arial" panose="020B0604020202020204" pitchFamily="34" charset="0"/>
            </a:endParaRPr>
          </a:p>
          <a:p>
            <a:pPr>
              <a:lnSpc>
                <a:spcPct val="100000"/>
              </a:lnSpc>
            </a:pPr>
            <a:r>
              <a:rPr lang="nl-NL" sz="1050" b="0" i="0" u="none" baseline="0" noProof="1">
                <a:solidFill>
                  <a:schemeClr val="tx1"/>
                </a:solidFill>
                <a:latin typeface="+mn-lt"/>
                <a:cs typeface="Arial" panose="020B0604020202020204" pitchFamily="34" charset="0"/>
              </a:rPr>
              <a:t>Als je een ander gedeelte van de foto wilt zien, gebruik je de functie ‘bijsnijden’: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Selecteer de foto op de dia; het kader wordt vierkant weergegeven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Bijsnijden</a:t>
            </a:r>
            <a:r>
              <a:rPr lang="nl-NL" sz="1050" b="0" i="0" u="none" baseline="0" noProof="1">
                <a:solidFill>
                  <a:schemeClr val="tx1"/>
                </a:solidFill>
                <a:latin typeface="+mn-lt"/>
                <a:cs typeface="Arial" panose="020B0604020202020204" pitchFamily="34" charset="0"/>
              </a:rPr>
              <a:t>.</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Klik naast het kader om de bijsnijden-functie te verlaten.</a:t>
            </a:r>
          </a:p>
        </p:txBody>
      </p:sp>
      <p:sp>
        <p:nvSpPr>
          <p:cNvPr id="25" name="Toelichting 2">
            <a:extLst>
              <a:ext uri="{FF2B5EF4-FFF2-40B4-BE49-F238E27FC236}">
                <a16:creationId xmlns:a16="http://schemas.microsoft.com/office/drawing/2014/main" id="{BA9CD39E-B253-4330-9459-D93654698BBF}"/>
              </a:ext>
            </a:extLst>
          </p:cNvPr>
          <p:cNvSpPr txBox="1"/>
          <p:nvPr userDrawn="1"/>
        </p:nvSpPr>
        <p:spPr>
          <a:xfrm>
            <a:off x="12358572" y="0"/>
            <a:ext cx="2031009" cy="3070071"/>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Start</a:t>
            </a:r>
            <a:r>
              <a:rPr lang="nl-NL" sz="1050" b="0" i="0" u="none" baseline="0" noProof="1">
                <a:solidFill>
                  <a:schemeClr val="tx1"/>
                </a:solidFill>
                <a:latin typeface="+mn-lt"/>
                <a:cs typeface="Arial" panose="020B0604020202020204" pitchFamily="34" charset="0"/>
              </a:rPr>
              <a:t>:</a:t>
            </a:r>
            <a:r>
              <a:rPr lang="nl-NL" sz="1050" b="1" i="0" u="none" baseline="0" noProof="1">
                <a:solidFill>
                  <a:schemeClr val="tx1"/>
                </a:solidFill>
                <a:latin typeface="+mn-lt"/>
                <a:cs typeface="Arial" panose="020B0604020202020204" pitchFamily="34" charset="0"/>
              </a:rPr>
              <a:t> </a:t>
            </a:r>
            <a:r>
              <a:rPr lang="nl-NL" sz="1050" b="0" i="0" u="none" baseline="0" noProof="1">
                <a:solidFill>
                  <a:schemeClr val="tx1"/>
                </a:solidFill>
                <a:latin typeface="+mn-lt"/>
                <a:cs typeface="Arial" panose="020B0604020202020204" pitchFamily="34" charset="0"/>
              </a:rPr>
              <a:t>klik op </a:t>
            </a:r>
            <a:r>
              <a:rPr lang="nl-NL" sz="1050" b="1" i="0" u="none" baseline="0" noProof="1">
                <a:solidFill>
                  <a:schemeClr val="tx1"/>
                </a:solidFill>
                <a:latin typeface="+mn-lt"/>
                <a:cs typeface="Arial" panose="020B0604020202020204" pitchFamily="34" charset="0"/>
              </a:rPr>
              <a:t>Opnieuw instellen</a:t>
            </a:r>
            <a:r>
              <a:rPr lang="nl-NL" sz="1050"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1050"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1070397"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1050" b="0" i="0" u="none" baseline="0" noProof="1">
                <a:solidFill>
                  <a:schemeClr val="tx1"/>
                </a:solidFill>
                <a:latin typeface="+mn-lt"/>
                <a:cs typeface="Arial" panose="020B0604020202020204" pitchFamily="34" charset="0"/>
              </a:rPr>
              <a:t>Je kunt dit voorkomen door de bijsnijdingen eerst te verwijderen: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Selecteer de foto.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Afbeeldingen comprimeren</a:t>
            </a:r>
            <a:r>
              <a:rPr lang="nl-NL" sz="1050" b="0" i="0" u="none" baseline="0" noProof="1">
                <a:solidFill>
                  <a:schemeClr val="tx1"/>
                </a:solidFill>
                <a:latin typeface="+mn-lt"/>
                <a:cs typeface="Arial" panose="020B0604020202020204" pitchFamily="34" charset="0"/>
              </a:rPr>
              <a:t> en selecteer </a:t>
            </a:r>
            <a:r>
              <a:rPr lang="nl-NL" sz="1050" b="1" i="0" u="none" baseline="0" noProof="1">
                <a:solidFill>
                  <a:schemeClr val="tx1"/>
                </a:solidFill>
                <a:latin typeface="+mn-lt"/>
                <a:cs typeface="Arial" panose="020B0604020202020204" pitchFamily="34" charset="0"/>
              </a:rPr>
              <a:t>Bijgesneden gebieden van afbeeldingen verwijderen</a:t>
            </a:r>
            <a:r>
              <a:rPr lang="nl-NL" sz="1050"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07029A24-C4D9-4030-9EB9-B0AC9C928DD2}"/>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AA8F4D99-C6D1-4E3C-BCE8-1443EF8F17CE}"/>
                </a:ext>
              </a:extLst>
            </p:cNvPr>
            <p:cNvSpPr txBox="1"/>
            <p:nvPr userDrawn="1"/>
          </p:nvSpPr>
          <p:spPr>
            <a:xfrm>
              <a:off x="-2172832" y="1897500"/>
              <a:ext cx="2046443" cy="1846659"/>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Nieuwe dia</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aseline="0" noProof="1">
                  <a:solidFill>
                    <a:schemeClr val="tx1"/>
                  </a:solidFill>
                  <a:latin typeface="+mn-lt"/>
                  <a:cs typeface="Arial" panose="020B0604020202020204" pitchFamily="34" charset="0"/>
                </a:rPr>
                <a:t>-tab </a:t>
              </a:r>
              <a:r>
                <a:rPr lang="nl-NL" sz="1000" u="sng" baseline="0" noProof="1">
                  <a:solidFill>
                    <a:schemeClr val="tx1"/>
                  </a:solidFill>
                  <a:latin typeface="+mn-lt"/>
                  <a:cs typeface="Arial" panose="020B0604020202020204" pitchFamily="34" charset="0"/>
                </a:rPr>
                <a:t>op het tekstje onder </a:t>
              </a:r>
              <a:r>
                <a:rPr lang="nl-NL" sz="1000" baseline="0" noProof="1">
                  <a:solidFill>
                    <a:schemeClr val="tx1"/>
                  </a:solidFill>
                  <a:latin typeface="+mn-lt"/>
                  <a:cs typeface="Arial" panose="020B0604020202020204" pitchFamily="34" charset="0"/>
                </a:rPr>
                <a:t>het pictogram </a:t>
              </a:r>
              <a:r>
                <a:rPr lang="nl-NL" sz="1000" b="1" baseline="0" noProof="1">
                  <a:solidFill>
                    <a:schemeClr val="tx1"/>
                  </a:solidFill>
                  <a:latin typeface="+mn-lt"/>
                  <a:cs typeface="Arial" panose="020B0604020202020204" pitchFamily="34" charset="0"/>
                </a:rPr>
                <a:t>Nieuwe dia</a:t>
              </a:r>
              <a:r>
                <a:rPr lang="nl-NL" sz="1000" baseline="0" noProof="1">
                  <a:solidFill>
                    <a:schemeClr val="tx1"/>
                  </a:solidFill>
                  <a:latin typeface="+mn-lt"/>
                  <a:cs typeface="Arial" panose="020B0604020202020204" pitchFamily="34" charset="0"/>
                </a:rPr>
                <a:t>:</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1" baseline="0" noProof="1">
                <a:solidFill>
                  <a:schemeClr val="tx1"/>
                </a:solidFill>
                <a:latin typeface="+mn-lt"/>
                <a:cs typeface="Arial" panose="020B0604020202020204" pitchFamily="34" charset="0"/>
              </a:endParaRPr>
            </a:p>
            <a:p>
              <a:pPr>
                <a:lnSpc>
                  <a:spcPct val="100000"/>
                </a:lnSpc>
              </a:pPr>
              <a:r>
                <a:rPr lang="nl-NL" sz="1000" b="1" baseline="0" noProof="1">
                  <a:solidFill>
                    <a:schemeClr val="accent2"/>
                  </a:solidFill>
                  <a:latin typeface="+mn-lt"/>
                  <a:cs typeface="Arial" panose="020B0604020202020204" pitchFamily="34" charset="0"/>
                </a:rPr>
                <a:t>Andere indeling voor huidige dia</a:t>
              </a:r>
            </a:p>
            <a:p>
              <a:pPr>
                <a:lnSpc>
                  <a:spcPct val="100000"/>
                </a:lnSpc>
              </a:pPr>
              <a:r>
                <a:rPr lang="nl-NL" sz="1000" b="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0430BE02-109A-4EEF-86E9-08F08B9A5B00}"/>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B1B51437-2FDF-40FC-9165-6D7A436D1791}"/>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32" name="Afbeelding 31">
              <a:extLst>
                <a:ext uri="{FF2B5EF4-FFF2-40B4-BE49-F238E27FC236}">
                  <a16:creationId xmlns:a16="http://schemas.microsoft.com/office/drawing/2014/main" id="{7C6A46C7-C03B-4B7E-862B-524979AF0D28}"/>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EF5C04AE-D2D7-4820-9ADC-EFACB74857C0}"/>
              </a:ext>
            </a:extLst>
          </p:cNvPr>
          <p:cNvSpPr txBox="1"/>
          <p:nvPr userDrawn="1"/>
        </p:nvSpPr>
        <p:spPr>
          <a:xfrm>
            <a:off x="-2172832" y="2500247"/>
            <a:ext cx="2141781" cy="4308872"/>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Licht of donker</a:t>
            </a:r>
          </a:p>
          <a:p>
            <a:pPr>
              <a:lnSpc>
                <a:spcPct val="100000"/>
              </a:lnSpc>
            </a:pPr>
            <a:r>
              <a:rPr lang="nl-NL" sz="1000"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1000" b="0" baseline="0" noProof="1">
              <a:solidFill>
                <a:schemeClr val="tx1"/>
              </a:solidFill>
              <a:latin typeface="+mn-lt"/>
              <a:cs typeface="Arial" panose="020B0604020202020204" pitchFamily="34" charset="0"/>
            </a:endParaRPr>
          </a:p>
          <a:p>
            <a:pPr>
              <a:lnSpc>
                <a:spcPct val="100000"/>
              </a:lnSpc>
            </a:pPr>
            <a:r>
              <a:rPr lang="nl-NL" sz="1000"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tab </a:t>
            </a:r>
            <a:r>
              <a:rPr lang="nl-NL" sz="1000" b="1" baseline="0" noProof="1">
                <a:solidFill>
                  <a:schemeClr val="tx1"/>
                </a:solidFill>
                <a:latin typeface="+mn-lt"/>
                <a:cs typeface="Arial" panose="020B0604020202020204" pitchFamily="34" charset="0"/>
              </a:rPr>
              <a:t>Ontwerpen</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Uiterst links staan de twee ontwerpen van InfoSupport:</a:t>
            </a: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het gewenste ontwerp.</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1000"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b="0" i="1" baseline="0" noProof="1">
                <a:solidFill>
                  <a:schemeClr val="tx1"/>
                </a:solidFill>
                <a:latin typeface="+mn-lt"/>
                <a:cs typeface="Arial" panose="020B0604020202020204" pitchFamily="34" charset="0"/>
              </a:rPr>
              <a:t>Let op: eventueel handmatig opgemaakte dia’s worden </a:t>
            </a:r>
            <a:r>
              <a:rPr lang="nl-NL" sz="1000" b="0" i="1" u="sng" baseline="0" noProof="1">
                <a:solidFill>
                  <a:schemeClr val="tx1"/>
                </a:solidFill>
                <a:latin typeface="+mn-lt"/>
                <a:cs typeface="Arial" panose="020B0604020202020204" pitchFamily="34" charset="0"/>
              </a:rPr>
              <a:t>niet</a:t>
            </a:r>
            <a:r>
              <a:rPr lang="nl-NL" sz="1000"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E2D0D723-0A3F-4B3F-9DCA-59A99E05F2D5}"/>
              </a:ext>
            </a:extLst>
          </p:cNvPr>
          <p:cNvPicPr>
            <a:picLocks noChangeAspect="1"/>
          </p:cNvPicPr>
          <p:nvPr userDrawn="1"/>
        </p:nvPicPr>
        <p:blipFill>
          <a:blip r:embed="rId6"/>
          <a:stretch>
            <a:fillRect/>
          </a:stretch>
        </p:blipFill>
        <p:spPr>
          <a:xfrm>
            <a:off x="-2020432" y="4534453"/>
            <a:ext cx="1827354" cy="1067068"/>
          </a:xfrm>
          <a:prstGeom prst="rect">
            <a:avLst/>
          </a:prstGeom>
        </p:spPr>
      </p:pic>
    </p:spTree>
    <p:extLst>
      <p:ext uri="{BB962C8B-B14F-4D97-AF65-F5344CB8AC3E}">
        <p14:creationId xmlns:p14="http://schemas.microsoft.com/office/powerpoint/2010/main" val="37551411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eldia met lichte foto">
    <p:bg>
      <p:bgPr>
        <a:solidFill>
          <a:schemeClr val="tx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DDDDDD"/>
          </a:solidFill>
        </p:spPr>
        <p:txBody>
          <a:bodyPr wrap="square">
            <a:noAutofit/>
          </a:bodyPr>
          <a:lstStyle>
            <a:lvl1pPr marL="0" indent="0" algn="ctr">
              <a:lnSpc>
                <a:spcPct val="100000"/>
              </a:lnSpc>
              <a:buNone/>
              <a:defRPr>
                <a:solidFill>
                  <a:srgbClr val="5F5F5F"/>
                </a:solidFill>
              </a:defRPr>
            </a:lvl1pPr>
          </a:lstStyle>
          <a:p>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4700">
                <a:solidFill>
                  <a:schemeClr val="tx1"/>
                </a:solidFill>
              </a:defRPr>
            </a:lvl1pPr>
          </a:lstStyle>
          <a:p>
            <a:r>
              <a:rPr lang="nl-NL" dirty="0"/>
              <a:t>Klik om stijl te bewerken</a:t>
            </a:r>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Klikken om de ondertitelstijl van het model te bewerken</a:t>
            </a:r>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6400"/>
            <a:ext cx="2700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4400"/>
            <a:ext cx="1548000" cy="4716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0" name="Toelichting 2">
            <a:extLst>
              <a:ext uri="{FF2B5EF4-FFF2-40B4-BE49-F238E27FC236}">
                <a16:creationId xmlns:a16="http://schemas.microsoft.com/office/drawing/2014/main" id="{58888936-6C5E-417F-BEF5-E2EF5FB87309}"/>
              </a:ext>
            </a:extLst>
          </p:cNvPr>
          <p:cNvSpPr txBox="1"/>
          <p:nvPr userDrawn="1"/>
        </p:nvSpPr>
        <p:spPr>
          <a:xfrm>
            <a:off x="12358572" y="3201792"/>
            <a:ext cx="2031009" cy="3554819"/>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Foto instellen</a:t>
            </a:r>
          </a:p>
          <a:p>
            <a:pPr>
              <a:lnSpc>
                <a:spcPct val="100000"/>
              </a:lnSpc>
            </a:pPr>
            <a:r>
              <a:rPr lang="nl-NL" sz="1050"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1050" baseline="0" noProof="1">
              <a:solidFill>
                <a:schemeClr val="tx1"/>
              </a:solidFill>
              <a:latin typeface="+mn-lt"/>
              <a:cs typeface="Arial" panose="020B0604020202020204" pitchFamily="34" charset="0"/>
            </a:endParaRPr>
          </a:p>
          <a:p>
            <a:pPr>
              <a:lnSpc>
                <a:spcPct val="100000"/>
              </a:lnSpc>
            </a:pPr>
            <a:r>
              <a:rPr lang="nl-NL" sz="1050" b="0" i="0" u="none" baseline="0" noProof="1">
                <a:solidFill>
                  <a:schemeClr val="tx1"/>
                </a:solidFill>
                <a:latin typeface="+mn-lt"/>
                <a:cs typeface="Arial" panose="020B0604020202020204" pitchFamily="34" charset="0"/>
              </a:rPr>
              <a:t>Als je een ander gedeelte van de foto wilt zien, gebruik je de functie ‘bijsnijden’: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Selecteer de foto op de dia; het kader wordt vierkant weergegeven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Bijsnijden</a:t>
            </a:r>
            <a:r>
              <a:rPr lang="nl-NL" sz="1050" b="0" i="0" u="none" baseline="0" noProof="1">
                <a:solidFill>
                  <a:schemeClr val="tx1"/>
                </a:solidFill>
                <a:latin typeface="+mn-lt"/>
                <a:cs typeface="Arial" panose="020B0604020202020204" pitchFamily="34" charset="0"/>
              </a:rPr>
              <a:t>.</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Klik naast het kader om de bijsnijden-functie te verlaten.</a:t>
            </a:r>
          </a:p>
        </p:txBody>
      </p:sp>
      <p:sp>
        <p:nvSpPr>
          <p:cNvPr id="21" name="Toelichting 2">
            <a:extLst>
              <a:ext uri="{FF2B5EF4-FFF2-40B4-BE49-F238E27FC236}">
                <a16:creationId xmlns:a16="http://schemas.microsoft.com/office/drawing/2014/main" id="{0F8C9FE2-BA24-4C8F-A357-4D9EF1B0D229}"/>
              </a:ext>
            </a:extLst>
          </p:cNvPr>
          <p:cNvSpPr txBox="1"/>
          <p:nvPr userDrawn="1"/>
        </p:nvSpPr>
        <p:spPr>
          <a:xfrm>
            <a:off x="12358572" y="0"/>
            <a:ext cx="2031009" cy="3070071"/>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Start</a:t>
            </a:r>
            <a:r>
              <a:rPr lang="nl-NL" sz="1050" b="0" i="0" u="none" baseline="0" noProof="1">
                <a:solidFill>
                  <a:schemeClr val="tx1"/>
                </a:solidFill>
                <a:latin typeface="+mn-lt"/>
                <a:cs typeface="Arial" panose="020B0604020202020204" pitchFamily="34" charset="0"/>
              </a:rPr>
              <a:t>:</a:t>
            </a:r>
            <a:r>
              <a:rPr lang="nl-NL" sz="1050" b="1" i="0" u="none" baseline="0" noProof="1">
                <a:solidFill>
                  <a:schemeClr val="tx1"/>
                </a:solidFill>
                <a:latin typeface="+mn-lt"/>
                <a:cs typeface="Arial" panose="020B0604020202020204" pitchFamily="34" charset="0"/>
              </a:rPr>
              <a:t> </a:t>
            </a:r>
            <a:r>
              <a:rPr lang="nl-NL" sz="1050" b="0" i="0" u="none" baseline="0" noProof="1">
                <a:solidFill>
                  <a:schemeClr val="tx1"/>
                </a:solidFill>
                <a:latin typeface="+mn-lt"/>
                <a:cs typeface="Arial" panose="020B0604020202020204" pitchFamily="34" charset="0"/>
              </a:rPr>
              <a:t>klik op </a:t>
            </a:r>
            <a:r>
              <a:rPr lang="nl-NL" sz="1050" b="1" i="0" u="none" baseline="0" noProof="1">
                <a:solidFill>
                  <a:schemeClr val="tx1"/>
                </a:solidFill>
                <a:latin typeface="+mn-lt"/>
                <a:cs typeface="Arial" panose="020B0604020202020204" pitchFamily="34" charset="0"/>
              </a:rPr>
              <a:t>Opnieuw instellen</a:t>
            </a:r>
            <a:r>
              <a:rPr lang="nl-NL" sz="1050"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1050"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1070397"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1050" b="0" i="0" u="none" baseline="0" noProof="1">
                <a:solidFill>
                  <a:schemeClr val="tx1"/>
                </a:solidFill>
                <a:latin typeface="+mn-lt"/>
                <a:cs typeface="Arial" panose="020B0604020202020204" pitchFamily="34" charset="0"/>
              </a:rPr>
              <a:t>Je kunt dit voorkomen door de bijsnijdingen eerst te verwijderen: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Selecteer de foto.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Afbeeldingen comprimeren</a:t>
            </a:r>
            <a:r>
              <a:rPr lang="nl-NL" sz="1050" b="0" i="0" u="none" baseline="0" noProof="1">
                <a:solidFill>
                  <a:schemeClr val="tx1"/>
                </a:solidFill>
                <a:latin typeface="+mn-lt"/>
                <a:cs typeface="Arial" panose="020B0604020202020204" pitchFamily="34" charset="0"/>
              </a:rPr>
              <a:t> en selecteer </a:t>
            </a:r>
            <a:r>
              <a:rPr lang="nl-NL" sz="1050" b="1" i="0" u="none" baseline="0" noProof="1">
                <a:solidFill>
                  <a:schemeClr val="tx1"/>
                </a:solidFill>
                <a:latin typeface="+mn-lt"/>
                <a:cs typeface="Arial" panose="020B0604020202020204" pitchFamily="34" charset="0"/>
              </a:rPr>
              <a:t>Bijgesneden gebieden van afbeeldingen verwijderen</a:t>
            </a:r>
            <a:r>
              <a:rPr lang="nl-NL" sz="1050"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E2380242-DE04-4C4B-B979-553CA11513C5}"/>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1D4479E5-5FDD-46FA-9115-AB83010D4E99}"/>
                </a:ext>
              </a:extLst>
            </p:cNvPr>
            <p:cNvSpPr txBox="1"/>
            <p:nvPr userDrawn="1"/>
          </p:nvSpPr>
          <p:spPr>
            <a:xfrm>
              <a:off x="-2172832" y="1897500"/>
              <a:ext cx="2046443" cy="1846659"/>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Nieuwe dia</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aseline="0" noProof="1">
                  <a:solidFill>
                    <a:schemeClr val="tx1"/>
                  </a:solidFill>
                  <a:latin typeface="+mn-lt"/>
                  <a:cs typeface="Arial" panose="020B0604020202020204" pitchFamily="34" charset="0"/>
                </a:rPr>
                <a:t>-tab </a:t>
              </a:r>
              <a:r>
                <a:rPr lang="nl-NL" sz="1000" u="sng" baseline="0" noProof="1">
                  <a:solidFill>
                    <a:schemeClr val="tx1"/>
                  </a:solidFill>
                  <a:latin typeface="+mn-lt"/>
                  <a:cs typeface="Arial" panose="020B0604020202020204" pitchFamily="34" charset="0"/>
                </a:rPr>
                <a:t>op het tekstje onder </a:t>
              </a:r>
              <a:r>
                <a:rPr lang="nl-NL" sz="1000" baseline="0" noProof="1">
                  <a:solidFill>
                    <a:schemeClr val="tx1"/>
                  </a:solidFill>
                  <a:latin typeface="+mn-lt"/>
                  <a:cs typeface="Arial" panose="020B0604020202020204" pitchFamily="34" charset="0"/>
                </a:rPr>
                <a:t>het pictogram </a:t>
              </a:r>
              <a:r>
                <a:rPr lang="nl-NL" sz="1000" b="1" baseline="0" noProof="1">
                  <a:solidFill>
                    <a:schemeClr val="tx1"/>
                  </a:solidFill>
                  <a:latin typeface="+mn-lt"/>
                  <a:cs typeface="Arial" panose="020B0604020202020204" pitchFamily="34" charset="0"/>
                </a:rPr>
                <a:t>Nieuwe dia</a:t>
              </a:r>
              <a:r>
                <a:rPr lang="nl-NL" sz="1000" baseline="0" noProof="1">
                  <a:solidFill>
                    <a:schemeClr val="tx1"/>
                  </a:solidFill>
                  <a:latin typeface="+mn-lt"/>
                  <a:cs typeface="Arial" panose="020B0604020202020204" pitchFamily="34" charset="0"/>
                </a:rPr>
                <a:t>:</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1" baseline="0" noProof="1">
                <a:solidFill>
                  <a:schemeClr val="tx1"/>
                </a:solidFill>
                <a:latin typeface="+mn-lt"/>
                <a:cs typeface="Arial" panose="020B0604020202020204" pitchFamily="34" charset="0"/>
              </a:endParaRPr>
            </a:p>
            <a:p>
              <a:pPr>
                <a:lnSpc>
                  <a:spcPct val="100000"/>
                </a:lnSpc>
              </a:pPr>
              <a:r>
                <a:rPr lang="nl-NL" sz="1000" b="1" baseline="0" noProof="1">
                  <a:solidFill>
                    <a:schemeClr val="accent2"/>
                  </a:solidFill>
                  <a:latin typeface="+mn-lt"/>
                  <a:cs typeface="Arial" panose="020B0604020202020204" pitchFamily="34" charset="0"/>
                </a:rPr>
                <a:t>Andere indeling voor huidige dia</a:t>
              </a:r>
            </a:p>
            <a:p>
              <a:pPr>
                <a:lnSpc>
                  <a:spcPct val="100000"/>
                </a:lnSpc>
              </a:pPr>
              <a:r>
                <a:rPr lang="nl-NL" sz="1000" b="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48035117-054C-4798-9992-D78FD4BDF76D}"/>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5643A25E-239B-44F4-8563-1FA0F9B88AAF}"/>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32" name="Afbeelding 31">
              <a:extLst>
                <a:ext uri="{FF2B5EF4-FFF2-40B4-BE49-F238E27FC236}">
                  <a16:creationId xmlns:a16="http://schemas.microsoft.com/office/drawing/2014/main" id="{C5A9B3AC-B383-4C9B-BD10-10F2C56A21B7}"/>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7D5D2241-B490-4F41-BEC3-53F45C84B0B5}"/>
              </a:ext>
            </a:extLst>
          </p:cNvPr>
          <p:cNvSpPr txBox="1"/>
          <p:nvPr userDrawn="1"/>
        </p:nvSpPr>
        <p:spPr>
          <a:xfrm>
            <a:off x="-2172832" y="2500247"/>
            <a:ext cx="2141781" cy="4308872"/>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Licht of donker</a:t>
            </a:r>
          </a:p>
          <a:p>
            <a:pPr>
              <a:lnSpc>
                <a:spcPct val="100000"/>
              </a:lnSpc>
            </a:pPr>
            <a:r>
              <a:rPr lang="nl-NL" sz="1000"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1000" b="0" baseline="0" noProof="1">
              <a:solidFill>
                <a:schemeClr val="tx1"/>
              </a:solidFill>
              <a:latin typeface="+mn-lt"/>
              <a:cs typeface="Arial" panose="020B0604020202020204" pitchFamily="34" charset="0"/>
            </a:endParaRPr>
          </a:p>
          <a:p>
            <a:pPr>
              <a:lnSpc>
                <a:spcPct val="100000"/>
              </a:lnSpc>
            </a:pPr>
            <a:r>
              <a:rPr lang="nl-NL" sz="1000"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tab </a:t>
            </a:r>
            <a:r>
              <a:rPr lang="nl-NL" sz="1000" b="1" baseline="0" noProof="1">
                <a:solidFill>
                  <a:schemeClr val="tx1"/>
                </a:solidFill>
                <a:latin typeface="+mn-lt"/>
                <a:cs typeface="Arial" panose="020B0604020202020204" pitchFamily="34" charset="0"/>
              </a:rPr>
              <a:t>Ontwerpen</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Uiterst links staan de twee ontwerpen van InfoSupport:</a:t>
            </a: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het gewenste ontwerp.</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1000"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b="0" i="1" baseline="0" noProof="1">
                <a:solidFill>
                  <a:schemeClr val="tx1"/>
                </a:solidFill>
                <a:latin typeface="+mn-lt"/>
                <a:cs typeface="Arial" panose="020B0604020202020204" pitchFamily="34" charset="0"/>
              </a:rPr>
              <a:t>Let op: eventueel handmatig opgemaakte dia’s worden </a:t>
            </a:r>
            <a:r>
              <a:rPr lang="nl-NL" sz="1000" b="0" i="1" u="sng" baseline="0" noProof="1">
                <a:solidFill>
                  <a:schemeClr val="tx1"/>
                </a:solidFill>
                <a:latin typeface="+mn-lt"/>
                <a:cs typeface="Arial" panose="020B0604020202020204" pitchFamily="34" charset="0"/>
              </a:rPr>
              <a:t>niet</a:t>
            </a:r>
            <a:r>
              <a:rPr lang="nl-NL" sz="1000"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457FD49A-98E0-428B-A504-647F1B67AD5A}"/>
              </a:ext>
            </a:extLst>
          </p:cNvPr>
          <p:cNvPicPr>
            <a:picLocks noChangeAspect="1"/>
          </p:cNvPicPr>
          <p:nvPr userDrawn="1"/>
        </p:nvPicPr>
        <p:blipFill>
          <a:blip r:embed="rId6"/>
          <a:stretch>
            <a:fillRect/>
          </a:stretch>
        </p:blipFill>
        <p:spPr>
          <a:xfrm>
            <a:off x="-2020432" y="4534453"/>
            <a:ext cx="1827354" cy="1067068"/>
          </a:xfrm>
          <a:prstGeom prst="rect">
            <a:avLst/>
          </a:prstGeom>
        </p:spPr>
      </p:pic>
    </p:spTree>
    <p:extLst>
      <p:ext uri="{BB962C8B-B14F-4D97-AF65-F5344CB8AC3E}">
        <p14:creationId xmlns:p14="http://schemas.microsoft.com/office/powerpoint/2010/main" val="20822960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9A4D82EB-A068-41A9-80F3-33E950159D34}"/>
              </a:ext>
            </a:extLst>
          </p:cNvPr>
          <p:cNvSpPr>
            <a:spLocks noGrp="1"/>
          </p:cNvSpPr>
          <p:nvPr>
            <p:ph idx="1"/>
          </p:nvPr>
        </p:nvSpPr>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nl-NL" dirty="0"/>
              <a:t>Klik om stijl te bewerken</a:t>
            </a:r>
          </a:p>
        </p:txBody>
      </p:sp>
    </p:spTree>
    <p:extLst>
      <p:ext uri="{BB962C8B-B14F-4D97-AF65-F5344CB8AC3E}">
        <p14:creationId xmlns:p14="http://schemas.microsoft.com/office/powerpoint/2010/main" val="36711981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el en tekst 1">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nl-NL" dirty="0"/>
              <a:t>Klik om stijl te bewerken</a:t>
            </a:r>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8" name="Rechthoekige driehoek 7">
            <a:extLst>
              <a:ext uri="{FF2B5EF4-FFF2-40B4-BE49-F238E27FC236}">
                <a16:creationId xmlns:a16="http://schemas.microsoft.com/office/drawing/2014/main" id="{FC531A8F-4551-47F9-9AFA-3A736CB2DFE5}"/>
              </a:ext>
            </a:extLst>
          </p:cNvPr>
          <p:cNvSpPr/>
          <p:nvPr userDrawn="1"/>
        </p:nvSpPr>
        <p:spPr>
          <a:xfrm rot="5400000">
            <a:off x="1140000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8867678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el en tekst 2">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nl-NL" dirty="0"/>
              <a:t>Klik om stijl te bewerken</a:t>
            </a:r>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hthoekige driehoek 8">
            <a:extLst>
              <a:ext uri="{FF2B5EF4-FFF2-40B4-BE49-F238E27FC236}">
                <a16:creationId xmlns:a16="http://schemas.microsoft.com/office/drawing/2014/main" id="{78D48DBC-5B26-413F-A3E8-6F3FE44EA963}"/>
              </a:ext>
            </a:extLst>
          </p:cNvPr>
          <p:cNvSpPr/>
          <p:nvPr userDrawn="1"/>
        </p:nvSpPr>
        <p:spPr>
          <a:xfrm rot="16200000">
            <a:off x="0" y="606600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2" name="Afbeelding 1">
            <a:extLst>
              <a:ext uri="{FF2B5EF4-FFF2-40B4-BE49-F238E27FC236}">
                <a16:creationId xmlns:a16="http://schemas.microsoft.com/office/drawing/2014/main" id="{AB1DF3A1-5262-49FE-9270-4B82F9B65121}"/>
              </a:ext>
            </a:extLst>
          </p:cNvPr>
          <p:cNvPicPr>
            <a:picLocks noChangeAspect="1"/>
          </p:cNvPicPr>
          <p:nvPr userDrawn="1"/>
        </p:nvPicPr>
        <p:blipFill rotWithShape="1">
          <a:blip r:embed="rId2"/>
          <a:srcRect l="25766" t="7174" b="9213"/>
          <a:stretch/>
        </p:blipFill>
        <p:spPr>
          <a:xfrm>
            <a:off x="11400000" y="719999"/>
            <a:ext cx="792000" cy="2298971"/>
          </a:xfrm>
          <a:prstGeom prst="rect">
            <a:avLst/>
          </a:prstGeom>
        </p:spPr>
      </p:pic>
    </p:spTree>
    <p:extLst>
      <p:ext uri="{BB962C8B-B14F-4D97-AF65-F5344CB8AC3E}">
        <p14:creationId xmlns:p14="http://schemas.microsoft.com/office/powerpoint/2010/main" val="42223930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4ED5F24-06BD-462B-BA0F-255F2F811124}"/>
              </a:ext>
            </a:extLst>
          </p:cNvPr>
          <p:cNvSpPr>
            <a:spLocks noGrp="1"/>
          </p:cNvSpPr>
          <p:nvPr>
            <p:ph sz="half" idx="1"/>
          </p:nvPr>
        </p:nvSpPr>
        <p:spPr>
          <a:xfrm>
            <a:off x="1296000" y="2016000"/>
            <a:ext cx="4752000" cy="4140000"/>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inhoud 3">
            <a:extLst>
              <a:ext uri="{FF2B5EF4-FFF2-40B4-BE49-F238E27FC236}">
                <a16:creationId xmlns:a16="http://schemas.microsoft.com/office/drawing/2014/main" id="{4D9AC1BE-8B1E-470A-A65A-4D969FAD102E}"/>
              </a:ext>
            </a:extLst>
          </p:cNvPr>
          <p:cNvSpPr>
            <a:spLocks noGrp="1"/>
          </p:cNvSpPr>
          <p:nvPr>
            <p:ph sz="half" idx="2"/>
          </p:nvPr>
        </p:nvSpPr>
        <p:spPr>
          <a:xfrm>
            <a:off x="6408000" y="2016000"/>
            <a:ext cx="4752000" cy="4140000"/>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2" name="Titel 1">
            <a:extLst>
              <a:ext uri="{FF2B5EF4-FFF2-40B4-BE49-F238E27FC236}">
                <a16:creationId xmlns:a16="http://schemas.microsoft.com/office/drawing/2014/main" id="{955B43CF-2B78-4B0E-B67D-E748CB02A0F9}"/>
              </a:ext>
            </a:extLst>
          </p:cNvPr>
          <p:cNvSpPr>
            <a:spLocks noGrp="1"/>
          </p:cNvSpPr>
          <p:nvPr>
            <p:ph type="title"/>
          </p:nvPr>
        </p:nvSpPr>
        <p:spPr/>
        <p:txBody>
          <a:bodyPr/>
          <a:lstStyle/>
          <a:p>
            <a:r>
              <a:rPr lang="nl-NL"/>
              <a:t>Klik om stijl te bewerken</a:t>
            </a:r>
          </a:p>
        </p:txBody>
      </p:sp>
      <p:sp>
        <p:nvSpPr>
          <p:cNvPr id="6" name="Toelichting 2">
            <a:extLst>
              <a:ext uri="{FF2B5EF4-FFF2-40B4-BE49-F238E27FC236}">
                <a16:creationId xmlns:a16="http://schemas.microsoft.com/office/drawing/2014/main" id="{9ECE23F0-8627-4716-9A95-9334C2FD8F75}"/>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29110125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nhoud van twee met ondertitel">
    <p:spTree>
      <p:nvGrpSpPr>
        <p:cNvPr id="1" name=""/>
        <p:cNvGrpSpPr/>
        <p:nvPr/>
      </p:nvGrpSpPr>
      <p:grpSpPr>
        <a:xfrm>
          <a:off x="0" y="0"/>
          <a:ext cx="0" cy="0"/>
          <a:chOff x="0" y="0"/>
          <a:chExt cx="0" cy="0"/>
        </a:xfrm>
      </p:grpSpPr>
      <p:sp>
        <p:nvSpPr>
          <p:cNvPr id="20" name="Rechthoekige driehoek 19">
            <a:extLst>
              <a:ext uri="{FF2B5EF4-FFF2-40B4-BE49-F238E27FC236}">
                <a16:creationId xmlns:a16="http://schemas.microsoft.com/office/drawing/2014/main" id="{407D44EA-1D44-4444-B862-4E1D768999CB}"/>
              </a:ext>
            </a:extLst>
          </p:cNvPr>
          <p:cNvSpPr/>
          <p:nvPr userDrawn="1"/>
        </p:nvSpPr>
        <p:spPr>
          <a:xfrm rot="5400000">
            <a:off x="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
        <p:nvSpPr>
          <p:cNvPr id="5" name="Tijdelijke aanduiding voor tekst 4">
            <a:extLst>
              <a:ext uri="{FF2B5EF4-FFF2-40B4-BE49-F238E27FC236}">
                <a16:creationId xmlns:a16="http://schemas.microsoft.com/office/drawing/2014/main" id="{6390A494-4717-4029-B60D-381CEB1DF1E5}"/>
              </a:ext>
            </a:extLst>
          </p:cNvPr>
          <p:cNvSpPr>
            <a:spLocks noGrp="1"/>
          </p:cNvSpPr>
          <p:nvPr>
            <p:ph type="body" sz="quarter" idx="10" hasCustomPrompt="1"/>
          </p:nvPr>
        </p:nvSpPr>
        <p:spPr>
          <a:xfrm>
            <a:off x="1295999" y="2016000"/>
            <a:ext cx="9864000" cy="590550"/>
          </a:xfrm>
        </p:spPr>
        <p:txBody>
          <a:bodyPr>
            <a:noAutofit/>
          </a:bodyPr>
          <a:lstStyle>
            <a:lvl1pPr marL="0" indent="0">
              <a:buNone/>
              <a:defRPr/>
            </a:lvl1pPr>
          </a:lstStyle>
          <a:p>
            <a:pPr lvl="0"/>
            <a:r>
              <a:rPr lang="nl-NL" dirty="0"/>
              <a:t>[ondertitel]</a:t>
            </a:r>
          </a:p>
        </p:txBody>
      </p:sp>
      <p:sp>
        <p:nvSpPr>
          <p:cNvPr id="10" name="Tijdelijke aanduiding voor inhoud 2">
            <a:extLst>
              <a:ext uri="{FF2B5EF4-FFF2-40B4-BE49-F238E27FC236}">
                <a16:creationId xmlns:a16="http://schemas.microsoft.com/office/drawing/2014/main" id="{78713771-FD45-4006-8385-08CF79251655}"/>
              </a:ext>
            </a:extLst>
          </p:cNvPr>
          <p:cNvSpPr>
            <a:spLocks noGrp="1"/>
          </p:cNvSpPr>
          <p:nvPr>
            <p:ph sz="half" idx="1"/>
          </p:nvPr>
        </p:nvSpPr>
        <p:spPr>
          <a:xfrm>
            <a:off x="1296000" y="2613439"/>
            <a:ext cx="4752000" cy="3552500"/>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1" name="Tijdelijke aanduiding voor inhoud 3">
            <a:extLst>
              <a:ext uri="{FF2B5EF4-FFF2-40B4-BE49-F238E27FC236}">
                <a16:creationId xmlns:a16="http://schemas.microsoft.com/office/drawing/2014/main" id="{0FD2E632-CCBA-4A49-B173-C6E074472DBD}"/>
              </a:ext>
            </a:extLst>
          </p:cNvPr>
          <p:cNvSpPr>
            <a:spLocks noGrp="1"/>
          </p:cNvSpPr>
          <p:nvPr>
            <p:ph sz="half" idx="2"/>
          </p:nvPr>
        </p:nvSpPr>
        <p:spPr>
          <a:xfrm>
            <a:off x="6408000" y="2613439"/>
            <a:ext cx="4752000" cy="3552500"/>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2" name="Titel 1">
            <a:extLst>
              <a:ext uri="{FF2B5EF4-FFF2-40B4-BE49-F238E27FC236}">
                <a16:creationId xmlns:a16="http://schemas.microsoft.com/office/drawing/2014/main" id="{CC2FAE7D-E99E-42B0-A84F-B037C244792B}"/>
              </a:ext>
            </a:extLst>
          </p:cNvPr>
          <p:cNvSpPr>
            <a:spLocks noGrp="1"/>
          </p:cNvSpPr>
          <p:nvPr>
            <p:ph type="title"/>
          </p:nvPr>
        </p:nvSpPr>
        <p:spPr/>
        <p:txBody>
          <a:bodyPr/>
          <a:lstStyle/>
          <a:p>
            <a:r>
              <a:rPr lang="nl-NL" dirty="0"/>
              <a:t>Klik om stijl te bewerken</a:t>
            </a:r>
          </a:p>
        </p:txBody>
      </p:sp>
      <p:sp>
        <p:nvSpPr>
          <p:cNvPr id="7" name="Toelichting 2">
            <a:extLst>
              <a:ext uri="{FF2B5EF4-FFF2-40B4-BE49-F238E27FC236}">
                <a16:creationId xmlns:a16="http://schemas.microsoft.com/office/drawing/2014/main" id="{149F7343-3255-4669-BB27-E19C7C251BBF}"/>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8" name="Rechthoek 7">
            <a:extLst>
              <a:ext uri="{FF2B5EF4-FFF2-40B4-BE49-F238E27FC236}">
                <a16:creationId xmlns:a16="http://schemas.microsoft.com/office/drawing/2014/main" id="{410999A3-CC12-4256-8358-55235AB7EC4C}"/>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 name="Afbeelding 2">
            <a:extLst>
              <a:ext uri="{FF2B5EF4-FFF2-40B4-BE49-F238E27FC236}">
                <a16:creationId xmlns:a16="http://schemas.microsoft.com/office/drawing/2014/main" id="{AEBFD891-2548-42D0-AE0F-1CF58D53C1BF}"/>
              </a:ext>
            </a:extLst>
          </p:cNvPr>
          <p:cNvPicPr>
            <a:picLocks noChangeAspect="1"/>
          </p:cNvPicPr>
          <p:nvPr userDrawn="1"/>
        </p:nvPicPr>
        <p:blipFill rotWithShape="1">
          <a:blip r:embed="rId2"/>
          <a:srcRect r="39715" b="40737"/>
          <a:stretch/>
        </p:blipFill>
        <p:spPr>
          <a:xfrm>
            <a:off x="0" y="0"/>
            <a:ext cx="856343" cy="841829"/>
          </a:xfrm>
          <a:prstGeom prst="rect">
            <a:avLst/>
          </a:prstGeom>
        </p:spPr>
      </p:pic>
    </p:spTree>
    <p:extLst>
      <p:ext uri="{BB962C8B-B14F-4D97-AF65-F5344CB8AC3E}">
        <p14:creationId xmlns:p14="http://schemas.microsoft.com/office/powerpoint/2010/main" val="6019924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oto + tekst">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1296000" y="2016000"/>
            <a:ext cx="4752000" cy="4140000"/>
          </a:xfrm>
          <a:solidFill>
            <a:srgbClr val="DDDDDD"/>
          </a:solidFill>
        </p:spPr>
        <p:txBody>
          <a:bodyPr/>
          <a:lstStyle>
            <a:lvl1pPr marL="0" indent="0">
              <a:buNone/>
              <a:defRPr>
                <a:solidFill>
                  <a:srgbClr val="5F5F5F"/>
                </a:solidFill>
              </a:defRPr>
            </a:lvl1pPr>
          </a:lstStyle>
          <a:p>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6408000" y="2016000"/>
            <a:ext cx="4752000" cy="41400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2" name="Titel 1">
            <a:extLst>
              <a:ext uri="{FF2B5EF4-FFF2-40B4-BE49-F238E27FC236}">
                <a16:creationId xmlns:a16="http://schemas.microsoft.com/office/drawing/2014/main" id="{5202DE95-ADC6-47B0-AEFA-B8503F519EDA}"/>
              </a:ext>
            </a:extLst>
          </p:cNvPr>
          <p:cNvSpPr>
            <a:spLocks noGrp="1"/>
          </p:cNvSpPr>
          <p:nvPr>
            <p:ph type="title"/>
          </p:nvPr>
        </p:nvSpPr>
        <p:spPr/>
        <p:txBody>
          <a:bodyPr/>
          <a:lstStyle/>
          <a:p>
            <a:r>
              <a:rPr lang="nl-NL"/>
              <a:t>Klik om stijl te bewerken</a:t>
            </a:r>
          </a:p>
        </p:txBody>
      </p:sp>
      <p:sp>
        <p:nvSpPr>
          <p:cNvPr id="6" name="Toelichting 2">
            <a:extLst>
              <a:ext uri="{FF2B5EF4-FFF2-40B4-BE49-F238E27FC236}">
                <a16:creationId xmlns:a16="http://schemas.microsoft.com/office/drawing/2014/main" id="{22342063-D022-4768-B718-C02E5CFEA66D}"/>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10" name="Rechthoek 9">
            <a:extLst>
              <a:ext uri="{FF2B5EF4-FFF2-40B4-BE49-F238E27FC236}">
                <a16:creationId xmlns:a16="http://schemas.microsoft.com/office/drawing/2014/main" id="{3BF89029-8F84-44A7-B3C8-42E761FBC24F}"/>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 name="Afbeelding 2">
            <a:extLst>
              <a:ext uri="{FF2B5EF4-FFF2-40B4-BE49-F238E27FC236}">
                <a16:creationId xmlns:a16="http://schemas.microsoft.com/office/drawing/2014/main" id="{E1ECE704-6F3F-4A17-91CB-0E8E08001B1E}"/>
              </a:ext>
            </a:extLst>
          </p:cNvPr>
          <p:cNvPicPr>
            <a:picLocks noChangeAspect="1"/>
          </p:cNvPicPr>
          <p:nvPr userDrawn="1"/>
        </p:nvPicPr>
        <p:blipFill>
          <a:blip r:embed="rId2"/>
          <a:stretch>
            <a:fillRect/>
          </a:stretch>
        </p:blipFill>
        <p:spPr>
          <a:xfrm>
            <a:off x="10424007" y="5163165"/>
            <a:ext cx="1767993" cy="1694835"/>
          </a:xfrm>
          <a:prstGeom prst="rect">
            <a:avLst/>
          </a:prstGeom>
        </p:spPr>
      </p:pic>
    </p:spTree>
    <p:extLst>
      <p:ext uri="{BB962C8B-B14F-4D97-AF65-F5344CB8AC3E}">
        <p14:creationId xmlns:p14="http://schemas.microsoft.com/office/powerpoint/2010/main" val="18739188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kst + foto">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6408000" y="2016000"/>
            <a:ext cx="4752000" cy="4140000"/>
          </a:xfrm>
          <a:solidFill>
            <a:srgbClr val="DDDDDD"/>
          </a:solidFill>
        </p:spPr>
        <p:txBody>
          <a:bodyPr/>
          <a:lstStyle>
            <a:lvl1pPr marL="0" indent="0">
              <a:buNone/>
              <a:defRPr>
                <a:solidFill>
                  <a:srgbClr val="5F5F5F"/>
                </a:solidFill>
              </a:defRPr>
            </a:lvl1pPr>
          </a:lstStyle>
          <a:p>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1296000" y="2016000"/>
            <a:ext cx="4752000" cy="4140000"/>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2" name="Titel 1">
            <a:extLst>
              <a:ext uri="{FF2B5EF4-FFF2-40B4-BE49-F238E27FC236}">
                <a16:creationId xmlns:a16="http://schemas.microsoft.com/office/drawing/2014/main" id="{738FCF43-34BC-4877-99C4-553FED40A82A}"/>
              </a:ext>
            </a:extLst>
          </p:cNvPr>
          <p:cNvSpPr>
            <a:spLocks noGrp="1"/>
          </p:cNvSpPr>
          <p:nvPr>
            <p:ph type="title"/>
          </p:nvPr>
        </p:nvSpPr>
        <p:spPr>
          <a:xfrm>
            <a:off x="1296000" y="720000"/>
            <a:ext cx="9864000" cy="1296000"/>
          </a:xfrm>
        </p:spPr>
        <p:txBody>
          <a:bodyPr/>
          <a:lstStyle/>
          <a:p>
            <a:r>
              <a:rPr lang="nl-NL" dirty="0"/>
              <a:t>Klik om stijl te bewerken</a:t>
            </a:r>
          </a:p>
        </p:txBody>
      </p:sp>
      <p:sp>
        <p:nvSpPr>
          <p:cNvPr id="6" name="Toelichting 2">
            <a:extLst>
              <a:ext uri="{FF2B5EF4-FFF2-40B4-BE49-F238E27FC236}">
                <a16:creationId xmlns:a16="http://schemas.microsoft.com/office/drawing/2014/main" id="{2AE071F3-A4E4-4B65-B53D-260EF67AF5FD}"/>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147583141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3x afbeelding">
    <p:spTree>
      <p:nvGrpSpPr>
        <p:cNvPr id="1" name=""/>
        <p:cNvGrpSpPr/>
        <p:nvPr/>
      </p:nvGrpSpPr>
      <p:grpSpPr>
        <a:xfrm>
          <a:off x="0" y="0"/>
          <a:ext cx="0" cy="0"/>
          <a:chOff x="0" y="0"/>
          <a:chExt cx="0" cy="0"/>
        </a:xfrm>
      </p:grpSpPr>
      <p:sp>
        <p:nvSpPr>
          <p:cNvPr id="10" name="Tijdelijke aanduiding voor afbeelding 7"/>
          <p:cNvSpPr>
            <a:spLocks noGrp="1"/>
          </p:cNvSpPr>
          <p:nvPr>
            <p:ph type="pic" sz="quarter" idx="10" hasCustomPrompt="1"/>
          </p:nvPr>
        </p:nvSpPr>
        <p:spPr>
          <a:xfrm>
            <a:off x="792000" y="2570365"/>
            <a:ext cx="3240000" cy="2726807"/>
          </a:xfrm>
          <a:prstGeom prst="rect">
            <a:avLst/>
          </a:prstGeom>
          <a:solidFill>
            <a:schemeClr val="bg1">
              <a:lumMod val="85000"/>
            </a:schemeClr>
          </a:solidFill>
        </p:spPr>
        <p:txBody>
          <a:bodyPr vert="horz"/>
          <a:lstStyle>
            <a:lvl1pPr marL="0" indent="0" algn="ctr">
              <a:lnSpc>
                <a:spcPct val="120000"/>
              </a:lnSpc>
              <a:buNone/>
              <a:defRPr sz="1877">
                <a:solidFill>
                  <a:srgbClr val="5F5F5F"/>
                </a:solidFill>
                <a:latin typeface="Arial"/>
                <a:cs typeface="Arial"/>
              </a:defRPr>
            </a:lvl1pPr>
          </a:lstStyle>
          <a:p>
            <a:r>
              <a:rPr lang="nl-NL" dirty="0"/>
              <a:t>   afbeelding </a:t>
            </a:r>
          </a:p>
        </p:txBody>
      </p:sp>
      <p:sp>
        <p:nvSpPr>
          <p:cNvPr id="13" name="Tijdelijke aanduiding voor afbeelding 7"/>
          <p:cNvSpPr>
            <a:spLocks noGrp="1"/>
          </p:cNvSpPr>
          <p:nvPr>
            <p:ph type="pic" sz="quarter" idx="17" hasCustomPrompt="1"/>
          </p:nvPr>
        </p:nvSpPr>
        <p:spPr>
          <a:xfrm>
            <a:off x="4476600" y="2570365"/>
            <a:ext cx="3240000" cy="2726807"/>
          </a:xfrm>
          <a:prstGeom prst="rect">
            <a:avLst/>
          </a:prstGeom>
          <a:solidFill>
            <a:schemeClr val="bg1">
              <a:lumMod val="85000"/>
            </a:schemeClr>
          </a:solidFill>
        </p:spPr>
        <p:txBody>
          <a:bodyPr vert="horz"/>
          <a:lstStyle>
            <a:lvl1pPr marL="0" indent="0" algn="ctr">
              <a:lnSpc>
                <a:spcPct val="120000"/>
              </a:lnSpc>
              <a:buNone/>
              <a:defRPr sz="1877">
                <a:solidFill>
                  <a:srgbClr val="5F5F5F"/>
                </a:solidFill>
                <a:latin typeface="Arial"/>
                <a:cs typeface="Arial"/>
              </a:defRPr>
            </a:lvl1pPr>
          </a:lstStyle>
          <a:p>
            <a:r>
              <a:rPr lang="nl-NL"/>
              <a:t>   afbeelding </a:t>
            </a:r>
          </a:p>
        </p:txBody>
      </p:sp>
      <p:sp>
        <p:nvSpPr>
          <p:cNvPr id="15" name="Tijdelijke aanduiding voor afbeelding 7"/>
          <p:cNvSpPr>
            <a:spLocks noGrp="1"/>
          </p:cNvSpPr>
          <p:nvPr>
            <p:ph type="pic" sz="quarter" idx="18" hasCustomPrompt="1"/>
          </p:nvPr>
        </p:nvSpPr>
        <p:spPr>
          <a:xfrm>
            <a:off x="8161200" y="2570365"/>
            <a:ext cx="3240000" cy="2726807"/>
          </a:xfrm>
          <a:prstGeom prst="rect">
            <a:avLst/>
          </a:prstGeom>
          <a:solidFill>
            <a:schemeClr val="bg1">
              <a:lumMod val="85000"/>
            </a:schemeClr>
          </a:solidFill>
        </p:spPr>
        <p:txBody>
          <a:bodyPr vert="horz"/>
          <a:lstStyle>
            <a:lvl1pPr marL="0" indent="0" algn="ctr">
              <a:lnSpc>
                <a:spcPct val="120000"/>
              </a:lnSpc>
              <a:buNone/>
              <a:defRPr sz="1877">
                <a:solidFill>
                  <a:srgbClr val="5F5F5F"/>
                </a:solidFill>
                <a:latin typeface="Arial"/>
                <a:cs typeface="Arial"/>
              </a:defRPr>
            </a:lvl1pPr>
          </a:lstStyle>
          <a:p>
            <a:r>
              <a:rPr lang="nl-NL"/>
              <a:t>   afbeelding </a:t>
            </a:r>
          </a:p>
        </p:txBody>
      </p:sp>
      <p:sp>
        <p:nvSpPr>
          <p:cNvPr id="6" name="Tijdelijke aanduiding voor tekst 3"/>
          <p:cNvSpPr>
            <a:spLocks noGrp="1"/>
          </p:cNvSpPr>
          <p:nvPr>
            <p:ph type="body" sz="quarter" idx="19" hasCustomPrompt="1"/>
          </p:nvPr>
        </p:nvSpPr>
        <p:spPr>
          <a:xfrm>
            <a:off x="792000" y="1620449"/>
            <a:ext cx="3240000" cy="845610"/>
          </a:xfrm>
          <a:prstGeom prst="rect">
            <a:avLst/>
          </a:prstGeom>
        </p:spPr>
        <p:txBody>
          <a:bodyPr vert="horz" lIns="0" tIns="0" rIns="0" bIns="0">
            <a:normAutofit/>
          </a:bodyPr>
          <a:lstStyle>
            <a:lvl1pPr marL="0" marR="0" indent="0" algn="ctr" defTabSz="912579" rtl="0" eaLnBrk="1" fontAlgn="auto" latinLnBrk="0" hangingPunct="1">
              <a:lnSpc>
                <a:spcPct val="120000"/>
              </a:lnSpc>
              <a:spcBef>
                <a:spcPts val="0"/>
              </a:spcBef>
              <a:spcAft>
                <a:spcPts val="0"/>
              </a:spcAft>
              <a:buClrTx/>
              <a:buSzTx/>
              <a:buFont typeface="Arial" panose="020B0604020202020204" pitchFamily="34" charset="0"/>
              <a:buNone/>
              <a:tabLst/>
              <a:defRPr sz="2400">
                <a:solidFill>
                  <a:schemeClr val="bg1"/>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[titel]</a:t>
            </a:r>
          </a:p>
        </p:txBody>
      </p:sp>
      <p:sp>
        <p:nvSpPr>
          <p:cNvPr id="11" name="Tijdelijke aanduiding voor tekst 3"/>
          <p:cNvSpPr>
            <a:spLocks noGrp="1"/>
          </p:cNvSpPr>
          <p:nvPr>
            <p:ph type="body" sz="quarter" idx="20" hasCustomPrompt="1"/>
          </p:nvPr>
        </p:nvSpPr>
        <p:spPr>
          <a:xfrm>
            <a:off x="4476600" y="1620449"/>
            <a:ext cx="3240000" cy="845610"/>
          </a:xfrm>
          <a:prstGeom prst="rect">
            <a:avLst/>
          </a:prstGeom>
        </p:spPr>
        <p:txBody>
          <a:bodyPr vert="horz" lIns="0" tIns="0" rIns="0" bIns="0">
            <a:normAutofit/>
          </a:bodyPr>
          <a:lstStyle>
            <a:lvl1pPr marL="0" marR="0" indent="0" algn="ctr" defTabSz="912579" rtl="0" eaLnBrk="1" fontAlgn="auto" latinLnBrk="0" hangingPunct="1">
              <a:lnSpc>
                <a:spcPct val="120000"/>
              </a:lnSpc>
              <a:spcBef>
                <a:spcPts val="0"/>
              </a:spcBef>
              <a:spcAft>
                <a:spcPts val="0"/>
              </a:spcAft>
              <a:buClrTx/>
              <a:buSzTx/>
              <a:buFont typeface="Arial" panose="020B0604020202020204" pitchFamily="34" charset="0"/>
              <a:buNone/>
              <a:tabLst/>
              <a:defRPr sz="2400">
                <a:solidFill>
                  <a:schemeClr val="bg1"/>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[titel]</a:t>
            </a:r>
          </a:p>
        </p:txBody>
      </p:sp>
      <p:sp>
        <p:nvSpPr>
          <p:cNvPr id="12" name="Tijdelijke aanduiding voor tekst 3"/>
          <p:cNvSpPr>
            <a:spLocks noGrp="1"/>
          </p:cNvSpPr>
          <p:nvPr>
            <p:ph type="body" sz="quarter" idx="21" hasCustomPrompt="1"/>
          </p:nvPr>
        </p:nvSpPr>
        <p:spPr>
          <a:xfrm>
            <a:off x="8161200" y="1620449"/>
            <a:ext cx="3240000" cy="845610"/>
          </a:xfrm>
          <a:prstGeom prst="rect">
            <a:avLst/>
          </a:prstGeom>
        </p:spPr>
        <p:txBody>
          <a:bodyPr vert="horz" lIns="0" tIns="0" rIns="0" bIns="0">
            <a:normAutofit/>
          </a:bodyPr>
          <a:lstStyle>
            <a:lvl1pPr marL="0" marR="0" indent="0" algn="ctr" defTabSz="912579" rtl="0" eaLnBrk="1" fontAlgn="auto" latinLnBrk="0" hangingPunct="1">
              <a:lnSpc>
                <a:spcPct val="120000"/>
              </a:lnSpc>
              <a:spcBef>
                <a:spcPts val="0"/>
              </a:spcBef>
              <a:spcAft>
                <a:spcPts val="0"/>
              </a:spcAft>
              <a:buClrTx/>
              <a:buSzTx/>
              <a:buFont typeface="Arial" panose="020B0604020202020204" pitchFamily="34" charset="0"/>
              <a:buNone/>
              <a:tabLst/>
              <a:defRPr sz="2400">
                <a:solidFill>
                  <a:schemeClr val="bg1"/>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[titel]</a:t>
            </a:r>
          </a:p>
        </p:txBody>
      </p:sp>
      <p:sp>
        <p:nvSpPr>
          <p:cNvPr id="9" name="Rechthoekige driehoek 8">
            <a:extLst>
              <a:ext uri="{FF2B5EF4-FFF2-40B4-BE49-F238E27FC236}">
                <a16:creationId xmlns:a16="http://schemas.microsoft.com/office/drawing/2014/main" id="{9C51F134-137F-4BF3-9A97-480E30E344AA}"/>
              </a:ext>
            </a:extLst>
          </p:cNvPr>
          <p:cNvSpPr/>
          <p:nvPr userDrawn="1"/>
        </p:nvSpPr>
        <p:spPr>
          <a:xfrm rot="5400000">
            <a:off x="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pic>
        <p:nvPicPr>
          <p:cNvPr id="16" name="Afbeelding 15">
            <a:extLst>
              <a:ext uri="{FF2B5EF4-FFF2-40B4-BE49-F238E27FC236}">
                <a16:creationId xmlns:a16="http://schemas.microsoft.com/office/drawing/2014/main" id="{1BDAA57A-66F3-4443-82D1-C061603D7563}"/>
              </a:ext>
            </a:extLst>
          </p:cNvPr>
          <p:cNvPicPr>
            <a:picLocks noChangeAspect="1"/>
          </p:cNvPicPr>
          <p:nvPr userDrawn="1"/>
        </p:nvPicPr>
        <p:blipFill rotWithShape="1">
          <a:blip r:embed="rId2"/>
          <a:srcRect r="39715" b="40737"/>
          <a:stretch/>
        </p:blipFill>
        <p:spPr>
          <a:xfrm>
            <a:off x="0" y="0"/>
            <a:ext cx="856343" cy="841829"/>
          </a:xfrm>
          <a:prstGeom prst="rect">
            <a:avLst/>
          </a:prstGeom>
        </p:spPr>
      </p:pic>
    </p:spTree>
    <p:extLst>
      <p:ext uri="{BB962C8B-B14F-4D97-AF65-F5344CB8AC3E}">
        <p14:creationId xmlns:p14="http://schemas.microsoft.com/office/powerpoint/2010/main" val="3201141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dia met lichte foto">
    <p:bg>
      <p:bgPr>
        <a:solidFill>
          <a:schemeClr val="tx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DDDDDD"/>
          </a:solidFill>
        </p:spPr>
        <p:txBody>
          <a:bodyPr wrap="square">
            <a:noAutofit/>
          </a:bodyPr>
          <a:lstStyle>
            <a:lvl1pPr marL="0" indent="0" algn="ctr">
              <a:lnSpc>
                <a:spcPct val="100000"/>
              </a:lnSpc>
              <a:buNone/>
              <a:defRPr/>
            </a:lvl1pPr>
          </a:lstStyle>
          <a:p>
            <a:r>
              <a:rPr lang="nl-NL"/>
              <a:t>Klik op het pictogram als u een afbeelding wilt toevoegen</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4700">
                <a:solidFill>
                  <a:schemeClr val="tx1"/>
                </a:solidFill>
              </a:defRPr>
            </a:lvl1pPr>
          </a:lstStyle>
          <a:p>
            <a:r>
              <a:rPr lang="nl-NL"/>
              <a:t>Klik om de stijl te bewerken</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6400"/>
            <a:ext cx="2700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4400"/>
            <a:ext cx="1548000" cy="4716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0" name="Toelichting 2">
            <a:extLst>
              <a:ext uri="{FF2B5EF4-FFF2-40B4-BE49-F238E27FC236}">
                <a16:creationId xmlns:a16="http://schemas.microsoft.com/office/drawing/2014/main" id="{58888936-6C5E-417F-BEF5-E2EF5FB87309}"/>
              </a:ext>
            </a:extLst>
          </p:cNvPr>
          <p:cNvSpPr txBox="1"/>
          <p:nvPr userDrawn="1"/>
        </p:nvSpPr>
        <p:spPr>
          <a:xfrm>
            <a:off x="12358572" y="3201792"/>
            <a:ext cx="2031009" cy="3554819"/>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Foto instellen</a:t>
            </a:r>
          </a:p>
          <a:p>
            <a:pPr>
              <a:lnSpc>
                <a:spcPct val="100000"/>
              </a:lnSpc>
            </a:pPr>
            <a:r>
              <a:rPr lang="nl-NL" sz="1050"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1050" baseline="0" noProof="1">
              <a:solidFill>
                <a:schemeClr val="tx1"/>
              </a:solidFill>
              <a:latin typeface="+mn-lt"/>
              <a:cs typeface="Arial" panose="020B0604020202020204" pitchFamily="34" charset="0"/>
            </a:endParaRPr>
          </a:p>
          <a:p>
            <a:pPr>
              <a:lnSpc>
                <a:spcPct val="100000"/>
              </a:lnSpc>
            </a:pPr>
            <a:r>
              <a:rPr lang="nl-NL" sz="1050" b="0" i="0" u="none" baseline="0" noProof="1">
                <a:solidFill>
                  <a:schemeClr val="tx1"/>
                </a:solidFill>
                <a:latin typeface="+mn-lt"/>
                <a:cs typeface="Arial" panose="020B0604020202020204" pitchFamily="34" charset="0"/>
              </a:rPr>
              <a:t>Als je een ander gedeelte van de foto wilt zien, gebruik je de functie ‘bijsnijden’: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Selecteer de foto op de dia; het kader wordt vierkant weergegeven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Bijsnijden</a:t>
            </a:r>
            <a:r>
              <a:rPr lang="nl-NL" sz="1050" b="0" i="0" u="none" baseline="0" noProof="1">
                <a:solidFill>
                  <a:schemeClr val="tx1"/>
                </a:solidFill>
                <a:latin typeface="+mn-lt"/>
                <a:cs typeface="Arial" panose="020B0604020202020204" pitchFamily="34" charset="0"/>
              </a:rPr>
              <a:t>.</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Klik naast het kader om de bijsnijden-functie te verlaten.</a:t>
            </a:r>
          </a:p>
        </p:txBody>
      </p:sp>
      <p:sp>
        <p:nvSpPr>
          <p:cNvPr id="21" name="Toelichting 2">
            <a:extLst>
              <a:ext uri="{FF2B5EF4-FFF2-40B4-BE49-F238E27FC236}">
                <a16:creationId xmlns:a16="http://schemas.microsoft.com/office/drawing/2014/main" id="{0F8C9FE2-BA24-4C8F-A357-4D9EF1B0D229}"/>
              </a:ext>
            </a:extLst>
          </p:cNvPr>
          <p:cNvSpPr txBox="1"/>
          <p:nvPr userDrawn="1"/>
        </p:nvSpPr>
        <p:spPr>
          <a:xfrm>
            <a:off x="12358572" y="0"/>
            <a:ext cx="2031009" cy="3070071"/>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Start</a:t>
            </a:r>
            <a:r>
              <a:rPr lang="nl-NL" sz="1050" b="0" i="0" u="none" baseline="0" noProof="1">
                <a:solidFill>
                  <a:schemeClr val="tx1"/>
                </a:solidFill>
                <a:latin typeface="+mn-lt"/>
                <a:cs typeface="Arial" panose="020B0604020202020204" pitchFamily="34" charset="0"/>
              </a:rPr>
              <a:t>:</a:t>
            </a:r>
            <a:r>
              <a:rPr lang="nl-NL" sz="1050" b="1" i="0" u="none" baseline="0" noProof="1">
                <a:solidFill>
                  <a:schemeClr val="tx1"/>
                </a:solidFill>
                <a:latin typeface="+mn-lt"/>
                <a:cs typeface="Arial" panose="020B0604020202020204" pitchFamily="34" charset="0"/>
              </a:rPr>
              <a:t> </a:t>
            </a:r>
            <a:r>
              <a:rPr lang="nl-NL" sz="1050" b="0" i="0" u="none" baseline="0" noProof="1">
                <a:solidFill>
                  <a:schemeClr val="tx1"/>
                </a:solidFill>
                <a:latin typeface="+mn-lt"/>
                <a:cs typeface="Arial" panose="020B0604020202020204" pitchFamily="34" charset="0"/>
              </a:rPr>
              <a:t>klik op </a:t>
            </a:r>
            <a:r>
              <a:rPr lang="nl-NL" sz="1050" b="1" i="0" u="none" baseline="0" noProof="1">
                <a:solidFill>
                  <a:schemeClr val="tx1"/>
                </a:solidFill>
                <a:latin typeface="+mn-lt"/>
                <a:cs typeface="Arial" panose="020B0604020202020204" pitchFamily="34" charset="0"/>
              </a:rPr>
              <a:t>Opnieuw instellen</a:t>
            </a:r>
            <a:r>
              <a:rPr lang="nl-NL" sz="1050"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1050"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1070397"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1050" b="0" i="0" u="none" baseline="0" noProof="1">
                <a:solidFill>
                  <a:schemeClr val="tx1"/>
                </a:solidFill>
                <a:latin typeface="+mn-lt"/>
                <a:cs typeface="Arial" panose="020B0604020202020204" pitchFamily="34" charset="0"/>
              </a:rPr>
              <a:t>Je kunt dit voorkomen door de bijsnijdingen eerst te verwijderen: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Selecteer de foto.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Afbeeldingen comprimeren</a:t>
            </a:r>
            <a:r>
              <a:rPr lang="nl-NL" sz="1050" b="0" i="0" u="none" baseline="0" noProof="1">
                <a:solidFill>
                  <a:schemeClr val="tx1"/>
                </a:solidFill>
                <a:latin typeface="+mn-lt"/>
                <a:cs typeface="Arial" panose="020B0604020202020204" pitchFamily="34" charset="0"/>
              </a:rPr>
              <a:t> en selecteer </a:t>
            </a:r>
            <a:r>
              <a:rPr lang="nl-NL" sz="1050" b="1" i="0" u="none" baseline="0" noProof="1">
                <a:solidFill>
                  <a:schemeClr val="tx1"/>
                </a:solidFill>
                <a:latin typeface="+mn-lt"/>
                <a:cs typeface="Arial" panose="020B0604020202020204" pitchFamily="34" charset="0"/>
              </a:rPr>
              <a:t>Bijgesneden gebieden van afbeeldingen verwijderen</a:t>
            </a:r>
            <a:r>
              <a:rPr lang="nl-NL" sz="1050"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BE146738-8187-4BD2-A109-7553796348B6}"/>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2DBC996F-99C8-4D5B-AEDD-8F14050228D9}"/>
                </a:ext>
              </a:extLst>
            </p:cNvPr>
            <p:cNvSpPr txBox="1"/>
            <p:nvPr userDrawn="1"/>
          </p:nvSpPr>
          <p:spPr>
            <a:xfrm>
              <a:off x="-2172832" y="1897500"/>
              <a:ext cx="2046443" cy="1846659"/>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Nieuwe dia</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aseline="0" noProof="1">
                  <a:solidFill>
                    <a:schemeClr val="tx1"/>
                  </a:solidFill>
                  <a:latin typeface="+mn-lt"/>
                  <a:cs typeface="Arial" panose="020B0604020202020204" pitchFamily="34" charset="0"/>
                </a:rPr>
                <a:t>-tab </a:t>
              </a:r>
              <a:r>
                <a:rPr lang="nl-NL" sz="1000" u="sng" baseline="0" noProof="1">
                  <a:solidFill>
                    <a:schemeClr val="tx1"/>
                  </a:solidFill>
                  <a:latin typeface="+mn-lt"/>
                  <a:cs typeface="Arial" panose="020B0604020202020204" pitchFamily="34" charset="0"/>
                </a:rPr>
                <a:t>op het tekstje onder </a:t>
              </a:r>
              <a:r>
                <a:rPr lang="nl-NL" sz="1000" baseline="0" noProof="1">
                  <a:solidFill>
                    <a:schemeClr val="tx1"/>
                  </a:solidFill>
                  <a:latin typeface="+mn-lt"/>
                  <a:cs typeface="Arial" panose="020B0604020202020204" pitchFamily="34" charset="0"/>
                </a:rPr>
                <a:t>het pictogram </a:t>
              </a:r>
              <a:r>
                <a:rPr lang="nl-NL" sz="1000" b="1" baseline="0" noProof="1">
                  <a:solidFill>
                    <a:schemeClr val="tx1"/>
                  </a:solidFill>
                  <a:latin typeface="+mn-lt"/>
                  <a:cs typeface="Arial" panose="020B0604020202020204" pitchFamily="34" charset="0"/>
                </a:rPr>
                <a:t>Nieuwe dia</a:t>
              </a:r>
              <a:r>
                <a:rPr lang="nl-NL" sz="1000" baseline="0" noProof="1">
                  <a:solidFill>
                    <a:schemeClr val="tx1"/>
                  </a:solidFill>
                  <a:latin typeface="+mn-lt"/>
                  <a:cs typeface="Arial" panose="020B0604020202020204" pitchFamily="34" charset="0"/>
                </a:rPr>
                <a:t>:</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1" baseline="0" noProof="1">
                <a:solidFill>
                  <a:schemeClr val="tx1"/>
                </a:solidFill>
                <a:latin typeface="+mn-lt"/>
                <a:cs typeface="Arial" panose="020B0604020202020204" pitchFamily="34" charset="0"/>
              </a:endParaRPr>
            </a:p>
            <a:p>
              <a:pPr>
                <a:lnSpc>
                  <a:spcPct val="100000"/>
                </a:lnSpc>
              </a:pPr>
              <a:r>
                <a:rPr lang="nl-NL" sz="1000" b="1" baseline="0" noProof="1">
                  <a:solidFill>
                    <a:schemeClr val="accent2"/>
                  </a:solidFill>
                  <a:latin typeface="+mn-lt"/>
                  <a:cs typeface="Arial" panose="020B0604020202020204" pitchFamily="34" charset="0"/>
                </a:rPr>
                <a:t>Andere indeling voor huidige dia</a:t>
              </a:r>
            </a:p>
            <a:p>
              <a:pPr>
                <a:lnSpc>
                  <a:spcPct val="100000"/>
                </a:lnSpc>
              </a:pPr>
              <a:r>
                <a:rPr lang="nl-NL" sz="1000" b="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1939F5F1-5D4F-4461-9A94-52EF82EE60D8}"/>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57ECED57-F7F9-4D97-A1AA-0E4CB7F905C8}"/>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32" name="Afbeelding 31">
              <a:extLst>
                <a:ext uri="{FF2B5EF4-FFF2-40B4-BE49-F238E27FC236}">
                  <a16:creationId xmlns:a16="http://schemas.microsoft.com/office/drawing/2014/main" id="{FB007FD4-75A6-4597-BC31-9C0ABA112C0B}"/>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4AC97971-A551-4EFE-A7DF-0E5E3603CC1D}"/>
              </a:ext>
            </a:extLst>
          </p:cNvPr>
          <p:cNvSpPr txBox="1"/>
          <p:nvPr userDrawn="1"/>
        </p:nvSpPr>
        <p:spPr>
          <a:xfrm>
            <a:off x="-2172832" y="2500247"/>
            <a:ext cx="2141781" cy="4308872"/>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Licht of donker</a:t>
            </a:r>
          </a:p>
          <a:p>
            <a:pPr>
              <a:lnSpc>
                <a:spcPct val="100000"/>
              </a:lnSpc>
            </a:pPr>
            <a:r>
              <a:rPr lang="nl-NL" sz="1000"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1000" b="0" baseline="0" noProof="1">
              <a:solidFill>
                <a:schemeClr val="tx1"/>
              </a:solidFill>
              <a:latin typeface="+mn-lt"/>
              <a:cs typeface="Arial" panose="020B0604020202020204" pitchFamily="34" charset="0"/>
            </a:endParaRPr>
          </a:p>
          <a:p>
            <a:pPr>
              <a:lnSpc>
                <a:spcPct val="100000"/>
              </a:lnSpc>
            </a:pPr>
            <a:r>
              <a:rPr lang="nl-NL" sz="1000"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tab </a:t>
            </a:r>
            <a:r>
              <a:rPr lang="nl-NL" sz="1000" b="1" baseline="0" noProof="1">
                <a:solidFill>
                  <a:schemeClr val="tx1"/>
                </a:solidFill>
                <a:latin typeface="+mn-lt"/>
                <a:cs typeface="Arial" panose="020B0604020202020204" pitchFamily="34" charset="0"/>
              </a:rPr>
              <a:t>Ontwerpen</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Uiterst links staan de twee ontwerpen van InfoSupport:</a:t>
            </a: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het gewenste ontwerp.</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1000"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b="0" i="1" baseline="0" noProof="1">
                <a:solidFill>
                  <a:schemeClr val="tx1"/>
                </a:solidFill>
                <a:latin typeface="+mn-lt"/>
                <a:cs typeface="Arial" panose="020B0604020202020204" pitchFamily="34" charset="0"/>
              </a:rPr>
              <a:t>Let op: eventueel handmatig opgemaakte dia’s worden </a:t>
            </a:r>
            <a:r>
              <a:rPr lang="nl-NL" sz="1000" b="0" i="1" u="sng" baseline="0" noProof="1">
                <a:solidFill>
                  <a:schemeClr val="tx1"/>
                </a:solidFill>
                <a:latin typeface="+mn-lt"/>
                <a:cs typeface="Arial" panose="020B0604020202020204" pitchFamily="34" charset="0"/>
              </a:rPr>
              <a:t>niet</a:t>
            </a:r>
            <a:r>
              <a:rPr lang="nl-NL" sz="1000"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59CBA8FD-0EFF-4BD9-A350-B4A42F509849}"/>
              </a:ext>
            </a:extLst>
          </p:cNvPr>
          <p:cNvPicPr>
            <a:picLocks noChangeAspect="1"/>
          </p:cNvPicPr>
          <p:nvPr userDrawn="1"/>
        </p:nvPicPr>
        <p:blipFill>
          <a:blip r:embed="rId6"/>
          <a:stretch>
            <a:fillRect/>
          </a:stretch>
        </p:blipFill>
        <p:spPr>
          <a:xfrm>
            <a:off x="-2020432" y="4534453"/>
            <a:ext cx="1827354" cy="1067068"/>
          </a:xfrm>
          <a:prstGeom prst="rect">
            <a:avLst/>
          </a:prstGeom>
        </p:spPr>
      </p:pic>
    </p:spTree>
    <p:extLst>
      <p:ext uri="{BB962C8B-B14F-4D97-AF65-F5344CB8AC3E}">
        <p14:creationId xmlns:p14="http://schemas.microsoft.com/office/powerpoint/2010/main" val="370422187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Even voorstellen ...">
    <p:spTree>
      <p:nvGrpSpPr>
        <p:cNvPr id="1" name=""/>
        <p:cNvGrpSpPr/>
        <p:nvPr/>
      </p:nvGrpSpPr>
      <p:grpSpPr>
        <a:xfrm>
          <a:off x="0" y="0"/>
          <a:ext cx="0" cy="0"/>
          <a:chOff x="0" y="0"/>
          <a:chExt cx="0" cy="0"/>
        </a:xfrm>
      </p:grpSpPr>
      <p:sp>
        <p:nvSpPr>
          <p:cNvPr id="13" name="Tijdelijke aanduiding voor afbeelding 7"/>
          <p:cNvSpPr>
            <a:spLocks noGrp="1"/>
          </p:cNvSpPr>
          <p:nvPr>
            <p:ph type="pic" sz="quarter" idx="18"/>
          </p:nvPr>
        </p:nvSpPr>
        <p:spPr>
          <a:xfrm>
            <a:off x="2799762" y="0"/>
            <a:ext cx="9392245" cy="6858000"/>
          </a:xfrm>
          <a:prstGeom prst="rect">
            <a:avLst/>
          </a:prstGeom>
          <a:solidFill>
            <a:schemeClr val="bg1">
              <a:lumMod val="85000"/>
            </a:schemeClr>
          </a:solidFill>
        </p:spPr>
        <p:txBody>
          <a:bodyPr vert="horz"/>
          <a:lstStyle>
            <a:lvl1pPr marL="0" indent="0" algn="ctr">
              <a:buNone/>
              <a:defRPr sz="1877">
                <a:solidFill>
                  <a:srgbClr val="5F5F5F"/>
                </a:solidFill>
                <a:latin typeface="Arial"/>
                <a:cs typeface="Arial"/>
              </a:defRPr>
            </a:lvl1pPr>
          </a:lstStyle>
          <a:p>
            <a:endParaRPr lang="nl-NL" dirty="0"/>
          </a:p>
        </p:txBody>
      </p:sp>
      <p:sp>
        <p:nvSpPr>
          <p:cNvPr id="9" name="Tijdelijke aanduiding voor tekst 3"/>
          <p:cNvSpPr>
            <a:spLocks noGrp="1"/>
          </p:cNvSpPr>
          <p:nvPr>
            <p:ph type="body" sz="quarter" idx="19" hasCustomPrompt="1"/>
          </p:nvPr>
        </p:nvSpPr>
        <p:spPr>
          <a:xfrm>
            <a:off x="777600" y="1600664"/>
            <a:ext cx="4320000" cy="521521"/>
          </a:xfrm>
          <a:prstGeom prst="rect">
            <a:avLst/>
          </a:prstGeom>
        </p:spPr>
        <p:txBody>
          <a:bodyPr vert="horz" lIns="0" tIns="0" rIns="0" bIns="0"/>
          <a:lstStyle>
            <a:lvl1pPr marL="0" marR="0" indent="0" algn="l" defTabSz="912579" rtl="0" eaLnBrk="1" fontAlgn="auto" latinLnBrk="0" hangingPunct="1">
              <a:lnSpc>
                <a:spcPct val="120000"/>
              </a:lnSpc>
              <a:spcBef>
                <a:spcPts val="0"/>
              </a:spcBef>
              <a:spcAft>
                <a:spcPts val="0"/>
              </a:spcAft>
              <a:buClrTx/>
              <a:buSzTx/>
              <a:buFont typeface="Arial" panose="020B0604020202020204" pitchFamily="34" charset="0"/>
              <a:buNone/>
              <a:tabLst/>
              <a:defRPr sz="2347" b="1">
                <a:solidFill>
                  <a:schemeClr val="bg1"/>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[functie]</a:t>
            </a:r>
          </a:p>
        </p:txBody>
      </p:sp>
      <p:sp>
        <p:nvSpPr>
          <p:cNvPr id="11" name="Tijdelijke aanduiding voor tekst 3"/>
          <p:cNvSpPr>
            <a:spLocks noGrp="1"/>
          </p:cNvSpPr>
          <p:nvPr>
            <p:ph type="body" sz="quarter" idx="28" hasCustomPrompt="1"/>
          </p:nvPr>
        </p:nvSpPr>
        <p:spPr>
          <a:xfrm>
            <a:off x="777600" y="2122185"/>
            <a:ext cx="4320000" cy="464603"/>
          </a:xfrm>
          <a:prstGeom prst="rect">
            <a:avLst/>
          </a:prstGeom>
        </p:spPr>
        <p:txBody>
          <a:bodyPr vert="horz" lIns="0" tIns="0" rIns="0" bIns="0"/>
          <a:lstStyle>
            <a:lvl1pPr marL="0" marR="0" indent="0" algn="l" defTabSz="912579" rtl="0" eaLnBrk="1" fontAlgn="auto" latinLnBrk="0" hangingPunct="1">
              <a:lnSpc>
                <a:spcPct val="120000"/>
              </a:lnSpc>
              <a:spcBef>
                <a:spcPts val="0"/>
              </a:spcBef>
              <a:spcAft>
                <a:spcPts val="0"/>
              </a:spcAft>
              <a:buClrTx/>
              <a:buSzTx/>
              <a:buFont typeface="Arial" panose="020B0604020202020204" pitchFamily="34" charset="0"/>
              <a:buNone/>
              <a:tabLst/>
              <a:defRPr sz="1877" b="0">
                <a:solidFill>
                  <a:schemeClr val="bg1"/>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[e-mailadres]</a:t>
            </a:r>
          </a:p>
        </p:txBody>
      </p:sp>
      <p:pic>
        <p:nvPicPr>
          <p:cNvPr id="3" name="Afbeelding 2">
            <a:extLst>
              <a:ext uri="{FF2B5EF4-FFF2-40B4-BE49-F238E27FC236}">
                <a16:creationId xmlns:a16="http://schemas.microsoft.com/office/drawing/2014/main" id="{2C5E712C-5496-4582-9FCF-C3F14CF788B6}"/>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91341" y="5864400"/>
            <a:ext cx="1520518" cy="464603"/>
          </a:xfrm>
          <a:prstGeom prst="rect">
            <a:avLst/>
          </a:prstGeom>
        </p:spPr>
      </p:pic>
      <p:sp>
        <p:nvSpPr>
          <p:cNvPr id="4" name="Titel 3">
            <a:extLst>
              <a:ext uri="{FF2B5EF4-FFF2-40B4-BE49-F238E27FC236}">
                <a16:creationId xmlns:a16="http://schemas.microsoft.com/office/drawing/2014/main" id="{1C6EC026-02AE-43ED-B54C-523EEAEF44E0}"/>
              </a:ext>
            </a:extLst>
          </p:cNvPr>
          <p:cNvSpPr>
            <a:spLocks noGrp="1"/>
          </p:cNvSpPr>
          <p:nvPr>
            <p:ph type="title" hasCustomPrompt="1"/>
          </p:nvPr>
        </p:nvSpPr>
        <p:spPr>
          <a:xfrm>
            <a:off x="1296000" y="720000"/>
            <a:ext cx="9864000" cy="837122"/>
          </a:xfrm>
        </p:spPr>
        <p:txBody>
          <a:bodyPr/>
          <a:lstStyle>
            <a:lvl1pPr>
              <a:defRPr/>
            </a:lvl1pPr>
          </a:lstStyle>
          <a:p>
            <a:r>
              <a:rPr lang="nl-NL" dirty="0"/>
              <a:t>[naam]</a:t>
            </a:r>
          </a:p>
        </p:txBody>
      </p:sp>
      <p:sp>
        <p:nvSpPr>
          <p:cNvPr id="15" name="Tijdelijke aanduiding voor tekst 3">
            <a:extLst>
              <a:ext uri="{FF2B5EF4-FFF2-40B4-BE49-F238E27FC236}">
                <a16:creationId xmlns:a16="http://schemas.microsoft.com/office/drawing/2014/main" id="{6CFA03C9-356F-461D-84CC-49E7736E59B0}"/>
              </a:ext>
            </a:extLst>
          </p:cNvPr>
          <p:cNvSpPr>
            <a:spLocks noGrp="1"/>
          </p:cNvSpPr>
          <p:nvPr>
            <p:ph type="body" sz="quarter" idx="29" hasCustomPrompt="1"/>
          </p:nvPr>
        </p:nvSpPr>
        <p:spPr>
          <a:xfrm>
            <a:off x="777600" y="2586788"/>
            <a:ext cx="4320000" cy="1771509"/>
          </a:xfrm>
          <a:prstGeom prst="rect">
            <a:avLst/>
          </a:prstGeom>
        </p:spPr>
        <p:txBody>
          <a:bodyPr vert="horz" lIns="0" tIns="0" rIns="0" bIns="0"/>
          <a:lstStyle>
            <a:lvl1pPr marL="0" marR="0" indent="0" algn="l" defTabSz="912579" rtl="0" eaLnBrk="1" fontAlgn="auto" latinLnBrk="0" hangingPunct="1">
              <a:lnSpc>
                <a:spcPct val="120000"/>
              </a:lnSpc>
              <a:spcBef>
                <a:spcPts val="0"/>
              </a:spcBef>
              <a:spcAft>
                <a:spcPts val="0"/>
              </a:spcAft>
              <a:buClrTx/>
              <a:buSzTx/>
              <a:buFont typeface="Arial" panose="020B0604020202020204" pitchFamily="34" charset="0"/>
              <a:buNone/>
              <a:tabLst/>
              <a:defRPr sz="1877" b="0">
                <a:solidFill>
                  <a:schemeClr val="bg1"/>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[andere contactinfo, b.v. LinkedIn]</a:t>
            </a:r>
          </a:p>
        </p:txBody>
      </p:sp>
    </p:spTree>
    <p:extLst>
      <p:ext uri="{BB962C8B-B14F-4D97-AF65-F5344CB8AC3E}">
        <p14:creationId xmlns:p14="http://schemas.microsoft.com/office/powerpoint/2010/main" val="12254639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3" name="Tijdelijke aanduiding voor media 2"/>
          <p:cNvSpPr>
            <a:spLocks noGrp="1"/>
          </p:cNvSpPr>
          <p:nvPr>
            <p:ph type="media" sz="quarter" idx="12"/>
          </p:nvPr>
        </p:nvSpPr>
        <p:spPr>
          <a:xfrm>
            <a:off x="8" y="0"/>
            <a:ext cx="12192000" cy="6858000"/>
          </a:xfrm>
          <a:prstGeom prst="rect">
            <a:avLst/>
          </a:prstGeom>
          <a:solidFill>
            <a:schemeClr val="bg1">
              <a:lumMod val="85000"/>
            </a:schemeClr>
          </a:solidFill>
        </p:spPr>
        <p:txBody>
          <a:bodyPr vert="horz"/>
          <a:lstStyle>
            <a:lvl1pPr marL="0" indent="0" algn="ctr">
              <a:buNone/>
              <a:defRPr>
                <a:solidFill>
                  <a:srgbClr val="5F5F5F"/>
                </a:solidFill>
              </a:defRPr>
            </a:lvl1pPr>
          </a:lstStyle>
          <a:p>
            <a:endParaRPr lang="nl-NL" dirty="0"/>
          </a:p>
        </p:txBody>
      </p:sp>
    </p:spTree>
    <p:extLst>
      <p:ext uri="{BB962C8B-B14F-4D97-AF65-F5344CB8AC3E}">
        <p14:creationId xmlns:p14="http://schemas.microsoft.com/office/powerpoint/2010/main" val="9318253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ectiekop">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F53FA-EE09-4A0C-92EE-E4B8A636A532}"/>
              </a:ext>
            </a:extLst>
          </p:cNvPr>
          <p:cNvSpPr>
            <a:spLocks noGrp="1"/>
          </p:cNvSpPr>
          <p:nvPr>
            <p:ph type="title" hasCustomPrompt="1"/>
          </p:nvPr>
        </p:nvSpPr>
        <p:spPr>
          <a:xfrm>
            <a:off x="792000" y="1324801"/>
            <a:ext cx="6861600" cy="2358200"/>
          </a:xfrm>
        </p:spPr>
        <p:txBody>
          <a:bodyPr anchor="t" anchorCtr="0"/>
          <a:lstStyle>
            <a:lvl1pPr>
              <a:defRPr sz="4700">
                <a:solidFill>
                  <a:schemeClr val="bg1"/>
                </a:solidFill>
              </a:defRPr>
            </a:lvl1pPr>
          </a:lstStyle>
          <a:p>
            <a:r>
              <a:rPr lang="nl-NL" dirty="0"/>
              <a:t>[hoofdstuktitel]</a:t>
            </a:r>
          </a:p>
        </p:txBody>
      </p:sp>
      <p:sp>
        <p:nvSpPr>
          <p:cNvPr id="3" name="Tijdelijke aanduiding voor tekst 2">
            <a:extLst>
              <a:ext uri="{FF2B5EF4-FFF2-40B4-BE49-F238E27FC236}">
                <a16:creationId xmlns:a16="http://schemas.microsoft.com/office/drawing/2014/main" id="{C4959B75-7C22-46B5-B30C-BC3F15F35837}"/>
              </a:ext>
            </a:extLst>
          </p:cNvPr>
          <p:cNvSpPr>
            <a:spLocks noGrp="1"/>
          </p:cNvSpPr>
          <p:nvPr>
            <p:ph type="body" idx="1" hasCustomPrompt="1"/>
          </p:nvPr>
        </p:nvSpPr>
        <p:spPr>
          <a:xfrm>
            <a:off x="792000" y="3894246"/>
            <a:ext cx="6861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dirty="0"/>
              <a:t>[ondertitel of toelichting]</a:t>
            </a:r>
          </a:p>
        </p:txBody>
      </p:sp>
      <p:pic>
        <p:nvPicPr>
          <p:cNvPr id="8" name="Afbeelding 7">
            <a:extLst>
              <a:ext uri="{FF2B5EF4-FFF2-40B4-BE49-F238E27FC236}">
                <a16:creationId xmlns:a16="http://schemas.microsoft.com/office/drawing/2014/main" id="{FF806D8B-5DD1-4AC8-881B-942EAB79FC8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5362" y="4334037"/>
            <a:ext cx="2566638" cy="2523963"/>
          </a:xfrm>
          <a:prstGeom prst="rect">
            <a:avLst/>
          </a:prstGeom>
        </p:spPr>
      </p:pic>
      <p:pic>
        <p:nvPicPr>
          <p:cNvPr id="9" name="Afbeelding 8" descr="Afbeelding met tekst, kruiswoordpuzzel&#10;&#10;Beschrijving is gegenereerd met hoge betrouwbaarheid">
            <a:extLst>
              <a:ext uri="{FF2B5EF4-FFF2-40B4-BE49-F238E27FC236}">
                <a16:creationId xmlns:a16="http://schemas.microsoft.com/office/drawing/2014/main" id="{780794D5-73D1-4667-A8F7-1FFB0EDB22F1}"/>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792000" y="891306"/>
            <a:ext cx="266699" cy="222250"/>
          </a:xfrm>
          <a:prstGeom prst="rect">
            <a:avLst/>
          </a:prstGeom>
        </p:spPr>
      </p:pic>
    </p:spTree>
    <p:extLst>
      <p:ext uri="{BB962C8B-B14F-4D97-AF65-F5344CB8AC3E}">
        <p14:creationId xmlns:p14="http://schemas.microsoft.com/office/powerpoint/2010/main" val="115725139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251F923-90BC-40F3-8BDA-DB17BAC4C646}"/>
              </a:ext>
            </a:extLst>
          </p:cNvPr>
          <p:cNvSpPr>
            <a:spLocks noGrp="1"/>
          </p:cNvSpPr>
          <p:nvPr>
            <p:ph type="title"/>
          </p:nvPr>
        </p:nvSpPr>
        <p:spPr/>
        <p:txBody>
          <a:bodyPr/>
          <a:lstStyle/>
          <a:p>
            <a:r>
              <a:rPr lang="nl-NL"/>
              <a:t>Klik om stijl te bewerken</a:t>
            </a:r>
          </a:p>
        </p:txBody>
      </p:sp>
    </p:spTree>
    <p:extLst>
      <p:ext uri="{BB962C8B-B14F-4D97-AF65-F5344CB8AC3E}">
        <p14:creationId xmlns:p14="http://schemas.microsoft.com/office/powerpoint/2010/main" val="261644059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Rechthoekige driehoek 4">
            <a:extLst>
              <a:ext uri="{FF2B5EF4-FFF2-40B4-BE49-F238E27FC236}">
                <a16:creationId xmlns:a16="http://schemas.microsoft.com/office/drawing/2014/main" id="{7B950D76-FDB9-4D4D-8E5F-9E36F651D41E}"/>
              </a:ext>
            </a:extLst>
          </p:cNvPr>
          <p:cNvSpPr/>
          <p:nvPr userDrawn="1"/>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Rechthoekige driehoek 2">
            <a:extLst>
              <a:ext uri="{FF2B5EF4-FFF2-40B4-BE49-F238E27FC236}">
                <a16:creationId xmlns:a16="http://schemas.microsoft.com/office/drawing/2014/main" id="{095CAFC6-5277-4CDE-9614-4E898AC231F9}"/>
              </a:ext>
            </a:extLst>
          </p:cNvPr>
          <p:cNvSpPr/>
          <p:nvPr userDrawn="1"/>
        </p:nvSpPr>
        <p:spPr>
          <a:xfrm rot="16200000">
            <a:off x="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Rechthoek 3">
            <a:extLst>
              <a:ext uri="{FF2B5EF4-FFF2-40B4-BE49-F238E27FC236}">
                <a16:creationId xmlns:a16="http://schemas.microsoft.com/office/drawing/2014/main" id="{34050CDE-221E-4E1C-8123-F90126286791}"/>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1933623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Afsluitgroet">
    <p:bg>
      <p:bgPr>
        <a:solidFill>
          <a:schemeClr val="accent2"/>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9BFDD44-2866-4BB8-BAB3-956F9C108EEB}"/>
              </a:ext>
            </a:extLst>
          </p:cNvPr>
          <p:cNvPicPr>
            <a:picLocks noChangeAspect="1"/>
          </p:cNvPicPr>
          <p:nvPr userDrawn="1"/>
        </p:nvPicPr>
        <p:blipFill>
          <a:blip r:embed="rId2"/>
          <a:stretch>
            <a:fillRect/>
          </a:stretch>
        </p:blipFill>
        <p:spPr>
          <a:xfrm>
            <a:off x="9625362" y="4334037"/>
            <a:ext cx="2566638" cy="2523963"/>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2000" y="5257800"/>
            <a:ext cx="3534451" cy="1081088"/>
          </a:xfrm>
          <a:prstGeom prst="rect">
            <a:avLst/>
          </a:prstGeom>
        </p:spPr>
      </p:pic>
      <p:sp>
        <p:nvSpPr>
          <p:cNvPr id="6" name="Tijdelijke aanduiding voor tekst 5">
            <a:extLst>
              <a:ext uri="{FF2B5EF4-FFF2-40B4-BE49-F238E27FC236}">
                <a16:creationId xmlns:a16="http://schemas.microsoft.com/office/drawing/2014/main" id="{05F27743-4FBD-454F-B003-399F0DD3C9B5}"/>
              </a:ext>
            </a:extLst>
          </p:cNvPr>
          <p:cNvSpPr>
            <a:spLocks noGrp="1"/>
          </p:cNvSpPr>
          <p:nvPr>
            <p:ph type="body" sz="quarter" idx="10" hasCustomPrompt="1"/>
          </p:nvPr>
        </p:nvSpPr>
        <p:spPr>
          <a:xfrm>
            <a:off x="792000" y="1203770"/>
            <a:ext cx="7797800" cy="1694004"/>
          </a:xfrm>
        </p:spPr>
        <p:txBody>
          <a:bodyPr>
            <a:normAutofit/>
          </a:bodyPr>
          <a:lstStyle>
            <a:lvl1pPr marL="0" indent="0">
              <a:lnSpc>
                <a:spcPct val="105000"/>
              </a:lnSpc>
              <a:buNone/>
              <a:defRPr sz="3600">
                <a:solidFill>
                  <a:schemeClr val="bg1"/>
                </a:solidFill>
              </a:defRPr>
            </a:lvl1pPr>
          </a:lstStyle>
          <a:p>
            <a:pPr lvl="0"/>
            <a:r>
              <a:rPr lang="nl-NL" dirty="0"/>
              <a:t>[afsluitgroet]</a:t>
            </a:r>
          </a:p>
        </p:txBody>
      </p:sp>
      <p:sp>
        <p:nvSpPr>
          <p:cNvPr id="8" name="Tijdelijke aanduiding voor tekst 7">
            <a:extLst>
              <a:ext uri="{FF2B5EF4-FFF2-40B4-BE49-F238E27FC236}">
                <a16:creationId xmlns:a16="http://schemas.microsoft.com/office/drawing/2014/main" id="{322CD84B-886E-4595-BFBC-7504B9A0CE8A}"/>
              </a:ext>
            </a:extLst>
          </p:cNvPr>
          <p:cNvSpPr>
            <a:spLocks noGrp="1"/>
          </p:cNvSpPr>
          <p:nvPr>
            <p:ph type="body" sz="quarter" idx="11" hasCustomPrompt="1"/>
          </p:nvPr>
        </p:nvSpPr>
        <p:spPr>
          <a:xfrm>
            <a:off x="792000" y="3588345"/>
            <a:ext cx="4800600" cy="1081088"/>
          </a:xfrm>
        </p:spPr>
        <p:txBody>
          <a:bodyPr>
            <a:normAutofit/>
          </a:bodyPr>
          <a:lstStyle>
            <a:lvl1pPr marL="0" indent="0">
              <a:buNone/>
              <a:defRPr sz="1800">
                <a:solidFill>
                  <a:schemeClr val="bg1"/>
                </a:solidFill>
              </a:defRPr>
            </a:lvl1pPr>
            <a:lvl2pPr marL="252000" indent="0">
              <a:buNone/>
              <a:defRPr>
                <a:solidFill>
                  <a:schemeClr val="bg1"/>
                </a:solidFill>
              </a:defRPr>
            </a:lvl2pPr>
            <a:lvl3pPr marL="504000" indent="0">
              <a:buNone/>
              <a:defRPr>
                <a:solidFill>
                  <a:schemeClr val="bg1"/>
                </a:solidFill>
              </a:defRPr>
            </a:lvl3pPr>
            <a:lvl4pPr>
              <a:buNone/>
              <a:defRPr>
                <a:solidFill>
                  <a:schemeClr val="bg1"/>
                </a:solidFill>
              </a:defRPr>
            </a:lvl4pPr>
            <a:lvl5pPr>
              <a:buNone/>
              <a:defRPr>
                <a:solidFill>
                  <a:schemeClr val="bg1"/>
                </a:solidFill>
              </a:defRPr>
            </a:lvl5pPr>
          </a:lstStyle>
          <a:p>
            <a:pPr lvl="0"/>
            <a:r>
              <a:rPr lang="nl-NL" dirty="0"/>
              <a:t>[contactgegevens]</a:t>
            </a:r>
          </a:p>
        </p:txBody>
      </p:sp>
    </p:spTree>
    <p:extLst>
      <p:ext uri="{BB962C8B-B14F-4D97-AF65-F5344CB8AC3E}">
        <p14:creationId xmlns:p14="http://schemas.microsoft.com/office/powerpoint/2010/main" val="310604825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Einde">
    <p:bg>
      <p:bgRef idx="1001">
        <a:schemeClr val="bg1"/>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AC0D48FD-529E-4A93-8565-3D666AA793E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4684122" y="2997593"/>
            <a:ext cx="2823757" cy="862815"/>
          </a:xfrm>
          <a:prstGeom prst="rect">
            <a:avLst/>
          </a:prstGeom>
        </p:spPr>
      </p:pic>
    </p:spTree>
    <p:extLst>
      <p:ext uri="{BB962C8B-B14F-4D97-AF65-F5344CB8AC3E}">
        <p14:creationId xmlns:p14="http://schemas.microsoft.com/office/powerpoint/2010/main" val="210923977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9A4D82EB-A068-41A9-80F3-33E950159D34}"/>
              </a:ext>
            </a:extLst>
          </p:cNvPr>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nl-NL"/>
              <a:t>Klik om de stijl te bewerken</a:t>
            </a:r>
            <a:endParaRPr lang="nl-NL" dirty="0"/>
          </a:p>
        </p:txBody>
      </p:sp>
    </p:spTree>
    <p:extLst>
      <p:ext uri="{BB962C8B-B14F-4D97-AF65-F5344CB8AC3E}">
        <p14:creationId xmlns:p14="http://schemas.microsoft.com/office/powerpoint/2010/main" val="2214810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en tekst 1">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nl-NL"/>
              <a:t>Klik om de stijl te bewerken</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8" name="Rechthoekige driehoek 7">
            <a:extLst>
              <a:ext uri="{FF2B5EF4-FFF2-40B4-BE49-F238E27FC236}">
                <a16:creationId xmlns:a16="http://schemas.microsoft.com/office/drawing/2014/main" id="{FC531A8F-4551-47F9-9AFA-3A736CB2DFE5}"/>
              </a:ext>
            </a:extLst>
          </p:cNvPr>
          <p:cNvSpPr/>
          <p:nvPr userDrawn="1"/>
        </p:nvSpPr>
        <p:spPr>
          <a:xfrm rot="5400000">
            <a:off x="11400000" y="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957808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 en tekst 2">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nl-NL"/>
              <a:t>Klik om de stijl te bewerken</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hthoekige driehoek 8">
            <a:extLst>
              <a:ext uri="{FF2B5EF4-FFF2-40B4-BE49-F238E27FC236}">
                <a16:creationId xmlns:a16="http://schemas.microsoft.com/office/drawing/2014/main" id="{78D48DBC-5B26-413F-A3E8-6F3FE44EA963}"/>
              </a:ext>
            </a:extLst>
          </p:cNvPr>
          <p:cNvSpPr/>
          <p:nvPr userDrawn="1"/>
        </p:nvSpPr>
        <p:spPr>
          <a:xfrm rot="16200000">
            <a:off x="0" y="606600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2" name="Afbeelding 1">
            <a:extLst>
              <a:ext uri="{FF2B5EF4-FFF2-40B4-BE49-F238E27FC236}">
                <a16:creationId xmlns:a16="http://schemas.microsoft.com/office/drawing/2014/main" id="{AB1DF3A1-5262-49FE-9270-4B82F9B65121}"/>
              </a:ext>
            </a:extLst>
          </p:cNvPr>
          <p:cNvPicPr>
            <a:picLocks noChangeAspect="1"/>
          </p:cNvPicPr>
          <p:nvPr userDrawn="1"/>
        </p:nvPicPr>
        <p:blipFill rotWithShape="1">
          <a:blip r:embed="rId2"/>
          <a:srcRect l="25766" t="7174" b="9213"/>
          <a:stretch/>
        </p:blipFill>
        <p:spPr>
          <a:xfrm>
            <a:off x="11400000" y="719999"/>
            <a:ext cx="792000" cy="2298971"/>
          </a:xfrm>
          <a:prstGeom prst="rect">
            <a:avLst/>
          </a:prstGeom>
        </p:spPr>
      </p:pic>
    </p:spTree>
    <p:extLst>
      <p:ext uri="{BB962C8B-B14F-4D97-AF65-F5344CB8AC3E}">
        <p14:creationId xmlns:p14="http://schemas.microsoft.com/office/powerpoint/2010/main" val="2720762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4ED5F24-06BD-462B-BA0F-255F2F811124}"/>
              </a:ext>
            </a:extLst>
          </p:cNvPr>
          <p:cNvSpPr>
            <a:spLocks noGrp="1"/>
          </p:cNvSpPr>
          <p:nvPr>
            <p:ph sz="half" idx="1"/>
          </p:nvPr>
        </p:nvSpPr>
        <p:spPr>
          <a:xfrm>
            <a:off x="1296000" y="2016000"/>
            <a:ext cx="4752000" cy="41400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4" name="Tijdelijke aanduiding voor inhoud 3">
            <a:extLst>
              <a:ext uri="{FF2B5EF4-FFF2-40B4-BE49-F238E27FC236}">
                <a16:creationId xmlns:a16="http://schemas.microsoft.com/office/drawing/2014/main" id="{4D9AC1BE-8B1E-470A-A65A-4D969FAD102E}"/>
              </a:ext>
            </a:extLst>
          </p:cNvPr>
          <p:cNvSpPr>
            <a:spLocks noGrp="1"/>
          </p:cNvSpPr>
          <p:nvPr>
            <p:ph sz="half" idx="2"/>
          </p:nvPr>
        </p:nvSpPr>
        <p:spPr>
          <a:xfrm>
            <a:off x="6408000" y="2016000"/>
            <a:ext cx="4752000" cy="41400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2" name="Titel 1">
            <a:extLst>
              <a:ext uri="{FF2B5EF4-FFF2-40B4-BE49-F238E27FC236}">
                <a16:creationId xmlns:a16="http://schemas.microsoft.com/office/drawing/2014/main" id="{955B43CF-2B78-4B0E-B67D-E748CB02A0F9}"/>
              </a:ext>
            </a:extLst>
          </p:cNvPr>
          <p:cNvSpPr>
            <a:spLocks noGrp="1"/>
          </p:cNvSpPr>
          <p:nvPr>
            <p:ph type="title"/>
          </p:nvPr>
        </p:nvSpPr>
        <p:spPr/>
        <p:txBody>
          <a:bodyPr/>
          <a:lstStyle/>
          <a:p>
            <a:r>
              <a:rPr lang="nl-NL"/>
              <a:t>Klik om de stijl te bewerken</a:t>
            </a:r>
          </a:p>
        </p:txBody>
      </p:sp>
      <p:sp>
        <p:nvSpPr>
          <p:cNvPr id="6" name="Toelichting 2">
            <a:extLst>
              <a:ext uri="{FF2B5EF4-FFF2-40B4-BE49-F238E27FC236}">
                <a16:creationId xmlns:a16="http://schemas.microsoft.com/office/drawing/2014/main" id="{9ECE23F0-8627-4716-9A95-9334C2FD8F75}"/>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2431374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oud van twee met ondertitel">
    <p:spTree>
      <p:nvGrpSpPr>
        <p:cNvPr id="1" name=""/>
        <p:cNvGrpSpPr/>
        <p:nvPr/>
      </p:nvGrpSpPr>
      <p:grpSpPr>
        <a:xfrm>
          <a:off x="0" y="0"/>
          <a:ext cx="0" cy="0"/>
          <a:chOff x="0" y="0"/>
          <a:chExt cx="0" cy="0"/>
        </a:xfrm>
      </p:grpSpPr>
      <p:sp>
        <p:nvSpPr>
          <p:cNvPr id="5" name="Tijdelijke aanduiding voor tekst 4">
            <a:extLst>
              <a:ext uri="{FF2B5EF4-FFF2-40B4-BE49-F238E27FC236}">
                <a16:creationId xmlns:a16="http://schemas.microsoft.com/office/drawing/2014/main" id="{6390A494-4717-4029-B60D-381CEB1DF1E5}"/>
              </a:ext>
            </a:extLst>
          </p:cNvPr>
          <p:cNvSpPr>
            <a:spLocks noGrp="1"/>
          </p:cNvSpPr>
          <p:nvPr>
            <p:ph type="body" sz="quarter" idx="10" hasCustomPrompt="1"/>
          </p:nvPr>
        </p:nvSpPr>
        <p:spPr>
          <a:xfrm>
            <a:off x="1295999" y="2016000"/>
            <a:ext cx="9864000" cy="590550"/>
          </a:xfrm>
        </p:spPr>
        <p:txBody>
          <a:bodyPr>
            <a:noAutofit/>
          </a:bodyPr>
          <a:lstStyle>
            <a:lvl1pPr marL="0" indent="0">
              <a:buNone/>
              <a:defRPr/>
            </a:lvl1pPr>
          </a:lstStyle>
          <a:p>
            <a:pPr lvl="0"/>
            <a:r>
              <a:rPr lang="nl-NL" dirty="0"/>
              <a:t>[ondertitel]</a:t>
            </a:r>
          </a:p>
        </p:txBody>
      </p:sp>
      <p:sp>
        <p:nvSpPr>
          <p:cNvPr id="10" name="Tijdelijke aanduiding voor inhoud 2">
            <a:extLst>
              <a:ext uri="{FF2B5EF4-FFF2-40B4-BE49-F238E27FC236}">
                <a16:creationId xmlns:a16="http://schemas.microsoft.com/office/drawing/2014/main" id="{78713771-FD45-4006-8385-08CF79251655}"/>
              </a:ext>
            </a:extLst>
          </p:cNvPr>
          <p:cNvSpPr>
            <a:spLocks noGrp="1"/>
          </p:cNvSpPr>
          <p:nvPr>
            <p:ph sz="half" idx="1"/>
          </p:nvPr>
        </p:nvSpPr>
        <p:spPr>
          <a:xfrm>
            <a:off x="1296000" y="2613439"/>
            <a:ext cx="4752000" cy="35525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11" name="Tijdelijke aanduiding voor inhoud 3">
            <a:extLst>
              <a:ext uri="{FF2B5EF4-FFF2-40B4-BE49-F238E27FC236}">
                <a16:creationId xmlns:a16="http://schemas.microsoft.com/office/drawing/2014/main" id="{0FD2E632-CCBA-4A49-B173-C6E074472DBD}"/>
              </a:ext>
            </a:extLst>
          </p:cNvPr>
          <p:cNvSpPr>
            <a:spLocks noGrp="1"/>
          </p:cNvSpPr>
          <p:nvPr>
            <p:ph sz="half" idx="2"/>
          </p:nvPr>
        </p:nvSpPr>
        <p:spPr>
          <a:xfrm>
            <a:off x="6408000" y="2613439"/>
            <a:ext cx="4752000" cy="35525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2" name="Titel 1">
            <a:extLst>
              <a:ext uri="{FF2B5EF4-FFF2-40B4-BE49-F238E27FC236}">
                <a16:creationId xmlns:a16="http://schemas.microsoft.com/office/drawing/2014/main" id="{CC2FAE7D-E99E-42B0-A84F-B037C244792B}"/>
              </a:ext>
            </a:extLst>
          </p:cNvPr>
          <p:cNvSpPr>
            <a:spLocks noGrp="1"/>
          </p:cNvSpPr>
          <p:nvPr>
            <p:ph type="title"/>
          </p:nvPr>
        </p:nvSpPr>
        <p:spPr/>
        <p:txBody>
          <a:bodyPr/>
          <a:lstStyle/>
          <a:p>
            <a:r>
              <a:rPr lang="nl-NL"/>
              <a:t>Klik om de stijl te bewerken</a:t>
            </a:r>
            <a:endParaRPr lang="nl-NL" dirty="0"/>
          </a:p>
        </p:txBody>
      </p:sp>
      <p:sp>
        <p:nvSpPr>
          <p:cNvPr id="7" name="Toelichting 2">
            <a:extLst>
              <a:ext uri="{FF2B5EF4-FFF2-40B4-BE49-F238E27FC236}">
                <a16:creationId xmlns:a16="http://schemas.microsoft.com/office/drawing/2014/main" id="{149F7343-3255-4669-BB27-E19C7C251BBF}"/>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8" name="Rechthoek 7">
            <a:extLst>
              <a:ext uri="{FF2B5EF4-FFF2-40B4-BE49-F238E27FC236}">
                <a16:creationId xmlns:a16="http://schemas.microsoft.com/office/drawing/2014/main" id="{410999A3-CC12-4256-8358-55235AB7EC4C}"/>
              </a:ext>
            </a:extLst>
          </p:cNvPr>
          <p:cNvSpPr/>
          <p:nvPr userDrawn="1"/>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 name="Afbeelding 2">
            <a:extLst>
              <a:ext uri="{FF2B5EF4-FFF2-40B4-BE49-F238E27FC236}">
                <a16:creationId xmlns:a16="http://schemas.microsoft.com/office/drawing/2014/main" id="{AEBFD891-2548-42D0-AE0F-1CF58D53C1BF}"/>
              </a:ext>
            </a:extLst>
          </p:cNvPr>
          <p:cNvPicPr>
            <a:picLocks noChangeAspect="1"/>
          </p:cNvPicPr>
          <p:nvPr userDrawn="1"/>
        </p:nvPicPr>
        <p:blipFill rotWithShape="1">
          <a:blip r:embed="rId2"/>
          <a:srcRect r="39715" b="40737"/>
          <a:stretch/>
        </p:blipFill>
        <p:spPr>
          <a:xfrm>
            <a:off x="0" y="0"/>
            <a:ext cx="856343" cy="841829"/>
          </a:xfrm>
          <a:prstGeom prst="rect">
            <a:avLst/>
          </a:prstGeom>
        </p:spPr>
      </p:pic>
    </p:spTree>
    <p:extLst>
      <p:ext uri="{BB962C8B-B14F-4D97-AF65-F5344CB8AC3E}">
        <p14:creationId xmlns:p14="http://schemas.microsoft.com/office/powerpoint/2010/main" val="3851279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to + tekst">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1296000" y="2016000"/>
            <a:ext cx="4752000" cy="4140000"/>
          </a:xfrm>
          <a:solidFill>
            <a:srgbClr val="DDDDDD"/>
          </a:solidFill>
        </p:spPr>
        <p:txBody>
          <a:bodyPr/>
          <a:lstStyle>
            <a:lvl1pPr marL="0" indent="0">
              <a:buNone/>
              <a:defRPr/>
            </a:lvl1pPr>
          </a:lstStyle>
          <a:p>
            <a:r>
              <a:rPr lang="nl-NL"/>
              <a:t>Klik op het pictogram als u een afbeelding wilt toevoegen</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6408000" y="2016000"/>
            <a:ext cx="4752000" cy="41400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2" name="Titel 1">
            <a:extLst>
              <a:ext uri="{FF2B5EF4-FFF2-40B4-BE49-F238E27FC236}">
                <a16:creationId xmlns:a16="http://schemas.microsoft.com/office/drawing/2014/main" id="{5202DE95-ADC6-47B0-AEFA-B8503F519EDA}"/>
              </a:ext>
            </a:extLst>
          </p:cNvPr>
          <p:cNvSpPr>
            <a:spLocks noGrp="1"/>
          </p:cNvSpPr>
          <p:nvPr>
            <p:ph type="title"/>
          </p:nvPr>
        </p:nvSpPr>
        <p:spPr/>
        <p:txBody>
          <a:bodyPr/>
          <a:lstStyle/>
          <a:p>
            <a:r>
              <a:rPr lang="nl-NL"/>
              <a:t>Klik om de stijl te bewerken</a:t>
            </a:r>
          </a:p>
        </p:txBody>
      </p:sp>
      <p:sp>
        <p:nvSpPr>
          <p:cNvPr id="6" name="Toelichting 2">
            <a:extLst>
              <a:ext uri="{FF2B5EF4-FFF2-40B4-BE49-F238E27FC236}">
                <a16:creationId xmlns:a16="http://schemas.microsoft.com/office/drawing/2014/main" id="{22342063-D022-4768-B718-C02E5CFEA66D}"/>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10" name="Rechthoek 9">
            <a:extLst>
              <a:ext uri="{FF2B5EF4-FFF2-40B4-BE49-F238E27FC236}">
                <a16:creationId xmlns:a16="http://schemas.microsoft.com/office/drawing/2014/main" id="{3BF89029-8F84-44A7-B3C8-42E761FBC24F}"/>
              </a:ext>
            </a:extLst>
          </p:cNvPr>
          <p:cNvSpPr/>
          <p:nvPr userDrawn="1"/>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 name="Afbeelding 2">
            <a:extLst>
              <a:ext uri="{FF2B5EF4-FFF2-40B4-BE49-F238E27FC236}">
                <a16:creationId xmlns:a16="http://schemas.microsoft.com/office/drawing/2014/main" id="{E1ECE704-6F3F-4A17-91CB-0E8E08001B1E}"/>
              </a:ext>
            </a:extLst>
          </p:cNvPr>
          <p:cNvPicPr>
            <a:picLocks noChangeAspect="1"/>
          </p:cNvPicPr>
          <p:nvPr userDrawn="1"/>
        </p:nvPicPr>
        <p:blipFill>
          <a:blip r:embed="rId2"/>
          <a:stretch>
            <a:fillRect/>
          </a:stretch>
        </p:blipFill>
        <p:spPr>
          <a:xfrm>
            <a:off x="10424007" y="5163165"/>
            <a:ext cx="1767993" cy="1694835"/>
          </a:xfrm>
          <a:prstGeom prst="rect">
            <a:avLst/>
          </a:prstGeom>
        </p:spPr>
      </p:pic>
    </p:spTree>
    <p:extLst>
      <p:ext uri="{BB962C8B-B14F-4D97-AF65-F5344CB8AC3E}">
        <p14:creationId xmlns:p14="http://schemas.microsoft.com/office/powerpoint/2010/main" val="1756742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theme" Target="../theme/theme2.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B40F12D-8035-4195-930D-B791F468267A}"/>
              </a:ext>
            </a:extLst>
          </p:cNvPr>
          <p:cNvSpPr>
            <a:spLocks noGrp="1"/>
          </p:cNvSpPr>
          <p:nvPr>
            <p:ph type="title"/>
          </p:nvPr>
        </p:nvSpPr>
        <p:spPr>
          <a:xfrm>
            <a:off x="1296000" y="720000"/>
            <a:ext cx="9864000" cy="1296000"/>
          </a:xfrm>
          <a:prstGeom prst="rect">
            <a:avLst/>
          </a:prstGeom>
        </p:spPr>
        <p:txBody>
          <a:bodyPr vert="horz" lIns="0" tIns="0" rIns="0" bIns="0" rtlCol="0" anchor="t" anchorCtr="0">
            <a:no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4DA64035-B49A-4536-A334-06A23F564E8C}"/>
              </a:ext>
            </a:extLst>
          </p:cNvPr>
          <p:cNvSpPr>
            <a:spLocks noGrp="1"/>
          </p:cNvSpPr>
          <p:nvPr>
            <p:ph type="body" idx="1"/>
          </p:nvPr>
        </p:nvSpPr>
        <p:spPr>
          <a:xfrm>
            <a:off x="1296000" y="2016000"/>
            <a:ext cx="9864000" cy="4140000"/>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a:p>
            <a:pPr lvl="5"/>
            <a:r>
              <a:rPr lang="nl-NL" dirty="0"/>
              <a:t>Zesde niveau</a:t>
            </a:r>
          </a:p>
          <a:p>
            <a:pPr lvl="6"/>
            <a:r>
              <a:rPr lang="nl-NL" dirty="0"/>
              <a:t>Zevende niveau</a:t>
            </a:r>
          </a:p>
          <a:p>
            <a:pPr lvl="7"/>
            <a:r>
              <a:rPr lang="nl-NL" dirty="0"/>
              <a:t>Achtste niveau</a:t>
            </a:r>
          </a:p>
          <a:p>
            <a:pPr lvl="8"/>
            <a:r>
              <a:rPr lang="nl-NL" dirty="0"/>
              <a:t>Negende niveau</a:t>
            </a:r>
          </a:p>
        </p:txBody>
      </p:sp>
      <p:sp>
        <p:nvSpPr>
          <p:cNvPr id="11" name="Rechthoekige driehoek 10">
            <a:extLst>
              <a:ext uri="{FF2B5EF4-FFF2-40B4-BE49-F238E27FC236}">
                <a16:creationId xmlns:a16="http://schemas.microsoft.com/office/drawing/2014/main" id="{330D8806-E372-45EA-882A-A3971C1ABBA5}"/>
              </a:ext>
            </a:extLst>
          </p:cNvPr>
          <p:cNvSpPr/>
          <p:nvPr userDrawn="1"/>
        </p:nvSpPr>
        <p:spPr>
          <a:xfrm flipH="1">
            <a:off x="792000" y="999026"/>
            <a:ext cx="198000" cy="198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 name="Rechthoekige driehoek 12">
            <a:extLst>
              <a:ext uri="{FF2B5EF4-FFF2-40B4-BE49-F238E27FC236}">
                <a16:creationId xmlns:a16="http://schemas.microsoft.com/office/drawing/2014/main" id="{5EC37B98-C211-4E5B-9560-4231BD5B7FC9}"/>
              </a:ext>
            </a:extLst>
          </p:cNvPr>
          <p:cNvSpPr/>
          <p:nvPr userDrawn="1"/>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514889891"/>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0" r:id="rId4"/>
    <p:sldLayoutId id="2147483667" r:id="rId5"/>
    <p:sldLayoutId id="2147483668" r:id="rId6"/>
    <p:sldLayoutId id="2147483652" r:id="rId7"/>
    <p:sldLayoutId id="2147483662" r:id="rId8"/>
    <p:sldLayoutId id="2147483659" r:id="rId9"/>
    <p:sldLayoutId id="2147483660" r:id="rId10"/>
    <p:sldLayoutId id="2147483663" r:id="rId11"/>
    <p:sldLayoutId id="2147483664" r:id="rId12"/>
    <p:sldLayoutId id="2147483665" r:id="rId13"/>
    <p:sldLayoutId id="2147483651" r:id="rId14"/>
    <p:sldLayoutId id="2147483654" r:id="rId15"/>
    <p:sldLayoutId id="2147483655" r:id="rId16"/>
    <p:sldLayoutId id="2147483658" r:id="rId17"/>
    <p:sldLayoutId id="2147483666" r:id="rId18"/>
  </p:sldLayoutIdLst>
  <p:txStyles>
    <p:titleStyle>
      <a:lvl1pPr algn="l" defTabSz="914400" rtl="0" eaLnBrk="1" latinLnBrk="0" hangingPunct="1">
        <a:lnSpc>
          <a:spcPct val="105000"/>
        </a:lnSpc>
        <a:spcBef>
          <a:spcPct val="0"/>
        </a:spcBef>
        <a:buNone/>
        <a:defRPr sz="4000" b="0" kern="1200">
          <a:solidFill>
            <a:schemeClr val="tx1"/>
          </a:solidFill>
          <a:latin typeface="+mj-lt"/>
          <a:ea typeface="+mj-ea"/>
          <a:cs typeface="+mj-cs"/>
        </a:defRPr>
      </a:lvl1pPr>
    </p:titleStyle>
    <p:bodyStyle>
      <a:lvl1pPr marL="252000" indent="-252000" algn="l" defTabSz="914400" rtl="0" eaLnBrk="1" latinLnBrk="0" hangingPunct="1">
        <a:lnSpc>
          <a:spcPct val="120000"/>
        </a:lnSpc>
        <a:spcBef>
          <a:spcPts val="0"/>
        </a:spcBef>
        <a:buClrTx/>
        <a:buFont typeface="Arial" panose="020B0604020202020204" pitchFamily="34" charset="0"/>
        <a:buChar char="•"/>
        <a:defRPr sz="2400" kern="1200">
          <a:solidFill>
            <a:schemeClr val="tx1"/>
          </a:solidFill>
          <a:latin typeface="+mn-lt"/>
          <a:ea typeface="+mn-ea"/>
          <a:cs typeface="+mn-cs"/>
        </a:defRPr>
      </a:lvl1pPr>
      <a:lvl2pPr marL="504000" indent="-252000" algn="l" defTabSz="914400" rtl="0" eaLnBrk="1" latinLnBrk="0" hangingPunct="1">
        <a:lnSpc>
          <a:spcPct val="120000"/>
        </a:lnSpc>
        <a:spcBef>
          <a:spcPts val="0"/>
        </a:spcBef>
        <a:buClrTx/>
        <a:buFont typeface="Arial" panose="020B0604020202020204" pitchFamily="34" charset="0"/>
        <a:buChar char="–"/>
        <a:defRPr sz="2000" kern="1200">
          <a:solidFill>
            <a:schemeClr val="tx1"/>
          </a:solidFill>
          <a:latin typeface="+mn-lt"/>
          <a:ea typeface="+mn-ea"/>
          <a:cs typeface="+mn-cs"/>
        </a:defRPr>
      </a:lvl2pPr>
      <a:lvl3pPr marL="756000" indent="-252000" algn="l" defTabSz="914400" rtl="0" eaLnBrk="1" latinLnBrk="0" hangingPunct="1">
        <a:lnSpc>
          <a:spcPct val="120000"/>
        </a:lnSpc>
        <a:spcBef>
          <a:spcPts val="0"/>
        </a:spcBef>
        <a:buClrTx/>
        <a:buFont typeface="Arial" panose="020B0604020202020204" pitchFamily="34" charset="0"/>
        <a:buChar char="›"/>
        <a:defRPr sz="1800" kern="1200">
          <a:solidFill>
            <a:schemeClr val="tx1"/>
          </a:solidFill>
          <a:latin typeface="+mn-lt"/>
          <a:ea typeface="+mn-ea"/>
          <a:cs typeface="+mn-cs"/>
        </a:defRPr>
      </a:lvl3pPr>
      <a:lvl4pPr marL="1008000" indent="-252000" algn="l" defTabSz="914400" rtl="0" eaLnBrk="1" latinLnBrk="0" hangingPunct="1">
        <a:lnSpc>
          <a:spcPct val="120000"/>
        </a:lnSpc>
        <a:spcBef>
          <a:spcPts val="0"/>
        </a:spcBef>
        <a:buClrTx/>
        <a:buSzPct val="80000"/>
        <a:buFont typeface="Arial" panose="020B0604020202020204" pitchFamily="34" charset="0"/>
        <a:buChar char="□"/>
        <a:defRPr sz="1800" kern="1200">
          <a:solidFill>
            <a:schemeClr val="tx1"/>
          </a:solidFill>
          <a:latin typeface="+mn-lt"/>
          <a:ea typeface="+mn-ea"/>
          <a:cs typeface="+mn-cs"/>
        </a:defRPr>
      </a:lvl4pPr>
      <a:lvl5pPr marL="1260000" indent="-252000" algn="l" defTabSz="914400" rtl="0" eaLnBrk="1" latinLnBrk="0" hangingPunct="1">
        <a:lnSpc>
          <a:spcPct val="120000"/>
        </a:lnSpc>
        <a:spcBef>
          <a:spcPts val="0"/>
        </a:spcBef>
        <a:buClrTx/>
        <a:buSzPct val="90000"/>
        <a:buFont typeface="Arial" panose="020B0604020202020204" pitchFamily="34" charset="0"/>
        <a:buChar char="○"/>
        <a:defRPr sz="1800" b="0" kern="1200">
          <a:solidFill>
            <a:schemeClr val="tx1"/>
          </a:solidFill>
          <a:latin typeface="+mn-lt"/>
          <a:ea typeface="+mn-ea"/>
          <a:cs typeface="+mn-cs"/>
        </a:defRPr>
      </a:lvl5pPr>
      <a:lvl6pPr marL="1512000" indent="-252000" algn="l" defTabSz="914400" rtl="0" eaLnBrk="1" latinLnBrk="0" hangingPunct="1">
        <a:lnSpc>
          <a:spcPct val="120000"/>
        </a:lnSpc>
        <a:spcBef>
          <a:spcPts val="0"/>
        </a:spcBef>
        <a:buFont typeface="Arial" panose="020B0604020202020204" pitchFamily="34" charset="0"/>
        <a:buChar char="~"/>
        <a:defRPr sz="1800" kern="1200">
          <a:solidFill>
            <a:schemeClr val="tx1"/>
          </a:solidFill>
          <a:latin typeface="+mn-lt"/>
          <a:ea typeface="+mn-ea"/>
          <a:cs typeface="+mn-cs"/>
        </a:defRPr>
      </a:lvl6pPr>
      <a:lvl7pPr marL="0" indent="0" algn="l" defTabSz="914400" rtl="0" eaLnBrk="1" latinLnBrk="0" hangingPunct="1">
        <a:lnSpc>
          <a:spcPct val="120000"/>
        </a:lnSpc>
        <a:spcBef>
          <a:spcPts val="0"/>
        </a:spcBef>
        <a:buClr>
          <a:schemeClr val="bg1"/>
        </a:buClr>
        <a:buSzPct val="25000"/>
        <a:buFont typeface="Arial" panose="020B0604020202020204" pitchFamily="34" charset="0"/>
        <a:buChar char="'"/>
        <a:defRPr sz="2400" kern="1200">
          <a:solidFill>
            <a:schemeClr val="tx1"/>
          </a:solidFill>
          <a:latin typeface="+mn-lt"/>
          <a:ea typeface="+mn-ea"/>
          <a:cs typeface="+mn-cs"/>
        </a:defRPr>
      </a:lvl7pPr>
      <a:lvl8pPr marL="0" indent="0" algn="l" defTabSz="914400" rtl="0" eaLnBrk="1" latinLnBrk="0" hangingPunct="1">
        <a:lnSpc>
          <a:spcPct val="120000"/>
        </a:lnSpc>
        <a:spcBef>
          <a:spcPts val="0"/>
        </a:spcBef>
        <a:buClr>
          <a:schemeClr val="bg1"/>
        </a:buClr>
        <a:buSzPct val="25000"/>
        <a:buFont typeface="Arial" panose="020B0604020202020204" pitchFamily="34" charset="0"/>
        <a:buChar char="'"/>
        <a:defRPr sz="2400" b="1" kern="1200">
          <a:solidFill>
            <a:schemeClr val="tx1"/>
          </a:solidFill>
          <a:latin typeface="+mn-lt"/>
          <a:ea typeface="+mn-ea"/>
          <a:cs typeface="+mn-cs"/>
        </a:defRPr>
      </a:lvl8pPr>
      <a:lvl9pPr marL="360000" indent="-360000" algn="l" defTabSz="914400" rtl="0" eaLnBrk="1" latinLnBrk="0" hangingPunct="1">
        <a:lnSpc>
          <a:spcPct val="120000"/>
        </a:lnSpc>
        <a:spcBef>
          <a:spcPts val="0"/>
        </a:spcBef>
        <a:buFont typeface="+mj-lt"/>
        <a:buAutoNum type="arabicPeriod"/>
        <a:defRPr sz="24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5F5F5F"/>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B40F12D-8035-4195-930D-B791F468267A}"/>
              </a:ext>
            </a:extLst>
          </p:cNvPr>
          <p:cNvSpPr>
            <a:spLocks noGrp="1"/>
          </p:cNvSpPr>
          <p:nvPr>
            <p:ph type="title"/>
          </p:nvPr>
        </p:nvSpPr>
        <p:spPr>
          <a:xfrm>
            <a:off x="1296000" y="720000"/>
            <a:ext cx="9864000" cy="1296000"/>
          </a:xfrm>
          <a:prstGeom prst="rect">
            <a:avLst/>
          </a:prstGeom>
        </p:spPr>
        <p:txBody>
          <a:bodyPr vert="horz" lIns="0" tIns="0" rIns="0" bIns="0" rtlCol="0" anchor="t" anchorCtr="0">
            <a:no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4DA64035-B49A-4536-A334-06A23F564E8C}"/>
              </a:ext>
            </a:extLst>
          </p:cNvPr>
          <p:cNvSpPr>
            <a:spLocks noGrp="1"/>
          </p:cNvSpPr>
          <p:nvPr>
            <p:ph type="body" idx="1"/>
          </p:nvPr>
        </p:nvSpPr>
        <p:spPr>
          <a:xfrm>
            <a:off x="1296000" y="2016000"/>
            <a:ext cx="9864000" cy="4140000"/>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a:p>
            <a:pPr lvl="5"/>
            <a:r>
              <a:rPr lang="nl-NL" dirty="0"/>
              <a:t>Zesde niveau</a:t>
            </a:r>
          </a:p>
          <a:p>
            <a:pPr lvl="6"/>
            <a:r>
              <a:rPr lang="nl-NL" dirty="0"/>
              <a:t>Zevende niveau</a:t>
            </a:r>
          </a:p>
          <a:p>
            <a:pPr lvl="7"/>
            <a:r>
              <a:rPr lang="nl-NL" dirty="0"/>
              <a:t>Achtste niveau</a:t>
            </a:r>
          </a:p>
          <a:p>
            <a:pPr lvl="8"/>
            <a:r>
              <a:rPr lang="nl-NL" dirty="0"/>
              <a:t>Negende niveau</a:t>
            </a:r>
          </a:p>
        </p:txBody>
      </p:sp>
      <p:sp>
        <p:nvSpPr>
          <p:cNvPr id="11" name="Rechthoekige driehoek 10">
            <a:extLst>
              <a:ext uri="{FF2B5EF4-FFF2-40B4-BE49-F238E27FC236}">
                <a16:creationId xmlns:a16="http://schemas.microsoft.com/office/drawing/2014/main" id="{330D8806-E372-45EA-882A-A3971C1ABBA5}"/>
              </a:ext>
            </a:extLst>
          </p:cNvPr>
          <p:cNvSpPr/>
          <p:nvPr userDrawn="1"/>
        </p:nvSpPr>
        <p:spPr>
          <a:xfrm flipH="1">
            <a:off x="792000" y="999026"/>
            <a:ext cx="198000" cy="19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
        <p:nvSpPr>
          <p:cNvPr id="13" name="Rechthoekige driehoek 12">
            <a:extLst>
              <a:ext uri="{FF2B5EF4-FFF2-40B4-BE49-F238E27FC236}">
                <a16:creationId xmlns:a16="http://schemas.microsoft.com/office/drawing/2014/main" id="{5EC37B98-C211-4E5B-9560-4231BD5B7FC9}"/>
              </a:ext>
            </a:extLst>
          </p:cNvPr>
          <p:cNvSpPr/>
          <p:nvPr userDrawn="1"/>
        </p:nvSpPr>
        <p:spPr>
          <a:xfrm rot="5400000">
            <a:off x="11400000" y="606600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Tree>
    <p:extLst>
      <p:ext uri="{BB962C8B-B14F-4D97-AF65-F5344CB8AC3E}">
        <p14:creationId xmlns:p14="http://schemas.microsoft.com/office/powerpoint/2010/main" val="1314000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Lst>
  <p:txStyles>
    <p:titleStyle>
      <a:lvl1pPr algn="l" defTabSz="914400" rtl="0" eaLnBrk="1" latinLnBrk="0" hangingPunct="1">
        <a:lnSpc>
          <a:spcPct val="105000"/>
        </a:lnSpc>
        <a:spcBef>
          <a:spcPct val="0"/>
        </a:spcBef>
        <a:buNone/>
        <a:defRPr sz="4000" b="0" kern="1200">
          <a:solidFill>
            <a:schemeClr val="bg1"/>
          </a:solidFill>
          <a:latin typeface="+mj-lt"/>
          <a:ea typeface="+mj-ea"/>
          <a:cs typeface="+mj-cs"/>
        </a:defRPr>
      </a:lvl1pPr>
    </p:titleStyle>
    <p:bodyStyle>
      <a:lvl1pPr marL="252000" indent="-252000" algn="l" defTabSz="914400" rtl="0" eaLnBrk="1" latinLnBrk="0" hangingPunct="1">
        <a:lnSpc>
          <a:spcPct val="120000"/>
        </a:lnSpc>
        <a:spcBef>
          <a:spcPts val="0"/>
        </a:spcBef>
        <a:buClrTx/>
        <a:buFont typeface="Arial" panose="020B0604020202020204" pitchFamily="34" charset="0"/>
        <a:buChar char="•"/>
        <a:defRPr sz="2400" kern="1200">
          <a:solidFill>
            <a:schemeClr val="bg1"/>
          </a:solidFill>
          <a:latin typeface="+mn-lt"/>
          <a:ea typeface="+mn-ea"/>
          <a:cs typeface="+mn-cs"/>
        </a:defRPr>
      </a:lvl1pPr>
      <a:lvl2pPr marL="504000" indent="-252000" algn="l" defTabSz="914400" rtl="0" eaLnBrk="1" latinLnBrk="0" hangingPunct="1">
        <a:lnSpc>
          <a:spcPct val="120000"/>
        </a:lnSpc>
        <a:spcBef>
          <a:spcPts val="0"/>
        </a:spcBef>
        <a:buClrTx/>
        <a:buFont typeface="Arial" panose="020B0604020202020204" pitchFamily="34" charset="0"/>
        <a:buChar char="–"/>
        <a:defRPr sz="2000" kern="1200">
          <a:solidFill>
            <a:schemeClr val="bg1"/>
          </a:solidFill>
          <a:latin typeface="+mn-lt"/>
          <a:ea typeface="+mn-ea"/>
          <a:cs typeface="+mn-cs"/>
        </a:defRPr>
      </a:lvl2pPr>
      <a:lvl3pPr marL="756000" indent="-252000" algn="l" defTabSz="914400" rtl="0" eaLnBrk="1" latinLnBrk="0" hangingPunct="1">
        <a:lnSpc>
          <a:spcPct val="120000"/>
        </a:lnSpc>
        <a:spcBef>
          <a:spcPts val="0"/>
        </a:spcBef>
        <a:buClrTx/>
        <a:buFont typeface="Arial" panose="020B0604020202020204" pitchFamily="34" charset="0"/>
        <a:buChar char="›"/>
        <a:defRPr sz="1800" kern="1200">
          <a:solidFill>
            <a:schemeClr val="bg1"/>
          </a:solidFill>
          <a:latin typeface="+mn-lt"/>
          <a:ea typeface="+mn-ea"/>
          <a:cs typeface="+mn-cs"/>
        </a:defRPr>
      </a:lvl3pPr>
      <a:lvl4pPr marL="1008000" indent="-252000" algn="l" defTabSz="914400" rtl="0" eaLnBrk="1" latinLnBrk="0" hangingPunct="1">
        <a:lnSpc>
          <a:spcPct val="120000"/>
        </a:lnSpc>
        <a:spcBef>
          <a:spcPts val="0"/>
        </a:spcBef>
        <a:buClrTx/>
        <a:buSzPct val="80000"/>
        <a:buFont typeface="Arial" panose="020B0604020202020204" pitchFamily="34" charset="0"/>
        <a:buChar char="□"/>
        <a:defRPr sz="1800" kern="1200">
          <a:solidFill>
            <a:schemeClr val="bg1"/>
          </a:solidFill>
          <a:latin typeface="+mn-lt"/>
          <a:ea typeface="+mn-ea"/>
          <a:cs typeface="+mn-cs"/>
        </a:defRPr>
      </a:lvl4pPr>
      <a:lvl5pPr marL="1260000" indent="-252000" algn="l" defTabSz="914400" rtl="0" eaLnBrk="1" latinLnBrk="0" hangingPunct="1">
        <a:lnSpc>
          <a:spcPct val="120000"/>
        </a:lnSpc>
        <a:spcBef>
          <a:spcPts val="0"/>
        </a:spcBef>
        <a:buClrTx/>
        <a:buSzPct val="90000"/>
        <a:buFont typeface="Arial" panose="020B0604020202020204" pitchFamily="34" charset="0"/>
        <a:buChar char="○"/>
        <a:defRPr sz="1800" b="0" kern="1200">
          <a:solidFill>
            <a:schemeClr val="bg1"/>
          </a:solidFill>
          <a:latin typeface="+mn-lt"/>
          <a:ea typeface="+mn-ea"/>
          <a:cs typeface="+mn-cs"/>
        </a:defRPr>
      </a:lvl5pPr>
      <a:lvl6pPr marL="1512000" indent="-252000" algn="l" defTabSz="914400" rtl="0" eaLnBrk="1" latinLnBrk="0" hangingPunct="1">
        <a:lnSpc>
          <a:spcPct val="120000"/>
        </a:lnSpc>
        <a:spcBef>
          <a:spcPts val="0"/>
        </a:spcBef>
        <a:buFont typeface="Arial" panose="020B0604020202020204" pitchFamily="34" charset="0"/>
        <a:buChar char="~"/>
        <a:defRPr sz="1800" kern="1200">
          <a:solidFill>
            <a:schemeClr val="bg1"/>
          </a:solidFill>
          <a:latin typeface="+mn-lt"/>
          <a:ea typeface="+mn-ea"/>
          <a:cs typeface="+mn-cs"/>
        </a:defRPr>
      </a:lvl6pPr>
      <a:lvl7pPr marL="0" indent="0" algn="l" defTabSz="914400" rtl="0" eaLnBrk="1" latinLnBrk="0" hangingPunct="1">
        <a:lnSpc>
          <a:spcPct val="120000"/>
        </a:lnSpc>
        <a:spcBef>
          <a:spcPts val="0"/>
        </a:spcBef>
        <a:buClr>
          <a:schemeClr val="bg1"/>
        </a:buClr>
        <a:buSzPct val="25000"/>
        <a:buFont typeface="Arial" panose="020B0604020202020204" pitchFamily="34" charset="0"/>
        <a:buChar char="'"/>
        <a:defRPr sz="2400" kern="1200">
          <a:solidFill>
            <a:schemeClr val="bg1"/>
          </a:solidFill>
          <a:latin typeface="+mn-lt"/>
          <a:ea typeface="+mn-ea"/>
          <a:cs typeface="+mn-cs"/>
        </a:defRPr>
      </a:lvl7pPr>
      <a:lvl8pPr marL="0" indent="0" algn="l" defTabSz="914400" rtl="0" eaLnBrk="1" latinLnBrk="0" hangingPunct="1">
        <a:lnSpc>
          <a:spcPct val="120000"/>
        </a:lnSpc>
        <a:spcBef>
          <a:spcPts val="0"/>
        </a:spcBef>
        <a:buClr>
          <a:schemeClr val="bg1"/>
        </a:buClr>
        <a:buSzPct val="25000"/>
        <a:buFont typeface="Arial" panose="020B0604020202020204" pitchFamily="34" charset="0"/>
        <a:buChar char="'"/>
        <a:defRPr sz="2400" b="1" kern="1200">
          <a:solidFill>
            <a:schemeClr val="bg1"/>
          </a:solidFill>
          <a:latin typeface="+mn-lt"/>
          <a:ea typeface="+mn-ea"/>
          <a:cs typeface="+mn-cs"/>
        </a:defRPr>
      </a:lvl8pPr>
      <a:lvl9pPr marL="360000" indent="-360000" algn="l" defTabSz="914400" rtl="0" eaLnBrk="1" latinLnBrk="0" hangingPunct="1">
        <a:lnSpc>
          <a:spcPct val="120000"/>
        </a:lnSpc>
        <a:spcBef>
          <a:spcPts val="0"/>
        </a:spcBef>
        <a:buFont typeface="+mj-lt"/>
        <a:buAutoNum type="arabicPeriod"/>
        <a:defRPr sz="2400" kern="1200">
          <a:solidFill>
            <a:schemeClr val="bg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hyperlink" Target="https://jakarta.ee/specifications/persistence/3.0/jakarta-persistence-spec-3.0.html#a4931" TargetMode="External"/><Relationship Id="rId7" Type="http://schemas.openxmlformats.org/officeDocument/2006/relationships/hyperlink" Target="https://thorben-janssen.com/hibernate-tips-apply-distinct-to-jpql-but-not-sql-query/"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hyperlink" Target="https://in.relation.to/2016/08/04/introducing-distinct-pass-through-query-hint/" TargetMode="External"/><Relationship Id="rId5" Type="http://schemas.openxmlformats.org/officeDocument/2006/relationships/hyperlink" Target="https://vladmihalcea.com/jpql-distinct-jpa-hibernate/" TargetMode="External"/><Relationship Id="rId4" Type="http://schemas.openxmlformats.org/officeDocument/2006/relationships/hyperlink" Target="https://developer.jboss.org/docs/DOC-15782#jive_content_id_Hibernate_does_not_return_distinct_results_for_a_query_with_outer_join_fetching_enabled_for_a_collection_even_if_I_use_the_distinct_keyword" TargetMode="External"/><Relationship Id="rId9"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hyperlink" Target="https://projectlombok.org/features/ToString" TargetMode="Externa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8" Type="http://schemas.openxmlformats.org/officeDocument/2006/relationships/hyperlink" Target="https://www.baeldung.com/jpa-join-types" TargetMode="External"/><Relationship Id="rId3" Type="http://schemas.openxmlformats.org/officeDocument/2006/relationships/hyperlink" Target="https://vladmihalcea.com/the-open-session-in-view-anti-pattern/" TargetMode="External"/><Relationship Id="rId7" Type="http://schemas.openxmlformats.org/officeDocument/2006/relationships/hyperlink" Target="https://dzone.com/articles/how-does-spring-transactional" TargetMode="External"/><Relationship Id="rId2" Type="http://schemas.openxmlformats.org/officeDocument/2006/relationships/hyperlink" Target="https://vladmihalcea.com/" TargetMode="External"/><Relationship Id="rId1" Type="http://schemas.openxmlformats.org/officeDocument/2006/relationships/slideLayout" Target="../slideLayouts/slideLayout5.xml"/><Relationship Id="rId6" Type="http://schemas.openxmlformats.org/officeDocument/2006/relationships/hyperlink" Target="https://jakarta.ee/specifications/persistence/3.0/jakarta-persistence-spec-3.0.html" TargetMode="External"/><Relationship Id="rId5" Type="http://schemas.openxmlformats.org/officeDocument/2006/relationships/hyperlink" Target="https://docs.jboss.org/hibernate/orm/current/userguide/html_single/Hibernate_User_Guide.html" TargetMode="External"/><Relationship Id="rId4" Type="http://schemas.openxmlformats.org/officeDocument/2006/relationships/hyperlink" Target="https://vladmihalcea.com/eager-fetching-is-a-code-smell/" TargetMode="Externa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BE" dirty="0"/>
              <a:t>JPA </a:t>
            </a:r>
            <a:r>
              <a:rPr lang="nl-BE" dirty="0" err="1"/>
              <a:t>with</a:t>
            </a:r>
            <a:r>
              <a:rPr lang="nl-BE" dirty="0"/>
              <a:t> </a:t>
            </a:r>
            <a:r>
              <a:rPr lang="nl-BE" dirty="0" err="1"/>
              <a:t>Hibernate</a:t>
            </a:r>
            <a:endParaRPr lang="nl-NL" dirty="0"/>
          </a:p>
        </p:txBody>
      </p:sp>
      <p:sp>
        <p:nvSpPr>
          <p:cNvPr id="3" name="Ondertitel 2"/>
          <p:cNvSpPr>
            <a:spLocks noGrp="1"/>
          </p:cNvSpPr>
          <p:nvPr>
            <p:ph type="subTitle" idx="1"/>
          </p:nvPr>
        </p:nvSpPr>
        <p:spPr/>
        <p:txBody>
          <a:bodyPr/>
          <a:lstStyle/>
          <a:p>
            <a:endParaRPr lang="nl-NL" dirty="0"/>
          </a:p>
        </p:txBody>
      </p:sp>
    </p:spTree>
    <p:extLst>
      <p:ext uri="{BB962C8B-B14F-4D97-AF65-F5344CB8AC3E}">
        <p14:creationId xmlns:p14="http://schemas.microsoft.com/office/powerpoint/2010/main" val="2164760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01C668-FCAA-45E3-ADC0-86E2C4B0455B}"/>
              </a:ext>
            </a:extLst>
          </p:cNvPr>
          <p:cNvSpPr>
            <a:spLocks noGrp="1"/>
          </p:cNvSpPr>
          <p:nvPr>
            <p:ph type="title"/>
          </p:nvPr>
        </p:nvSpPr>
        <p:spPr/>
        <p:txBody>
          <a:bodyPr/>
          <a:lstStyle/>
          <a:p>
            <a:r>
              <a:rPr lang="nl-BE" dirty="0" err="1"/>
              <a:t>Accessing</a:t>
            </a:r>
            <a:r>
              <a:rPr lang="nl-BE" dirty="0"/>
              <a:t> </a:t>
            </a:r>
            <a:r>
              <a:rPr lang="nl-BE" dirty="0" err="1"/>
              <a:t>the</a:t>
            </a:r>
            <a:r>
              <a:rPr lang="nl-BE" dirty="0"/>
              <a:t> </a:t>
            </a:r>
            <a:r>
              <a:rPr lang="nl-BE" dirty="0" err="1"/>
              <a:t>persistence</a:t>
            </a:r>
            <a:r>
              <a:rPr lang="nl-BE" dirty="0"/>
              <a:t> context</a:t>
            </a:r>
            <a:endParaRPr lang="nl-NL" dirty="0"/>
          </a:p>
        </p:txBody>
      </p:sp>
      <p:sp>
        <p:nvSpPr>
          <p:cNvPr id="4" name="Tijdelijke aanduiding voor tekst 2">
            <a:extLst>
              <a:ext uri="{FF2B5EF4-FFF2-40B4-BE49-F238E27FC236}">
                <a16:creationId xmlns:a16="http://schemas.microsoft.com/office/drawing/2014/main" id="{20533200-8A9F-49EA-A57A-2EF7730365C5}"/>
              </a:ext>
            </a:extLst>
          </p:cNvPr>
          <p:cNvSpPr>
            <a:spLocks noGrp="1"/>
          </p:cNvSpPr>
          <p:nvPr>
            <p:ph type="body" sz="quarter" idx="10"/>
          </p:nvPr>
        </p:nvSpPr>
        <p:spPr/>
        <p:txBody>
          <a:bodyPr>
            <a:normAutofit/>
          </a:bodyPr>
          <a:lstStyle/>
          <a:p>
            <a:pPr marL="0" indent="0">
              <a:buNone/>
            </a:pPr>
            <a:r>
              <a:rPr lang="nl-BE" dirty="0">
                <a:latin typeface="Courier New" panose="02070309020205020404" pitchFamily="49" charset="0"/>
                <a:cs typeface="Courier New" panose="02070309020205020404" pitchFamily="49" charset="0"/>
              </a:rPr>
              <a:t>@PersistenceContext</a:t>
            </a:r>
          </a:p>
          <a:p>
            <a:pPr marL="0" indent="0">
              <a:buNone/>
            </a:pPr>
            <a:r>
              <a:rPr lang="nl-BE" dirty="0">
                <a:latin typeface="Courier New" panose="02070309020205020404" pitchFamily="49" charset="0"/>
                <a:cs typeface="Courier New" panose="02070309020205020404" pitchFamily="49" charset="0"/>
              </a:rPr>
              <a:t>private </a:t>
            </a:r>
            <a:r>
              <a:rPr lang="nl-BE" dirty="0" err="1">
                <a:latin typeface="Courier New" panose="02070309020205020404" pitchFamily="49" charset="0"/>
                <a:cs typeface="Courier New" panose="02070309020205020404" pitchFamily="49" charset="0"/>
              </a:rPr>
              <a:t>EntityManager</a:t>
            </a:r>
            <a:r>
              <a:rPr lang="nl-BE" dirty="0">
                <a:latin typeface="Courier New" panose="02070309020205020404" pitchFamily="49" charset="0"/>
                <a:cs typeface="Courier New" panose="02070309020205020404" pitchFamily="49" charset="0"/>
              </a:rPr>
              <a:t> </a:t>
            </a:r>
            <a:r>
              <a:rPr lang="nl-BE" dirty="0" err="1">
                <a:latin typeface="Courier New" panose="02070309020205020404" pitchFamily="49" charset="0"/>
                <a:cs typeface="Courier New" panose="02070309020205020404" pitchFamily="49" charset="0"/>
              </a:rPr>
              <a:t>em</a:t>
            </a:r>
            <a:r>
              <a:rPr lang="nl-BE" dirty="0">
                <a:latin typeface="Courier New" panose="02070309020205020404" pitchFamily="49" charset="0"/>
                <a:cs typeface="Courier New" panose="02070309020205020404" pitchFamily="49" charset="0"/>
              </a:rPr>
              <a:t>;</a:t>
            </a:r>
          </a:p>
          <a:p>
            <a:endParaRPr lang="nl-NL" dirty="0"/>
          </a:p>
          <a:p>
            <a:pPr marL="0" indent="0">
              <a:buNone/>
            </a:pPr>
            <a:r>
              <a:rPr lang="nl-NL" dirty="0" err="1"/>
              <a:t>If</a:t>
            </a:r>
            <a:r>
              <a:rPr lang="nl-NL" dirty="0"/>
              <a:t> </a:t>
            </a:r>
            <a:r>
              <a:rPr lang="nl-NL" dirty="0" err="1"/>
              <a:t>you</a:t>
            </a:r>
            <a:r>
              <a:rPr lang="nl-NL" dirty="0"/>
              <a:t> are </a:t>
            </a:r>
            <a:r>
              <a:rPr lang="nl-NL" dirty="0" err="1"/>
              <a:t>using</a:t>
            </a:r>
            <a:r>
              <a:rPr lang="nl-NL" dirty="0"/>
              <a:t> Spring Data JPA, </a:t>
            </a:r>
            <a:r>
              <a:rPr lang="nl-NL" dirty="0" err="1"/>
              <a:t>you</a:t>
            </a:r>
            <a:r>
              <a:rPr lang="nl-NL" dirty="0"/>
              <a:t> </a:t>
            </a:r>
            <a:r>
              <a:rPr lang="nl-NL" dirty="0" err="1"/>
              <a:t>don’t</a:t>
            </a:r>
            <a:r>
              <a:rPr lang="nl-NL" dirty="0"/>
              <a:t> </a:t>
            </a:r>
            <a:r>
              <a:rPr lang="nl-NL" dirty="0" err="1"/>
              <a:t>need</a:t>
            </a:r>
            <a:r>
              <a:rPr lang="nl-NL" dirty="0"/>
              <a:t> </a:t>
            </a:r>
            <a:r>
              <a:rPr lang="nl-NL" dirty="0" err="1"/>
              <a:t>to</a:t>
            </a:r>
            <a:r>
              <a:rPr lang="nl-NL" dirty="0"/>
              <a:t> </a:t>
            </a:r>
            <a:r>
              <a:rPr lang="nl-NL" dirty="0" err="1"/>
              <a:t>use</a:t>
            </a:r>
            <a:r>
              <a:rPr lang="nl-NL" dirty="0"/>
              <a:t> </a:t>
            </a:r>
            <a:r>
              <a:rPr lang="nl-NL" dirty="0" err="1">
                <a:latin typeface="Courier New" panose="02070309020205020404" pitchFamily="49" charset="0"/>
                <a:cs typeface="Courier New" panose="02070309020205020404" pitchFamily="49" charset="0"/>
              </a:rPr>
              <a:t>EntityManager</a:t>
            </a:r>
            <a:r>
              <a:rPr lang="nl-NL" dirty="0"/>
              <a:t> </a:t>
            </a:r>
            <a:r>
              <a:rPr lang="nl-NL" dirty="0" err="1"/>
              <a:t>directly</a:t>
            </a:r>
            <a:r>
              <a:rPr lang="nl-NL" dirty="0"/>
              <a:t> (</a:t>
            </a:r>
            <a:r>
              <a:rPr lang="nl-NL" dirty="0" err="1"/>
              <a:t>use</a:t>
            </a:r>
            <a:r>
              <a:rPr lang="nl-NL" dirty="0"/>
              <a:t> a </a:t>
            </a:r>
            <a:r>
              <a:rPr lang="nl-NL" dirty="0" err="1"/>
              <a:t>repository</a:t>
            </a:r>
            <a:r>
              <a:rPr lang="nl-NL" dirty="0"/>
              <a:t>).</a:t>
            </a:r>
          </a:p>
        </p:txBody>
      </p:sp>
    </p:spTree>
    <p:extLst>
      <p:ext uri="{BB962C8B-B14F-4D97-AF65-F5344CB8AC3E}">
        <p14:creationId xmlns:p14="http://schemas.microsoft.com/office/powerpoint/2010/main" val="1987204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01C668-FCAA-45E3-ADC0-86E2C4B0455B}"/>
              </a:ext>
            </a:extLst>
          </p:cNvPr>
          <p:cNvSpPr>
            <a:spLocks noGrp="1"/>
          </p:cNvSpPr>
          <p:nvPr>
            <p:ph type="title"/>
          </p:nvPr>
        </p:nvSpPr>
        <p:spPr/>
        <p:txBody>
          <a:bodyPr/>
          <a:lstStyle/>
          <a:p>
            <a:r>
              <a:rPr lang="nl-BE" dirty="0"/>
              <a:t>Transaction management in Spring</a:t>
            </a:r>
            <a:endParaRPr lang="nl-NL" dirty="0"/>
          </a:p>
        </p:txBody>
      </p:sp>
      <p:sp>
        <p:nvSpPr>
          <p:cNvPr id="4" name="Tijdelijke aanduiding voor tekst 2">
            <a:extLst>
              <a:ext uri="{FF2B5EF4-FFF2-40B4-BE49-F238E27FC236}">
                <a16:creationId xmlns:a16="http://schemas.microsoft.com/office/drawing/2014/main" id="{20533200-8A9F-49EA-A57A-2EF7730365C5}"/>
              </a:ext>
            </a:extLst>
          </p:cNvPr>
          <p:cNvSpPr>
            <a:spLocks noGrp="1"/>
          </p:cNvSpPr>
          <p:nvPr>
            <p:ph type="body" sz="quarter" idx="10"/>
          </p:nvPr>
        </p:nvSpPr>
        <p:spPr/>
        <p:txBody>
          <a:bodyPr>
            <a:normAutofit/>
          </a:bodyPr>
          <a:lstStyle/>
          <a:p>
            <a:r>
              <a:rPr lang="nl-NL" dirty="0"/>
              <a:t>JPA/</a:t>
            </a:r>
            <a:r>
              <a:rPr lang="nl-NL" dirty="0" err="1"/>
              <a:t>Hibernate</a:t>
            </a:r>
            <a:r>
              <a:rPr lang="nl-NL" dirty="0"/>
              <a:t> </a:t>
            </a:r>
            <a:r>
              <a:rPr lang="nl-NL" dirty="0" err="1"/>
              <a:t>doesn’t</a:t>
            </a:r>
            <a:r>
              <a:rPr lang="nl-NL" dirty="0"/>
              <a:t> </a:t>
            </a:r>
            <a:r>
              <a:rPr lang="nl-NL" dirty="0" err="1"/>
              <a:t>provide</a:t>
            </a:r>
            <a:r>
              <a:rPr lang="nl-NL" dirty="0"/>
              <a:t> </a:t>
            </a:r>
            <a:r>
              <a:rPr lang="nl-NL" dirty="0" err="1"/>
              <a:t>any</a:t>
            </a:r>
            <a:r>
              <a:rPr lang="nl-NL" dirty="0"/>
              <a:t> type of </a:t>
            </a:r>
            <a:r>
              <a:rPr lang="nl-NL" dirty="0" err="1"/>
              <a:t>declarative</a:t>
            </a:r>
            <a:r>
              <a:rPr lang="nl-NL" dirty="0"/>
              <a:t> transaction management.</a:t>
            </a:r>
          </a:p>
          <a:p>
            <a:r>
              <a:rPr lang="nl-NL" dirty="0"/>
              <a:t>Spring offers </a:t>
            </a:r>
            <a:r>
              <a:rPr lang="nl-NL" dirty="0" err="1"/>
              <a:t>an</a:t>
            </a:r>
            <a:r>
              <a:rPr lang="nl-NL" dirty="0"/>
              <a:t> API-</a:t>
            </a:r>
            <a:r>
              <a:rPr lang="nl-NL" dirty="0" err="1"/>
              <a:t>neutral</a:t>
            </a:r>
            <a:r>
              <a:rPr lang="nl-NL" dirty="0"/>
              <a:t> transaction platform.</a:t>
            </a:r>
          </a:p>
          <a:p>
            <a:pPr lvl="1"/>
            <a:r>
              <a:rPr lang="nl-NL" dirty="0"/>
              <a:t>Support </a:t>
            </a:r>
            <a:r>
              <a:rPr lang="nl-NL" dirty="0" err="1"/>
              <a:t>for</a:t>
            </a:r>
            <a:r>
              <a:rPr lang="nl-NL" dirty="0"/>
              <a:t> </a:t>
            </a:r>
            <a:r>
              <a:rPr lang="nl-NL" dirty="0" err="1"/>
              <a:t>plain</a:t>
            </a:r>
            <a:r>
              <a:rPr lang="nl-NL" dirty="0"/>
              <a:t> JDBC, JPA, etc.</a:t>
            </a:r>
          </a:p>
          <a:p>
            <a:pPr lvl="1"/>
            <a:r>
              <a:rPr lang="nl-NL" dirty="0">
                <a:latin typeface="Courier New" panose="02070309020205020404" pitchFamily="49" charset="0"/>
                <a:cs typeface="Courier New" panose="02070309020205020404" pitchFamily="49" charset="0"/>
              </a:rPr>
              <a:t>@Transactional</a:t>
            </a:r>
            <a:r>
              <a:rPr lang="nl-NL" dirty="0"/>
              <a:t>, </a:t>
            </a:r>
            <a:r>
              <a:rPr lang="nl-NL" dirty="0" err="1">
                <a:latin typeface="Courier New" panose="02070309020205020404" pitchFamily="49" charset="0"/>
                <a:cs typeface="Courier New" panose="02070309020205020404" pitchFamily="49" charset="0"/>
              </a:rPr>
              <a:t>TransactionTemplate</a:t>
            </a:r>
            <a:r>
              <a:rPr lang="nl-NL" dirty="0"/>
              <a:t>, </a:t>
            </a:r>
            <a:r>
              <a:rPr lang="nl-NL" dirty="0" err="1">
                <a:latin typeface="Courier New" panose="02070309020205020404" pitchFamily="49" charset="0"/>
                <a:cs typeface="Courier New" panose="02070309020205020404" pitchFamily="49" charset="0"/>
              </a:rPr>
              <a:t>TransactionManager</a:t>
            </a:r>
            <a:endParaRPr lang="nl-NL" dirty="0">
              <a:latin typeface="Courier New" panose="02070309020205020404" pitchFamily="49" charset="0"/>
              <a:cs typeface="Courier New" panose="02070309020205020404" pitchFamily="49" charset="0"/>
            </a:endParaRPr>
          </a:p>
          <a:p>
            <a:r>
              <a:rPr lang="nl-NL" dirty="0" err="1">
                <a:latin typeface="Courier New" panose="02070309020205020404" pitchFamily="49" charset="0"/>
                <a:cs typeface="Courier New" panose="02070309020205020404" pitchFamily="49" charset="0"/>
              </a:rPr>
              <a:t>TransactionManager</a:t>
            </a:r>
            <a:r>
              <a:rPr lang="nl-NL" dirty="0"/>
              <a:t> </a:t>
            </a:r>
            <a:r>
              <a:rPr lang="nl-NL" dirty="0" err="1"/>
              <a:t>manages</a:t>
            </a:r>
            <a:r>
              <a:rPr lang="nl-NL" dirty="0"/>
              <a:t> transactions (</a:t>
            </a:r>
            <a:r>
              <a:rPr lang="nl-NL" dirty="0" err="1"/>
              <a:t>and</a:t>
            </a:r>
            <a:r>
              <a:rPr lang="nl-NL" dirty="0"/>
              <a:t> database </a:t>
            </a:r>
            <a:r>
              <a:rPr lang="nl-NL" dirty="0" err="1"/>
              <a:t>connections</a:t>
            </a:r>
            <a:r>
              <a:rPr lang="nl-NL" dirty="0"/>
              <a:t>) </a:t>
            </a:r>
            <a:r>
              <a:rPr lang="nl-NL" dirty="0" err="1"/>
              <a:t>and</a:t>
            </a:r>
            <a:r>
              <a:rPr lang="nl-NL" dirty="0"/>
              <a:t> </a:t>
            </a:r>
            <a:r>
              <a:rPr lang="nl-NL" dirty="0" err="1"/>
              <a:t>binds</a:t>
            </a:r>
            <a:r>
              <a:rPr lang="nl-NL" dirty="0"/>
              <a:t> </a:t>
            </a:r>
            <a:r>
              <a:rPr lang="nl-NL" dirty="0" err="1"/>
              <a:t>them</a:t>
            </a:r>
            <a:r>
              <a:rPr lang="nl-NL" dirty="0"/>
              <a:t> </a:t>
            </a:r>
            <a:r>
              <a:rPr lang="nl-NL" dirty="0" err="1"/>
              <a:t>to</a:t>
            </a:r>
            <a:r>
              <a:rPr lang="nl-NL" dirty="0"/>
              <a:t> </a:t>
            </a:r>
            <a:r>
              <a:rPr lang="nl-NL" dirty="0" err="1"/>
              <a:t>the</a:t>
            </a:r>
            <a:r>
              <a:rPr lang="nl-NL" dirty="0"/>
              <a:t> </a:t>
            </a:r>
            <a:r>
              <a:rPr lang="nl-NL" dirty="0" err="1"/>
              <a:t>current</a:t>
            </a:r>
            <a:r>
              <a:rPr lang="nl-NL" dirty="0"/>
              <a:t> thread.</a:t>
            </a:r>
          </a:p>
        </p:txBody>
      </p:sp>
    </p:spTree>
    <p:extLst>
      <p:ext uri="{BB962C8B-B14F-4D97-AF65-F5344CB8AC3E}">
        <p14:creationId xmlns:p14="http://schemas.microsoft.com/office/powerpoint/2010/main" val="3535358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49AB3702-1810-764C-3BE9-C338CDB6A62F}"/>
              </a:ext>
            </a:extLst>
          </p:cNvPr>
          <p:cNvSpPr>
            <a:spLocks noGrp="1"/>
          </p:cNvSpPr>
          <p:nvPr>
            <p:ph type="title"/>
          </p:nvPr>
        </p:nvSpPr>
        <p:spPr>
          <a:xfrm>
            <a:off x="792000" y="1324801"/>
            <a:ext cx="10165560" cy="2358200"/>
          </a:xfrm>
        </p:spPr>
        <p:txBody>
          <a:bodyPr anchor="t">
            <a:normAutofit/>
          </a:bodyPr>
          <a:lstStyle/>
          <a:p>
            <a:r>
              <a:rPr lang="en-US" dirty="0"/>
              <a:t>Loading </a:t>
            </a:r>
            <a:r>
              <a:rPr lang="en-US" dirty="0" err="1"/>
              <a:t>assocations</a:t>
            </a:r>
            <a:r>
              <a:rPr lang="en-US" dirty="0"/>
              <a:t>: best practices</a:t>
            </a:r>
          </a:p>
        </p:txBody>
      </p:sp>
      <p:sp>
        <p:nvSpPr>
          <p:cNvPr id="15" name="Text Placeholder 2">
            <a:extLst>
              <a:ext uri="{FF2B5EF4-FFF2-40B4-BE49-F238E27FC236}">
                <a16:creationId xmlns:a16="http://schemas.microsoft.com/office/drawing/2014/main" id="{2AAB4049-44F5-5248-FD26-89E55E796896}"/>
              </a:ext>
            </a:extLst>
          </p:cNvPr>
          <p:cNvSpPr>
            <a:spLocks noGrp="1"/>
          </p:cNvSpPr>
          <p:nvPr>
            <p:ph type="body" idx="1"/>
          </p:nvPr>
        </p:nvSpPr>
        <p:spPr/>
        <p:txBody>
          <a:bodyPr/>
          <a:lstStyle/>
          <a:p>
            <a:r>
              <a:rPr lang="en-US" dirty="0"/>
              <a:t>What is the best way to fetch associations?</a:t>
            </a:r>
          </a:p>
        </p:txBody>
      </p:sp>
    </p:spTree>
    <p:extLst>
      <p:ext uri="{BB962C8B-B14F-4D97-AF65-F5344CB8AC3E}">
        <p14:creationId xmlns:p14="http://schemas.microsoft.com/office/powerpoint/2010/main" val="448001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F02E64-1E7F-4045-9491-C4C2110D28F6}"/>
              </a:ext>
            </a:extLst>
          </p:cNvPr>
          <p:cNvSpPr>
            <a:spLocks noGrp="1"/>
          </p:cNvSpPr>
          <p:nvPr>
            <p:ph type="title"/>
          </p:nvPr>
        </p:nvSpPr>
        <p:spPr/>
        <p:txBody>
          <a:bodyPr/>
          <a:lstStyle/>
          <a:p>
            <a:r>
              <a:rPr lang="nl-BE" dirty="0"/>
              <a:t>Demo setup</a:t>
            </a:r>
            <a:endParaRPr lang="nl-NL" dirty="0">
              <a:latin typeface="Courier New" panose="02070309020205020404" pitchFamily="49" charset="0"/>
              <a:cs typeface="Courier New" panose="02070309020205020404" pitchFamily="49" charset="0"/>
            </a:endParaRPr>
          </a:p>
        </p:txBody>
      </p:sp>
      <p:sp>
        <p:nvSpPr>
          <p:cNvPr id="4" name="Text Placeholder 2">
            <a:extLst>
              <a:ext uri="{FF2B5EF4-FFF2-40B4-BE49-F238E27FC236}">
                <a16:creationId xmlns:a16="http://schemas.microsoft.com/office/drawing/2014/main" id="{EA01825E-C3E2-4762-8A6F-A5E7F2B9867E}"/>
              </a:ext>
            </a:extLst>
          </p:cNvPr>
          <p:cNvSpPr>
            <a:spLocks noGrp="1"/>
          </p:cNvSpPr>
          <p:nvPr>
            <p:ph type="body" sz="quarter" idx="10"/>
          </p:nvPr>
        </p:nvSpPr>
        <p:spPr/>
        <p:txBody>
          <a:bodyPr>
            <a:normAutofit/>
          </a:bodyPr>
          <a:lstStyle/>
          <a:p>
            <a:pPr>
              <a:spcAft>
                <a:spcPts val="600"/>
              </a:spcAft>
            </a:pPr>
            <a:r>
              <a:rPr lang="en-US" dirty="0"/>
              <a:t>Primarily using tests</a:t>
            </a:r>
          </a:p>
          <a:p>
            <a:pPr>
              <a:spcAft>
                <a:spcPts val="600"/>
              </a:spcAft>
            </a:pPr>
            <a:r>
              <a:rPr lang="en-US" dirty="0"/>
              <a:t>Sometimes a little web…</a:t>
            </a:r>
          </a:p>
        </p:txBody>
      </p:sp>
    </p:spTree>
    <p:extLst>
      <p:ext uri="{BB962C8B-B14F-4D97-AF65-F5344CB8AC3E}">
        <p14:creationId xmlns:p14="http://schemas.microsoft.com/office/powerpoint/2010/main" val="1413486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F02E64-1E7F-4045-9491-C4C2110D28F6}"/>
              </a:ext>
            </a:extLst>
          </p:cNvPr>
          <p:cNvSpPr>
            <a:spLocks noGrp="1"/>
          </p:cNvSpPr>
          <p:nvPr>
            <p:ph type="title"/>
          </p:nvPr>
        </p:nvSpPr>
        <p:spPr/>
        <p:txBody>
          <a:bodyPr/>
          <a:lstStyle/>
          <a:p>
            <a:r>
              <a:rPr lang="nl-BE" dirty="0" err="1"/>
              <a:t>Problem</a:t>
            </a:r>
            <a:endParaRPr lang="nl-NL" dirty="0">
              <a:latin typeface="Courier New" panose="02070309020205020404" pitchFamily="49" charset="0"/>
              <a:cs typeface="Courier New" panose="02070309020205020404" pitchFamily="49" charset="0"/>
            </a:endParaRPr>
          </a:p>
        </p:txBody>
      </p:sp>
      <p:sp>
        <p:nvSpPr>
          <p:cNvPr id="4" name="Text Placeholder 2">
            <a:extLst>
              <a:ext uri="{FF2B5EF4-FFF2-40B4-BE49-F238E27FC236}">
                <a16:creationId xmlns:a16="http://schemas.microsoft.com/office/drawing/2014/main" id="{EA01825E-C3E2-4762-8A6F-A5E7F2B9867E}"/>
              </a:ext>
            </a:extLst>
          </p:cNvPr>
          <p:cNvSpPr>
            <a:spLocks noGrp="1"/>
          </p:cNvSpPr>
          <p:nvPr>
            <p:ph type="body" sz="quarter" idx="10"/>
          </p:nvPr>
        </p:nvSpPr>
        <p:spPr/>
        <p:txBody>
          <a:bodyPr>
            <a:normAutofit/>
          </a:bodyPr>
          <a:lstStyle/>
          <a:p>
            <a:pPr>
              <a:spcAft>
                <a:spcPts val="600"/>
              </a:spcAft>
            </a:pPr>
            <a:r>
              <a:rPr lang="en-US" dirty="0"/>
              <a:t>Given:</a:t>
            </a:r>
          </a:p>
          <a:p>
            <a:pPr lvl="1">
              <a:spcAft>
                <a:spcPts val="600"/>
              </a:spcAft>
            </a:pPr>
            <a:r>
              <a:rPr lang="en-US" dirty="0"/>
              <a:t>A </a:t>
            </a:r>
            <a:r>
              <a:rPr lang="en-US" dirty="0">
                <a:latin typeface="Courier New" panose="02070309020205020404" pitchFamily="49" charset="0"/>
                <a:cs typeface="Courier New" panose="02070309020205020404" pitchFamily="49" charset="0"/>
              </a:rPr>
              <a:t>Post</a:t>
            </a:r>
            <a:r>
              <a:rPr lang="en-US" dirty="0"/>
              <a:t> that can have multiple </a:t>
            </a:r>
            <a:r>
              <a:rPr lang="en-US" dirty="0">
                <a:latin typeface="Courier New" panose="02070309020205020404" pitchFamily="49" charset="0"/>
                <a:cs typeface="Courier New" panose="02070309020205020404" pitchFamily="49" charset="0"/>
              </a:rPr>
              <a:t>Comment</a:t>
            </a:r>
            <a:r>
              <a:rPr lang="en-US" dirty="0"/>
              <a:t>s.</a:t>
            </a:r>
          </a:p>
          <a:p>
            <a:pPr>
              <a:spcAft>
                <a:spcPts val="600"/>
              </a:spcAft>
            </a:pPr>
            <a:r>
              <a:rPr lang="en-US" dirty="0"/>
              <a:t>We want to:</a:t>
            </a:r>
          </a:p>
          <a:p>
            <a:pPr lvl="1">
              <a:spcAft>
                <a:spcPts val="600"/>
              </a:spcAft>
            </a:pPr>
            <a:r>
              <a:rPr lang="en-US" dirty="0"/>
              <a:t>Generate a summary of that </a:t>
            </a:r>
            <a:r>
              <a:rPr lang="en-US" dirty="0">
                <a:latin typeface="Courier New" panose="02070309020205020404" pitchFamily="49" charset="0"/>
                <a:cs typeface="Courier New" panose="02070309020205020404" pitchFamily="49" charset="0"/>
              </a:rPr>
              <a:t>Post</a:t>
            </a:r>
            <a:r>
              <a:rPr lang="en-US" dirty="0"/>
              <a:t> with all its </a:t>
            </a:r>
            <a:r>
              <a:rPr lang="en-US" dirty="0">
                <a:latin typeface="Courier New" panose="02070309020205020404" pitchFamily="49" charset="0"/>
                <a:cs typeface="Courier New" panose="02070309020205020404" pitchFamily="49" charset="0"/>
              </a:rPr>
              <a:t>Comment</a:t>
            </a:r>
            <a:r>
              <a:rPr lang="en-US" dirty="0"/>
              <a:t>s.</a:t>
            </a:r>
          </a:p>
          <a:p>
            <a:pPr>
              <a:spcAft>
                <a:spcPts val="600"/>
              </a:spcAft>
            </a:pPr>
            <a:r>
              <a:rPr lang="en-US" dirty="0"/>
              <a:t>Problem:</a:t>
            </a:r>
          </a:p>
          <a:p>
            <a:pPr lvl="1">
              <a:spcAft>
                <a:spcPts val="600"/>
              </a:spcAft>
            </a:pPr>
            <a:r>
              <a:rPr lang="en-US" dirty="0"/>
              <a:t>How do we efficiently retrieve all </a:t>
            </a:r>
            <a:r>
              <a:rPr lang="en-US" dirty="0">
                <a:latin typeface="Courier New" panose="02070309020205020404" pitchFamily="49" charset="0"/>
                <a:cs typeface="Courier New" panose="02070309020205020404" pitchFamily="49" charset="0"/>
              </a:rPr>
              <a:t>Comment</a:t>
            </a:r>
            <a:r>
              <a:rPr lang="en-US" dirty="0"/>
              <a:t>s on a </a:t>
            </a:r>
            <a:r>
              <a:rPr lang="en-US" dirty="0">
                <a:latin typeface="Courier New" panose="02070309020205020404" pitchFamily="49" charset="0"/>
                <a:cs typeface="Courier New" panose="02070309020205020404" pitchFamily="49" charset="0"/>
              </a:rPr>
              <a:t>Post</a:t>
            </a:r>
            <a:r>
              <a:rPr lang="en-US" dirty="0"/>
              <a:t>?</a:t>
            </a:r>
          </a:p>
        </p:txBody>
      </p:sp>
      <p:pic>
        <p:nvPicPr>
          <p:cNvPr id="5" name="Picture 2" descr="22,947 Demo Foto's, Afbeeldingen en Stock Fotografie - 123RF">
            <a:extLst>
              <a:ext uri="{FF2B5EF4-FFF2-40B4-BE49-F238E27FC236}">
                <a16:creationId xmlns:a16="http://schemas.microsoft.com/office/drawing/2014/main" id="{B08CACCF-D38F-4087-97A1-38FB07AC88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9668" y="5661520"/>
            <a:ext cx="1923011" cy="95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5591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F02E64-1E7F-4045-9491-C4C2110D28F6}"/>
              </a:ext>
            </a:extLst>
          </p:cNvPr>
          <p:cNvSpPr>
            <a:spLocks noGrp="1"/>
          </p:cNvSpPr>
          <p:nvPr>
            <p:ph type="title"/>
          </p:nvPr>
        </p:nvSpPr>
        <p:spPr/>
        <p:txBody>
          <a:bodyPr/>
          <a:lstStyle/>
          <a:p>
            <a:r>
              <a:rPr lang="nl-BE" dirty="0"/>
              <a:t>Solution 1: </a:t>
            </a:r>
            <a:r>
              <a:rPr lang="nl-BE" dirty="0" err="1"/>
              <a:t>Use</a:t>
            </a:r>
            <a:r>
              <a:rPr lang="nl-BE" dirty="0"/>
              <a:t> </a:t>
            </a:r>
            <a:r>
              <a:rPr lang="nl-BE" dirty="0" err="1"/>
              <a:t>lazy</a:t>
            </a:r>
            <a:r>
              <a:rPr lang="nl-BE" dirty="0"/>
              <a:t> </a:t>
            </a:r>
            <a:r>
              <a:rPr lang="nl-BE" dirty="0" err="1"/>
              <a:t>loading</a:t>
            </a:r>
            <a:r>
              <a:rPr lang="nl-BE" dirty="0"/>
              <a:t> </a:t>
            </a:r>
            <a:r>
              <a:rPr lang="nl-BE" dirty="0" err="1"/>
              <a:t>with</a:t>
            </a:r>
            <a:r>
              <a:rPr lang="nl-BE" dirty="0"/>
              <a:t> </a:t>
            </a:r>
            <a:r>
              <a:rPr lang="nl-BE" dirty="0" err="1">
                <a:latin typeface="Courier New" panose="02070309020205020404" pitchFamily="49" charset="0"/>
                <a:cs typeface="Courier New" panose="02070309020205020404" pitchFamily="49" charset="0"/>
              </a:rPr>
              <a:t>FetchType.LAZY</a:t>
            </a:r>
            <a:endParaRPr lang="nl-NL" dirty="0">
              <a:latin typeface="Courier New" panose="02070309020205020404" pitchFamily="49" charset="0"/>
              <a:cs typeface="Courier New" panose="02070309020205020404" pitchFamily="49" charset="0"/>
            </a:endParaRPr>
          </a:p>
        </p:txBody>
      </p:sp>
      <p:sp>
        <p:nvSpPr>
          <p:cNvPr id="4" name="Text Placeholder 2">
            <a:extLst>
              <a:ext uri="{FF2B5EF4-FFF2-40B4-BE49-F238E27FC236}">
                <a16:creationId xmlns:a16="http://schemas.microsoft.com/office/drawing/2014/main" id="{EA01825E-C3E2-4762-8A6F-A5E7F2B9867E}"/>
              </a:ext>
            </a:extLst>
          </p:cNvPr>
          <p:cNvSpPr>
            <a:spLocks noGrp="1"/>
          </p:cNvSpPr>
          <p:nvPr>
            <p:ph type="body" sz="quarter" idx="10"/>
          </p:nvPr>
        </p:nvSpPr>
        <p:spPr/>
        <p:txBody>
          <a:bodyPr>
            <a:normAutofit/>
          </a:bodyPr>
          <a:lstStyle/>
          <a:p>
            <a:pPr>
              <a:spcAft>
                <a:spcPts val="600"/>
              </a:spcAft>
            </a:pPr>
            <a:r>
              <a:rPr lang="en-US" dirty="0"/>
              <a:t>Loads the association lazily when the getter on the entity is used.</a:t>
            </a:r>
          </a:p>
        </p:txBody>
      </p:sp>
      <p:pic>
        <p:nvPicPr>
          <p:cNvPr id="6" name="Picture 2" descr="22,947 Demo Foto's, Afbeeldingen en Stock Fotografie - 123RF">
            <a:extLst>
              <a:ext uri="{FF2B5EF4-FFF2-40B4-BE49-F238E27FC236}">
                <a16:creationId xmlns:a16="http://schemas.microsoft.com/office/drawing/2014/main" id="{89D1BD7D-2C93-4FA3-8A0D-40C8BBD970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9668" y="5661520"/>
            <a:ext cx="1923011" cy="95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6634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F02E64-1E7F-4045-9491-C4C2110D28F6}"/>
              </a:ext>
            </a:extLst>
          </p:cNvPr>
          <p:cNvSpPr>
            <a:spLocks noGrp="1"/>
          </p:cNvSpPr>
          <p:nvPr>
            <p:ph type="title"/>
          </p:nvPr>
        </p:nvSpPr>
        <p:spPr/>
        <p:txBody>
          <a:bodyPr/>
          <a:lstStyle/>
          <a:p>
            <a:r>
              <a:rPr lang="nl-BE" dirty="0" err="1"/>
              <a:t>Problem</a:t>
            </a:r>
            <a:r>
              <a:rPr lang="nl-BE" dirty="0"/>
              <a:t>: </a:t>
            </a:r>
            <a:r>
              <a:rPr lang="nl-BE" sz="3200" dirty="0" err="1">
                <a:latin typeface="Courier New" panose="02070309020205020404" pitchFamily="49" charset="0"/>
                <a:cs typeface="Courier New" panose="02070309020205020404" pitchFamily="49" charset="0"/>
              </a:rPr>
              <a:t>LazyInitializationException</a:t>
            </a:r>
            <a:endParaRPr lang="nl-NL" dirty="0">
              <a:latin typeface="Courier New" panose="02070309020205020404" pitchFamily="49" charset="0"/>
              <a:cs typeface="Courier New" panose="02070309020205020404" pitchFamily="49" charset="0"/>
            </a:endParaRPr>
          </a:p>
        </p:txBody>
      </p:sp>
      <p:sp>
        <p:nvSpPr>
          <p:cNvPr id="4" name="Text Placeholder 2">
            <a:extLst>
              <a:ext uri="{FF2B5EF4-FFF2-40B4-BE49-F238E27FC236}">
                <a16:creationId xmlns:a16="http://schemas.microsoft.com/office/drawing/2014/main" id="{BF709224-02A4-4C63-8627-56B555E58D2B}"/>
              </a:ext>
            </a:extLst>
          </p:cNvPr>
          <p:cNvSpPr>
            <a:spLocks noGrp="1"/>
          </p:cNvSpPr>
          <p:nvPr>
            <p:ph type="body" sz="quarter" idx="10"/>
          </p:nvPr>
        </p:nvSpPr>
        <p:spPr>
          <a:xfrm>
            <a:off x="1296000" y="1623193"/>
            <a:ext cx="9864000" cy="4172300"/>
          </a:xfrm>
        </p:spPr>
        <p:txBody>
          <a:bodyPr>
            <a:normAutofit/>
          </a:bodyPr>
          <a:lstStyle/>
          <a:p>
            <a:pPr>
              <a:spcAft>
                <a:spcPts val="600"/>
              </a:spcAft>
            </a:pPr>
            <a:r>
              <a:rPr lang="en-US" sz="2000" dirty="0"/>
              <a:t>A lazy association needs the </a:t>
            </a:r>
            <a:r>
              <a:rPr lang="en-US" sz="2000" dirty="0">
                <a:latin typeface="Courier New" panose="02070309020205020404" pitchFamily="49" charset="0"/>
                <a:cs typeface="Courier New" panose="02070309020205020404" pitchFamily="49" charset="0"/>
              </a:rPr>
              <a:t>Session</a:t>
            </a:r>
            <a:r>
              <a:rPr lang="en-US" sz="2000" dirty="0"/>
              <a:t> to be opened in order to initialize the collection.</a:t>
            </a:r>
          </a:p>
          <a:p>
            <a:pPr>
              <a:spcAft>
                <a:spcPts val="600"/>
              </a:spcAft>
            </a:pPr>
            <a:r>
              <a:rPr lang="en-US" sz="2000" dirty="0"/>
              <a:t>The persistence context (</a:t>
            </a:r>
            <a:r>
              <a:rPr lang="en-US" sz="2000" dirty="0">
                <a:latin typeface="Courier New" panose="02070309020205020404" pitchFamily="49" charset="0"/>
                <a:cs typeface="Courier New" panose="02070309020205020404" pitchFamily="49" charset="0"/>
              </a:rPr>
              <a:t>Session</a:t>
            </a:r>
            <a:r>
              <a:rPr lang="en-US" sz="2000" dirty="0"/>
              <a:t>) is closed after executing a method on a </a:t>
            </a:r>
            <a:r>
              <a:rPr lang="en-US" sz="2000" dirty="0" err="1">
                <a:latin typeface="Courier New" panose="02070309020205020404" pitchFamily="49" charset="0"/>
                <a:cs typeface="Courier New" panose="02070309020205020404" pitchFamily="49" charset="0"/>
              </a:rPr>
              <a:t>JpaRepository</a:t>
            </a:r>
            <a:r>
              <a:rPr lang="en-US" sz="2000" dirty="0"/>
              <a:t> </a:t>
            </a:r>
            <a:r>
              <a:rPr lang="en-US" sz="2000" i="1" dirty="0"/>
              <a:t>(if not in a transaction).</a:t>
            </a:r>
          </a:p>
          <a:p>
            <a:pPr>
              <a:spcAft>
                <a:spcPts val="600"/>
              </a:spcAft>
            </a:pPr>
            <a:r>
              <a:rPr lang="en-US" sz="2000" dirty="0"/>
              <a:t>If the persistence context is closed, when trying to access a non-initialized lazy association, the infamous </a:t>
            </a:r>
            <a:r>
              <a:rPr lang="en-US" sz="2000" dirty="0" err="1">
                <a:latin typeface="Courier New" panose="02070309020205020404" pitchFamily="49" charset="0"/>
                <a:cs typeface="Courier New" panose="02070309020205020404" pitchFamily="49" charset="0"/>
              </a:rPr>
              <a:t>LazyInitializationException</a:t>
            </a:r>
            <a:r>
              <a:rPr lang="en-US" sz="2000" dirty="0"/>
              <a:t> is thrown.</a:t>
            </a:r>
          </a:p>
        </p:txBody>
      </p:sp>
      <p:pic>
        <p:nvPicPr>
          <p:cNvPr id="5" name="Picture 2" descr="22,947 Demo Foto's, Afbeeldingen en Stock Fotografie - 123RF">
            <a:extLst>
              <a:ext uri="{FF2B5EF4-FFF2-40B4-BE49-F238E27FC236}">
                <a16:creationId xmlns:a16="http://schemas.microsoft.com/office/drawing/2014/main" id="{3B0980D1-1120-4696-B2EB-B5166CE1C6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9668" y="5661520"/>
            <a:ext cx="1923011" cy="95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7100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F02E64-1E7F-4045-9491-C4C2110D28F6}"/>
              </a:ext>
            </a:extLst>
          </p:cNvPr>
          <p:cNvSpPr>
            <a:spLocks noGrp="1"/>
          </p:cNvSpPr>
          <p:nvPr>
            <p:ph type="title"/>
          </p:nvPr>
        </p:nvSpPr>
        <p:spPr/>
        <p:txBody>
          <a:bodyPr/>
          <a:lstStyle/>
          <a:p>
            <a:r>
              <a:rPr lang="nl-BE" dirty="0"/>
              <a:t>Solution 2: </a:t>
            </a:r>
            <a:r>
              <a:rPr lang="nl-BE" dirty="0" err="1"/>
              <a:t>Use</a:t>
            </a:r>
            <a:r>
              <a:rPr lang="nl-BE" dirty="0"/>
              <a:t> </a:t>
            </a:r>
            <a:r>
              <a:rPr lang="nl-BE" dirty="0" err="1"/>
              <a:t>eager</a:t>
            </a:r>
            <a:r>
              <a:rPr lang="nl-BE" dirty="0"/>
              <a:t> </a:t>
            </a:r>
            <a:r>
              <a:rPr lang="nl-BE" dirty="0" err="1"/>
              <a:t>loading</a:t>
            </a:r>
            <a:r>
              <a:rPr lang="nl-BE" dirty="0"/>
              <a:t> </a:t>
            </a:r>
            <a:r>
              <a:rPr lang="nl-BE" dirty="0" err="1"/>
              <a:t>with</a:t>
            </a:r>
            <a:r>
              <a:rPr lang="nl-BE" dirty="0"/>
              <a:t> </a:t>
            </a:r>
            <a:r>
              <a:rPr lang="nl-BE" dirty="0" err="1">
                <a:latin typeface="Courier New" panose="02070309020205020404" pitchFamily="49" charset="0"/>
                <a:cs typeface="Courier New" panose="02070309020205020404" pitchFamily="49" charset="0"/>
              </a:rPr>
              <a:t>FetchType.EAGER</a:t>
            </a:r>
            <a:endParaRPr lang="nl-NL" dirty="0">
              <a:latin typeface="Courier New" panose="02070309020205020404" pitchFamily="49" charset="0"/>
              <a:cs typeface="Courier New" panose="02070309020205020404" pitchFamily="49" charset="0"/>
            </a:endParaRPr>
          </a:p>
        </p:txBody>
      </p:sp>
      <p:pic>
        <p:nvPicPr>
          <p:cNvPr id="5" name="Afbeelding 4">
            <a:extLst>
              <a:ext uri="{FF2B5EF4-FFF2-40B4-BE49-F238E27FC236}">
                <a16:creationId xmlns:a16="http://schemas.microsoft.com/office/drawing/2014/main" id="{C77DA073-4EF8-493E-A28A-954A70562DE9}"/>
              </a:ext>
            </a:extLst>
          </p:cNvPr>
          <p:cNvPicPr>
            <a:picLocks noChangeAspect="1"/>
          </p:cNvPicPr>
          <p:nvPr/>
        </p:nvPicPr>
        <p:blipFill>
          <a:blip r:embed="rId2"/>
          <a:stretch>
            <a:fillRect/>
          </a:stretch>
        </p:blipFill>
        <p:spPr>
          <a:xfrm>
            <a:off x="2396490" y="2320064"/>
            <a:ext cx="7399020" cy="4130597"/>
          </a:xfrm>
          <a:prstGeom prst="rect">
            <a:avLst/>
          </a:prstGeom>
        </p:spPr>
      </p:pic>
      <p:pic>
        <p:nvPicPr>
          <p:cNvPr id="4" name="Picture 2" descr="22,947 Demo Foto's, Afbeeldingen en Stock Fotografie - 123RF">
            <a:extLst>
              <a:ext uri="{FF2B5EF4-FFF2-40B4-BE49-F238E27FC236}">
                <a16:creationId xmlns:a16="http://schemas.microsoft.com/office/drawing/2014/main" id="{F571A454-A1D8-494B-96DE-F4A9524587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59668" y="5661520"/>
            <a:ext cx="1923011" cy="95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21465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p:txBody>
          <a:bodyPr anchor="t">
            <a:normAutofit/>
          </a:bodyPr>
          <a:lstStyle/>
          <a:p>
            <a:r>
              <a:rPr lang="en-US" dirty="0"/>
              <a:t>Lazy loading vs eager loading</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p:txBody>
          <a:bodyPr>
            <a:normAutofit lnSpcReduction="10000"/>
          </a:bodyPr>
          <a:lstStyle/>
          <a:p>
            <a:pPr>
              <a:spcAft>
                <a:spcPts val="600"/>
              </a:spcAft>
            </a:pPr>
            <a:r>
              <a:rPr lang="en-US" dirty="0" err="1">
                <a:latin typeface="Courier New" panose="02070309020205020404" pitchFamily="49" charset="0"/>
                <a:cs typeface="Courier New" panose="02070309020205020404" pitchFamily="49" charset="0"/>
              </a:rPr>
              <a:t>FetchType.EAGER</a:t>
            </a:r>
            <a:r>
              <a:rPr lang="en-US" dirty="0">
                <a:latin typeface="Courier New" panose="02070309020205020404" pitchFamily="49" charset="0"/>
                <a:cs typeface="Courier New" panose="02070309020205020404" pitchFamily="49" charset="0"/>
              </a:rPr>
              <a:t> </a:t>
            </a:r>
            <a:r>
              <a:rPr lang="en-US" dirty="0"/>
              <a:t>is a code smell.</a:t>
            </a:r>
          </a:p>
          <a:p>
            <a:pPr>
              <a:spcAft>
                <a:spcPts val="600"/>
              </a:spcAft>
            </a:pPr>
            <a:r>
              <a:rPr lang="en-US" dirty="0"/>
              <a:t>Most often it’s used for simplicity sake without considering the long-term performance penalties.</a:t>
            </a:r>
          </a:p>
          <a:p>
            <a:pPr>
              <a:spcAft>
                <a:spcPts val="600"/>
              </a:spcAft>
            </a:pPr>
            <a:r>
              <a:rPr lang="en-US" dirty="0"/>
              <a:t>The fetching strategy should never be the entity mapping responsibility.</a:t>
            </a:r>
          </a:p>
          <a:p>
            <a:pPr>
              <a:spcAft>
                <a:spcPts val="600"/>
              </a:spcAft>
            </a:pPr>
            <a:r>
              <a:rPr lang="en-US" b="1" dirty="0"/>
              <a:t>Once a relationship is set to be eagerly fetched, it cannot be changed to being fetched lazily on a per-query basis.</a:t>
            </a:r>
          </a:p>
          <a:p>
            <a:pPr>
              <a:spcAft>
                <a:spcPts val="600"/>
              </a:spcAft>
            </a:pPr>
            <a:r>
              <a:rPr lang="en-US" b="1" dirty="0"/>
              <a:t>Each business use case has different entity load requirements and therefore the fetching strategy should be delegated to each individual query.</a:t>
            </a:r>
          </a:p>
        </p:txBody>
      </p:sp>
    </p:spTree>
    <p:extLst>
      <p:ext uri="{BB962C8B-B14F-4D97-AF65-F5344CB8AC3E}">
        <p14:creationId xmlns:p14="http://schemas.microsoft.com/office/powerpoint/2010/main" val="251400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p:txBody>
          <a:bodyPr anchor="t">
            <a:normAutofit/>
          </a:bodyPr>
          <a:lstStyle/>
          <a:p>
            <a:r>
              <a:rPr lang="en-US" dirty="0"/>
              <a:t>Advice</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p:txBody>
          <a:bodyPr>
            <a:normAutofit/>
          </a:bodyPr>
          <a:lstStyle/>
          <a:p>
            <a:pPr>
              <a:spcAft>
                <a:spcPts val="600"/>
              </a:spcAft>
            </a:pPr>
            <a:r>
              <a:rPr lang="en-US" dirty="0"/>
              <a:t>Always use lazy associations.</a:t>
            </a:r>
          </a:p>
          <a:p>
            <a:pPr>
              <a:spcAft>
                <a:spcPts val="600"/>
              </a:spcAft>
            </a:pPr>
            <a:r>
              <a:rPr lang="en-US" dirty="0"/>
              <a:t>Using lazy associations gives you the flexibility of changing the fetching strategy at query time with the </a:t>
            </a:r>
            <a:r>
              <a:rPr lang="en-US" dirty="0">
                <a:latin typeface="Courier New" panose="02070309020205020404" pitchFamily="49" charset="0"/>
                <a:cs typeface="Courier New" panose="02070309020205020404" pitchFamily="49" charset="0"/>
              </a:rPr>
              <a:t>FETCH</a:t>
            </a:r>
            <a:r>
              <a:rPr lang="en-US" dirty="0"/>
              <a:t> HQL directive.</a:t>
            </a:r>
          </a:p>
        </p:txBody>
      </p:sp>
    </p:spTree>
    <p:extLst>
      <p:ext uri="{BB962C8B-B14F-4D97-AF65-F5344CB8AC3E}">
        <p14:creationId xmlns:p14="http://schemas.microsoft.com/office/powerpoint/2010/main" val="3884033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hthoek 11">
            <a:extLst>
              <a:ext uri="{FF2B5EF4-FFF2-40B4-BE49-F238E27FC236}">
                <a16:creationId xmlns:a16="http://schemas.microsoft.com/office/drawing/2014/main" id="{61762375-FDCF-446A-B820-390AF79951E3}"/>
              </a:ext>
            </a:extLst>
          </p:cNvPr>
          <p:cNvSpPr/>
          <p:nvPr/>
        </p:nvSpPr>
        <p:spPr>
          <a:xfrm>
            <a:off x="11285220" y="6012180"/>
            <a:ext cx="906780" cy="838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0" name="Tijdelijke aanduiding voor inhoud 9" descr="Afbeelding met buiten, boom, lucht, natuur&#10;&#10;Automatisch gegenereerde beschrijving">
            <a:extLst>
              <a:ext uri="{FF2B5EF4-FFF2-40B4-BE49-F238E27FC236}">
                <a16:creationId xmlns:a16="http://schemas.microsoft.com/office/drawing/2014/main" id="{923BCDBA-11CB-462F-A793-E4BCA57F13F5}"/>
              </a:ext>
            </a:extLst>
          </p:cNvPr>
          <p:cNvPicPr>
            <a:picLocks noGrp="1" noChangeAspect="1"/>
          </p:cNvPicPr>
          <p:nvPr>
            <p:ph type="pic" sz="quarter" idx="18"/>
          </p:nvPr>
        </p:nvPicPr>
        <p:blipFill rotWithShape="1">
          <a:blip r:embed="rId2">
            <a:alphaModFix/>
            <a:extLst>
              <a:ext uri="{28A0092B-C50C-407E-A947-70E740481C1C}">
                <a14:useLocalDpi xmlns:a14="http://schemas.microsoft.com/office/drawing/2010/main" val="0"/>
              </a:ext>
            </a:extLst>
          </a:blip>
          <a:srcRect t="1298" b="1298"/>
          <a:stretch/>
        </p:blipFill>
        <p:spPr>
          <a:xfrm>
            <a:off x="6592569" y="1557122"/>
            <a:ext cx="4977699" cy="3634601"/>
          </a:xfrm>
          <a:noFill/>
        </p:spPr>
      </p:pic>
      <p:sp>
        <p:nvSpPr>
          <p:cNvPr id="22" name="Text Placeholder 2">
            <a:extLst>
              <a:ext uri="{FF2B5EF4-FFF2-40B4-BE49-F238E27FC236}">
                <a16:creationId xmlns:a16="http://schemas.microsoft.com/office/drawing/2014/main" id="{E5C0D1AF-0886-ED3E-4B41-D2FE4052A5EA}"/>
              </a:ext>
            </a:extLst>
          </p:cNvPr>
          <p:cNvSpPr>
            <a:spLocks noGrp="1"/>
          </p:cNvSpPr>
          <p:nvPr>
            <p:ph type="body" sz="quarter" idx="19"/>
          </p:nvPr>
        </p:nvSpPr>
        <p:spPr/>
        <p:txBody>
          <a:bodyPr/>
          <a:lstStyle/>
          <a:p>
            <a:r>
              <a:rPr lang="en-US" dirty="0"/>
              <a:t>IT Consultant</a:t>
            </a:r>
          </a:p>
        </p:txBody>
      </p:sp>
      <p:sp>
        <p:nvSpPr>
          <p:cNvPr id="24" name="Text Placeholder 3">
            <a:extLst>
              <a:ext uri="{FF2B5EF4-FFF2-40B4-BE49-F238E27FC236}">
                <a16:creationId xmlns:a16="http://schemas.microsoft.com/office/drawing/2014/main" id="{4C86A4CC-A1EE-19F7-04FB-EC08E5A63925}"/>
              </a:ext>
            </a:extLst>
          </p:cNvPr>
          <p:cNvSpPr>
            <a:spLocks noGrp="1"/>
          </p:cNvSpPr>
          <p:nvPr>
            <p:ph type="body" sz="quarter" idx="28"/>
          </p:nvPr>
        </p:nvSpPr>
        <p:spPr/>
        <p:txBody>
          <a:bodyPr/>
          <a:lstStyle/>
          <a:p>
            <a:r>
              <a:rPr lang="en-US" dirty="0"/>
              <a:t>raoul.vandenberge@infosupport.com</a:t>
            </a:r>
          </a:p>
        </p:txBody>
      </p:sp>
      <p:sp>
        <p:nvSpPr>
          <p:cNvPr id="17" name="Title 4">
            <a:extLst>
              <a:ext uri="{FF2B5EF4-FFF2-40B4-BE49-F238E27FC236}">
                <a16:creationId xmlns:a16="http://schemas.microsoft.com/office/drawing/2014/main" id="{C1702AA9-E252-2985-B0BE-D1058CA7CA97}"/>
              </a:ext>
            </a:extLst>
          </p:cNvPr>
          <p:cNvSpPr>
            <a:spLocks noGrp="1"/>
          </p:cNvSpPr>
          <p:nvPr>
            <p:ph type="title"/>
          </p:nvPr>
        </p:nvSpPr>
        <p:spPr/>
        <p:txBody>
          <a:bodyPr anchor="t">
            <a:normAutofit/>
          </a:bodyPr>
          <a:lstStyle/>
          <a:p>
            <a:r>
              <a:rPr lang="en-US" dirty="0"/>
              <a:t>Raoul Van den Berge</a:t>
            </a:r>
          </a:p>
        </p:txBody>
      </p:sp>
      <p:sp>
        <p:nvSpPr>
          <p:cNvPr id="26" name="Text Placeholder 5">
            <a:extLst>
              <a:ext uri="{FF2B5EF4-FFF2-40B4-BE49-F238E27FC236}">
                <a16:creationId xmlns:a16="http://schemas.microsoft.com/office/drawing/2014/main" id="{45579C99-4E65-7D71-E588-73F40950DDD9}"/>
              </a:ext>
            </a:extLst>
          </p:cNvPr>
          <p:cNvSpPr>
            <a:spLocks noGrp="1"/>
          </p:cNvSpPr>
          <p:nvPr>
            <p:ph type="body" sz="quarter" idx="29"/>
          </p:nvPr>
        </p:nvSpPr>
        <p:spPr/>
        <p:txBody>
          <a:bodyPr/>
          <a:lstStyle/>
          <a:p>
            <a:r>
              <a:rPr lang="en-US" dirty="0"/>
              <a:t>Graduated from </a:t>
            </a:r>
            <a:r>
              <a:rPr lang="en-US" dirty="0" err="1"/>
              <a:t>KdG</a:t>
            </a:r>
            <a:r>
              <a:rPr lang="en-US" dirty="0"/>
              <a:t> in 2020</a:t>
            </a:r>
          </a:p>
        </p:txBody>
      </p:sp>
    </p:spTree>
    <p:extLst>
      <p:ext uri="{BB962C8B-B14F-4D97-AF65-F5344CB8AC3E}">
        <p14:creationId xmlns:p14="http://schemas.microsoft.com/office/powerpoint/2010/main" val="29219090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2923E9-3A21-4550-B2E9-95F028D2DA51}"/>
              </a:ext>
            </a:extLst>
          </p:cNvPr>
          <p:cNvSpPr>
            <a:spLocks noGrp="1"/>
          </p:cNvSpPr>
          <p:nvPr>
            <p:ph type="title"/>
          </p:nvPr>
        </p:nvSpPr>
        <p:spPr/>
        <p:txBody>
          <a:bodyPr/>
          <a:lstStyle/>
          <a:p>
            <a:r>
              <a:rPr lang="en-US" dirty="0"/>
              <a:t>Advice</a:t>
            </a:r>
            <a:endParaRPr lang="nl-NL" dirty="0"/>
          </a:p>
        </p:txBody>
      </p:sp>
      <p:sp>
        <p:nvSpPr>
          <p:cNvPr id="3" name="Tijdelijke aanduiding voor tekst 2">
            <a:extLst>
              <a:ext uri="{FF2B5EF4-FFF2-40B4-BE49-F238E27FC236}">
                <a16:creationId xmlns:a16="http://schemas.microsoft.com/office/drawing/2014/main" id="{73785DBC-8825-4E76-8765-EBAB503ADFAC}"/>
              </a:ext>
            </a:extLst>
          </p:cNvPr>
          <p:cNvSpPr>
            <a:spLocks noGrp="1"/>
          </p:cNvSpPr>
          <p:nvPr>
            <p:ph type="body" sz="quarter" idx="10"/>
          </p:nvPr>
        </p:nvSpPr>
        <p:spPr/>
        <p:txBody>
          <a:bodyPr/>
          <a:lstStyle/>
          <a:p>
            <a:endParaRPr lang="nl-BE" dirty="0"/>
          </a:p>
          <a:p>
            <a:endParaRPr lang="nl-BE" dirty="0"/>
          </a:p>
          <a:p>
            <a:endParaRPr lang="nl-BE" dirty="0"/>
          </a:p>
          <a:p>
            <a:pPr marL="0" indent="0">
              <a:buNone/>
            </a:pPr>
            <a:endParaRPr lang="nl-BE" dirty="0"/>
          </a:p>
          <a:p>
            <a:endParaRPr lang="nl-BE" dirty="0"/>
          </a:p>
          <a:p>
            <a:endParaRPr lang="nl-BE" dirty="0"/>
          </a:p>
          <a:p>
            <a:pPr marL="0" indent="0">
              <a:buNone/>
            </a:pPr>
            <a:r>
              <a:rPr lang="nl-BE" dirty="0" err="1"/>
              <a:t>Good</a:t>
            </a:r>
            <a:r>
              <a:rPr lang="nl-BE" dirty="0"/>
              <a:t> </a:t>
            </a:r>
            <a:r>
              <a:rPr lang="nl-BE" dirty="0" err="1"/>
              <a:t>practice</a:t>
            </a:r>
            <a:r>
              <a:rPr lang="nl-BE" dirty="0"/>
              <a:t>: </a:t>
            </a:r>
            <a:r>
              <a:rPr lang="nl-BE" dirty="0" err="1"/>
              <a:t>always</a:t>
            </a:r>
            <a:r>
              <a:rPr lang="nl-BE" dirty="0"/>
              <a:t> set </a:t>
            </a:r>
            <a:r>
              <a:rPr lang="nl-BE" dirty="0" err="1"/>
              <a:t>the</a:t>
            </a:r>
            <a:r>
              <a:rPr lang="nl-BE" dirty="0"/>
              <a:t> </a:t>
            </a:r>
            <a:r>
              <a:rPr lang="nl-BE" dirty="0" err="1"/>
              <a:t>fetching</a:t>
            </a:r>
            <a:r>
              <a:rPr lang="nl-BE" dirty="0"/>
              <a:t> policy </a:t>
            </a:r>
            <a:r>
              <a:rPr lang="nl-BE" dirty="0" err="1"/>
              <a:t>explicitly</a:t>
            </a:r>
            <a:r>
              <a:rPr lang="nl-BE" dirty="0"/>
              <a:t> in </a:t>
            </a:r>
            <a:r>
              <a:rPr lang="nl-BE" dirty="0" err="1"/>
              <a:t>your</a:t>
            </a:r>
            <a:r>
              <a:rPr lang="nl-BE" dirty="0"/>
              <a:t> </a:t>
            </a:r>
            <a:r>
              <a:rPr lang="nl-BE" dirty="0" err="1"/>
              <a:t>entity</a:t>
            </a:r>
            <a:r>
              <a:rPr lang="nl-BE" dirty="0"/>
              <a:t> </a:t>
            </a:r>
            <a:r>
              <a:rPr lang="nl-BE" dirty="0" err="1"/>
              <a:t>mapping</a:t>
            </a:r>
            <a:r>
              <a:rPr lang="nl-BE" dirty="0"/>
              <a:t>.</a:t>
            </a:r>
            <a:endParaRPr lang="nl-NL" dirty="0"/>
          </a:p>
        </p:txBody>
      </p:sp>
      <p:pic>
        <p:nvPicPr>
          <p:cNvPr id="5" name="Afbeelding 4">
            <a:extLst>
              <a:ext uri="{FF2B5EF4-FFF2-40B4-BE49-F238E27FC236}">
                <a16:creationId xmlns:a16="http://schemas.microsoft.com/office/drawing/2014/main" id="{606A395F-030E-40C5-AF8D-815B92FB1D17}"/>
              </a:ext>
            </a:extLst>
          </p:cNvPr>
          <p:cNvPicPr>
            <a:picLocks noChangeAspect="1"/>
          </p:cNvPicPr>
          <p:nvPr/>
        </p:nvPicPr>
        <p:blipFill>
          <a:blip r:embed="rId2"/>
          <a:stretch>
            <a:fillRect/>
          </a:stretch>
        </p:blipFill>
        <p:spPr>
          <a:xfrm>
            <a:off x="1187325" y="2016000"/>
            <a:ext cx="9972675" cy="2400300"/>
          </a:xfrm>
          <a:prstGeom prst="rect">
            <a:avLst/>
          </a:prstGeom>
        </p:spPr>
      </p:pic>
    </p:spTree>
    <p:extLst>
      <p:ext uri="{BB962C8B-B14F-4D97-AF65-F5344CB8AC3E}">
        <p14:creationId xmlns:p14="http://schemas.microsoft.com/office/powerpoint/2010/main" val="18262442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p:txBody>
          <a:bodyPr anchor="t">
            <a:normAutofit/>
          </a:bodyPr>
          <a:lstStyle/>
          <a:p>
            <a:r>
              <a:rPr lang="en-US" dirty="0"/>
              <a:t>Solution 3: Open session in view (OSIV)</a:t>
            </a:r>
            <a:endParaRPr lang="en-US" dirty="0">
              <a:latin typeface="Courier New" panose="02070309020205020404" pitchFamily="49" charset="0"/>
              <a:cs typeface="Courier New" panose="02070309020205020404" pitchFamily="49" charset="0"/>
            </a:endParaRP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p:txBody>
          <a:bodyPr>
            <a:normAutofit/>
          </a:bodyPr>
          <a:lstStyle/>
          <a:p>
            <a:pPr>
              <a:spcAft>
                <a:spcPts val="600"/>
              </a:spcAft>
            </a:pPr>
            <a:r>
              <a:rPr lang="en-US" dirty="0"/>
              <a:t>The most suggested “fix” for </a:t>
            </a:r>
            <a:r>
              <a:rPr lang="en-US" dirty="0" err="1">
                <a:latin typeface="Courier New" panose="02070309020205020404" pitchFamily="49" charset="0"/>
                <a:cs typeface="Courier New" panose="02070309020205020404" pitchFamily="49" charset="0"/>
              </a:rPr>
              <a:t>LazyInitializationException</a:t>
            </a:r>
            <a:r>
              <a:rPr lang="en-US" dirty="0"/>
              <a:t>.</a:t>
            </a:r>
            <a:endParaRPr lang="en-US" dirty="0">
              <a:latin typeface="Courier New" panose="02070309020205020404" pitchFamily="49" charset="0"/>
              <a:cs typeface="Courier New" panose="02070309020205020404" pitchFamily="49" charset="0"/>
            </a:endParaRPr>
          </a:p>
          <a:p>
            <a:pPr>
              <a:spcAft>
                <a:spcPts val="600"/>
              </a:spcAft>
            </a:pPr>
            <a:r>
              <a:rPr lang="en-US" dirty="0"/>
              <a:t>Ensures that a session is active throughout the entire request.</a:t>
            </a:r>
          </a:p>
          <a:p>
            <a:pPr>
              <a:spcAft>
                <a:spcPts val="600"/>
              </a:spcAft>
            </a:pPr>
            <a:r>
              <a:rPr lang="en-US" dirty="0"/>
              <a:t>Instead of letting the business layer decide how it’s best to fetch all the associations that are needed by the View layer, it forces the Persistence Context to stay open so that the View layer can trigger the collection initialization.</a:t>
            </a:r>
          </a:p>
          <a:p>
            <a:pPr>
              <a:spcAft>
                <a:spcPts val="600"/>
              </a:spcAft>
            </a:pPr>
            <a:r>
              <a:rPr lang="en-US" dirty="0"/>
              <a:t>By default “on” in Spring Boot (</a:t>
            </a:r>
            <a:r>
              <a:rPr lang="en-US" dirty="0" err="1">
                <a:latin typeface="Courier New" panose="02070309020205020404" pitchFamily="49" charset="0"/>
                <a:cs typeface="Courier New" panose="02070309020205020404" pitchFamily="49" charset="0"/>
              </a:rPr>
              <a:t>spring.jpa.open</a:t>
            </a:r>
            <a:r>
              <a:rPr lang="en-US" dirty="0">
                <a:latin typeface="Courier New" panose="02070309020205020404" pitchFamily="49" charset="0"/>
                <a:cs typeface="Courier New" panose="02070309020205020404" pitchFamily="49" charset="0"/>
              </a:rPr>
              <a:t>-in-view=true</a:t>
            </a:r>
            <a:r>
              <a:rPr lang="en-US" dirty="0"/>
              <a:t>)</a:t>
            </a:r>
          </a:p>
          <a:p>
            <a:pPr>
              <a:spcAft>
                <a:spcPts val="600"/>
              </a:spcAft>
            </a:pPr>
            <a:endParaRPr lang="en-US" dirty="0"/>
          </a:p>
        </p:txBody>
      </p:sp>
      <p:pic>
        <p:nvPicPr>
          <p:cNvPr id="5" name="Picture 2" descr="22,947 Demo Foto's, Afbeeldingen en Stock Fotografie - 123RF">
            <a:extLst>
              <a:ext uri="{FF2B5EF4-FFF2-40B4-BE49-F238E27FC236}">
                <a16:creationId xmlns:a16="http://schemas.microsoft.com/office/drawing/2014/main" id="{B96C8C7A-48F0-46DB-87C4-6B77C8C12E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9668" y="5661520"/>
            <a:ext cx="1923011" cy="95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38457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OpenSessionInView">
            <a:extLst>
              <a:ext uri="{FF2B5EF4-FFF2-40B4-BE49-F238E27FC236}">
                <a16:creationId xmlns:a16="http://schemas.microsoft.com/office/drawing/2014/main" id="{82D475C1-832F-451A-B962-426EA018678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23456" y="2016000"/>
            <a:ext cx="9409088" cy="4140000"/>
          </a:xfrm>
          <a:prstGeom prst="rect">
            <a:avLst/>
          </a:prstGeom>
          <a:solidFill>
            <a:srgbClr val="FFFFFF"/>
          </a:solidFill>
        </p:spPr>
      </p:pic>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p:txBody>
          <a:bodyPr anchor="t">
            <a:normAutofit/>
          </a:bodyPr>
          <a:lstStyle/>
          <a:p>
            <a:r>
              <a:rPr lang="en-US" dirty="0"/>
              <a:t>Solution 3: Open session in view (OSIV)</a:t>
            </a:r>
          </a:p>
        </p:txBody>
      </p:sp>
    </p:spTree>
    <p:extLst>
      <p:ext uri="{BB962C8B-B14F-4D97-AF65-F5344CB8AC3E}">
        <p14:creationId xmlns:p14="http://schemas.microsoft.com/office/powerpoint/2010/main" val="40167222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p:txBody>
          <a:bodyPr anchor="t">
            <a:normAutofit/>
          </a:bodyPr>
          <a:lstStyle/>
          <a:p>
            <a:r>
              <a:rPr lang="en-US" dirty="0"/>
              <a:t>Advice</a:t>
            </a:r>
            <a:endParaRPr lang="en-US" dirty="0">
              <a:latin typeface="Courier New" panose="02070309020205020404" pitchFamily="49" charset="0"/>
              <a:cs typeface="Courier New" panose="02070309020205020404" pitchFamily="49" charset="0"/>
            </a:endParaRP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2023620"/>
            <a:ext cx="9864000" cy="4140000"/>
          </a:xfrm>
        </p:spPr>
        <p:txBody>
          <a:bodyPr>
            <a:normAutofit lnSpcReduction="10000"/>
          </a:bodyPr>
          <a:lstStyle/>
          <a:p>
            <a:pPr>
              <a:spcAft>
                <a:spcPts val="600"/>
              </a:spcAft>
            </a:pPr>
            <a:r>
              <a:rPr lang="en-US" dirty="0"/>
              <a:t>Don’t use OSIV!</a:t>
            </a:r>
          </a:p>
          <a:p>
            <a:pPr>
              <a:spcAft>
                <a:spcPts val="600"/>
              </a:spcAft>
            </a:pPr>
            <a:r>
              <a:rPr lang="en-US" dirty="0"/>
              <a:t>There is no separation of concerns since SQL statements can be generated at any point in the application (like the UI rendering process).</a:t>
            </a:r>
          </a:p>
          <a:p>
            <a:pPr>
              <a:spcAft>
                <a:spcPts val="600"/>
              </a:spcAft>
            </a:pPr>
            <a:r>
              <a:rPr lang="en-US" dirty="0"/>
              <a:t>Hard to get rid of in badly tested projects.</a:t>
            </a:r>
          </a:p>
          <a:p>
            <a:pPr>
              <a:spcAft>
                <a:spcPts val="600"/>
              </a:spcAft>
            </a:pPr>
            <a:r>
              <a:rPr lang="en-US" dirty="0"/>
              <a:t>It’s easy to navigate associations at any point, which might cause performance issues later on...</a:t>
            </a:r>
          </a:p>
          <a:p>
            <a:pPr>
              <a:spcAft>
                <a:spcPts val="600"/>
              </a:spcAft>
            </a:pPr>
            <a:r>
              <a:rPr lang="en-US" dirty="0"/>
              <a:t>Database connection is held throughout the entire request, which increases connection lease times.</a:t>
            </a:r>
          </a:p>
          <a:p>
            <a:pPr>
              <a:spcAft>
                <a:spcPts val="600"/>
              </a:spcAft>
            </a:pPr>
            <a:endParaRPr lang="en-US" dirty="0"/>
          </a:p>
        </p:txBody>
      </p:sp>
    </p:spTree>
    <p:extLst>
      <p:ext uri="{BB962C8B-B14F-4D97-AF65-F5344CB8AC3E}">
        <p14:creationId xmlns:p14="http://schemas.microsoft.com/office/powerpoint/2010/main" val="18490071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p:txBody>
          <a:bodyPr anchor="t">
            <a:normAutofit/>
          </a:bodyPr>
          <a:lstStyle/>
          <a:p>
            <a:r>
              <a:rPr lang="en-US" dirty="0"/>
              <a:t>Solution 4: use </a:t>
            </a:r>
            <a:r>
              <a:rPr lang="en-US" dirty="0">
                <a:latin typeface="Courier New" panose="02070309020205020404" pitchFamily="49" charset="0"/>
                <a:cs typeface="Courier New" panose="02070309020205020404" pitchFamily="49" charset="0"/>
              </a:rPr>
              <a:t>@Transactional</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p:txBody>
          <a:bodyPr>
            <a:normAutofit/>
          </a:bodyPr>
          <a:lstStyle/>
          <a:p>
            <a:pPr>
              <a:spcAft>
                <a:spcPts val="600"/>
              </a:spcAft>
            </a:pPr>
            <a:r>
              <a:rPr lang="en-US" dirty="0"/>
              <a:t>Ensures that a transaction is active within a scope using aspect-oriented-programming (AOP).</a:t>
            </a:r>
          </a:p>
          <a:p>
            <a:pPr>
              <a:spcAft>
                <a:spcPts val="600"/>
              </a:spcAft>
            </a:pPr>
            <a:r>
              <a:rPr lang="en-US" dirty="0"/>
              <a:t>At the site where you initialize a collection, ensure that it is wrapped in </a:t>
            </a:r>
            <a:r>
              <a:rPr lang="en-US" dirty="0">
                <a:latin typeface="Courier New" panose="02070309020205020404" pitchFamily="49" charset="0"/>
                <a:cs typeface="Courier New" panose="02070309020205020404" pitchFamily="49" charset="0"/>
              </a:rPr>
              <a:t>@Transactional</a:t>
            </a:r>
            <a:r>
              <a:rPr lang="en-US" dirty="0"/>
              <a:t>.</a:t>
            </a:r>
          </a:p>
          <a:p>
            <a:pPr>
              <a:spcAft>
                <a:spcPts val="600"/>
              </a:spcAft>
            </a:pPr>
            <a:endParaRPr lang="en-US" dirty="0"/>
          </a:p>
          <a:p>
            <a:pPr>
              <a:spcAft>
                <a:spcPts val="600"/>
              </a:spcAft>
            </a:pPr>
            <a:endParaRPr lang="en-US" dirty="0"/>
          </a:p>
        </p:txBody>
      </p:sp>
      <p:pic>
        <p:nvPicPr>
          <p:cNvPr id="4" name="Picture 2" descr="22,947 Demo Foto's, Afbeeldingen en Stock Fotografie - 123RF">
            <a:extLst>
              <a:ext uri="{FF2B5EF4-FFF2-40B4-BE49-F238E27FC236}">
                <a16:creationId xmlns:a16="http://schemas.microsoft.com/office/drawing/2014/main" id="{5E776335-17D5-4C5C-8558-CAEEB97CD6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9668" y="5661520"/>
            <a:ext cx="1923011" cy="95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52837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p:txBody>
          <a:bodyPr anchor="t">
            <a:normAutofit/>
          </a:bodyPr>
          <a:lstStyle/>
          <a:p>
            <a:r>
              <a:rPr lang="en-US" dirty="0"/>
              <a:t>Solution 5: custom query with JPQL </a:t>
            </a:r>
            <a:r>
              <a:rPr lang="en-US" dirty="0">
                <a:latin typeface="Courier New" panose="02070309020205020404" pitchFamily="49" charset="0"/>
                <a:cs typeface="Courier New" panose="02070309020205020404" pitchFamily="49" charset="0"/>
              </a:rPr>
              <a:t>JOIN FETCH</a:t>
            </a:r>
          </a:p>
        </p:txBody>
      </p:sp>
      <p:sp>
        <p:nvSpPr>
          <p:cNvPr id="6" name="Text Placeholder 2">
            <a:extLst>
              <a:ext uri="{FF2B5EF4-FFF2-40B4-BE49-F238E27FC236}">
                <a16:creationId xmlns:a16="http://schemas.microsoft.com/office/drawing/2014/main" id="{61FF0C8D-9698-43D4-8683-8BA69AE89B2F}"/>
              </a:ext>
            </a:extLst>
          </p:cNvPr>
          <p:cNvSpPr>
            <a:spLocks noGrp="1"/>
          </p:cNvSpPr>
          <p:nvPr>
            <p:ph type="body" sz="quarter" idx="10"/>
          </p:nvPr>
        </p:nvSpPr>
        <p:spPr>
          <a:xfrm>
            <a:off x="1296000" y="2023620"/>
            <a:ext cx="9864000" cy="4140000"/>
          </a:xfrm>
        </p:spPr>
        <p:txBody>
          <a:bodyPr>
            <a:normAutofit/>
          </a:bodyPr>
          <a:lstStyle/>
          <a:p>
            <a:pPr>
              <a:spcAft>
                <a:spcPts val="600"/>
              </a:spcAft>
            </a:pPr>
            <a:r>
              <a:rPr lang="en-US" dirty="0"/>
              <a:t>Retrieves an entity with the flexibility of choosing the fetching strategy for an association.</a:t>
            </a:r>
          </a:p>
        </p:txBody>
      </p:sp>
      <p:pic>
        <p:nvPicPr>
          <p:cNvPr id="4" name="Picture 2" descr="22,947 Demo Foto's, Afbeeldingen en Stock Fotografie - 123RF">
            <a:extLst>
              <a:ext uri="{FF2B5EF4-FFF2-40B4-BE49-F238E27FC236}">
                <a16:creationId xmlns:a16="http://schemas.microsoft.com/office/drawing/2014/main" id="{7E7D5A3E-B550-4906-B9BB-73770E5ECC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9668" y="5661520"/>
            <a:ext cx="1923011" cy="95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19463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p:txBody>
          <a:bodyPr anchor="t">
            <a:normAutofit/>
          </a:bodyPr>
          <a:lstStyle/>
          <a:p>
            <a:r>
              <a:rPr lang="en-US" dirty="0">
                <a:latin typeface="Courier New" panose="02070309020205020404" pitchFamily="49" charset="0"/>
                <a:cs typeface="Courier New" panose="02070309020205020404" pitchFamily="49" charset="0"/>
              </a:rPr>
              <a:t>JOIN FETCH </a:t>
            </a:r>
            <a:r>
              <a:rPr lang="en-US" dirty="0"/>
              <a:t>with projections</a:t>
            </a:r>
            <a:endParaRPr lang="en-US" dirty="0">
              <a:latin typeface="Courier New" panose="02070309020205020404" pitchFamily="49" charset="0"/>
              <a:cs typeface="Courier New" panose="02070309020205020404" pitchFamily="49" charset="0"/>
            </a:endParaRPr>
          </a:p>
        </p:txBody>
      </p:sp>
      <p:sp>
        <p:nvSpPr>
          <p:cNvPr id="6" name="Text Placeholder 2">
            <a:extLst>
              <a:ext uri="{FF2B5EF4-FFF2-40B4-BE49-F238E27FC236}">
                <a16:creationId xmlns:a16="http://schemas.microsoft.com/office/drawing/2014/main" id="{61FF0C8D-9698-43D4-8683-8BA69AE89B2F}"/>
              </a:ext>
            </a:extLst>
          </p:cNvPr>
          <p:cNvSpPr>
            <a:spLocks noGrp="1"/>
          </p:cNvSpPr>
          <p:nvPr>
            <p:ph type="body" sz="quarter" idx="10"/>
          </p:nvPr>
        </p:nvSpPr>
        <p:spPr>
          <a:xfrm>
            <a:off x="1296000" y="2023620"/>
            <a:ext cx="9864000" cy="4140000"/>
          </a:xfrm>
        </p:spPr>
        <p:txBody>
          <a:bodyPr>
            <a:normAutofit/>
          </a:bodyPr>
          <a:lstStyle/>
          <a:p>
            <a:pPr>
              <a:spcAft>
                <a:spcPts val="600"/>
              </a:spcAft>
            </a:pPr>
            <a:r>
              <a:rPr lang="en-US" dirty="0"/>
              <a:t>Often used in combination with </a:t>
            </a:r>
            <a:r>
              <a:rPr lang="en-US" i="1" dirty="0"/>
              <a:t>DTO projections </a:t>
            </a:r>
            <a:r>
              <a:rPr lang="en-US" dirty="0"/>
              <a:t>for read-only datasets.</a:t>
            </a:r>
          </a:p>
          <a:p>
            <a:pPr>
              <a:spcAft>
                <a:spcPts val="600"/>
              </a:spcAft>
            </a:pPr>
            <a:r>
              <a:rPr lang="en-US" dirty="0"/>
              <a:t>DTO = Data Transfer Object</a:t>
            </a:r>
          </a:p>
          <a:p>
            <a:pPr>
              <a:spcAft>
                <a:spcPts val="600"/>
              </a:spcAft>
            </a:pPr>
            <a:r>
              <a:rPr lang="en-US" dirty="0"/>
              <a:t>You should always fetch just as much data you need to fulfill the requirements of a given business logic use case.</a:t>
            </a:r>
          </a:p>
          <a:p>
            <a:pPr>
              <a:spcAft>
                <a:spcPts val="600"/>
              </a:spcAft>
            </a:pPr>
            <a:r>
              <a:rPr lang="en-US" dirty="0"/>
              <a:t>Fetching too many columns than necessary has an impact, and that’s why entities are not good candidates for read-only views.</a:t>
            </a:r>
          </a:p>
          <a:p>
            <a:pPr>
              <a:spcAft>
                <a:spcPts val="600"/>
              </a:spcAft>
            </a:pPr>
            <a:r>
              <a:rPr lang="en-US" dirty="0"/>
              <a:t>Good practice: make a separate model for reading and writing (CQRS).</a:t>
            </a:r>
          </a:p>
        </p:txBody>
      </p:sp>
      <p:pic>
        <p:nvPicPr>
          <p:cNvPr id="5" name="Picture 2" descr="22,947 Demo Foto's, Afbeeldingen en Stock Fotografie - 123RF">
            <a:extLst>
              <a:ext uri="{FF2B5EF4-FFF2-40B4-BE49-F238E27FC236}">
                <a16:creationId xmlns:a16="http://schemas.microsoft.com/office/drawing/2014/main" id="{C3C8A97F-9A87-4B11-99F4-8B952ED0DA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9668" y="5661520"/>
            <a:ext cx="1923011" cy="95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01915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49AB3702-1810-764C-3BE9-C338CDB6A62F}"/>
              </a:ext>
            </a:extLst>
          </p:cNvPr>
          <p:cNvSpPr>
            <a:spLocks noGrp="1"/>
          </p:cNvSpPr>
          <p:nvPr>
            <p:ph type="title"/>
          </p:nvPr>
        </p:nvSpPr>
        <p:spPr>
          <a:xfrm>
            <a:off x="792000" y="1324801"/>
            <a:ext cx="10165560" cy="2358200"/>
          </a:xfrm>
        </p:spPr>
        <p:txBody>
          <a:bodyPr anchor="t">
            <a:normAutofit/>
          </a:bodyPr>
          <a:lstStyle/>
          <a:p>
            <a:r>
              <a:rPr lang="en-US" dirty="0"/>
              <a:t>Schema generation and validation</a:t>
            </a:r>
            <a:endParaRPr lang="en-US" dirty="0">
              <a:latin typeface="Courier New" panose="02070309020205020404" pitchFamily="49" charset="0"/>
              <a:cs typeface="Courier New" panose="02070309020205020404" pitchFamily="49" charset="0"/>
            </a:endParaRPr>
          </a:p>
        </p:txBody>
      </p:sp>
      <p:sp>
        <p:nvSpPr>
          <p:cNvPr id="15" name="Text Placeholder 2">
            <a:extLst>
              <a:ext uri="{FF2B5EF4-FFF2-40B4-BE49-F238E27FC236}">
                <a16:creationId xmlns:a16="http://schemas.microsoft.com/office/drawing/2014/main" id="{2AAB4049-44F5-5248-FD26-89E55E796896}"/>
              </a:ext>
            </a:extLst>
          </p:cNvPr>
          <p:cNvSpPr>
            <a:spLocks noGrp="1"/>
          </p:cNvSpPr>
          <p:nvPr>
            <p:ph type="body" idx="1"/>
          </p:nvPr>
        </p:nvSpPr>
        <p:spPr/>
        <p:txBody>
          <a:bodyPr/>
          <a:lstStyle/>
          <a:p>
            <a:r>
              <a:rPr lang="en-US" dirty="0"/>
              <a:t>How can I evolve my database?</a:t>
            </a:r>
          </a:p>
          <a:p>
            <a:endParaRPr lang="en-US" dirty="0"/>
          </a:p>
        </p:txBody>
      </p:sp>
    </p:spTree>
    <p:extLst>
      <p:ext uri="{BB962C8B-B14F-4D97-AF65-F5344CB8AC3E}">
        <p14:creationId xmlns:p14="http://schemas.microsoft.com/office/powerpoint/2010/main" val="27063404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a:bodyPr>
          <a:lstStyle/>
          <a:p>
            <a:r>
              <a:rPr lang="en-US" dirty="0"/>
              <a:t>Schema generation</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1566420"/>
            <a:ext cx="9864000" cy="2030220"/>
          </a:xfrm>
        </p:spPr>
        <p:txBody>
          <a:bodyPr>
            <a:normAutofit/>
          </a:bodyPr>
          <a:lstStyle/>
          <a:p>
            <a:pPr>
              <a:spcAft>
                <a:spcPts val="600"/>
              </a:spcAft>
            </a:pPr>
            <a:r>
              <a:rPr lang="en-US" sz="2800" dirty="0"/>
              <a:t>Let Hibernate update the schema?</a:t>
            </a:r>
          </a:p>
          <a:p>
            <a:pPr>
              <a:spcAft>
                <a:spcPts val="600"/>
              </a:spcAft>
            </a:pPr>
            <a:r>
              <a:rPr lang="en-US" sz="2800" dirty="0"/>
              <a:t>Don’t do this in production!</a:t>
            </a:r>
          </a:p>
          <a:p>
            <a:pPr>
              <a:spcAft>
                <a:spcPts val="600"/>
              </a:spcAft>
            </a:pPr>
            <a:r>
              <a:rPr lang="en-US" sz="2800" dirty="0"/>
              <a:t>Better write your own patches and migrations.</a:t>
            </a:r>
          </a:p>
        </p:txBody>
      </p:sp>
      <p:pic>
        <p:nvPicPr>
          <p:cNvPr id="12292" name="Picture 4" descr="Hibernate ORM User Guide says it best">
            <a:extLst>
              <a:ext uri="{FF2B5EF4-FFF2-40B4-BE49-F238E27FC236}">
                <a16:creationId xmlns:a16="http://schemas.microsoft.com/office/drawing/2014/main" id="{D676D386-11A1-4D2E-A981-D03F16B434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5619" y="4017900"/>
            <a:ext cx="6349365" cy="2342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73722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a:bodyPr>
          <a:lstStyle/>
          <a:p>
            <a:r>
              <a:rPr lang="en-US" dirty="0"/>
              <a:t>Schema generation</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1566420"/>
            <a:ext cx="9864000" cy="4171440"/>
          </a:xfrm>
        </p:spPr>
        <p:txBody>
          <a:bodyPr>
            <a:normAutofit/>
          </a:bodyPr>
          <a:lstStyle/>
          <a:p>
            <a:pPr>
              <a:spcAft>
                <a:spcPts val="600"/>
              </a:spcAft>
            </a:pPr>
            <a:r>
              <a:rPr lang="en-US" sz="2800" dirty="0"/>
              <a:t>The scripts will reside in version control along with your codebase. When you check out a branch, you can recreate the whole schema from scratch (and so can your tests).</a:t>
            </a:r>
          </a:p>
          <a:p>
            <a:pPr>
              <a:spcAft>
                <a:spcPts val="600"/>
              </a:spcAft>
            </a:pPr>
            <a:r>
              <a:rPr lang="en-US" sz="2800" dirty="0"/>
              <a:t>The incremental scripts can be included in your test setup.</a:t>
            </a:r>
          </a:p>
          <a:p>
            <a:pPr>
              <a:spcAft>
                <a:spcPts val="600"/>
              </a:spcAft>
            </a:pPr>
            <a:r>
              <a:rPr lang="en-US" sz="2800" dirty="0"/>
              <a:t>Flexibility of writing your own migration logic.</a:t>
            </a:r>
          </a:p>
        </p:txBody>
      </p:sp>
      <p:pic>
        <p:nvPicPr>
          <p:cNvPr id="4" name="Picture 2" descr="22,947 Demo Foto's, Afbeeldingen en Stock Fotografie - 123RF">
            <a:extLst>
              <a:ext uri="{FF2B5EF4-FFF2-40B4-BE49-F238E27FC236}">
                <a16:creationId xmlns:a16="http://schemas.microsoft.com/office/drawing/2014/main" id="{D50D22BA-D60A-4F91-8CC3-B80F49D677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9668" y="5661520"/>
            <a:ext cx="1923011" cy="95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5369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p:txBody>
          <a:bodyPr/>
          <a:lstStyle/>
          <a:p>
            <a:r>
              <a:rPr lang="en-US" dirty="0"/>
              <a:t>Content</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p:txBody>
          <a:bodyPr>
            <a:normAutofit fontScale="92500" lnSpcReduction="20000"/>
          </a:bodyPr>
          <a:lstStyle/>
          <a:p>
            <a:r>
              <a:rPr lang="en-US" b="1" dirty="0"/>
              <a:t>Spring Data JPA and Hibernate</a:t>
            </a:r>
          </a:p>
          <a:p>
            <a:pPr lvl="1"/>
            <a:r>
              <a:rPr lang="en-US" dirty="0"/>
              <a:t>What am I actually using? Who has which responsibility?</a:t>
            </a:r>
          </a:p>
          <a:p>
            <a:r>
              <a:rPr lang="en-US" b="1" dirty="0"/>
              <a:t>Transaction management</a:t>
            </a:r>
          </a:p>
          <a:p>
            <a:pPr lvl="1"/>
            <a:r>
              <a:rPr lang="en-US" dirty="0"/>
              <a:t>How does Spring manage transactions and how does it map to JPA/Hibernate?</a:t>
            </a:r>
          </a:p>
          <a:p>
            <a:r>
              <a:rPr lang="en-US" b="1" dirty="0"/>
              <a:t>Loading associations: best practices</a:t>
            </a:r>
          </a:p>
          <a:p>
            <a:pPr lvl="1"/>
            <a:r>
              <a:rPr lang="en-US" dirty="0"/>
              <a:t>What is the best way to fetch associations?</a:t>
            </a:r>
          </a:p>
          <a:p>
            <a:r>
              <a:rPr lang="en-US" b="1" dirty="0"/>
              <a:t>Schema generation and validation</a:t>
            </a:r>
          </a:p>
          <a:p>
            <a:pPr lvl="1"/>
            <a:r>
              <a:rPr lang="en-US" dirty="0"/>
              <a:t>How can I evolve my database?</a:t>
            </a:r>
          </a:p>
          <a:p>
            <a:r>
              <a:rPr lang="en-US" b="1" dirty="0"/>
              <a:t>JPQL</a:t>
            </a:r>
          </a:p>
          <a:p>
            <a:pPr lvl="1"/>
            <a:r>
              <a:rPr lang="en-US" sz="2100" dirty="0"/>
              <a:t>How can I use JPQL to fix the </a:t>
            </a:r>
            <a:r>
              <a:rPr lang="en-US" sz="2100" i="1" dirty="0"/>
              <a:t>N+1 problem</a:t>
            </a:r>
            <a:r>
              <a:rPr lang="en-US" sz="2100" dirty="0"/>
              <a:t>? What can I do against the </a:t>
            </a:r>
            <a:r>
              <a:rPr lang="en-US" sz="2100" i="1" dirty="0"/>
              <a:t>cartesian product problem</a:t>
            </a:r>
            <a:r>
              <a:rPr lang="en-US" sz="2100" dirty="0"/>
              <a:t>?</a:t>
            </a:r>
          </a:p>
          <a:p>
            <a:r>
              <a:rPr lang="en-US" b="1" dirty="0"/>
              <a:t>Performance tips and common mistakes</a:t>
            </a:r>
          </a:p>
          <a:p>
            <a:r>
              <a:rPr lang="en-US" b="1" dirty="0"/>
              <a:t>Further resources</a:t>
            </a:r>
          </a:p>
        </p:txBody>
      </p:sp>
    </p:spTree>
    <p:extLst>
      <p:ext uri="{BB962C8B-B14F-4D97-AF65-F5344CB8AC3E}">
        <p14:creationId xmlns:p14="http://schemas.microsoft.com/office/powerpoint/2010/main" val="5221502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a:bodyPr>
          <a:lstStyle/>
          <a:p>
            <a:r>
              <a:rPr lang="en-US" dirty="0"/>
              <a:t>Schema validation</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1566420"/>
            <a:ext cx="9864000" cy="4171440"/>
          </a:xfrm>
        </p:spPr>
        <p:txBody>
          <a:bodyPr>
            <a:normAutofit/>
          </a:bodyPr>
          <a:lstStyle/>
          <a:p>
            <a:pPr>
              <a:spcAft>
                <a:spcPts val="600"/>
              </a:spcAft>
            </a:pPr>
            <a:r>
              <a:rPr lang="en-US" sz="2800" dirty="0"/>
              <a:t>Use </a:t>
            </a:r>
            <a:r>
              <a:rPr lang="en-US" sz="2800" dirty="0" err="1"/>
              <a:t>ddl</a:t>
            </a:r>
            <a:r>
              <a:rPr lang="en-US" sz="2800" dirty="0"/>
              <a:t>-auto </a:t>
            </a:r>
            <a:r>
              <a:rPr lang="en-US" sz="2800" dirty="0">
                <a:latin typeface="Courier New" panose="02070309020205020404" pitchFamily="49" charset="0"/>
                <a:cs typeface="Courier New" panose="02070309020205020404" pitchFamily="49" charset="0"/>
              </a:rPr>
              <a:t>validate</a:t>
            </a:r>
            <a:r>
              <a:rPr lang="en-US" sz="2800" dirty="0"/>
              <a:t> mode.</a:t>
            </a:r>
          </a:p>
          <a:p>
            <a:pPr>
              <a:spcAft>
                <a:spcPts val="600"/>
              </a:spcAft>
            </a:pPr>
            <a:r>
              <a:rPr lang="en-US" sz="2800" dirty="0"/>
              <a:t>Validates the real database model against your entities.</a:t>
            </a:r>
          </a:p>
          <a:p>
            <a:pPr>
              <a:spcAft>
                <a:spcPts val="600"/>
              </a:spcAft>
            </a:pPr>
            <a:r>
              <a:rPr lang="en-US" sz="2800" dirty="0"/>
              <a:t>This doesn’t do any changes to the database!</a:t>
            </a:r>
          </a:p>
        </p:txBody>
      </p:sp>
      <p:pic>
        <p:nvPicPr>
          <p:cNvPr id="4" name="Picture 2" descr="22,947 Demo Foto's, Afbeeldingen en Stock Fotografie - 123RF">
            <a:extLst>
              <a:ext uri="{FF2B5EF4-FFF2-40B4-BE49-F238E27FC236}">
                <a16:creationId xmlns:a16="http://schemas.microsoft.com/office/drawing/2014/main" id="{8D045117-19B5-4FBA-8393-F6C488308C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9668" y="5661520"/>
            <a:ext cx="1923011" cy="95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61895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a:bodyPr>
          <a:lstStyle/>
          <a:p>
            <a:r>
              <a:rPr lang="en-US" dirty="0"/>
              <a:t>Integration testing</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1566420"/>
            <a:ext cx="9864000" cy="4171440"/>
          </a:xfrm>
        </p:spPr>
        <p:txBody>
          <a:bodyPr>
            <a:normAutofit/>
          </a:bodyPr>
          <a:lstStyle/>
          <a:p>
            <a:pPr>
              <a:spcAft>
                <a:spcPts val="600"/>
              </a:spcAft>
            </a:pPr>
            <a:r>
              <a:rPr lang="en-US" sz="2800" dirty="0"/>
              <a:t>My advice: don’t use an embedded database like H2.</a:t>
            </a:r>
          </a:p>
          <a:p>
            <a:pPr>
              <a:spcAft>
                <a:spcPts val="600"/>
              </a:spcAft>
            </a:pPr>
            <a:r>
              <a:rPr lang="en-US" sz="2800" dirty="0"/>
              <a:t>Use </a:t>
            </a:r>
            <a:r>
              <a:rPr lang="en-US" sz="2800" i="1" dirty="0" err="1"/>
              <a:t>Testcontainers</a:t>
            </a:r>
            <a:r>
              <a:rPr lang="en-US" sz="2800" dirty="0"/>
              <a:t> with your real production database.</a:t>
            </a:r>
          </a:p>
          <a:p>
            <a:pPr>
              <a:spcAft>
                <a:spcPts val="600"/>
              </a:spcAft>
            </a:pPr>
            <a:r>
              <a:rPr lang="en-US" sz="2800" dirty="0"/>
              <a:t>Use the same Liquibase/Flyway migrations.</a:t>
            </a:r>
          </a:p>
        </p:txBody>
      </p:sp>
      <p:pic>
        <p:nvPicPr>
          <p:cNvPr id="4" name="Picture 2" descr="22,947 Demo Foto's, Afbeeldingen en Stock Fotografie - 123RF">
            <a:extLst>
              <a:ext uri="{FF2B5EF4-FFF2-40B4-BE49-F238E27FC236}">
                <a16:creationId xmlns:a16="http://schemas.microsoft.com/office/drawing/2014/main" id="{259ECB83-4CBB-4277-96AE-4A1670EA45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9668" y="5661520"/>
            <a:ext cx="1923011" cy="95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8085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49AB3702-1810-764C-3BE9-C338CDB6A62F}"/>
              </a:ext>
            </a:extLst>
          </p:cNvPr>
          <p:cNvSpPr>
            <a:spLocks noGrp="1"/>
          </p:cNvSpPr>
          <p:nvPr>
            <p:ph type="title"/>
          </p:nvPr>
        </p:nvSpPr>
        <p:spPr>
          <a:xfrm>
            <a:off x="792000" y="1324801"/>
            <a:ext cx="10165560" cy="2358200"/>
          </a:xfrm>
        </p:spPr>
        <p:txBody>
          <a:bodyPr anchor="t">
            <a:normAutofit/>
          </a:bodyPr>
          <a:lstStyle/>
          <a:p>
            <a:r>
              <a:rPr lang="en-US" dirty="0"/>
              <a:t>JPQL</a:t>
            </a:r>
            <a:endParaRPr lang="en-US" dirty="0">
              <a:latin typeface="Courier New" panose="02070309020205020404" pitchFamily="49" charset="0"/>
              <a:cs typeface="Courier New" panose="02070309020205020404" pitchFamily="49" charset="0"/>
            </a:endParaRPr>
          </a:p>
        </p:txBody>
      </p:sp>
      <p:sp>
        <p:nvSpPr>
          <p:cNvPr id="3" name="Text Placeholder 2">
            <a:extLst>
              <a:ext uri="{FF2B5EF4-FFF2-40B4-BE49-F238E27FC236}">
                <a16:creationId xmlns:a16="http://schemas.microsoft.com/office/drawing/2014/main" id="{E3F70BB3-C490-494A-9764-FF6377D99ACF}"/>
              </a:ext>
            </a:extLst>
          </p:cNvPr>
          <p:cNvSpPr>
            <a:spLocks noGrp="1"/>
          </p:cNvSpPr>
          <p:nvPr>
            <p:ph type="body" idx="1"/>
          </p:nvPr>
        </p:nvSpPr>
        <p:spPr>
          <a:xfrm>
            <a:off x="792000" y="3894246"/>
            <a:ext cx="6861600" cy="1500187"/>
          </a:xfrm>
        </p:spPr>
        <p:txBody>
          <a:bodyPr/>
          <a:lstStyle/>
          <a:p>
            <a:r>
              <a:rPr lang="en-US" dirty="0"/>
              <a:t>How can I use JPQL to fix the </a:t>
            </a:r>
            <a:r>
              <a:rPr lang="en-US" i="1" dirty="0"/>
              <a:t>N+1 problem</a:t>
            </a:r>
            <a:r>
              <a:rPr lang="en-US" dirty="0"/>
              <a:t>? What can I do against the </a:t>
            </a:r>
            <a:r>
              <a:rPr lang="en-US" i="1" dirty="0"/>
              <a:t>cartesian product problem</a:t>
            </a:r>
            <a:r>
              <a:rPr lang="en-US" dirty="0"/>
              <a:t>?</a:t>
            </a:r>
          </a:p>
          <a:p>
            <a:endParaRPr lang="en-US" dirty="0"/>
          </a:p>
        </p:txBody>
      </p:sp>
    </p:spTree>
    <p:extLst>
      <p:ext uri="{BB962C8B-B14F-4D97-AF65-F5344CB8AC3E}">
        <p14:creationId xmlns:p14="http://schemas.microsoft.com/office/powerpoint/2010/main" val="41096323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a:bodyPr>
          <a:lstStyle/>
          <a:p>
            <a:r>
              <a:rPr lang="en-US" dirty="0"/>
              <a:t>Why use JPQL?</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1566420"/>
            <a:ext cx="9864000" cy="4171440"/>
          </a:xfrm>
        </p:spPr>
        <p:txBody>
          <a:bodyPr>
            <a:normAutofit/>
          </a:bodyPr>
          <a:lstStyle/>
          <a:p>
            <a:pPr>
              <a:spcAft>
                <a:spcPts val="600"/>
              </a:spcAft>
            </a:pPr>
            <a:r>
              <a:rPr lang="en-US" sz="2800" dirty="0"/>
              <a:t>Very SQL like.</a:t>
            </a:r>
          </a:p>
          <a:p>
            <a:pPr>
              <a:spcAft>
                <a:spcPts val="600"/>
              </a:spcAft>
            </a:pPr>
            <a:r>
              <a:rPr lang="en-US" sz="2800" dirty="0"/>
              <a:t>Supports many features.</a:t>
            </a:r>
          </a:p>
          <a:p>
            <a:pPr>
              <a:spcAft>
                <a:spcPts val="600"/>
              </a:spcAft>
            </a:pPr>
            <a:r>
              <a:rPr lang="en-US" sz="2800" dirty="0"/>
              <a:t>Database independency.</a:t>
            </a:r>
          </a:p>
        </p:txBody>
      </p:sp>
    </p:spTree>
    <p:extLst>
      <p:ext uri="{BB962C8B-B14F-4D97-AF65-F5344CB8AC3E}">
        <p14:creationId xmlns:p14="http://schemas.microsoft.com/office/powerpoint/2010/main" val="17521673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fontScale="90000"/>
          </a:bodyPr>
          <a:lstStyle/>
          <a:p>
            <a:r>
              <a:rPr lang="en-US" dirty="0"/>
              <a:t>JPQL vs auto-generated repository methods</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1566420"/>
            <a:ext cx="9864000" cy="4171440"/>
          </a:xfrm>
        </p:spPr>
        <p:txBody>
          <a:bodyPr>
            <a:normAutofit/>
          </a:bodyPr>
          <a:lstStyle/>
          <a:p>
            <a:pPr>
              <a:spcAft>
                <a:spcPts val="600"/>
              </a:spcAft>
            </a:pPr>
            <a:r>
              <a:rPr lang="en-US" sz="2800" dirty="0"/>
              <a:t>Use JPQL when a query can’t easily be expressed in a repository method name.</a:t>
            </a:r>
          </a:p>
          <a:p>
            <a:pPr>
              <a:spcAft>
                <a:spcPts val="600"/>
              </a:spcAft>
            </a:pPr>
            <a:r>
              <a:rPr lang="en-US" sz="2800" dirty="0"/>
              <a:t>Use JPQL when your repository method name becomes too long.</a:t>
            </a:r>
          </a:p>
          <a:p>
            <a:pPr>
              <a:spcAft>
                <a:spcPts val="600"/>
              </a:spcAft>
            </a:pPr>
            <a:r>
              <a:rPr lang="en-US" sz="2800" dirty="0"/>
              <a:t>Use JPQL when you think it will improve readability.</a:t>
            </a:r>
          </a:p>
        </p:txBody>
      </p:sp>
    </p:spTree>
    <p:extLst>
      <p:ext uri="{BB962C8B-B14F-4D97-AF65-F5344CB8AC3E}">
        <p14:creationId xmlns:p14="http://schemas.microsoft.com/office/powerpoint/2010/main" val="7014901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4BB5E8-61AF-43B8-83B0-8CF2DAD6DCD9}"/>
              </a:ext>
            </a:extLst>
          </p:cNvPr>
          <p:cNvSpPr>
            <a:spLocks noGrp="1"/>
          </p:cNvSpPr>
          <p:nvPr>
            <p:ph type="title"/>
          </p:nvPr>
        </p:nvSpPr>
        <p:spPr/>
        <p:txBody>
          <a:bodyPr/>
          <a:lstStyle/>
          <a:p>
            <a:r>
              <a:rPr lang="nl-BE" dirty="0"/>
              <a:t>The N+1 query </a:t>
            </a:r>
            <a:r>
              <a:rPr lang="nl-BE" dirty="0" err="1"/>
              <a:t>problem</a:t>
            </a:r>
            <a:endParaRPr lang="nl-NL" dirty="0">
              <a:solidFill>
                <a:srgbClr val="FF0000"/>
              </a:solidFill>
            </a:endParaRPr>
          </a:p>
        </p:txBody>
      </p:sp>
      <p:sp>
        <p:nvSpPr>
          <p:cNvPr id="3" name="Tijdelijke aanduiding voor tekst 2">
            <a:extLst>
              <a:ext uri="{FF2B5EF4-FFF2-40B4-BE49-F238E27FC236}">
                <a16:creationId xmlns:a16="http://schemas.microsoft.com/office/drawing/2014/main" id="{0AA1A84D-F526-4039-8183-9E2F369DB0A4}"/>
              </a:ext>
            </a:extLst>
          </p:cNvPr>
          <p:cNvSpPr>
            <a:spLocks noGrp="1"/>
          </p:cNvSpPr>
          <p:nvPr>
            <p:ph type="body" sz="quarter" idx="10"/>
          </p:nvPr>
        </p:nvSpPr>
        <p:spPr>
          <a:xfrm>
            <a:off x="1296000" y="2016000"/>
            <a:ext cx="9864000" cy="2524738"/>
          </a:xfrm>
        </p:spPr>
        <p:txBody>
          <a:bodyPr/>
          <a:lstStyle/>
          <a:p>
            <a:r>
              <a:rPr lang="en-US" dirty="0"/>
              <a:t>The N+1 query problem happens when the data access framework executed </a:t>
            </a:r>
            <a:r>
              <a:rPr lang="en-US" b="1" dirty="0"/>
              <a:t>N additional SQL statements to fetch the same data that could have been retrieved when executing the primary SQL query</a:t>
            </a:r>
            <a:r>
              <a:rPr lang="en-US" dirty="0"/>
              <a:t>.</a:t>
            </a:r>
          </a:p>
          <a:p>
            <a:r>
              <a:rPr lang="en-US" dirty="0"/>
              <a:t>Eager loading is prone to this issue.</a:t>
            </a:r>
          </a:p>
          <a:p>
            <a:r>
              <a:rPr lang="en-US" dirty="0"/>
              <a:t>Lazy loading is prone to this issue.</a:t>
            </a:r>
          </a:p>
        </p:txBody>
      </p:sp>
      <p:pic>
        <p:nvPicPr>
          <p:cNvPr id="1026" name="Picture 2" descr="22,947 Demo Foto's, Afbeeldingen en Stock Fotografie - 123RF">
            <a:extLst>
              <a:ext uri="{FF2B5EF4-FFF2-40B4-BE49-F238E27FC236}">
                <a16:creationId xmlns:a16="http://schemas.microsoft.com/office/drawing/2014/main" id="{A0C8BB23-9B35-4D8E-8875-D45DA2BFAF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9668" y="5661520"/>
            <a:ext cx="1923011" cy="95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77879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a:bodyPr>
          <a:lstStyle/>
          <a:p>
            <a:r>
              <a:rPr lang="en-US" dirty="0">
                <a:latin typeface="Courier New" panose="02070309020205020404" pitchFamily="49" charset="0"/>
                <a:cs typeface="Courier New" panose="02070309020205020404" pitchFamily="49" charset="0"/>
              </a:rPr>
              <a:t>JOIN FETCH</a:t>
            </a:r>
            <a:r>
              <a:rPr lang="en-US" dirty="0"/>
              <a:t> directive in JPQL</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1566420"/>
            <a:ext cx="9864000" cy="4631180"/>
          </a:xfrm>
        </p:spPr>
        <p:txBody>
          <a:bodyPr>
            <a:normAutofit/>
          </a:bodyPr>
          <a:lstStyle/>
          <a:p>
            <a:pPr>
              <a:spcAft>
                <a:spcPts val="600"/>
              </a:spcAft>
            </a:pPr>
            <a:r>
              <a:rPr lang="en-US" sz="2800" dirty="0"/>
              <a:t>Solution for the N+1 problem.</a:t>
            </a:r>
          </a:p>
          <a:p>
            <a:pPr>
              <a:spcAft>
                <a:spcPts val="600"/>
              </a:spcAft>
            </a:pPr>
            <a:r>
              <a:rPr lang="en-US" sz="2800" dirty="0"/>
              <a:t>Avoid lazily navigating associations, or eagerly retrieving associations that you don’t need.</a:t>
            </a:r>
          </a:p>
          <a:p>
            <a:pPr>
              <a:spcAft>
                <a:spcPts val="600"/>
              </a:spcAft>
            </a:pPr>
            <a:r>
              <a:rPr lang="en-US" sz="2800" dirty="0"/>
              <a:t>Careful! If you forget to “</a:t>
            </a:r>
            <a:r>
              <a:rPr lang="en-US" sz="2800" dirty="0">
                <a:latin typeface="Courier New" panose="02070309020205020404" pitchFamily="49" charset="0"/>
                <a:cs typeface="Courier New" panose="02070309020205020404" pitchFamily="49" charset="0"/>
              </a:rPr>
              <a:t>JOIN FETCH</a:t>
            </a:r>
            <a:r>
              <a:rPr lang="en-US" sz="2800" dirty="0"/>
              <a:t>” properly, the persistence context will run queries on your behalf while you navigate the lazy associations (the </a:t>
            </a:r>
            <a:r>
              <a:rPr lang="en-US" sz="2800" i="1" dirty="0"/>
              <a:t>N+1 query problem</a:t>
            </a:r>
            <a:r>
              <a:rPr lang="en-US" sz="2800" dirty="0"/>
              <a:t>).</a:t>
            </a:r>
            <a:endParaRPr lang="en-US" sz="2800" dirty="0">
              <a:solidFill>
                <a:srgbClr val="FF0000"/>
              </a:solidFill>
            </a:endParaRPr>
          </a:p>
          <a:p>
            <a:pPr>
              <a:spcAft>
                <a:spcPts val="600"/>
              </a:spcAft>
            </a:pPr>
            <a:r>
              <a:rPr lang="en-US" sz="2800" dirty="0"/>
              <a:t>When using </a:t>
            </a:r>
            <a:r>
              <a:rPr lang="en-US" sz="2800" dirty="0">
                <a:latin typeface="Courier New" panose="02070309020205020404" pitchFamily="49" charset="0"/>
                <a:cs typeface="Courier New" panose="02070309020205020404" pitchFamily="49" charset="0"/>
              </a:rPr>
              <a:t>JOIN FETCH </a:t>
            </a:r>
            <a:r>
              <a:rPr lang="en-US" sz="2800" dirty="0"/>
              <a:t>we create a new problem: </a:t>
            </a:r>
            <a:r>
              <a:rPr lang="en-US" sz="2800" i="1" dirty="0"/>
              <a:t>The cartesian product problem</a:t>
            </a:r>
            <a:r>
              <a:rPr lang="en-US" sz="2800" dirty="0"/>
              <a:t>.</a:t>
            </a:r>
          </a:p>
        </p:txBody>
      </p:sp>
      <p:pic>
        <p:nvPicPr>
          <p:cNvPr id="4" name="Picture 2" descr="22,947 Demo Foto's, Afbeeldingen en Stock Fotografie - 123RF">
            <a:extLst>
              <a:ext uri="{FF2B5EF4-FFF2-40B4-BE49-F238E27FC236}">
                <a16:creationId xmlns:a16="http://schemas.microsoft.com/office/drawing/2014/main" id="{92C04D88-3B69-40F6-B9DA-02775D9A08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59668" y="5661520"/>
            <a:ext cx="1923011" cy="95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23777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a:bodyPr>
          <a:lstStyle/>
          <a:p>
            <a:r>
              <a:rPr lang="en-US" dirty="0"/>
              <a:t>Cartesian product problem</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1566420"/>
            <a:ext cx="9864000" cy="4571580"/>
          </a:xfrm>
        </p:spPr>
        <p:txBody>
          <a:bodyPr>
            <a:normAutofit/>
          </a:bodyPr>
          <a:lstStyle/>
          <a:p>
            <a:pPr>
              <a:spcAft>
                <a:spcPts val="600"/>
              </a:spcAft>
            </a:pPr>
            <a:r>
              <a:rPr lang="en-US" sz="2800" dirty="0">
                <a:latin typeface="Courier New" panose="02070309020205020404" pitchFamily="49" charset="0"/>
                <a:cs typeface="Courier New" panose="02070309020205020404" pitchFamily="49" charset="0"/>
              </a:rPr>
              <a:t>JOIN</a:t>
            </a:r>
            <a:r>
              <a:rPr lang="en-US" sz="2800" dirty="0"/>
              <a:t>s lead to big datasets.</a:t>
            </a:r>
          </a:p>
          <a:p>
            <a:pPr>
              <a:spcAft>
                <a:spcPts val="600"/>
              </a:spcAft>
            </a:pPr>
            <a:r>
              <a:rPr lang="en-US" sz="2800" dirty="0">
                <a:latin typeface="Courier New" panose="02070309020205020404" pitchFamily="49" charset="0"/>
                <a:cs typeface="Courier New" panose="02070309020205020404" pitchFamily="49" charset="0"/>
              </a:rPr>
              <a:t>JOIN</a:t>
            </a:r>
            <a:r>
              <a:rPr lang="en-US" dirty="0"/>
              <a:t>s</a:t>
            </a:r>
            <a:r>
              <a:rPr lang="en-US" sz="2800" dirty="0"/>
              <a:t> lead to a data set with duplicates.</a:t>
            </a:r>
          </a:p>
          <a:p>
            <a:pPr lvl="1">
              <a:spcAft>
                <a:spcPts val="600"/>
              </a:spcAft>
            </a:pPr>
            <a:r>
              <a:rPr lang="en-US" sz="2400" dirty="0"/>
              <a:t>Solution 1: </a:t>
            </a:r>
            <a:r>
              <a:rPr lang="en-US" sz="2200" dirty="0"/>
              <a:t>Fetch associations independently.</a:t>
            </a:r>
          </a:p>
          <a:p>
            <a:pPr lvl="2">
              <a:spcAft>
                <a:spcPts val="600"/>
              </a:spcAft>
            </a:pPr>
            <a:r>
              <a:rPr lang="en-US" sz="2200" dirty="0"/>
              <a:t>Downside: the N+1 problem is back.</a:t>
            </a:r>
          </a:p>
          <a:p>
            <a:pPr lvl="1">
              <a:spcAft>
                <a:spcPts val="600"/>
              </a:spcAft>
            </a:pPr>
            <a:r>
              <a:rPr lang="en-US" sz="2400" dirty="0"/>
              <a:t>Solution 2: Use </a:t>
            </a:r>
            <a:r>
              <a:rPr lang="en-US" sz="2400" dirty="0">
                <a:latin typeface="Courier New" panose="02070309020205020404" pitchFamily="49" charset="0"/>
                <a:cs typeface="Courier New" panose="02070309020205020404" pitchFamily="49" charset="0"/>
              </a:rPr>
              <a:t>DISTINCT</a:t>
            </a:r>
            <a:r>
              <a:rPr lang="en-US" dirty="0"/>
              <a:t>.</a:t>
            </a:r>
            <a:endParaRPr lang="en-US" sz="2400" dirty="0"/>
          </a:p>
          <a:p>
            <a:pPr lvl="2">
              <a:spcAft>
                <a:spcPts val="600"/>
              </a:spcAft>
            </a:pPr>
            <a:r>
              <a:rPr lang="en-US" sz="2200" dirty="0"/>
              <a:t>Downside: Hibernate will de-duplicate all data in memory (</a:t>
            </a:r>
            <a:r>
              <a:rPr lang="en-US" sz="2200" dirty="0" err="1">
                <a:latin typeface="Courier New" panose="02070309020205020404" pitchFamily="49" charset="0"/>
                <a:cs typeface="Courier New" panose="02070309020205020404" pitchFamily="49" charset="0"/>
              </a:rPr>
              <a:t>QueryTranslatorImpl</a:t>
            </a: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needsDistincting</a:t>
            </a:r>
            <a:r>
              <a:rPr lang="en-US" sz="2200" dirty="0"/>
              <a:t>).</a:t>
            </a:r>
          </a:p>
          <a:p>
            <a:pPr lvl="2">
              <a:spcAft>
                <a:spcPts val="600"/>
              </a:spcAft>
            </a:pPr>
            <a:r>
              <a:rPr lang="en-US" sz="2200" dirty="0"/>
              <a:t>Downside: Hibernate will pass </a:t>
            </a:r>
            <a:r>
              <a:rPr lang="en-US" sz="2200" dirty="0">
                <a:latin typeface="Courier New" panose="02070309020205020404" pitchFamily="49" charset="0"/>
                <a:cs typeface="Courier New" panose="02070309020205020404" pitchFamily="49" charset="0"/>
              </a:rPr>
              <a:t>DISTINCT</a:t>
            </a:r>
            <a:r>
              <a:rPr lang="en-US" sz="2200" dirty="0"/>
              <a:t> through to the SQL query even when not needed.</a:t>
            </a:r>
          </a:p>
          <a:p>
            <a:pPr lvl="2">
              <a:spcAft>
                <a:spcPts val="600"/>
              </a:spcAft>
            </a:pPr>
            <a:endParaRPr lang="en-US" sz="2200" dirty="0"/>
          </a:p>
          <a:p>
            <a:pPr lvl="1">
              <a:spcAft>
                <a:spcPts val="600"/>
              </a:spcAft>
            </a:pPr>
            <a:endParaRPr lang="en-US" sz="2400" dirty="0"/>
          </a:p>
        </p:txBody>
      </p:sp>
      <p:pic>
        <p:nvPicPr>
          <p:cNvPr id="4" name="Picture 2" descr="22,947 Demo Foto's, Afbeeldingen en Stock Fotografie - 123RF">
            <a:extLst>
              <a:ext uri="{FF2B5EF4-FFF2-40B4-BE49-F238E27FC236}">
                <a16:creationId xmlns:a16="http://schemas.microsoft.com/office/drawing/2014/main" id="{ED64D180-0547-4366-BB5C-0393EF8728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59668" y="5661520"/>
            <a:ext cx="1923011" cy="95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7161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fontScale="90000"/>
          </a:bodyPr>
          <a:lstStyle/>
          <a:p>
            <a:r>
              <a:rPr lang="en-US" sz="4000" dirty="0"/>
              <a:t>Hibernate will pass </a:t>
            </a:r>
            <a:r>
              <a:rPr lang="en-US" sz="4000" dirty="0">
                <a:latin typeface="Courier New" panose="02070309020205020404" pitchFamily="49" charset="0"/>
                <a:cs typeface="Courier New" panose="02070309020205020404" pitchFamily="49" charset="0"/>
              </a:rPr>
              <a:t>DISTINCT</a:t>
            </a:r>
            <a:r>
              <a:rPr lang="en-US" sz="4000" dirty="0"/>
              <a:t> through to the query even when not needed</a:t>
            </a:r>
            <a:br>
              <a:rPr lang="en-US" sz="4000" dirty="0"/>
            </a:br>
            <a:endParaRPr lang="en-US" dirty="0"/>
          </a:p>
        </p:txBody>
      </p:sp>
      <p:pic>
        <p:nvPicPr>
          <p:cNvPr id="4" name="Picture 2" descr="22,947 Demo Foto's, Afbeeldingen en Stock Fotografie - 123RF">
            <a:extLst>
              <a:ext uri="{FF2B5EF4-FFF2-40B4-BE49-F238E27FC236}">
                <a16:creationId xmlns:a16="http://schemas.microsoft.com/office/drawing/2014/main" id="{ED64D180-0547-4366-BB5C-0393EF8728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59668" y="5661520"/>
            <a:ext cx="1923011" cy="95295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a:extLst>
              <a:ext uri="{FF2B5EF4-FFF2-40B4-BE49-F238E27FC236}">
                <a16:creationId xmlns:a16="http://schemas.microsoft.com/office/drawing/2014/main" id="{3FA394F8-B537-4470-AB3A-05A8225E80CA}"/>
              </a:ext>
            </a:extLst>
          </p:cNvPr>
          <p:cNvSpPr>
            <a:spLocks noChangeArrowheads="1"/>
          </p:cNvSpPr>
          <p:nvPr/>
        </p:nvSpPr>
        <p:spPr bwMode="auto">
          <a:xfrm>
            <a:off x="986228" y="2551837"/>
            <a:ext cx="9237564" cy="1754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b="0" i="0" u="none" strike="noStrike" cap="none" normalizeH="0" baseline="0" dirty="0">
                <a:ln>
                  <a:noFill/>
                </a:ln>
                <a:solidFill>
                  <a:srgbClr val="9E880D"/>
                </a:solidFill>
                <a:effectLst/>
                <a:latin typeface="Courier New" panose="02070309020205020404" pitchFamily="49" charset="0"/>
                <a:cs typeface="Courier New" panose="02070309020205020404" pitchFamily="49" charset="0"/>
              </a:rPr>
              <a:t>@QueryHints</a:t>
            </a:r>
            <a:r>
              <a:rPr kumimoji="0" lang="nl-NL" altLang="nl-NL"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nl-NL" altLang="nl-NL"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nl-NL" altLang="nl-NL"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nl-NL" altLang="nl-NL" b="0" i="0" u="none" strike="noStrike" cap="none" normalizeH="0" baseline="0" dirty="0">
                <a:ln>
                  <a:noFill/>
                </a:ln>
                <a:solidFill>
                  <a:srgbClr val="9E880D"/>
                </a:solidFill>
                <a:effectLst/>
                <a:latin typeface="Courier New" panose="02070309020205020404" pitchFamily="49" charset="0"/>
                <a:cs typeface="Courier New" panose="02070309020205020404" pitchFamily="49" charset="0"/>
              </a:rPr>
              <a:t>@QueryHint</a:t>
            </a:r>
            <a:r>
              <a:rPr kumimoji="0" lang="nl-NL" altLang="nl-NL"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nl-NL" altLang="nl-NL"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nl-NL" altLang="nl-NL"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name = </a:t>
            </a:r>
            <a:r>
              <a:rPr kumimoji="0" lang="nl-NL" altLang="nl-NL"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a:t>
            </a:r>
            <a:r>
              <a:rPr kumimoji="0" lang="nl-NL" altLang="nl-NL" b="0" i="0" u="none" strike="noStrike" cap="none" normalizeH="0" baseline="0" dirty="0" err="1">
                <a:ln>
                  <a:noFill/>
                </a:ln>
                <a:solidFill>
                  <a:srgbClr val="067D17"/>
                </a:solidFill>
                <a:effectLst/>
                <a:latin typeface="Courier New" panose="02070309020205020404" pitchFamily="49" charset="0"/>
                <a:cs typeface="Courier New" panose="02070309020205020404" pitchFamily="49" charset="0"/>
              </a:rPr>
              <a:t>hibernate.query.passDistinctThrough</a:t>
            </a:r>
            <a:r>
              <a:rPr kumimoji="0" lang="nl-NL" altLang="nl-NL"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a:t>
            </a:r>
            <a:r>
              <a:rPr kumimoji="0" lang="nl-NL" altLang="nl-NL"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nl-NL" altLang="nl-NL"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nl-NL" altLang="nl-NL"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nl-NL" altLang="nl-NL"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value</a:t>
            </a:r>
            <a:r>
              <a:rPr kumimoji="0" lang="nl-NL" altLang="nl-NL"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 </a:t>
            </a:r>
            <a:r>
              <a:rPr kumimoji="0" lang="nl-NL" altLang="nl-NL"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a:t>
            </a:r>
            <a:r>
              <a:rPr kumimoji="0" lang="nl-NL" altLang="nl-NL" b="0" i="0" u="none" strike="noStrike" cap="none" normalizeH="0" baseline="0" dirty="0" err="1">
                <a:ln>
                  <a:noFill/>
                </a:ln>
                <a:solidFill>
                  <a:srgbClr val="067D17"/>
                </a:solidFill>
                <a:effectLst/>
                <a:latin typeface="Courier New" panose="02070309020205020404" pitchFamily="49" charset="0"/>
                <a:cs typeface="Courier New" panose="02070309020205020404" pitchFamily="49" charset="0"/>
              </a:rPr>
              <a:t>false</a:t>
            </a:r>
            <a:r>
              <a:rPr kumimoji="0" lang="nl-NL" altLang="nl-NL"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a:t>
            </a:r>
            <a:br>
              <a:rPr kumimoji="0" lang="nl-NL" altLang="nl-NL"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br>
            <a:r>
              <a:rPr kumimoji="0" lang="nl-NL" altLang="nl-NL"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    </a:t>
            </a:r>
            <a:r>
              <a:rPr kumimoji="0" lang="nl-NL" altLang="nl-NL"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nl-NL" altLang="nl-NL"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nl-NL" altLang="nl-NL"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endParaRPr kumimoji="0" lang="nl-NL" altLang="nl-NL" sz="4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383141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B55862-4B05-4C16-B01F-3FA0CB002DB3}"/>
              </a:ext>
            </a:extLst>
          </p:cNvPr>
          <p:cNvSpPr>
            <a:spLocks noGrp="1"/>
          </p:cNvSpPr>
          <p:nvPr>
            <p:ph type="title"/>
          </p:nvPr>
        </p:nvSpPr>
        <p:spPr>
          <a:xfrm>
            <a:off x="1296000" y="720000"/>
            <a:ext cx="9864000" cy="866153"/>
          </a:xfrm>
        </p:spPr>
        <p:txBody>
          <a:bodyPr/>
          <a:lstStyle/>
          <a:p>
            <a:r>
              <a:rPr lang="nl-BE" dirty="0"/>
              <a:t>The </a:t>
            </a:r>
            <a:r>
              <a:rPr lang="nl-BE" dirty="0" err="1"/>
              <a:t>cartesian</a:t>
            </a:r>
            <a:r>
              <a:rPr lang="nl-BE" dirty="0"/>
              <a:t> product </a:t>
            </a:r>
            <a:r>
              <a:rPr lang="nl-BE" dirty="0" err="1"/>
              <a:t>problem</a:t>
            </a:r>
            <a:r>
              <a:rPr lang="nl-BE" dirty="0"/>
              <a:t> is a database </a:t>
            </a:r>
            <a:r>
              <a:rPr lang="nl-BE" dirty="0" err="1"/>
              <a:t>problem</a:t>
            </a:r>
            <a:endParaRPr lang="nl-NL" dirty="0"/>
          </a:p>
        </p:txBody>
      </p:sp>
      <p:sp>
        <p:nvSpPr>
          <p:cNvPr id="3" name="Tijdelijke aanduiding voor tekst 2">
            <a:extLst>
              <a:ext uri="{FF2B5EF4-FFF2-40B4-BE49-F238E27FC236}">
                <a16:creationId xmlns:a16="http://schemas.microsoft.com/office/drawing/2014/main" id="{8B3F77EB-4E55-4CD2-91C4-1539E78AB8B6}"/>
              </a:ext>
            </a:extLst>
          </p:cNvPr>
          <p:cNvSpPr>
            <a:spLocks noGrp="1"/>
          </p:cNvSpPr>
          <p:nvPr>
            <p:ph type="body" sz="quarter" idx="10"/>
          </p:nvPr>
        </p:nvSpPr>
        <p:spPr>
          <a:xfrm>
            <a:off x="1295999" y="3506569"/>
            <a:ext cx="9864000" cy="2709415"/>
          </a:xfrm>
        </p:spPr>
        <p:txBody>
          <a:bodyPr>
            <a:normAutofit/>
          </a:bodyPr>
          <a:lstStyle/>
          <a:p>
            <a:pPr marL="0" indent="0">
              <a:buNone/>
            </a:pPr>
            <a:r>
              <a:rPr lang="nl-BE" sz="1800" dirty="0"/>
              <a:t>More info: </a:t>
            </a:r>
            <a:endParaRPr lang="nl-BE" sz="1800" b="1" dirty="0">
              <a:highlight>
                <a:srgbClr val="FFFF00"/>
              </a:highlight>
            </a:endParaRPr>
          </a:p>
          <a:p>
            <a:pPr lvl="1"/>
            <a:r>
              <a:rPr lang="nl-BE" sz="1800" dirty="0">
                <a:hlinkClick r:id="rId3"/>
              </a:rPr>
              <a:t>https://jakarta.ee/specifications/persistence/3.0/jakarta-persistence-spec-3.0.html#a4931</a:t>
            </a:r>
            <a:endParaRPr lang="nl-BE" sz="1800" dirty="0"/>
          </a:p>
          <a:p>
            <a:pPr lvl="1"/>
            <a:r>
              <a:rPr lang="nl-BE" sz="1800" dirty="0">
                <a:hlinkClick r:id="rId4"/>
              </a:rPr>
              <a:t>https://developer.jboss.org/docs/DOC-15782#jive_content_id_Hibernate_does_not_return_distinct_results_for_a_query_with_outer_join_fetching_enabled_for_a_collection_even_if_I_use_the_distinct_keyword</a:t>
            </a:r>
            <a:endParaRPr lang="nl-BE" sz="1800" dirty="0"/>
          </a:p>
          <a:p>
            <a:pPr lvl="1"/>
            <a:r>
              <a:rPr lang="nl-BE" sz="1800" dirty="0">
                <a:hlinkClick r:id="rId5"/>
              </a:rPr>
              <a:t>https://vladmihalcea.com/jpql-distinct-jpa-hibernate/</a:t>
            </a:r>
            <a:endParaRPr lang="nl-BE" sz="1800" dirty="0"/>
          </a:p>
          <a:p>
            <a:pPr lvl="1"/>
            <a:r>
              <a:rPr lang="nl-BE" sz="1800" dirty="0">
                <a:hlinkClick r:id="rId6"/>
              </a:rPr>
              <a:t>https://in.relation.to/2016/08/04/introducing-distinct-pass-through-query-hint/</a:t>
            </a:r>
            <a:endParaRPr lang="nl-BE" sz="1800" dirty="0"/>
          </a:p>
          <a:p>
            <a:pPr lvl="1"/>
            <a:r>
              <a:rPr lang="nl-BE" sz="1800" dirty="0">
                <a:hlinkClick r:id="rId7"/>
              </a:rPr>
              <a:t>https://thorben-janssen.com/hibernate-tips-apply-distinct-to-jpql-but-not-sql-query/</a:t>
            </a:r>
            <a:endParaRPr lang="nl-BE" sz="1800" dirty="0"/>
          </a:p>
        </p:txBody>
      </p:sp>
      <p:pic>
        <p:nvPicPr>
          <p:cNvPr id="5" name="Picture 2" descr="22,947 Demo Foto's, Afbeeldingen en Stock Fotografie - 123RF">
            <a:extLst>
              <a:ext uri="{FF2B5EF4-FFF2-40B4-BE49-F238E27FC236}">
                <a16:creationId xmlns:a16="http://schemas.microsoft.com/office/drawing/2014/main" id="{95B0A73F-6D16-4E98-926F-40FC964455B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60000" y="5711240"/>
            <a:ext cx="1822679" cy="903239"/>
          </a:xfrm>
          <a:prstGeom prst="rect">
            <a:avLst/>
          </a:prstGeom>
          <a:noFill/>
          <a:extLst>
            <a:ext uri="{909E8E84-426E-40DD-AFC4-6F175D3DCCD1}">
              <a14:hiddenFill xmlns:a14="http://schemas.microsoft.com/office/drawing/2010/main">
                <a:solidFill>
                  <a:srgbClr val="FFFFFF"/>
                </a:solidFill>
              </a14:hiddenFill>
            </a:ext>
          </a:extLst>
        </p:spPr>
      </p:pic>
      <p:pic>
        <p:nvPicPr>
          <p:cNvPr id="7" name="Afbeelding 6">
            <a:extLst>
              <a:ext uri="{FF2B5EF4-FFF2-40B4-BE49-F238E27FC236}">
                <a16:creationId xmlns:a16="http://schemas.microsoft.com/office/drawing/2014/main" id="{852748A4-766B-4D58-8E95-3421775E2523}"/>
              </a:ext>
            </a:extLst>
          </p:cNvPr>
          <p:cNvPicPr>
            <a:picLocks noChangeAspect="1"/>
          </p:cNvPicPr>
          <p:nvPr/>
        </p:nvPicPr>
        <p:blipFill>
          <a:blip r:embed="rId9"/>
          <a:stretch>
            <a:fillRect/>
          </a:stretch>
        </p:blipFill>
        <p:spPr>
          <a:xfrm>
            <a:off x="1178414" y="2047261"/>
            <a:ext cx="10099171" cy="1304171"/>
          </a:xfrm>
          <a:prstGeom prst="rect">
            <a:avLst/>
          </a:prstGeom>
        </p:spPr>
      </p:pic>
    </p:spTree>
    <p:extLst>
      <p:ext uri="{BB962C8B-B14F-4D97-AF65-F5344CB8AC3E}">
        <p14:creationId xmlns:p14="http://schemas.microsoft.com/office/powerpoint/2010/main" val="3090134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49AB3702-1810-764C-3BE9-C338CDB6A62F}"/>
              </a:ext>
            </a:extLst>
          </p:cNvPr>
          <p:cNvSpPr>
            <a:spLocks noGrp="1"/>
          </p:cNvSpPr>
          <p:nvPr>
            <p:ph type="title"/>
          </p:nvPr>
        </p:nvSpPr>
        <p:spPr>
          <a:xfrm>
            <a:off x="792000" y="1324801"/>
            <a:ext cx="10165560" cy="2358200"/>
          </a:xfrm>
        </p:spPr>
        <p:txBody>
          <a:bodyPr anchor="t">
            <a:normAutofit/>
          </a:bodyPr>
          <a:lstStyle/>
          <a:p>
            <a:r>
              <a:rPr lang="en-US" dirty="0"/>
              <a:t>Spring Data JPA and Hibernate</a:t>
            </a:r>
          </a:p>
        </p:txBody>
      </p:sp>
      <p:sp>
        <p:nvSpPr>
          <p:cNvPr id="15" name="Text Placeholder 2">
            <a:extLst>
              <a:ext uri="{FF2B5EF4-FFF2-40B4-BE49-F238E27FC236}">
                <a16:creationId xmlns:a16="http://schemas.microsoft.com/office/drawing/2014/main" id="{2AAB4049-44F5-5248-FD26-89E55E796896}"/>
              </a:ext>
            </a:extLst>
          </p:cNvPr>
          <p:cNvSpPr>
            <a:spLocks noGrp="1"/>
          </p:cNvSpPr>
          <p:nvPr>
            <p:ph type="body" idx="1"/>
          </p:nvPr>
        </p:nvSpPr>
        <p:spPr/>
        <p:txBody>
          <a:bodyPr/>
          <a:lstStyle/>
          <a:p>
            <a:r>
              <a:rPr lang="en-US" dirty="0"/>
              <a:t>What am I actually using? Who has which responsibility?</a:t>
            </a:r>
          </a:p>
          <a:p>
            <a:endParaRPr lang="en-US" dirty="0"/>
          </a:p>
        </p:txBody>
      </p:sp>
    </p:spTree>
    <p:extLst>
      <p:ext uri="{BB962C8B-B14F-4D97-AF65-F5344CB8AC3E}">
        <p14:creationId xmlns:p14="http://schemas.microsoft.com/office/powerpoint/2010/main" val="8638457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a:bodyPr>
          <a:lstStyle/>
          <a:p>
            <a:r>
              <a:rPr lang="en-US" dirty="0"/>
              <a:t>Types of </a:t>
            </a:r>
            <a:r>
              <a:rPr lang="en-US" dirty="0">
                <a:latin typeface="Courier New" panose="02070309020205020404" pitchFamily="49" charset="0"/>
                <a:cs typeface="Courier New" panose="02070309020205020404" pitchFamily="49" charset="0"/>
              </a:rPr>
              <a:t>JOIN</a:t>
            </a:r>
            <a:r>
              <a:rPr lang="en-US" dirty="0"/>
              <a:t>s in JPQL</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1566420"/>
            <a:ext cx="9864000" cy="5170442"/>
          </a:xfrm>
        </p:spPr>
        <p:txBody>
          <a:bodyPr>
            <a:normAutofit/>
          </a:bodyPr>
          <a:lstStyle/>
          <a:p>
            <a:pPr>
              <a:spcAft>
                <a:spcPts val="600"/>
              </a:spcAft>
            </a:pPr>
            <a:r>
              <a:rPr lang="en-US" dirty="0"/>
              <a:t>(</a:t>
            </a:r>
            <a:r>
              <a:rPr lang="en-US" sz="2800" dirty="0">
                <a:latin typeface="Courier New" panose="02070309020205020404" pitchFamily="49" charset="0"/>
                <a:cs typeface="Courier New" panose="02070309020205020404" pitchFamily="49" charset="0"/>
              </a:rPr>
              <a:t>INNER</a:t>
            </a:r>
            <a:r>
              <a:rPr lang="en-US" dirty="0"/>
              <a:t>)</a:t>
            </a:r>
            <a:r>
              <a:rPr lang="en-US" sz="2800" dirty="0">
                <a:latin typeface="Courier New" panose="02070309020205020404" pitchFamily="49" charset="0"/>
                <a:cs typeface="Courier New" panose="02070309020205020404" pitchFamily="49" charset="0"/>
              </a:rPr>
              <a:t> JOIN</a:t>
            </a:r>
          </a:p>
          <a:p>
            <a:pPr>
              <a:spcAft>
                <a:spcPts val="600"/>
              </a:spcAft>
            </a:pPr>
            <a:r>
              <a:rPr lang="en-US" sz="2800" dirty="0">
                <a:latin typeface="Courier New" panose="02070309020205020404" pitchFamily="49" charset="0"/>
                <a:cs typeface="Courier New" panose="02070309020205020404" pitchFamily="49" charset="0"/>
              </a:rPr>
              <a:t>LEFT </a:t>
            </a:r>
            <a:r>
              <a:rPr lang="en-US" dirty="0"/>
              <a:t>(</a:t>
            </a:r>
            <a:r>
              <a:rPr lang="en-US" sz="2800" dirty="0">
                <a:latin typeface="Courier New" panose="02070309020205020404" pitchFamily="49" charset="0"/>
                <a:cs typeface="Courier New" panose="02070309020205020404" pitchFamily="49" charset="0"/>
              </a:rPr>
              <a:t>OUTER</a:t>
            </a:r>
            <a:r>
              <a:rPr lang="en-US" dirty="0"/>
              <a:t>)</a:t>
            </a:r>
            <a:r>
              <a:rPr lang="en-US" sz="2800" dirty="0">
                <a:latin typeface="Courier New" panose="02070309020205020404" pitchFamily="49" charset="0"/>
                <a:cs typeface="Courier New" panose="02070309020205020404" pitchFamily="49" charset="0"/>
              </a:rPr>
              <a:t> JOIN</a:t>
            </a:r>
            <a:r>
              <a:rPr lang="en-US" dirty="0"/>
              <a:t> </a:t>
            </a:r>
          </a:p>
          <a:p>
            <a:pPr>
              <a:spcAft>
                <a:spcPts val="600"/>
              </a:spcAft>
            </a:pPr>
            <a:r>
              <a:rPr lang="en-US" sz="2800" dirty="0">
                <a:latin typeface="Courier New" panose="02070309020205020404" pitchFamily="49" charset="0"/>
                <a:cs typeface="Courier New" panose="02070309020205020404" pitchFamily="49" charset="0"/>
              </a:rPr>
              <a:t>RIGHT </a:t>
            </a:r>
            <a:r>
              <a:rPr lang="en-US" dirty="0"/>
              <a:t>(</a:t>
            </a:r>
            <a:r>
              <a:rPr lang="en-US" sz="2800" dirty="0">
                <a:latin typeface="Courier New" panose="02070309020205020404" pitchFamily="49" charset="0"/>
                <a:cs typeface="Courier New" panose="02070309020205020404" pitchFamily="49" charset="0"/>
              </a:rPr>
              <a:t>OUTER</a:t>
            </a:r>
            <a:r>
              <a:rPr lang="en-US" dirty="0"/>
              <a:t>)</a:t>
            </a:r>
            <a:r>
              <a:rPr lang="en-US" sz="2800" dirty="0">
                <a:latin typeface="Courier New" panose="02070309020205020404" pitchFamily="49" charset="0"/>
                <a:cs typeface="Courier New" panose="02070309020205020404" pitchFamily="49" charset="0"/>
              </a:rPr>
              <a:t> JOIN</a:t>
            </a:r>
          </a:p>
          <a:p>
            <a:pPr>
              <a:spcAft>
                <a:spcPts val="600"/>
              </a:spcAft>
            </a:pPr>
            <a:r>
              <a:rPr lang="en-US" dirty="0"/>
              <a:t>Every type of </a:t>
            </a:r>
            <a:r>
              <a:rPr lang="en-US" dirty="0">
                <a:latin typeface="Courier New" panose="02070309020205020404" pitchFamily="49" charset="0"/>
                <a:cs typeface="Courier New" panose="02070309020205020404" pitchFamily="49" charset="0"/>
              </a:rPr>
              <a:t>JOIN</a:t>
            </a:r>
            <a:r>
              <a:rPr lang="en-US" dirty="0"/>
              <a:t> can be </a:t>
            </a:r>
            <a:r>
              <a:rPr lang="en-US" dirty="0" err="1">
                <a:latin typeface="Courier New" panose="02070309020205020404" pitchFamily="49" charset="0"/>
                <a:cs typeface="Courier New" panose="02070309020205020404" pitchFamily="49" charset="0"/>
              </a:rPr>
              <a:t>FETCH</a:t>
            </a:r>
            <a:r>
              <a:rPr lang="en-US" dirty="0" err="1"/>
              <a:t>’ed</a:t>
            </a:r>
            <a:r>
              <a:rPr lang="en-US" dirty="0"/>
              <a:t> to initialize the association.</a:t>
            </a:r>
          </a:p>
          <a:p>
            <a:pPr marL="0" indent="0">
              <a:spcAft>
                <a:spcPts val="600"/>
              </a:spcAft>
              <a:buNone/>
            </a:pPr>
            <a:endParaRPr lang="en-US" sz="2800" dirty="0">
              <a:latin typeface="Courier New" panose="02070309020205020404" pitchFamily="49" charset="0"/>
              <a:cs typeface="Courier New" panose="02070309020205020404" pitchFamily="49" charset="0"/>
            </a:endParaRPr>
          </a:p>
          <a:p>
            <a:pPr>
              <a:spcAft>
                <a:spcPts val="600"/>
              </a:spcAft>
            </a:pPr>
            <a:endParaRPr lang="en-US"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891531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49AB3702-1810-764C-3BE9-C338CDB6A62F}"/>
              </a:ext>
            </a:extLst>
          </p:cNvPr>
          <p:cNvSpPr>
            <a:spLocks noGrp="1"/>
          </p:cNvSpPr>
          <p:nvPr>
            <p:ph type="title"/>
          </p:nvPr>
        </p:nvSpPr>
        <p:spPr>
          <a:xfrm>
            <a:off x="792000" y="1324801"/>
            <a:ext cx="10165560" cy="2358200"/>
          </a:xfrm>
        </p:spPr>
        <p:txBody>
          <a:bodyPr anchor="t">
            <a:normAutofit/>
          </a:bodyPr>
          <a:lstStyle/>
          <a:p>
            <a:r>
              <a:rPr lang="en-US" dirty="0"/>
              <a:t>Performance tips and common mistakes</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368756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fontScale="90000"/>
          </a:bodyPr>
          <a:lstStyle/>
          <a:p>
            <a:r>
              <a:rPr lang="en-US" dirty="0"/>
              <a:t>Mistake 1: Using entities for read-only operations.</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2105696"/>
            <a:ext cx="9864000" cy="3632163"/>
          </a:xfrm>
        </p:spPr>
        <p:txBody>
          <a:bodyPr>
            <a:normAutofit/>
          </a:bodyPr>
          <a:lstStyle/>
          <a:p>
            <a:pPr>
              <a:spcAft>
                <a:spcPts val="600"/>
              </a:spcAft>
            </a:pPr>
            <a:r>
              <a:rPr lang="en-US" sz="2800" dirty="0"/>
              <a:t>Entities come with a lot of overhead.</a:t>
            </a:r>
          </a:p>
          <a:p>
            <a:pPr>
              <a:spcAft>
                <a:spcPts val="600"/>
              </a:spcAft>
            </a:pPr>
            <a:r>
              <a:rPr lang="en-US" sz="2800" dirty="0"/>
              <a:t>Use DTO projections if possible.</a:t>
            </a:r>
          </a:p>
        </p:txBody>
      </p:sp>
    </p:spTree>
    <p:extLst>
      <p:ext uri="{BB962C8B-B14F-4D97-AF65-F5344CB8AC3E}">
        <p14:creationId xmlns:p14="http://schemas.microsoft.com/office/powerpoint/2010/main" val="6133166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a:bodyPr>
          <a:lstStyle/>
          <a:p>
            <a:r>
              <a:rPr lang="en-US" sz="3600" dirty="0"/>
              <a:t>Mistake 2: Not reading SQL logs</a:t>
            </a:r>
            <a:endParaRPr lang="en-US" sz="3600" dirty="0">
              <a:latin typeface="Courier New" panose="02070309020205020404" pitchFamily="49" charset="0"/>
              <a:cs typeface="Courier New" panose="02070309020205020404" pitchFamily="49" charset="0"/>
            </a:endParaRP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2105696"/>
            <a:ext cx="9864000" cy="3632163"/>
          </a:xfrm>
        </p:spPr>
        <p:txBody>
          <a:bodyPr>
            <a:normAutofit lnSpcReduction="10000"/>
          </a:bodyPr>
          <a:lstStyle/>
          <a:p>
            <a:pPr>
              <a:spcAft>
                <a:spcPts val="600"/>
              </a:spcAft>
            </a:pPr>
            <a:r>
              <a:rPr lang="en-US" sz="2800" dirty="0"/>
              <a:t>Don’t use </a:t>
            </a:r>
            <a:r>
              <a:rPr lang="en-US" sz="2800" dirty="0" err="1">
                <a:latin typeface="Courier New" panose="02070309020205020404" pitchFamily="49" charset="0"/>
                <a:cs typeface="Courier New" panose="02070309020205020404" pitchFamily="49" charset="0"/>
              </a:rPr>
              <a:t>hibernate.show_sql</a:t>
            </a:r>
            <a:endParaRPr lang="en-US" sz="2800" dirty="0">
              <a:latin typeface="Courier New" panose="02070309020205020404" pitchFamily="49" charset="0"/>
              <a:cs typeface="Courier New" panose="02070309020205020404" pitchFamily="49" charset="0"/>
            </a:endParaRPr>
          </a:p>
          <a:p>
            <a:pPr lvl="1">
              <a:spcAft>
                <a:spcPts val="600"/>
              </a:spcAft>
            </a:pPr>
            <a:r>
              <a:rPr lang="en-US" sz="2400" dirty="0"/>
              <a:t>Statements are always logged to console.</a:t>
            </a:r>
          </a:p>
          <a:p>
            <a:pPr>
              <a:spcAft>
                <a:spcPts val="600"/>
              </a:spcAft>
            </a:pPr>
            <a:r>
              <a:rPr lang="en-US" sz="2800" dirty="0"/>
              <a:t>Use the logger framework instead:</a:t>
            </a:r>
          </a:p>
          <a:p>
            <a:pPr marL="252000" lvl="1" indent="0">
              <a:spcAft>
                <a:spcPts val="600"/>
              </a:spcAft>
              <a:buNone/>
            </a:pPr>
            <a:r>
              <a:rPr lang="en-US" sz="2400" dirty="0">
                <a:latin typeface="Courier New" panose="02070309020205020404" pitchFamily="49" charset="0"/>
                <a:cs typeface="Courier New" panose="02070309020205020404" pitchFamily="49" charset="0"/>
              </a:rPr>
              <a:t>logging:</a:t>
            </a:r>
          </a:p>
          <a:p>
            <a:pPr marL="252000" lvl="1" indent="0">
              <a:spcAft>
                <a:spcPts val="600"/>
              </a:spcAft>
              <a:buNone/>
            </a:pPr>
            <a:r>
              <a:rPr lang="en-US" sz="2400" dirty="0">
                <a:latin typeface="Courier New" panose="02070309020205020404" pitchFamily="49" charset="0"/>
                <a:cs typeface="Courier New" panose="02070309020205020404" pitchFamily="49" charset="0"/>
              </a:rPr>
              <a:t>  level:</a:t>
            </a:r>
          </a:p>
          <a:p>
            <a:pPr marL="252000" lvl="1" indent="0">
              <a:spcAft>
                <a:spcPts val="600"/>
              </a:spcAft>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org.hibernate.SQL</a:t>
            </a:r>
            <a:r>
              <a:rPr lang="en-US" sz="2400" dirty="0">
                <a:latin typeface="Courier New" panose="02070309020205020404" pitchFamily="49" charset="0"/>
                <a:cs typeface="Courier New" panose="02070309020205020404" pitchFamily="49" charset="0"/>
              </a:rPr>
              <a:t>: debug</a:t>
            </a:r>
          </a:p>
          <a:p>
            <a:pPr marL="252000" lvl="1" indent="0">
              <a:spcAft>
                <a:spcPts val="600"/>
              </a:spcAft>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org.hibernate.type.descriptor.sql</a:t>
            </a:r>
            <a:r>
              <a:rPr lang="en-US" sz="2400" dirty="0">
                <a:latin typeface="Courier New" panose="02070309020205020404" pitchFamily="49" charset="0"/>
                <a:cs typeface="Courier New" panose="02070309020205020404" pitchFamily="49" charset="0"/>
              </a:rPr>
              <a:t>: trace</a:t>
            </a:r>
          </a:p>
        </p:txBody>
      </p:sp>
    </p:spTree>
    <p:extLst>
      <p:ext uri="{BB962C8B-B14F-4D97-AF65-F5344CB8AC3E}">
        <p14:creationId xmlns:p14="http://schemas.microsoft.com/office/powerpoint/2010/main" val="360274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fontScale="90000"/>
          </a:bodyPr>
          <a:lstStyle/>
          <a:p>
            <a:r>
              <a:rPr lang="en-US" dirty="0"/>
              <a:t>Mistake 3: Using </a:t>
            </a:r>
            <a:r>
              <a:rPr lang="en-US" dirty="0">
                <a:latin typeface="Courier New" panose="02070309020205020404" pitchFamily="49" charset="0"/>
                <a:cs typeface="Courier New" panose="02070309020205020404" pitchFamily="49" charset="0"/>
              </a:rPr>
              <a:t>@Transactional </a:t>
            </a:r>
            <a:r>
              <a:rPr lang="en-US" dirty="0"/>
              <a:t>in tests</a:t>
            </a:r>
            <a:endParaRPr lang="en-US" dirty="0">
              <a:latin typeface="Courier New" panose="02070309020205020404" pitchFamily="49" charset="0"/>
              <a:cs typeface="Courier New" panose="02070309020205020404" pitchFamily="49" charset="0"/>
            </a:endParaRP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2105696"/>
            <a:ext cx="9864000" cy="4279473"/>
          </a:xfrm>
        </p:spPr>
        <p:txBody>
          <a:bodyPr>
            <a:normAutofit/>
          </a:bodyPr>
          <a:lstStyle/>
          <a:p>
            <a:pPr>
              <a:spcAft>
                <a:spcPts val="600"/>
              </a:spcAft>
            </a:pPr>
            <a:r>
              <a:rPr lang="en-US" dirty="0"/>
              <a:t>Why would you use </a:t>
            </a:r>
            <a:r>
              <a:rPr lang="en-US" dirty="0">
                <a:latin typeface="Courier New" panose="02070309020205020404" pitchFamily="49" charset="0"/>
                <a:cs typeface="Courier New" panose="02070309020205020404" pitchFamily="49" charset="0"/>
              </a:rPr>
              <a:t>@Transactional </a:t>
            </a:r>
            <a:r>
              <a:rPr lang="en-US" dirty="0"/>
              <a:t>in a test?</a:t>
            </a:r>
          </a:p>
          <a:p>
            <a:pPr lvl="1">
              <a:spcAft>
                <a:spcPts val="600"/>
              </a:spcAft>
            </a:pPr>
            <a:r>
              <a:rPr lang="en-US" dirty="0"/>
              <a:t>To clean up data and ensure a deterministic test suite.</a:t>
            </a:r>
          </a:p>
          <a:p>
            <a:pPr lvl="1">
              <a:spcAft>
                <a:spcPts val="600"/>
              </a:spcAft>
            </a:pPr>
            <a:r>
              <a:rPr lang="en-US" dirty="0"/>
              <a:t>Behavior of </a:t>
            </a:r>
            <a:r>
              <a:rPr lang="en-US" dirty="0">
                <a:latin typeface="Courier New" panose="02070309020205020404" pitchFamily="49" charset="0"/>
                <a:cs typeface="Courier New" panose="02070309020205020404" pitchFamily="49" charset="0"/>
              </a:rPr>
              <a:t>@Transactional </a:t>
            </a:r>
            <a:r>
              <a:rPr lang="en-US" dirty="0"/>
              <a:t>in tests = rollback</a:t>
            </a:r>
          </a:p>
          <a:p>
            <a:pPr lvl="2">
              <a:spcAft>
                <a:spcPts val="600"/>
              </a:spcAft>
            </a:pPr>
            <a:r>
              <a:rPr lang="en-US" dirty="0"/>
              <a:t>In the </a:t>
            </a:r>
            <a:r>
              <a:rPr lang="en-US" dirty="0" err="1"/>
              <a:t>TestContext</a:t>
            </a:r>
            <a:r>
              <a:rPr lang="en-US" dirty="0"/>
              <a:t> framework, transactions are managed by the </a:t>
            </a:r>
            <a:r>
              <a:rPr lang="en-US" dirty="0" err="1">
                <a:latin typeface="Courier New" panose="02070309020205020404" pitchFamily="49" charset="0"/>
                <a:cs typeface="Courier New" panose="02070309020205020404" pitchFamily="49" charset="0"/>
              </a:rPr>
              <a:t>TransactionalTestExecutionListener</a:t>
            </a:r>
            <a:r>
              <a:rPr lang="en-US" dirty="0"/>
              <a:t>.</a:t>
            </a:r>
          </a:p>
          <a:p>
            <a:pPr>
              <a:spcAft>
                <a:spcPts val="600"/>
              </a:spcAft>
            </a:pPr>
            <a:r>
              <a:rPr lang="en-US" dirty="0"/>
              <a:t>What is the biggest problem when doing this?</a:t>
            </a:r>
          </a:p>
          <a:p>
            <a:pPr lvl="1">
              <a:spcAft>
                <a:spcPts val="600"/>
              </a:spcAft>
            </a:pPr>
            <a:r>
              <a:rPr lang="en-US" dirty="0"/>
              <a:t>Using </a:t>
            </a:r>
            <a:r>
              <a:rPr lang="en-US" dirty="0">
                <a:latin typeface="Courier New" panose="02070309020205020404" pitchFamily="49" charset="0"/>
                <a:cs typeface="Courier New" panose="02070309020205020404" pitchFamily="49" charset="0"/>
              </a:rPr>
              <a:t>@Transactional </a:t>
            </a:r>
            <a:r>
              <a:rPr lang="en-US" dirty="0"/>
              <a:t>in tests is dangerous as it can hide production issues.</a:t>
            </a:r>
          </a:p>
          <a:p>
            <a:pPr>
              <a:spcAft>
                <a:spcPts val="600"/>
              </a:spcAft>
            </a:pPr>
            <a:r>
              <a:rPr lang="en-US" dirty="0"/>
              <a:t>Solution:</a:t>
            </a:r>
          </a:p>
          <a:p>
            <a:pPr lvl="1">
              <a:spcAft>
                <a:spcPts val="600"/>
              </a:spcAft>
            </a:pPr>
            <a:r>
              <a:rPr lang="en-US" dirty="0"/>
              <a:t>Clean up manually (</a:t>
            </a:r>
            <a:r>
              <a:rPr lang="en-US" dirty="0">
                <a:latin typeface="Courier New" panose="02070309020205020404" pitchFamily="49" charset="0"/>
                <a:cs typeface="Courier New" panose="02070309020205020404" pitchFamily="49" charset="0"/>
              </a:rPr>
              <a:t>@AfterEach</a:t>
            </a:r>
            <a:r>
              <a:rPr lang="en-US" dirty="0"/>
              <a:t>).</a:t>
            </a:r>
          </a:p>
          <a:p>
            <a:pPr>
              <a:spcAft>
                <a:spcPts val="600"/>
              </a:spcAft>
            </a:pPr>
            <a:endParaRPr lang="en-US" dirty="0"/>
          </a:p>
        </p:txBody>
      </p:sp>
      <p:pic>
        <p:nvPicPr>
          <p:cNvPr id="4" name="Picture 2" descr="22,947 Demo Foto's, Afbeeldingen en Stock Fotografie - 123RF">
            <a:extLst>
              <a:ext uri="{FF2B5EF4-FFF2-40B4-BE49-F238E27FC236}">
                <a16:creationId xmlns:a16="http://schemas.microsoft.com/office/drawing/2014/main" id="{3078C261-1290-4C96-B0F3-7F58676713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9668" y="5661520"/>
            <a:ext cx="1923011" cy="95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27967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19999"/>
            <a:ext cx="9864000" cy="1057285"/>
          </a:xfrm>
        </p:spPr>
        <p:txBody>
          <a:bodyPr anchor="t">
            <a:normAutofit fontScale="90000"/>
          </a:bodyPr>
          <a:lstStyle/>
          <a:p>
            <a:r>
              <a:rPr lang="en-US" dirty="0"/>
              <a:t>Mistake 4: Updating or removing entities one-by-one</a:t>
            </a:r>
            <a:endParaRPr lang="en-US" dirty="0">
              <a:solidFill>
                <a:srgbClr val="FF0000"/>
              </a:solidFill>
              <a:latin typeface="Courier New" panose="02070309020205020404" pitchFamily="49" charset="0"/>
              <a:cs typeface="Courier New" panose="02070309020205020404" pitchFamily="49" charset="0"/>
            </a:endParaRP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2105696"/>
            <a:ext cx="9864000" cy="3632163"/>
          </a:xfrm>
        </p:spPr>
        <p:txBody>
          <a:bodyPr>
            <a:normAutofit/>
          </a:bodyPr>
          <a:lstStyle/>
          <a:p>
            <a:pPr>
              <a:spcAft>
                <a:spcPts val="600"/>
              </a:spcAft>
            </a:pPr>
            <a:r>
              <a:rPr lang="en-US" dirty="0"/>
              <a:t>Anti-pattern: retrieving entities and updating/deleting them one by one.</a:t>
            </a:r>
          </a:p>
          <a:p>
            <a:pPr>
              <a:spcAft>
                <a:spcPts val="600"/>
              </a:spcAft>
            </a:pPr>
            <a:r>
              <a:rPr lang="en-US" dirty="0"/>
              <a:t>Try to create an update/delete query for all relevant rows.</a:t>
            </a:r>
          </a:p>
          <a:p>
            <a:pPr>
              <a:spcAft>
                <a:spcPts val="600"/>
              </a:spcAft>
            </a:pPr>
            <a:r>
              <a:rPr lang="en-US" dirty="0"/>
              <a:t>If not possible to write a general query: think about batch processing and Hibernate memory usage.</a:t>
            </a:r>
          </a:p>
          <a:p>
            <a:pPr lvl="1">
              <a:spcAft>
                <a:spcPts val="600"/>
              </a:spcAft>
            </a:pPr>
            <a:r>
              <a:rPr lang="en-US" dirty="0"/>
              <a:t>https://docs.jboss.org/hibernate/core/3.6/reference/en-US/html_single/#batch</a:t>
            </a:r>
          </a:p>
        </p:txBody>
      </p:sp>
    </p:spTree>
    <p:extLst>
      <p:ext uri="{BB962C8B-B14F-4D97-AF65-F5344CB8AC3E}">
        <p14:creationId xmlns:p14="http://schemas.microsoft.com/office/powerpoint/2010/main" val="33389011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fontScale="90000"/>
          </a:bodyPr>
          <a:lstStyle/>
          <a:p>
            <a:r>
              <a:rPr lang="en-US" dirty="0"/>
              <a:t>Mistake 5: Using association fetching anti-patterns</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2105696"/>
            <a:ext cx="9864000" cy="3632163"/>
          </a:xfrm>
        </p:spPr>
        <p:txBody>
          <a:bodyPr>
            <a:normAutofit/>
          </a:bodyPr>
          <a:lstStyle/>
          <a:p>
            <a:pPr>
              <a:spcAft>
                <a:spcPts val="600"/>
              </a:spcAft>
            </a:pPr>
            <a:r>
              <a:rPr lang="en-US" sz="2800" dirty="0"/>
              <a:t>Open session in view</a:t>
            </a:r>
            <a:endParaRPr lang="en-US" sz="2800" dirty="0">
              <a:latin typeface="Courier New" panose="02070309020205020404" pitchFamily="49" charset="0"/>
              <a:cs typeface="Courier New" panose="02070309020205020404" pitchFamily="49" charset="0"/>
            </a:endParaRPr>
          </a:p>
          <a:p>
            <a:pPr>
              <a:spcAft>
                <a:spcPts val="600"/>
              </a:spcAft>
            </a:pPr>
            <a:r>
              <a:rPr lang="en-US" sz="2800" dirty="0" err="1">
                <a:latin typeface="Courier New" panose="02070309020205020404" pitchFamily="49" charset="0"/>
                <a:cs typeface="Courier New" panose="02070309020205020404" pitchFamily="49" charset="0"/>
              </a:rPr>
              <a:t>enable_lazy_load_no_trans</a:t>
            </a:r>
            <a:endParaRPr lang="en-US" sz="2800" dirty="0">
              <a:latin typeface="Courier New" panose="02070309020205020404" pitchFamily="49" charset="0"/>
              <a:cs typeface="Courier New" panose="02070309020205020404" pitchFamily="49" charset="0"/>
            </a:endParaRPr>
          </a:p>
          <a:p>
            <a:pPr>
              <a:spcAft>
                <a:spcPts val="600"/>
              </a:spcAft>
            </a:pPr>
            <a:r>
              <a:rPr lang="en-US" sz="2800" dirty="0" err="1">
                <a:latin typeface="Courier New" panose="02070309020205020404" pitchFamily="49" charset="0"/>
                <a:cs typeface="Courier New" panose="02070309020205020404" pitchFamily="49" charset="0"/>
              </a:rPr>
              <a:t>FetchType.EAGER</a:t>
            </a:r>
            <a:endParaRPr lang="en-US" sz="2800" dirty="0">
              <a:latin typeface="Courier New" panose="02070309020205020404" pitchFamily="49" charset="0"/>
              <a:cs typeface="Courier New" panose="02070309020205020404" pitchFamily="49" charset="0"/>
            </a:endParaRPr>
          </a:p>
          <a:p>
            <a:pPr>
              <a:spcAft>
                <a:spcPts val="600"/>
              </a:spcAft>
            </a:pPr>
            <a:r>
              <a:rPr lang="en-US" sz="2800" dirty="0"/>
              <a:t>Not using </a:t>
            </a:r>
            <a:r>
              <a:rPr lang="en-US" sz="2800" dirty="0">
                <a:latin typeface="Courier New" panose="02070309020205020404" pitchFamily="49" charset="0"/>
                <a:cs typeface="Courier New" panose="02070309020205020404" pitchFamily="49" charset="0"/>
              </a:rPr>
              <a:t>JOIN FETCH </a:t>
            </a:r>
            <a:r>
              <a:rPr lang="en-US" sz="2800" dirty="0"/>
              <a:t>directive if necessary to avoid the N+1 problem.</a:t>
            </a:r>
          </a:p>
        </p:txBody>
      </p:sp>
    </p:spTree>
    <p:extLst>
      <p:ext uri="{BB962C8B-B14F-4D97-AF65-F5344CB8AC3E}">
        <p14:creationId xmlns:p14="http://schemas.microsoft.com/office/powerpoint/2010/main" val="8652833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fontScale="90000"/>
          </a:bodyPr>
          <a:lstStyle/>
          <a:p>
            <a:r>
              <a:rPr lang="en-US" dirty="0"/>
              <a:t>Mistake 6: Not offloading enough to the database</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2105696"/>
            <a:ext cx="9864000" cy="3632163"/>
          </a:xfrm>
        </p:spPr>
        <p:txBody>
          <a:bodyPr>
            <a:normAutofit/>
          </a:bodyPr>
          <a:lstStyle/>
          <a:p>
            <a:pPr>
              <a:spcAft>
                <a:spcPts val="600"/>
              </a:spcAft>
            </a:pPr>
            <a:r>
              <a:rPr lang="en-US" sz="2800" dirty="0"/>
              <a:t>The database is here to work for you!</a:t>
            </a:r>
          </a:p>
          <a:p>
            <a:pPr>
              <a:spcAft>
                <a:spcPts val="600"/>
              </a:spcAft>
            </a:pPr>
            <a:r>
              <a:rPr lang="en-US" sz="2800" dirty="0"/>
              <a:t>Don’t be afraid to use views, procedures, etc. with Hibernate.</a:t>
            </a:r>
          </a:p>
        </p:txBody>
      </p:sp>
    </p:spTree>
    <p:extLst>
      <p:ext uri="{BB962C8B-B14F-4D97-AF65-F5344CB8AC3E}">
        <p14:creationId xmlns:p14="http://schemas.microsoft.com/office/powerpoint/2010/main" val="42405031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1165950"/>
          </a:xfrm>
        </p:spPr>
        <p:txBody>
          <a:bodyPr anchor="t">
            <a:normAutofit fontScale="90000"/>
          </a:bodyPr>
          <a:lstStyle/>
          <a:p>
            <a:r>
              <a:rPr lang="en-US" dirty="0"/>
              <a:t>Mistake 7: Using a different database system in your tests</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2105696"/>
            <a:ext cx="9864000" cy="3632163"/>
          </a:xfrm>
        </p:spPr>
        <p:txBody>
          <a:bodyPr>
            <a:normAutofit/>
          </a:bodyPr>
          <a:lstStyle/>
          <a:p>
            <a:pPr>
              <a:spcAft>
                <a:spcPts val="600"/>
              </a:spcAft>
            </a:pPr>
            <a:r>
              <a:rPr lang="en-US" sz="2800" dirty="0"/>
              <a:t>No need for H2, use </a:t>
            </a:r>
            <a:r>
              <a:rPr lang="en-US" sz="2800" i="1" dirty="0" err="1"/>
              <a:t>Testcontainers</a:t>
            </a:r>
            <a:r>
              <a:rPr lang="en-US" sz="2800" dirty="0"/>
              <a:t> for integration tests.</a:t>
            </a:r>
          </a:p>
          <a:p>
            <a:pPr>
              <a:spcAft>
                <a:spcPts val="600"/>
              </a:spcAft>
            </a:pPr>
            <a:r>
              <a:rPr lang="en-US" sz="2800" dirty="0"/>
              <a:t>Ensures that your tests are representative for production.</a:t>
            </a:r>
          </a:p>
        </p:txBody>
      </p:sp>
    </p:spTree>
    <p:extLst>
      <p:ext uri="{BB962C8B-B14F-4D97-AF65-F5344CB8AC3E}">
        <p14:creationId xmlns:p14="http://schemas.microsoft.com/office/powerpoint/2010/main" val="28126242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a:bodyPr>
          <a:lstStyle/>
          <a:p>
            <a:r>
              <a:rPr lang="en-US" dirty="0"/>
              <a:t>Mistake 8: Not using read-only transactions</a:t>
            </a:r>
            <a:endParaRPr lang="en-US" dirty="0">
              <a:solidFill>
                <a:srgbClr val="FF0000"/>
              </a:solidFill>
            </a:endParaRP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2105696"/>
            <a:ext cx="9864000" cy="3632163"/>
          </a:xfrm>
        </p:spPr>
        <p:txBody>
          <a:bodyPr>
            <a:normAutofit/>
          </a:bodyPr>
          <a:lstStyle/>
          <a:p>
            <a:pPr>
              <a:spcAft>
                <a:spcPts val="600"/>
              </a:spcAft>
            </a:pPr>
            <a:r>
              <a:rPr lang="en-US" sz="2800" dirty="0"/>
              <a:t>If your use-case doesn’t require propagating changes to the database, use </a:t>
            </a:r>
            <a:r>
              <a:rPr lang="en-US" sz="2800" dirty="0">
                <a:latin typeface="Courier New" panose="02070309020205020404" pitchFamily="49" charset="0"/>
                <a:cs typeface="Courier New" panose="02070309020205020404" pitchFamily="49" charset="0"/>
              </a:rPr>
              <a:t>@Transactional(readOnly=true)</a:t>
            </a:r>
          </a:p>
          <a:p>
            <a:pPr>
              <a:spcAft>
                <a:spcPts val="600"/>
              </a:spcAft>
            </a:pPr>
            <a:r>
              <a:rPr lang="en-US" sz="2800" dirty="0"/>
              <a:t>It eliminates dirty-checking.</a:t>
            </a:r>
          </a:p>
          <a:p>
            <a:pPr>
              <a:spcAft>
                <a:spcPts val="600"/>
              </a:spcAft>
            </a:pPr>
            <a:r>
              <a:rPr lang="en-US" sz="2800" dirty="0"/>
              <a:t>It eliminates loading the entity in the persistence context.</a:t>
            </a:r>
          </a:p>
        </p:txBody>
      </p:sp>
    </p:spTree>
    <p:extLst>
      <p:ext uri="{BB962C8B-B14F-4D97-AF65-F5344CB8AC3E}">
        <p14:creationId xmlns:p14="http://schemas.microsoft.com/office/powerpoint/2010/main" val="2389961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a:bodyPr>
          <a:lstStyle/>
          <a:p>
            <a:r>
              <a:rPr lang="en-US" dirty="0"/>
              <a:t>What is what?</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1566420"/>
            <a:ext cx="9864000" cy="4171440"/>
          </a:xfrm>
        </p:spPr>
        <p:txBody>
          <a:bodyPr>
            <a:normAutofit/>
          </a:bodyPr>
          <a:lstStyle/>
          <a:p>
            <a:pPr>
              <a:spcAft>
                <a:spcPts val="600"/>
              </a:spcAft>
            </a:pPr>
            <a:r>
              <a:rPr lang="en-US" sz="2400" dirty="0"/>
              <a:t>JPA </a:t>
            </a:r>
            <a:endParaRPr lang="en-US" i="1" dirty="0"/>
          </a:p>
          <a:p>
            <a:pPr lvl="1">
              <a:spcAft>
                <a:spcPts val="600"/>
              </a:spcAft>
            </a:pPr>
            <a:r>
              <a:rPr lang="en-US" dirty="0"/>
              <a:t>Java Persistence API</a:t>
            </a:r>
          </a:p>
          <a:p>
            <a:pPr lvl="1">
              <a:spcAft>
                <a:spcPts val="600"/>
              </a:spcAft>
            </a:pPr>
            <a:r>
              <a:rPr lang="en-US" dirty="0"/>
              <a:t>Now named: Jakarta Persistence API</a:t>
            </a:r>
          </a:p>
          <a:p>
            <a:pPr lvl="1">
              <a:spcAft>
                <a:spcPts val="600"/>
              </a:spcAft>
            </a:pPr>
            <a:r>
              <a:rPr lang="en-US" dirty="0"/>
              <a:t>Specification and interfaces.</a:t>
            </a:r>
          </a:p>
          <a:p>
            <a:pPr>
              <a:spcAft>
                <a:spcPts val="600"/>
              </a:spcAft>
            </a:pPr>
            <a:r>
              <a:rPr lang="en-US" dirty="0"/>
              <a:t>Hibernate</a:t>
            </a:r>
          </a:p>
          <a:p>
            <a:pPr lvl="1">
              <a:spcAft>
                <a:spcPts val="600"/>
              </a:spcAft>
            </a:pPr>
            <a:r>
              <a:rPr lang="en-US" dirty="0"/>
              <a:t>Implementation of the JPA API.</a:t>
            </a:r>
          </a:p>
          <a:p>
            <a:pPr>
              <a:spcAft>
                <a:spcPts val="600"/>
              </a:spcAft>
            </a:pPr>
            <a:r>
              <a:rPr lang="en-US" dirty="0"/>
              <a:t>Spring Data JPA</a:t>
            </a:r>
          </a:p>
          <a:p>
            <a:pPr lvl="1">
              <a:spcAft>
                <a:spcPts val="600"/>
              </a:spcAft>
            </a:pPr>
            <a:r>
              <a:rPr lang="en-US" dirty="0"/>
              <a:t>Layer on top of JPA which makes interacting with JPA less cumbersome.</a:t>
            </a:r>
          </a:p>
          <a:p>
            <a:pPr lvl="1">
              <a:spcAft>
                <a:spcPts val="600"/>
              </a:spcAft>
            </a:pPr>
            <a:r>
              <a:rPr lang="en-US" dirty="0"/>
              <a:t>Uses Hibernate behind the scenes.</a:t>
            </a:r>
          </a:p>
        </p:txBody>
      </p:sp>
    </p:spTree>
    <p:extLst>
      <p:ext uri="{BB962C8B-B14F-4D97-AF65-F5344CB8AC3E}">
        <p14:creationId xmlns:p14="http://schemas.microsoft.com/office/powerpoint/2010/main" val="35557928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fontScale="90000"/>
          </a:bodyPr>
          <a:lstStyle/>
          <a:p>
            <a:r>
              <a:rPr lang="en-US" dirty="0"/>
              <a:t>Mistake 9: Not understanding </a:t>
            </a:r>
            <a:r>
              <a:rPr lang="en-US" dirty="0">
                <a:latin typeface="Courier New" panose="02070309020205020404" pitchFamily="49" charset="0"/>
                <a:cs typeface="Courier New" panose="02070309020205020404" pitchFamily="49" charset="0"/>
              </a:rPr>
              <a:t>@Transactional </a:t>
            </a:r>
            <a:r>
              <a:rPr lang="en-US" dirty="0"/>
              <a:t>semantics</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2105696"/>
            <a:ext cx="9864000" cy="3632163"/>
          </a:xfrm>
        </p:spPr>
        <p:txBody>
          <a:bodyPr>
            <a:normAutofit/>
          </a:bodyPr>
          <a:lstStyle/>
          <a:p>
            <a:pPr>
              <a:spcAft>
                <a:spcPts val="600"/>
              </a:spcAft>
            </a:pPr>
            <a:r>
              <a:rPr lang="en-US" sz="2800" dirty="0"/>
              <a:t>Spot the problems:</a:t>
            </a:r>
          </a:p>
          <a:p>
            <a:pPr lvl="1">
              <a:spcAft>
                <a:spcPts val="600"/>
              </a:spcAft>
            </a:pPr>
            <a:r>
              <a:rPr lang="en-US" sz="2400" dirty="0"/>
              <a:t>Demo: retrieve all comments</a:t>
            </a:r>
          </a:p>
          <a:p>
            <a:pPr lvl="1">
              <a:spcAft>
                <a:spcPts val="600"/>
              </a:spcAft>
            </a:pPr>
            <a:r>
              <a:rPr lang="en-US" sz="2400" dirty="0"/>
              <a:t>Demo: give managers a raise</a:t>
            </a:r>
            <a:endParaRPr lang="en-US" sz="2400" dirty="0">
              <a:solidFill>
                <a:srgbClr val="FF0000"/>
              </a:solidFill>
            </a:endParaRPr>
          </a:p>
        </p:txBody>
      </p:sp>
      <p:pic>
        <p:nvPicPr>
          <p:cNvPr id="4" name="Picture 2" descr="22,947 Demo Foto's, Afbeeldingen en Stock Fotografie - 123RF">
            <a:extLst>
              <a:ext uri="{FF2B5EF4-FFF2-40B4-BE49-F238E27FC236}">
                <a16:creationId xmlns:a16="http://schemas.microsoft.com/office/drawing/2014/main" id="{87FF1B22-1B3E-4538-B78C-F1254AD757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9668" y="5661520"/>
            <a:ext cx="1923011" cy="95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05711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fontScale="90000"/>
          </a:bodyPr>
          <a:lstStyle/>
          <a:p>
            <a:r>
              <a:rPr lang="en-US" dirty="0"/>
              <a:t>Mistake 9: Not understanding </a:t>
            </a:r>
            <a:r>
              <a:rPr lang="en-US" dirty="0">
                <a:latin typeface="Courier New" panose="02070309020205020404" pitchFamily="49" charset="0"/>
                <a:cs typeface="Courier New" panose="02070309020205020404" pitchFamily="49" charset="0"/>
              </a:rPr>
              <a:t>@Transactional </a:t>
            </a:r>
            <a:r>
              <a:rPr lang="en-US" dirty="0"/>
              <a:t>semantics</a:t>
            </a:r>
          </a:p>
        </p:txBody>
      </p:sp>
      <p:pic>
        <p:nvPicPr>
          <p:cNvPr id="2050" name="Picture 2" descr="A beginner's guide to entity state transitions with JPA and Hibernate -  Vlad Mihalcea">
            <a:extLst>
              <a:ext uri="{FF2B5EF4-FFF2-40B4-BE49-F238E27FC236}">
                <a16:creationId xmlns:a16="http://schemas.microsoft.com/office/drawing/2014/main" id="{381D251D-9E80-43FA-9B7D-273D35E189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0812" y="2108869"/>
            <a:ext cx="6810375" cy="433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09332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a:bodyPr>
          <a:lstStyle/>
          <a:p>
            <a:r>
              <a:rPr lang="en-US" dirty="0"/>
              <a:t>Mistake 10: Leaking entities to web layer</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2105696"/>
            <a:ext cx="9864000" cy="3632163"/>
          </a:xfrm>
        </p:spPr>
        <p:txBody>
          <a:bodyPr>
            <a:normAutofit/>
          </a:bodyPr>
          <a:lstStyle/>
          <a:p>
            <a:pPr>
              <a:spcAft>
                <a:spcPts val="600"/>
              </a:spcAft>
            </a:pPr>
            <a:r>
              <a:rPr lang="en-US" dirty="0"/>
              <a:t>Always map entities to a </a:t>
            </a:r>
            <a:r>
              <a:rPr lang="en-US" i="1" dirty="0"/>
              <a:t>data transfer object </a:t>
            </a:r>
            <a:r>
              <a:rPr lang="en-US" dirty="0"/>
              <a:t>(DTO).</a:t>
            </a:r>
          </a:p>
          <a:p>
            <a:pPr>
              <a:spcAft>
                <a:spcPts val="600"/>
              </a:spcAft>
            </a:pPr>
            <a:r>
              <a:rPr lang="en-US" dirty="0"/>
              <a:t>Avoid security leaks and have a separation between the database model and the web model.</a:t>
            </a:r>
          </a:p>
        </p:txBody>
      </p:sp>
    </p:spTree>
    <p:extLst>
      <p:ext uri="{BB962C8B-B14F-4D97-AF65-F5344CB8AC3E}">
        <p14:creationId xmlns:p14="http://schemas.microsoft.com/office/powerpoint/2010/main" val="32887740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fontScale="90000"/>
          </a:bodyPr>
          <a:lstStyle/>
          <a:p>
            <a:r>
              <a:rPr lang="en-US" dirty="0"/>
              <a:t>Mistake 11: Including lazy associations in </a:t>
            </a:r>
            <a:r>
              <a:rPr lang="en-US" dirty="0" err="1">
                <a:latin typeface="Courier New" panose="02070309020205020404" pitchFamily="49" charset="0"/>
                <a:cs typeface="Courier New" panose="02070309020205020404" pitchFamily="49" charset="0"/>
              </a:rPr>
              <a:t>toString</a:t>
            </a:r>
            <a:r>
              <a:rPr lang="en-US" dirty="0">
                <a:latin typeface="Courier New" panose="02070309020205020404" pitchFamily="49" charset="0"/>
                <a:cs typeface="Courier New" panose="02070309020205020404" pitchFamily="49" charset="0"/>
              </a:rPr>
              <a:t>()</a:t>
            </a:r>
            <a:r>
              <a:rPr lang="en-US" dirty="0"/>
              <a:t> of an entity</a:t>
            </a:r>
            <a:endParaRPr lang="en-US" dirty="0">
              <a:latin typeface="Courier New" panose="02070309020205020404" pitchFamily="49" charset="0"/>
              <a:cs typeface="Courier New" panose="02070309020205020404" pitchFamily="49" charset="0"/>
            </a:endParaRP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2105696"/>
            <a:ext cx="9864000" cy="3632163"/>
          </a:xfrm>
        </p:spPr>
        <p:txBody>
          <a:bodyPr>
            <a:normAutofit/>
          </a:bodyPr>
          <a:lstStyle/>
          <a:p>
            <a:pPr>
              <a:spcAft>
                <a:spcPts val="600"/>
              </a:spcAft>
            </a:pPr>
            <a:r>
              <a:rPr lang="en-US" dirty="0"/>
              <a:t>It forces Hibernate to retrieve (an otherwise lazy collection) whenever </a:t>
            </a:r>
            <a:r>
              <a:rPr lang="en-US" dirty="0" err="1">
                <a:latin typeface="Courier New" panose="02070309020205020404" pitchFamily="49" charset="0"/>
                <a:cs typeface="Courier New" panose="02070309020205020404" pitchFamily="49" charset="0"/>
              </a:rPr>
              <a:t>toString</a:t>
            </a:r>
            <a:r>
              <a:rPr lang="en-US" dirty="0">
                <a:latin typeface="Courier New" panose="02070309020205020404" pitchFamily="49" charset="0"/>
                <a:cs typeface="Courier New" panose="02070309020205020404" pitchFamily="49" charset="0"/>
              </a:rPr>
              <a:t>() </a:t>
            </a:r>
            <a:r>
              <a:rPr lang="en-US" dirty="0"/>
              <a:t>is called.</a:t>
            </a:r>
          </a:p>
          <a:p>
            <a:pPr>
              <a:spcAft>
                <a:spcPts val="600"/>
              </a:spcAft>
            </a:pPr>
            <a:r>
              <a:rPr lang="en-US" dirty="0"/>
              <a:t>With </a:t>
            </a:r>
            <a:r>
              <a:rPr lang="en-US" i="1" dirty="0"/>
              <a:t>Lombok</a:t>
            </a:r>
            <a:r>
              <a:rPr lang="en-US" dirty="0"/>
              <a:t> it’s easy to run into this with </a:t>
            </a:r>
            <a:r>
              <a:rPr lang="en-US" dirty="0">
                <a:latin typeface="Courier New" panose="02070309020205020404" pitchFamily="49" charset="0"/>
                <a:cs typeface="Courier New" panose="02070309020205020404" pitchFamily="49" charset="0"/>
              </a:rPr>
              <a:t>@ToString</a:t>
            </a:r>
            <a:r>
              <a:rPr lang="en-US" dirty="0"/>
              <a:t>.</a:t>
            </a:r>
          </a:p>
          <a:p>
            <a:pPr lvl="1">
              <a:spcAft>
                <a:spcPts val="600"/>
              </a:spcAft>
            </a:pPr>
            <a:r>
              <a:rPr lang="en-US" dirty="0"/>
              <a:t>Use </a:t>
            </a:r>
            <a:r>
              <a:rPr lang="en-US" dirty="0">
                <a:latin typeface="Courier New" panose="02070309020205020404" pitchFamily="49" charset="0"/>
                <a:cs typeface="Courier New" panose="02070309020205020404" pitchFamily="49" charset="0"/>
              </a:rPr>
              <a:t>@ToString.Exclude </a:t>
            </a:r>
            <a:r>
              <a:rPr lang="en-US" dirty="0"/>
              <a:t>on the lazy associations.</a:t>
            </a:r>
          </a:p>
          <a:p>
            <a:pPr lvl="1">
              <a:spcAft>
                <a:spcPts val="600"/>
              </a:spcAft>
            </a:pPr>
            <a:r>
              <a:rPr lang="en-US" dirty="0">
                <a:hlinkClick r:id="rId2"/>
              </a:rPr>
              <a:t>https://projectlombok.org/features/ToString</a:t>
            </a:r>
            <a:endParaRPr lang="en-US" dirty="0"/>
          </a:p>
        </p:txBody>
      </p:sp>
    </p:spTree>
    <p:extLst>
      <p:ext uri="{BB962C8B-B14F-4D97-AF65-F5344CB8AC3E}">
        <p14:creationId xmlns:p14="http://schemas.microsoft.com/office/powerpoint/2010/main" val="24683973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a:bodyPr>
          <a:lstStyle/>
          <a:p>
            <a:r>
              <a:rPr lang="en-US" dirty="0"/>
              <a:t>Mistake 12: Trusting Stack Overflow blindly</a:t>
            </a:r>
          </a:p>
        </p:txBody>
      </p:sp>
    </p:spTree>
    <p:extLst>
      <p:ext uri="{BB962C8B-B14F-4D97-AF65-F5344CB8AC3E}">
        <p14:creationId xmlns:p14="http://schemas.microsoft.com/office/powerpoint/2010/main" val="32632933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49AB3702-1810-764C-3BE9-C338CDB6A62F}"/>
              </a:ext>
            </a:extLst>
          </p:cNvPr>
          <p:cNvSpPr>
            <a:spLocks noGrp="1"/>
          </p:cNvSpPr>
          <p:nvPr>
            <p:ph type="title"/>
          </p:nvPr>
        </p:nvSpPr>
        <p:spPr>
          <a:xfrm>
            <a:off x="792000" y="1324801"/>
            <a:ext cx="10165560" cy="2358200"/>
          </a:xfrm>
        </p:spPr>
        <p:txBody>
          <a:bodyPr anchor="t">
            <a:normAutofit/>
          </a:bodyPr>
          <a:lstStyle/>
          <a:p>
            <a:r>
              <a:rPr lang="en-US" dirty="0"/>
              <a:t>Further resources</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402819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80C1126-AE06-6F45-5C34-548D61239155}"/>
              </a:ext>
            </a:extLst>
          </p:cNvPr>
          <p:cNvSpPr>
            <a:spLocks noGrp="1"/>
          </p:cNvSpPr>
          <p:nvPr>
            <p:ph type="title"/>
          </p:nvPr>
        </p:nvSpPr>
        <p:spPr/>
        <p:txBody>
          <a:bodyPr/>
          <a:lstStyle/>
          <a:p>
            <a:r>
              <a:rPr lang="en-US" dirty="0"/>
              <a:t>Further resources</a:t>
            </a:r>
          </a:p>
        </p:txBody>
      </p:sp>
      <p:sp>
        <p:nvSpPr>
          <p:cNvPr id="10" name="Text Placeholder 2">
            <a:extLst>
              <a:ext uri="{FF2B5EF4-FFF2-40B4-BE49-F238E27FC236}">
                <a16:creationId xmlns:a16="http://schemas.microsoft.com/office/drawing/2014/main" id="{7A69C3A1-EA48-682D-2DD6-89FB1C344D1E}"/>
              </a:ext>
            </a:extLst>
          </p:cNvPr>
          <p:cNvSpPr>
            <a:spLocks noGrp="1"/>
          </p:cNvSpPr>
          <p:nvPr>
            <p:ph type="body" sz="quarter" idx="10"/>
          </p:nvPr>
        </p:nvSpPr>
        <p:spPr>
          <a:xfrm>
            <a:off x="1296000" y="1612154"/>
            <a:ext cx="9864000" cy="4541108"/>
          </a:xfrm>
        </p:spPr>
        <p:txBody>
          <a:bodyPr>
            <a:normAutofit fontScale="92500" lnSpcReduction="10000"/>
          </a:bodyPr>
          <a:lstStyle/>
          <a:p>
            <a:r>
              <a:rPr lang="en-US" dirty="0"/>
              <a:t>Vlad </a:t>
            </a:r>
            <a:r>
              <a:rPr lang="en-US" dirty="0" err="1"/>
              <a:t>Micalcea</a:t>
            </a:r>
            <a:r>
              <a:rPr lang="en-US" dirty="0"/>
              <a:t> (Hibernate contributor and expert)</a:t>
            </a:r>
          </a:p>
          <a:p>
            <a:pPr lvl="1"/>
            <a:r>
              <a:rPr lang="en-US" dirty="0">
                <a:hlinkClick r:id="rId2"/>
              </a:rPr>
              <a:t>https://vladmihalcea.com/</a:t>
            </a:r>
            <a:endParaRPr lang="en-US" dirty="0"/>
          </a:p>
          <a:p>
            <a:pPr lvl="1"/>
            <a:r>
              <a:rPr lang="en-US" dirty="0">
                <a:hlinkClick r:id="rId3"/>
              </a:rPr>
              <a:t>https://vladmihalcea.com/the-open-session-in-view-anti-pattern/</a:t>
            </a:r>
            <a:endParaRPr lang="en-US" dirty="0"/>
          </a:p>
          <a:p>
            <a:pPr lvl="1"/>
            <a:r>
              <a:rPr lang="en-US" dirty="0">
                <a:hlinkClick r:id="rId4"/>
              </a:rPr>
              <a:t>https://vladmihalcea.com/eager-fetching-is-a-code-smell/</a:t>
            </a:r>
            <a:endParaRPr lang="en-US" dirty="0"/>
          </a:p>
          <a:p>
            <a:r>
              <a:rPr lang="en-US" dirty="0"/>
              <a:t>Hibernate User Guide</a:t>
            </a:r>
          </a:p>
          <a:p>
            <a:pPr lvl="1"/>
            <a:r>
              <a:rPr lang="en-US" dirty="0">
                <a:hlinkClick r:id="rId5"/>
              </a:rPr>
              <a:t>https://docs.jboss.org/hibernate/orm/current/userguide/html_single/Hibernate_User_Guide.html</a:t>
            </a:r>
            <a:endParaRPr lang="en-US" dirty="0"/>
          </a:p>
          <a:p>
            <a:r>
              <a:rPr lang="en-US" dirty="0"/>
              <a:t>JPA specification</a:t>
            </a:r>
          </a:p>
          <a:p>
            <a:pPr lvl="1"/>
            <a:r>
              <a:rPr lang="en-US" dirty="0">
                <a:hlinkClick r:id="rId6"/>
              </a:rPr>
              <a:t>https://jakarta.ee/specifications/persistence/3.0/jakarta-persistence-spec-3.0.html</a:t>
            </a:r>
            <a:endParaRPr lang="en-US" dirty="0"/>
          </a:p>
          <a:p>
            <a:r>
              <a:rPr lang="en-US" dirty="0"/>
              <a:t>How does Spring Transactional work?</a:t>
            </a:r>
          </a:p>
          <a:p>
            <a:pPr lvl="1"/>
            <a:r>
              <a:rPr lang="en-US" dirty="0">
                <a:hlinkClick r:id="rId7"/>
              </a:rPr>
              <a:t>https://dzone.com/articles/how-does-spring-transactional</a:t>
            </a:r>
            <a:endParaRPr lang="en-US" dirty="0"/>
          </a:p>
          <a:p>
            <a:r>
              <a:rPr lang="en-US" dirty="0"/>
              <a:t>JPA Join Types</a:t>
            </a:r>
          </a:p>
          <a:p>
            <a:pPr lvl="1"/>
            <a:r>
              <a:rPr lang="en-US" dirty="0">
                <a:hlinkClick r:id="rId8"/>
              </a:rPr>
              <a:t>https://www.baeldung.com/jpa-join-types</a:t>
            </a:r>
            <a:endParaRPr lang="en-US" dirty="0"/>
          </a:p>
        </p:txBody>
      </p:sp>
    </p:spTree>
    <p:extLst>
      <p:ext uri="{BB962C8B-B14F-4D97-AF65-F5344CB8AC3E}">
        <p14:creationId xmlns:p14="http://schemas.microsoft.com/office/powerpoint/2010/main" val="28893875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CFFFA376-4A7D-6CBF-4450-464FD022CD12}"/>
              </a:ext>
            </a:extLst>
          </p:cNvPr>
          <p:cNvSpPr>
            <a:spLocks noGrp="1"/>
          </p:cNvSpPr>
          <p:nvPr>
            <p:ph type="ctrTitle"/>
          </p:nvPr>
        </p:nvSpPr>
        <p:spPr/>
        <p:txBody>
          <a:bodyPr/>
          <a:lstStyle/>
          <a:p>
            <a:r>
              <a:rPr lang="en-US" dirty="0"/>
              <a:t>Questions?</a:t>
            </a:r>
          </a:p>
        </p:txBody>
      </p:sp>
    </p:spTree>
    <p:extLst>
      <p:ext uri="{BB962C8B-B14F-4D97-AF65-F5344CB8AC3E}">
        <p14:creationId xmlns:p14="http://schemas.microsoft.com/office/powerpoint/2010/main" val="292513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49AB3702-1810-764C-3BE9-C338CDB6A62F}"/>
              </a:ext>
            </a:extLst>
          </p:cNvPr>
          <p:cNvSpPr>
            <a:spLocks noGrp="1"/>
          </p:cNvSpPr>
          <p:nvPr>
            <p:ph type="title"/>
          </p:nvPr>
        </p:nvSpPr>
        <p:spPr>
          <a:xfrm>
            <a:off x="792000" y="1324801"/>
            <a:ext cx="10165560" cy="2358200"/>
          </a:xfrm>
        </p:spPr>
        <p:txBody>
          <a:bodyPr anchor="t">
            <a:normAutofit/>
          </a:bodyPr>
          <a:lstStyle/>
          <a:p>
            <a:r>
              <a:rPr lang="en-US" dirty="0"/>
              <a:t>Transaction management</a:t>
            </a:r>
            <a:endParaRPr lang="en-US" dirty="0">
              <a:latin typeface="Courier New" panose="02070309020205020404" pitchFamily="49" charset="0"/>
              <a:cs typeface="Courier New" panose="02070309020205020404" pitchFamily="49" charset="0"/>
            </a:endParaRPr>
          </a:p>
        </p:txBody>
      </p:sp>
      <p:sp>
        <p:nvSpPr>
          <p:cNvPr id="5" name="Text Placeholder 2">
            <a:extLst>
              <a:ext uri="{FF2B5EF4-FFF2-40B4-BE49-F238E27FC236}">
                <a16:creationId xmlns:a16="http://schemas.microsoft.com/office/drawing/2014/main" id="{A2841863-9A1B-4B60-A9FA-907C9A890AE1}"/>
              </a:ext>
            </a:extLst>
          </p:cNvPr>
          <p:cNvSpPr>
            <a:spLocks noGrp="1"/>
          </p:cNvSpPr>
          <p:nvPr>
            <p:ph type="body" idx="1"/>
          </p:nvPr>
        </p:nvSpPr>
        <p:spPr>
          <a:xfrm>
            <a:off x="792000" y="3894246"/>
            <a:ext cx="6861600" cy="1500187"/>
          </a:xfrm>
        </p:spPr>
        <p:txBody>
          <a:bodyPr/>
          <a:lstStyle/>
          <a:p>
            <a:r>
              <a:rPr lang="en-US" dirty="0"/>
              <a:t>How does Spring manage transactions and how does it map to JPA/Hibernate?</a:t>
            </a:r>
          </a:p>
        </p:txBody>
      </p:sp>
    </p:spTree>
    <p:extLst>
      <p:ext uri="{BB962C8B-B14F-4D97-AF65-F5344CB8AC3E}">
        <p14:creationId xmlns:p14="http://schemas.microsoft.com/office/powerpoint/2010/main" val="492372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01C668-FCAA-45E3-ADC0-86E2C4B0455B}"/>
              </a:ext>
            </a:extLst>
          </p:cNvPr>
          <p:cNvSpPr>
            <a:spLocks noGrp="1"/>
          </p:cNvSpPr>
          <p:nvPr>
            <p:ph type="title"/>
          </p:nvPr>
        </p:nvSpPr>
        <p:spPr/>
        <p:txBody>
          <a:bodyPr/>
          <a:lstStyle/>
          <a:p>
            <a:r>
              <a:rPr lang="nl-BE" dirty="0" err="1"/>
              <a:t>EntityManager</a:t>
            </a:r>
            <a:r>
              <a:rPr lang="nl-BE" dirty="0"/>
              <a:t> </a:t>
            </a:r>
            <a:r>
              <a:rPr lang="nl-BE" dirty="0" err="1"/>
              <a:t>vs</a:t>
            </a:r>
            <a:r>
              <a:rPr lang="nl-BE" dirty="0"/>
              <a:t> </a:t>
            </a:r>
            <a:r>
              <a:rPr lang="nl-BE" dirty="0" err="1"/>
              <a:t>Session</a:t>
            </a:r>
            <a:endParaRPr lang="nl-NL" dirty="0"/>
          </a:p>
        </p:txBody>
      </p:sp>
      <p:pic>
        <p:nvPicPr>
          <p:cNvPr id="6146" name="Picture 2" descr="Hibernate Tutorial(1) - Basic Concepts - Shaun Blog | Developer | Java">
            <a:extLst>
              <a:ext uri="{FF2B5EF4-FFF2-40B4-BE49-F238E27FC236}">
                <a16:creationId xmlns:a16="http://schemas.microsoft.com/office/drawing/2014/main" id="{CFB9CB21-DCA3-4E72-86F6-28E09C5F434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686" t="17396" r="8443" b="41667"/>
          <a:stretch/>
        </p:blipFill>
        <p:spPr bwMode="auto">
          <a:xfrm>
            <a:off x="902762" y="2016000"/>
            <a:ext cx="10386475" cy="4064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1873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01C668-FCAA-45E3-ADC0-86E2C4B0455B}"/>
              </a:ext>
            </a:extLst>
          </p:cNvPr>
          <p:cNvSpPr>
            <a:spLocks noGrp="1"/>
          </p:cNvSpPr>
          <p:nvPr>
            <p:ph type="title"/>
          </p:nvPr>
        </p:nvSpPr>
        <p:spPr/>
        <p:txBody>
          <a:bodyPr/>
          <a:lstStyle/>
          <a:p>
            <a:r>
              <a:rPr lang="nl-BE" dirty="0" err="1"/>
              <a:t>Persistence</a:t>
            </a:r>
            <a:r>
              <a:rPr lang="nl-BE" dirty="0"/>
              <a:t> context</a:t>
            </a:r>
            <a:endParaRPr lang="nl-NL" dirty="0"/>
          </a:p>
        </p:txBody>
      </p:sp>
      <p:sp>
        <p:nvSpPr>
          <p:cNvPr id="4" name="Tijdelijke aanduiding voor tekst 2">
            <a:extLst>
              <a:ext uri="{FF2B5EF4-FFF2-40B4-BE49-F238E27FC236}">
                <a16:creationId xmlns:a16="http://schemas.microsoft.com/office/drawing/2014/main" id="{20533200-8A9F-49EA-A57A-2EF7730365C5}"/>
              </a:ext>
            </a:extLst>
          </p:cNvPr>
          <p:cNvSpPr>
            <a:spLocks noGrp="1"/>
          </p:cNvSpPr>
          <p:nvPr>
            <p:ph type="body" sz="quarter" idx="10"/>
          </p:nvPr>
        </p:nvSpPr>
        <p:spPr/>
        <p:txBody>
          <a:bodyPr>
            <a:normAutofit fontScale="92500"/>
          </a:bodyPr>
          <a:lstStyle/>
          <a:p>
            <a:r>
              <a:rPr lang="nl-NL" dirty="0"/>
              <a:t>The </a:t>
            </a:r>
            <a:r>
              <a:rPr lang="nl-NL" dirty="0" err="1"/>
              <a:t>persistence</a:t>
            </a:r>
            <a:r>
              <a:rPr lang="nl-NL" dirty="0"/>
              <a:t> context tracks </a:t>
            </a:r>
            <a:r>
              <a:rPr lang="nl-NL" dirty="0" err="1"/>
              <a:t>the</a:t>
            </a:r>
            <a:r>
              <a:rPr lang="nl-NL" dirty="0"/>
              <a:t> </a:t>
            </a:r>
            <a:r>
              <a:rPr lang="nl-NL" dirty="0" err="1"/>
              <a:t>entities</a:t>
            </a:r>
            <a:r>
              <a:rPr lang="nl-NL" dirty="0"/>
              <a:t> in memory (</a:t>
            </a:r>
            <a:r>
              <a:rPr lang="nl-NL" dirty="0" err="1"/>
              <a:t>the</a:t>
            </a:r>
            <a:r>
              <a:rPr lang="nl-NL" dirty="0"/>
              <a:t> first level cache)</a:t>
            </a:r>
          </a:p>
          <a:p>
            <a:r>
              <a:rPr lang="nl-NL" dirty="0"/>
              <a:t>In JPA: </a:t>
            </a:r>
            <a:r>
              <a:rPr lang="nl-NL" dirty="0" err="1">
                <a:latin typeface="Courier New" panose="02070309020205020404" pitchFamily="49" charset="0"/>
                <a:cs typeface="Courier New" panose="02070309020205020404" pitchFamily="49" charset="0"/>
              </a:rPr>
              <a:t>EntityManager</a:t>
            </a:r>
            <a:endParaRPr lang="nl-NL" dirty="0">
              <a:latin typeface="Courier New" panose="02070309020205020404" pitchFamily="49" charset="0"/>
              <a:cs typeface="Courier New" panose="02070309020205020404" pitchFamily="49" charset="0"/>
            </a:endParaRPr>
          </a:p>
          <a:p>
            <a:r>
              <a:rPr lang="nl-NL" dirty="0"/>
              <a:t>In </a:t>
            </a:r>
            <a:r>
              <a:rPr lang="nl-NL" dirty="0" err="1"/>
              <a:t>Hibernate</a:t>
            </a:r>
            <a:r>
              <a:rPr lang="nl-NL" dirty="0"/>
              <a:t>: </a:t>
            </a:r>
            <a:r>
              <a:rPr lang="nl-NL" dirty="0" err="1">
                <a:latin typeface="Courier New" panose="02070309020205020404" pitchFamily="49" charset="0"/>
                <a:cs typeface="Courier New" panose="02070309020205020404" pitchFamily="49" charset="0"/>
              </a:rPr>
              <a:t>Session</a:t>
            </a:r>
            <a:endParaRPr lang="nl-NL" dirty="0">
              <a:latin typeface="Courier New" panose="02070309020205020404" pitchFamily="49" charset="0"/>
              <a:cs typeface="Courier New" panose="02070309020205020404" pitchFamily="49" charset="0"/>
            </a:endParaRPr>
          </a:p>
          <a:p>
            <a:r>
              <a:rPr lang="nl-NL" dirty="0"/>
              <a:t>A database </a:t>
            </a:r>
            <a:r>
              <a:rPr lang="nl-NL" dirty="0" err="1"/>
              <a:t>connection</a:t>
            </a:r>
            <a:r>
              <a:rPr lang="nl-NL" dirty="0"/>
              <a:t> is </a:t>
            </a:r>
            <a:r>
              <a:rPr lang="nl-NL" dirty="0" err="1"/>
              <a:t>bound</a:t>
            </a:r>
            <a:r>
              <a:rPr lang="nl-NL" dirty="0"/>
              <a:t> </a:t>
            </a:r>
            <a:r>
              <a:rPr lang="nl-NL" dirty="0" err="1"/>
              <a:t>to</a:t>
            </a:r>
            <a:r>
              <a:rPr lang="nl-NL" dirty="0"/>
              <a:t> a </a:t>
            </a:r>
            <a:r>
              <a:rPr lang="nl-NL" dirty="0" err="1">
                <a:latin typeface="Courier New" panose="02070309020205020404" pitchFamily="49" charset="0"/>
                <a:cs typeface="Courier New" panose="02070309020205020404" pitchFamily="49" charset="0"/>
              </a:rPr>
              <a:t>Session</a:t>
            </a:r>
            <a:r>
              <a:rPr lang="nl-NL" dirty="0"/>
              <a:t>.</a:t>
            </a:r>
          </a:p>
          <a:p>
            <a:r>
              <a:rPr lang="nl-NL" dirty="0"/>
              <a:t>A </a:t>
            </a:r>
            <a:r>
              <a:rPr lang="nl-NL" dirty="0" err="1">
                <a:latin typeface="Courier New" panose="02070309020205020404" pitchFamily="49" charset="0"/>
                <a:cs typeface="Courier New" panose="02070309020205020404" pitchFamily="49" charset="0"/>
              </a:rPr>
              <a:t>Session</a:t>
            </a:r>
            <a:r>
              <a:rPr lang="nl-NL" dirty="0"/>
              <a:t> </a:t>
            </a:r>
            <a:r>
              <a:rPr lang="nl-NL" dirty="0" err="1"/>
              <a:t>can</a:t>
            </a:r>
            <a:r>
              <a:rPr lang="nl-NL" dirty="0"/>
              <a:t> span multiple transactions.</a:t>
            </a:r>
          </a:p>
          <a:p>
            <a:pPr lvl="1"/>
            <a:r>
              <a:rPr lang="nl-NL" dirty="0"/>
              <a:t>Open </a:t>
            </a:r>
            <a:r>
              <a:rPr lang="nl-NL" dirty="0" err="1"/>
              <a:t>Session</a:t>
            </a:r>
            <a:r>
              <a:rPr lang="nl-NL" dirty="0"/>
              <a:t> In View (a </a:t>
            </a:r>
            <a:r>
              <a:rPr lang="nl-NL" dirty="0" err="1">
                <a:latin typeface="Courier New" panose="02070309020205020404" pitchFamily="49" charset="0"/>
                <a:cs typeface="Courier New" panose="02070309020205020404" pitchFamily="49" charset="0"/>
              </a:rPr>
              <a:t>Session</a:t>
            </a:r>
            <a:r>
              <a:rPr lang="nl-NL" dirty="0"/>
              <a:t> per </a:t>
            </a:r>
            <a:r>
              <a:rPr lang="nl-NL" dirty="0" err="1"/>
              <a:t>request</a:t>
            </a:r>
            <a:r>
              <a:rPr lang="nl-NL" dirty="0"/>
              <a:t>)</a:t>
            </a:r>
          </a:p>
          <a:p>
            <a:r>
              <a:rPr lang="nl-NL" dirty="0"/>
              <a:t>A </a:t>
            </a:r>
            <a:r>
              <a:rPr lang="nl-NL" dirty="0" err="1">
                <a:latin typeface="Courier New" panose="02070309020205020404" pitchFamily="49" charset="0"/>
                <a:cs typeface="Courier New" panose="02070309020205020404" pitchFamily="49" charset="0"/>
              </a:rPr>
              <a:t>Session</a:t>
            </a:r>
            <a:r>
              <a:rPr lang="nl-NL" dirty="0"/>
              <a:t> </a:t>
            </a:r>
            <a:r>
              <a:rPr lang="nl-NL" dirty="0" err="1"/>
              <a:t>can</a:t>
            </a:r>
            <a:r>
              <a:rPr lang="nl-NL" dirty="0"/>
              <a:t> span a single business </a:t>
            </a:r>
            <a:r>
              <a:rPr lang="nl-NL" dirty="0" err="1"/>
              <a:t>use</a:t>
            </a:r>
            <a:r>
              <a:rPr lang="nl-NL" dirty="0"/>
              <a:t> case/transaction.</a:t>
            </a:r>
          </a:p>
          <a:p>
            <a:pPr lvl="1"/>
            <a:r>
              <a:rPr lang="nl-NL" dirty="0"/>
              <a:t>“Transaction </a:t>
            </a:r>
            <a:r>
              <a:rPr lang="nl-NL" dirty="0" err="1"/>
              <a:t>Scoped</a:t>
            </a:r>
            <a:r>
              <a:rPr lang="nl-NL" dirty="0"/>
              <a:t> </a:t>
            </a:r>
            <a:r>
              <a:rPr lang="nl-NL" dirty="0" err="1"/>
              <a:t>Persistence</a:t>
            </a:r>
            <a:r>
              <a:rPr lang="nl-NL" dirty="0"/>
              <a:t> Context”</a:t>
            </a:r>
          </a:p>
          <a:p>
            <a:pPr lvl="1"/>
            <a:r>
              <a:rPr lang="nl-NL" dirty="0"/>
              <a:t>A new </a:t>
            </a:r>
            <a:r>
              <a:rPr lang="nl-NL" dirty="0" err="1">
                <a:latin typeface="Courier New" panose="02070309020205020404" pitchFamily="49" charset="0"/>
                <a:cs typeface="Courier New" panose="02070309020205020404" pitchFamily="49" charset="0"/>
              </a:rPr>
              <a:t>Session</a:t>
            </a:r>
            <a:r>
              <a:rPr lang="nl-NL" dirty="0"/>
              <a:t>/</a:t>
            </a:r>
            <a:r>
              <a:rPr lang="nl-NL" dirty="0" err="1">
                <a:latin typeface="Courier New" panose="02070309020205020404" pitchFamily="49" charset="0"/>
                <a:cs typeface="Courier New" panose="02070309020205020404" pitchFamily="49" charset="0"/>
              </a:rPr>
              <a:t>EntityManager</a:t>
            </a:r>
            <a:r>
              <a:rPr lang="nl-NL" dirty="0"/>
              <a:t> per transaction.</a:t>
            </a:r>
          </a:p>
          <a:p>
            <a:pPr lvl="1"/>
            <a:r>
              <a:rPr lang="nl-NL" dirty="0">
                <a:latin typeface="Courier New" panose="02070309020205020404" pitchFamily="49" charset="0"/>
                <a:cs typeface="Courier New" panose="02070309020205020404" pitchFamily="49" charset="0"/>
              </a:rPr>
              <a:t>@Transactional</a:t>
            </a:r>
          </a:p>
          <a:p>
            <a:pPr marL="0" indent="0">
              <a:buNone/>
            </a:pPr>
            <a:endParaRPr lang="nl-NL" dirty="0"/>
          </a:p>
        </p:txBody>
      </p:sp>
      <p:pic>
        <p:nvPicPr>
          <p:cNvPr id="5" name="Picture 2" descr="Hibernate Tutorial(1) - Basic Concepts - Shaun Blog | Developer | Java">
            <a:extLst>
              <a:ext uri="{FF2B5EF4-FFF2-40B4-BE49-F238E27FC236}">
                <a16:creationId xmlns:a16="http://schemas.microsoft.com/office/drawing/2014/main" id="{91320E94-7F68-46ED-8EFF-AC103B0304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686" t="17396" r="8443" b="41667"/>
          <a:stretch/>
        </p:blipFill>
        <p:spPr bwMode="auto">
          <a:xfrm>
            <a:off x="8022733" y="5332144"/>
            <a:ext cx="3311579" cy="1296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2498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a:bodyPr>
          <a:lstStyle/>
          <a:p>
            <a:r>
              <a:rPr lang="en-US" dirty="0"/>
              <a:t>Who does what?</a:t>
            </a:r>
          </a:p>
        </p:txBody>
      </p:sp>
      <p:graphicFrame>
        <p:nvGraphicFramePr>
          <p:cNvPr id="4" name="Tabel 4">
            <a:extLst>
              <a:ext uri="{FF2B5EF4-FFF2-40B4-BE49-F238E27FC236}">
                <a16:creationId xmlns:a16="http://schemas.microsoft.com/office/drawing/2014/main" id="{CD948DDD-1E62-420D-AE42-CA0BD9689983}"/>
              </a:ext>
            </a:extLst>
          </p:cNvPr>
          <p:cNvGraphicFramePr>
            <a:graphicFrameLocks noGrp="1"/>
          </p:cNvGraphicFramePr>
          <p:nvPr>
            <p:extLst>
              <p:ext uri="{D42A27DB-BD31-4B8C-83A1-F6EECF244321}">
                <p14:modId xmlns:p14="http://schemas.microsoft.com/office/powerpoint/2010/main" val="2766076668"/>
              </p:ext>
            </p:extLst>
          </p:nvPr>
        </p:nvGraphicFramePr>
        <p:xfrm>
          <a:off x="2279910" y="1938726"/>
          <a:ext cx="7160304" cy="2995002"/>
        </p:xfrm>
        <a:graphic>
          <a:graphicData uri="http://schemas.openxmlformats.org/drawingml/2006/table">
            <a:tbl>
              <a:tblPr firstRow="1" bandRow="1">
                <a:tableStyleId>{5C22544A-7EE6-4342-B048-85BDC9FD1C3A}</a:tableStyleId>
              </a:tblPr>
              <a:tblGrid>
                <a:gridCol w="3582432">
                  <a:extLst>
                    <a:ext uri="{9D8B030D-6E8A-4147-A177-3AD203B41FA5}">
                      <a16:colId xmlns:a16="http://schemas.microsoft.com/office/drawing/2014/main" val="1692946377"/>
                    </a:ext>
                  </a:extLst>
                </a:gridCol>
                <a:gridCol w="3577872">
                  <a:extLst>
                    <a:ext uri="{9D8B030D-6E8A-4147-A177-3AD203B41FA5}">
                      <a16:colId xmlns:a16="http://schemas.microsoft.com/office/drawing/2014/main" val="1475267231"/>
                    </a:ext>
                  </a:extLst>
                </a:gridCol>
              </a:tblGrid>
              <a:tr h="438207">
                <a:tc>
                  <a:txBody>
                    <a:bodyPr/>
                    <a:lstStyle/>
                    <a:p>
                      <a:pPr algn="l"/>
                      <a:r>
                        <a:rPr lang="nl-BE" dirty="0" err="1"/>
                        <a:t>What</a:t>
                      </a:r>
                      <a:r>
                        <a:rPr lang="nl-BE" dirty="0"/>
                        <a:t>?</a:t>
                      </a:r>
                      <a:endParaRPr lang="nl-NL" dirty="0"/>
                    </a:p>
                  </a:txBody>
                  <a:tcPr/>
                </a:tc>
                <a:tc>
                  <a:txBody>
                    <a:bodyPr/>
                    <a:lstStyle/>
                    <a:p>
                      <a:pPr algn="l"/>
                      <a:r>
                        <a:rPr lang="nl-BE" dirty="0"/>
                        <a:t>Project</a:t>
                      </a:r>
                      <a:endParaRPr lang="nl-NL" dirty="0"/>
                    </a:p>
                  </a:txBody>
                  <a:tcPr/>
                </a:tc>
                <a:extLst>
                  <a:ext uri="{0D108BD9-81ED-4DB2-BD59-A6C34878D82A}">
                    <a16:rowId xmlns:a16="http://schemas.microsoft.com/office/drawing/2014/main" val="1242408171"/>
                  </a:ext>
                </a:extLst>
              </a:tr>
              <a:tr h="358103">
                <a:tc>
                  <a:txBody>
                    <a:bodyPr/>
                    <a:lstStyle/>
                    <a:p>
                      <a:pPr algn="l"/>
                      <a:r>
                        <a:rPr lang="nl-BE" dirty="0" err="1">
                          <a:latin typeface="Courier New" panose="02070309020205020404" pitchFamily="49" charset="0"/>
                          <a:cs typeface="Courier New" panose="02070309020205020404" pitchFamily="49" charset="0"/>
                        </a:rPr>
                        <a:t>EntityManager</a:t>
                      </a:r>
                      <a:endParaRPr lang="nl-NL" dirty="0">
                        <a:latin typeface="Courier New" panose="02070309020205020404" pitchFamily="49" charset="0"/>
                        <a:cs typeface="Courier New" panose="02070309020205020404" pitchFamily="49" charset="0"/>
                      </a:endParaRPr>
                    </a:p>
                  </a:txBody>
                  <a:tcPr/>
                </a:tc>
                <a:tc>
                  <a:txBody>
                    <a:bodyPr/>
                    <a:lstStyle/>
                    <a:p>
                      <a:pPr algn="l"/>
                      <a:r>
                        <a:rPr lang="nl-BE" dirty="0"/>
                        <a:t>JPA</a:t>
                      </a:r>
                      <a:endParaRPr lang="nl-NL" dirty="0"/>
                    </a:p>
                  </a:txBody>
                  <a:tcPr/>
                </a:tc>
                <a:extLst>
                  <a:ext uri="{0D108BD9-81ED-4DB2-BD59-A6C34878D82A}">
                    <a16:rowId xmlns:a16="http://schemas.microsoft.com/office/drawing/2014/main" val="3542102622"/>
                  </a:ext>
                </a:extLst>
              </a:tr>
              <a:tr h="438207">
                <a:tc>
                  <a:txBody>
                    <a:bodyPr/>
                    <a:lstStyle/>
                    <a:p>
                      <a:pPr algn="l"/>
                      <a:r>
                        <a:rPr lang="nl-BE" dirty="0" err="1">
                          <a:latin typeface="Courier New" panose="02070309020205020404" pitchFamily="49" charset="0"/>
                          <a:cs typeface="Courier New" panose="02070309020205020404" pitchFamily="49" charset="0"/>
                        </a:rPr>
                        <a:t>Session</a:t>
                      </a:r>
                      <a:endParaRPr lang="nl-NL" dirty="0">
                        <a:latin typeface="Courier New" panose="02070309020205020404" pitchFamily="49" charset="0"/>
                        <a:cs typeface="Courier New" panose="02070309020205020404" pitchFamily="49" charset="0"/>
                      </a:endParaRPr>
                    </a:p>
                  </a:txBody>
                  <a:tcPr/>
                </a:tc>
                <a:tc>
                  <a:txBody>
                    <a:bodyPr/>
                    <a:lstStyle/>
                    <a:p>
                      <a:pPr algn="l"/>
                      <a:r>
                        <a:rPr lang="nl-BE" dirty="0" err="1"/>
                        <a:t>Hibernate</a:t>
                      </a:r>
                      <a:endParaRPr lang="nl-NL" dirty="0"/>
                    </a:p>
                  </a:txBody>
                  <a:tcPr/>
                </a:tc>
                <a:extLst>
                  <a:ext uri="{0D108BD9-81ED-4DB2-BD59-A6C34878D82A}">
                    <a16:rowId xmlns:a16="http://schemas.microsoft.com/office/drawing/2014/main" val="2801374480"/>
                  </a:ext>
                </a:extLst>
              </a:tr>
              <a:tr h="438207">
                <a:tc>
                  <a:txBody>
                    <a:bodyPr/>
                    <a:lstStyle/>
                    <a:p>
                      <a:pPr algn="l"/>
                      <a:r>
                        <a:rPr lang="nl-BE" dirty="0" err="1">
                          <a:latin typeface="Courier New" panose="02070309020205020404" pitchFamily="49" charset="0"/>
                          <a:cs typeface="Courier New" panose="02070309020205020404" pitchFamily="49" charset="0"/>
                        </a:rPr>
                        <a:t>CrudRepository</a:t>
                      </a:r>
                      <a:endParaRPr lang="nl-NL" dirty="0">
                        <a:latin typeface="Courier New" panose="02070309020205020404" pitchFamily="49" charset="0"/>
                        <a:cs typeface="Courier New" panose="02070309020205020404" pitchFamily="49" charset="0"/>
                      </a:endParaRPr>
                    </a:p>
                  </a:txBody>
                  <a:tcPr/>
                </a:tc>
                <a:tc>
                  <a:txBody>
                    <a:bodyPr/>
                    <a:lstStyle/>
                    <a:p>
                      <a:pPr algn="l"/>
                      <a:r>
                        <a:rPr lang="nl-BE" dirty="0"/>
                        <a:t>Spring Data JPA</a:t>
                      </a:r>
                      <a:endParaRPr lang="nl-NL" dirty="0"/>
                    </a:p>
                  </a:txBody>
                  <a:tcPr/>
                </a:tc>
                <a:extLst>
                  <a:ext uri="{0D108BD9-81ED-4DB2-BD59-A6C34878D82A}">
                    <a16:rowId xmlns:a16="http://schemas.microsoft.com/office/drawing/2014/main" val="791604686"/>
                  </a:ext>
                </a:extLst>
              </a:tr>
              <a:tr h="438207">
                <a:tc>
                  <a:txBody>
                    <a:bodyPr/>
                    <a:lstStyle/>
                    <a:p>
                      <a:pPr algn="l"/>
                      <a:r>
                        <a:rPr lang="nl-BE" dirty="0">
                          <a:latin typeface="Courier New" panose="02070309020205020404" pitchFamily="49" charset="0"/>
                          <a:cs typeface="Courier New" panose="02070309020205020404" pitchFamily="49" charset="0"/>
                        </a:rPr>
                        <a:t>@Transactional</a:t>
                      </a:r>
                      <a:endParaRPr lang="nl-NL" dirty="0">
                        <a:latin typeface="Courier New" panose="02070309020205020404" pitchFamily="49" charset="0"/>
                        <a:cs typeface="Courier New" panose="02070309020205020404" pitchFamily="49" charset="0"/>
                      </a:endParaRPr>
                    </a:p>
                  </a:txBody>
                  <a:tcPr/>
                </a:tc>
                <a:tc>
                  <a:txBody>
                    <a:bodyPr/>
                    <a:lstStyle/>
                    <a:p>
                      <a:pPr algn="l"/>
                      <a:r>
                        <a:rPr lang="nl-BE" dirty="0"/>
                        <a:t>Spring Transaction</a:t>
                      </a:r>
                      <a:endParaRPr lang="nl-NL" dirty="0"/>
                    </a:p>
                  </a:txBody>
                  <a:tcPr/>
                </a:tc>
                <a:extLst>
                  <a:ext uri="{0D108BD9-81ED-4DB2-BD59-A6C34878D82A}">
                    <a16:rowId xmlns:a16="http://schemas.microsoft.com/office/drawing/2014/main" val="1778140119"/>
                  </a:ext>
                </a:extLst>
              </a:tr>
              <a:tr h="438207">
                <a:tc>
                  <a:txBody>
                    <a:bodyPr/>
                    <a:lstStyle/>
                    <a:p>
                      <a:pPr algn="l"/>
                      <a:r>
                        <a:rPr lang="nl-BE" dirty="0"/>
                        <a:t>JPQL</a:t>
                      </a:r>
                      <a:endParaRPr lang="nl-NL" dirty="0"/>
                    </a:p>
                  </a:txBody>
                  <a:tcPr/>
                </a:tc>
                <a:tc>
                  <a:txBody>
                    <a:bodyPr/>
                    <a:lstStyle/>
                    <a:p>
                      <a:pPr algn="l"/>
                      <a:r>
                        <a:rPr lang="nl-BE" dirty="0"/>
                        <a:t>JPA</a:t>
                      </a:r>
                      <a:endParaRPr lang="nl-NL" dirty="0"/>
                    </a:p>
                  </a:txBody>
                  <a:tcPr/>
                </a:tc>
                <a:extLst>
                  <a:ext uri="{0D108BD9-81ED-4DB2-BD59-A6C34878D82A}">
                    <a16:rowId xmlns:a16="http://schemas.microsoft.com/office/drawing/2014/main" val="3620681915"/>
                  </a:ext>
                </a:extLst>
              </a:tr>
              <a:tr h="438207">
                <a:tc>
                  <a:txBody>
                    <a:bodyPr/>
                    <a:lstStyle/>
                    <a:p>
                      <a:pPr algn="l"/>
                      <a:r>
                        <a:rPr lang="nl-BE" dirty="0"/>
                        <a:t>JPQL/HQL (</a:t>
                      </a:r>
                      <a:r>
                        <a:rPr lang="nl-BE" dirty="0" err="1"/>
                        <a:t>implementation</a:t>
                      </a:r>
                      <a:r>
                        <a:rPr lang="nl-BE" dirty="0"/>
                        <a:t>)</a:t>
                      </a:r>
                      <a:endParaRPr lang="nl-NL" dirty="0"/>
                    </a:p>
                  </a:txBody>
                  <a:tcPr/>
                </a:tc>
                <a:tc>
                  <a:txBody>
                    <a:bodyPr/>
                    <a:lstStyle/>
                    <a:p>
                      <a:pPr algn="l"/>
                      <a:r>
                        <a:rPr lang="nl-BE" dirty="0" err="1"/>
                        <a:t>Hibernate</a:t>
                      </a:r>
                      <a:endParaRPr lang="nl-NL" dirty="0"/>
                    </a:p>
                  </a:txBody>
                  <a:tcPr/>
                </a:tc>
                <a:extLst>
                  <a:ext uri="{0D108BD9-81ED-4DB2-BD59-A6C34878D82A}">
                    <a16:rowId xmlns:a16="http://schemas.microsoft.com/office/drawing/2014/main" val="4144343357"/>
                  </a:ext>
                </a:extLst>
              </a:tr>
            </a:tbl>
          </a:graphicData>
        </a:graphic>
      </p:graphicFrame>
    </p:spTree>
    <p:extLst>
      <p:ext uri="{BB962C8B-B14F-4D97-AF65-F5344CB8AC3E}">
        <p14:creationId xmlns:p14="http://schemas.microsoft.com/office/powerpoint/2010/main" val="1198626167"/>
      </p:ext>
    </p:extLst>
  </p:cSld>
  <p:clrMapOvr>
    <a:masterClrMapping/>
  </p:clrMapOvr>
</p:sld>
</file>

<file path=ppt/theme/theme1.xml><?xml version="1.0" encoding="utf-8"?>
<a:theme xmlns:a="http://schemas.openxmlformats.org/drawingml/2006/main" name="Info Support - licht">
  <a:themeElements>
    <a:clrScheme name="InfoSupport">
      <a:dk1>
        <a:srgbClr val="133561"/>
      </a:dk1>
      <a:lt1>
        <a:sysClr val="window" lastClr="FFFFFF"/>
      </a:lt1>
      <a:dk2>
        <a:srgbClr val="000000"/>
      </a:dk2>
      <a:lt2>
        <a:srgbClr val="FFFFFF"/>
      </a:lt2>
      <a:accent1>
        <a:srgbClr val="133561"/>
      </a:accent1>
      <a:accent2>
        <a:srgbClr val="007FC3"/>
      </a:accent2>
      <a:accent3>
        <a:srgbClr val="CAE744"/>
      </a:accent3>
      <a:accent4>
        <a:srgbClr val="A0BBE3"/>
      </a:accent4>
      <a:accent5>
        <a:srgbClr val="8587A3"/>
      </a:accent5>
      <a:accent6>
        <a:srgbClr val="C7D64A"/>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foSupport presentatie.potx" id="{0EA9C180-1A22-4A45-B49A-18B34D21D7EC}" vid="{C6DD1325-3EF6-4A1B-9D58-3AFF238EEB21}"/>
    </a:ext>
  </a:extLst>
</a:theme>
</file>

<file path=ppt/theme/theme2.xml><?xml version="1.0" encoding="utf-8"?>
<a:theme xmlns:a="http://schemas.openxmlformats.org/drawingml/2006/main" name="Info Support - donker">
  <a:themeElements>
    <a:clrScheme name="InfoSupport">
      <a:dk1>
        <a:srgbClr val="133561"/>
      </a:dk1>
      <a:lt1>
        <a:sysClr val="window" lastClr="FFFFFF"/>
      </a:lt1>
      <a:dk2>
        <a:srgbClr val="000000"/>
      </a:dk2>
      <a:lt2>
        <a:srgbClr val="FFFFFF"/>
      </a:lt2>
      <a:accent1>
        <a:srgbClr val="133561"/>
      </a:accent1>
      <a:accent2>
        <a:srgbClr val="007FC3"/>
      </a:accent2>
      <a:accent3>
        <a:srgbClr val="CAE744"/>
      </a:accent3>
      <a:accent4>
        <a:srgbClr val="A0BBE3"/>
      </a:accent4>
      <a:accent5>
        <a:srgbClr val="8587A3"/>
      </a:accent5>
      <a:accent6>
        <a:srgbClr val="C7D64A"/>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foSupport presentatie.potx" id="{0EA9C180-1A22-4A45-B49A-18B34D21D7EC}" vid="{F554193B-1C84-42AA-AF12-7F3B8C550375}"/>
    </a:ext>
  </a:extLst>
</a:theme>
</file>

<file path=ppt/theme/theme3.xml><?xml version="1.0" encoding="utf-8"?>
<a:theme xmlns:a="http://schemas.openxmlformats.org/drawingml/2006/main" name="Kantoorthema">
  <a:themeElements>
    <a:clrScheme name="InfoSupport">
      <a:dk1>
        <a:srgbClr val="133561"/>
      </a:dk1>
      <a:lt1>
        <a:sysClr val="window" lastClr="FFFFFF"/>
      </a:lt1>
      <a:dk2>
        <a:srgbClr val="000000"/>
      </a:dk2>
      <a:lt2>
        <a:srgbClr val="FFFFFF"/>
      </a:lt2>
      <a:accent1>
        <a:srgbClr val="133561"/>
      </a:accent1>
      <a:accent2>
        <a:srgbClr val="007FC3"/>
      </a:accent2>
      <a:accent3>
        <a:srgbClr val="7F7F7F"/>
      </a:accent3>
      <a:accent4>
        <a:srgbClr val="A5A5A5"/>
      </a:accent4>
      <a:accent5>
        <a:srgbClr val="CCCCCC"/>
      </a:accent5>
      <a:accent6>
        <a:srgbClr val="133561"/>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Kantoorthema">
  <a:themeElements>
    <a:clrScheme name="InfoSupport">
      <a:dk1>
        <a:srgbClr val="133561"/>
      </a:dk1>
      <a:lt1>
        <a:sysClr val="window" lastClr="FFFFFF"/>
      </a:lt1>
      <a:dk2>
        <a:srgbClr val="000000"/>
      </a:dk2>
      <a:lt2>
        <a:srgbClr val="FFFFFF"/>
      </a:lt2>
      <a:accent1>
        <a:srgbClr val="133561"/>
      </a:accent1>
      <a:accent2>
        <a:srgbClr val="007FC3"/>
      </a:accent2>
      <a:accent3>
        <a:srgbClr val="7F7F7F"/>
      </a:accent3>
      <a:accent4>
        <a:srgbClr val="A5A5A5"/>
      </a:accent4>
      <a:accent5>
        <a:srgbClr val="CCCCCC"/>
      </a:accent5>
      <a:accent6>
        <a:srgbClr val="133561"/>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858805C9A31ED4698AA5994F7540466" ma:contentTypeVersion="1" ma:contentTypeDescription="Een nieuw document maken." ma:contentTypeScope="" ma:versionID="5cab34e6f8d54d32c51f192539e9981c">
  <xsd:schema xmlns:xsd="http://www.w3.org/2001/XMLSchema" xmlns:xs="http://www.w3.org/2001/XMLSchema" xmlns:p="http://schemas.microsoft.com/office/2006/metadata/properties" xmlns:ns2="a73fd6a0-a740-4ca0-a47f-6beba88ccc77" targetNamespace="http://schemas.microsoft.com/office/2006/metadata/properties" ma:root="true" ma:fieldsID="10b3ae9c115bae24efdfd9076c93080b" ns2:_="">
    <xsd:import namespace="a73fd6a0-a740-4ca0-a47f-6beba88ccc77"/>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73fd6a0-a740-4ca0-a47f-6beba88ccc77" elementFormDefault="qualified">
    <xsd:import namespace="http://schemas.microsoft.com/office/2006/documentManagement/types"/>
    <xsd:import namespace="http://schemas.microsoft.com/office/infopath/2007/PartnerControls"/>
    <xsd:element name="SharedWithUsers" ma:index="8" nillable="true" ma:displayName="Gedeeld met"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522A51C-073F-4C45-9170-ECE5951F4DEA}">
  <ds:schemaRefs>
    <ds:schemaRef ds:uri="http://schemas.microsoft.com/sharepoint/v3/contenttype/forms"/>
  </ds:schemaRefs>
</ds:datastoreItem>
</file>

<file path=customXml/itemProps2.xml><?xml version="1.0" encoding="utf-8"?>
<ds:datastoreItem xmlns:ds="http://schemas.openxmlformats.org/officeDocument/2006/customXml" ds:itemID="{F8AE8C2F-0717-4D42-B44A-CAECCF122A1A}">
  <ds:schemaRefs>
    <ds:schemaRef ds:uri="http://www.w3.org/XML/1998/namespace"/>
    <ds:schemaRef ds:uri="http://purl.org/dc/elements/1.1/"/>
    <ds:schemaRef ds:uri="a73fd6a0-a740-4ca0-a47f-6beba88ccc77"/>
    <ds:schemaRef ds:uri="http://schemas.microsoft.com/office/2006/metadata/properties"/>
    <ds:schemaRef ds:uri="http://purl.org/dc/dcmitype/"/>
    <ds:schemaRef ds:uri="http://schemas.microsoft.com/office/2006/documentManagement/types"/>
    <ds:schemaRef ds:uri="http://purl.org/dc/terms/"/>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9AC0CDE9-3E35-44FD-A63A-9795CF527D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73fd6a0-a740-4ca0-a47f-6beba88ccc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Info Support presentatie_FINAL</Template>
  <TotalTime>0</TotalTime>
  <Words>2386</Words>
  <Application>Microsoft Office PowerPoint</Application>
  <PresentationFormat>Breedbeeld</PresentationFormat>
  <Paragraphs>276</Paragraphs>
  <Slides>57</Slides>
  <Notes>9</Notes>
  <HiddenSlides>0</HiddenSlides>
  <MMClips>0</MMClips>
  <ScaleCrop>false</ScaleCrop>
  <HeadingPairs>
    <vt:vector size="6" baseType="variant">
      <vt:variant>
        <vt:lpstr>Gebruikte lettertypen</vt:lpstr>
      </vt:variant>
      <vt:variant>
        <vt:i4>2</vt:i4>
      </vt:variant>
      <vt:variant>
        <vt:lpstr>Thema</vt:lpstr>
      </vt:variant>
      <vt:variant>
        <vt:i4>2</vt:i4>
      </vt:variant>
      <vt:variant>
        <vt:lpstr>Diatitels</vt:lpstr>
      </vt:variant>
      <vt:variant>
        <vt:i4>57</vt:i4>
      </vt:variant>
    </vt:vector>
  </HeadingPairs>
  <TitlesOfParts>
    <vt:vector size="61" baseType="lpstr">
      <vt:lpstr>Arial</vt:lpstr>
      <vt:lpstr>Courier New</vt:lpstr>
      <vt:lpstr>Info Support - licht</vt:lpstr>
      <vt:lpstr>Info Support - donker</vt:lpstr>
      <vt:lpstr>JPA with Hibernate</vt:lpstr>
      <vt:lpstr>Raoul Van den Berge</vt:lpstr>
      <vt:lpstr>Content</vt:lpstr>
      <vt:lpstr>Spring Data JPA and Hibernate</vt:lpstr>
      <vt:lpstr>What is what?</vt:lpstr>
      <vt:lpstr>Transaction management</vt:lpstr>
      <vt:lpstr>EntityManager vs Session</vt:lpstr>
      <vt:lpstr>Persistence context</vt:lpstr>
      <vt:lpstr>Who does what?</vt:lpstr>
      <vt:lpstr>Accessing the persistence context</vt:lpstr>
      <vt:lpstr>Transaction management in Spring</vt:lpstr>
      <vt:lpstr>Loading assocations: best practices</vt:lpstr>
      <vt:lpstr>Demo setup</vt:lpstr>
      <vt:lpstr>Problem</vt:lpstr>
      <vt:lpstr>Solution 1: Use lazy loading with FetchType.LAZY</vt:lpstr>
      <vt:lpstr>Problem: LazyInitializationException</vt:lpstr>
      <vt:lpstr>Solution 2: Use eager loading with FetchType.EAGER</vt:lpstr>
      <vt:lpstr>Lazy loading vs eager loading</vt:lpstr>
      <vt:lpstr>Advice</vt:lpstr>
      <vt:lpstr>Advice</vt:lpstr>
      <vt:lpstr>Solution 3: Open session in view (OSIV)</vt:lpstr>
      <vt:lpstr>Solution 3: Open session in view (OSIV)</vt:lpstr>
      <vt:lpstr>Advice</vt:lpstr>
      <vt:lpstr>Solution 4: use @Transactional</vt:lpstr>
      <vt:lpstr>Solution 5: custom query with JPQL JOIN FETCH</vt:lpstr>
      <vt:lpstr>JOIN FETCH with projections</vt:lpstr>
      <vt:lpstr>Schema generation and validation</vt:lpstr>
      <vt:lpstr>Schema generation</vt:lpstr>
      <vt:lpstr>Schema generation</vt:lpstr>
      <vt:lpstr>Schema validation</vt:lpstr>
      <vt:lpstr>Integration testing</vt:lpstr>
      <vt:lpstr>JPQL</vt:lpstr>
      <vt:lpstr>Why use JPQL?</vt:lpstr>
      <vt:lpstr>JPQL vs auto-generated repository methods</vt:lpstr>
      <vt:lpstr>The N+1 query problem</vt:lpstr>
      <vt:lpstr>JOIN FETCH directive in JPQL</vt:lpstr>
      <vt:lpstr>Cartesian product problem</vt:lpstr>
      <vt:lpstr>Hibernate will pass DISTINCT through to the query even when not needed </vt:lpstr>
      <vt:lpstr>The cartesian product problem is a database problem</vt:lpstr>
      <vt:lpstr>Types of JOINs in JPQL</vt:lpstr>
      <vt:lpstr>Performance tips and common mistakes</vt:lpstr>
      <vt:lpstr>Mistake 1: Using entities for read-only operations.</vt:lpstr>
      <vt:lpstr>Mistake 2: Not reading SQL logs</vt:lpstr>
      <vt:lpstr>Mistake 3: Using @Transactional in tests</vt:lpstr>
      <vt:lpstr>Mistake 4: Updating or removing entities one-by-one</vt:lpstr>
      <vt:lpstr>Mistake 5: Using association fetching anti-patterns</vt:lpstr>
      <vt:lpstr>Mistake 6: Not offloading enough to the database</vt:lpstr>
      <vt:lpstr>Mistake 7: Using a different database system in your tests</vt:lpstr>
      <vt:lpstr>Mistake 8: Not using read-only transactions</vt:lpstr>
      <vt:lpstr>Mistake 9: Not understanding @Transactional semantics</vt:lpstr>
      <vt:lpstr>Mistake 9: Not understanding @Transactional semantics</vt:lpstr>
      <vt:lpstr>Mistake 10: Leaking entities to web layer</vt:lpstr>
      <vt:lpstr>Mistake 11: Including lazy associations in toString() of an entity</vt:lpstr>
      <vt:lpstr>Mistake 12: Trusting Stack Overflow blindly</vt:lpstr>
      <vt:lpstr>Further resources</vt:lpstr>
      <vt:lpstr>Further resources</vt:lpstr>
      <vt:lpstr>Questions?</vt:lpstr>
    </vt:vector>
  </TitlesOfParts>
  <Company>Info Support bv.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Inge de Boer</dc:creator>
  <dc:description>Template by Orange Pepper_x000d_
Design by Beeldenfabriek_x000d_
2018</dc:description>
  <cp:lastModifiedBy>Raoul Van den Berge</cp:lastModifiedBy>
  <cp:revision>513</cp:revision>
  <dcterms:created xsi:type="dcterms:W3CDTF">2019-10-24T11:16:29Z</dcterms:created>
  <dcterms:modified xsi:type="dcterms:W3CDTF">2022-10-11T09:20:24Z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0x0101000858805C9A31ED4698AA5994F7540466</vt:lpwstr>
  </property>
</Properties>
</file>