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9" r:id="rId5"/>
  </p:sldMasterIdLst>
  <p:notesMasterIdLst>
    <p:notesMasterId r:id="rId66"/>
  </p:notesMasterIdLst>
  <p:handoutMasterIdLst>
    <p:handoutMasterId r:id="rId67"/>
  </p:handoutMasterIdLst>
  <p:sldIdLst>
    <p:sldId id="256" r:id="rId6"/>
    <p:sldId id="284" r:id="rId7"/>
    <p:sldId id="257" r:id="rId8"/>
    <p:sldId id="304" r:id="rId9"/>
    <p:sldId id="306" r:id="rId10"/>
    <p:sldId id="314" r:id="rId11"/>
    <p:sldId id="312" r:id="rId12"/>
    <p:sldId id="315" r:id="rId13"/>
    <p:sldId id="307" r:id="rId14"/>
    <p:sldId id="317" r:id="rId15"/>
    <p:sldId id="313" r:id="rId16"/>
    <p:sldId id="258" r:id="rId17"/>
    <p:sldId id="326" r:id="rId18"/>
    <p:sldId id="322" r:id="rId19"/>
    <p:sldId id="281" r:id="rId20"/>
    <p:sldId id="339" r:id="rId21"/>
    <p:sldId id="267" r:id="rId22"/>
    <p:sldId id="269" r:id="rId23"/>
    <p:sldId id="270" r:id="rId24"/>
    <p:sldId id="268" r:id="rId25"/>
    <p:sldId id="261" r:id="rId26"/>
    <p:sldId id="259" r:id="rId27"/>
    <p:sldId id="321" r:id="rId28"/>
    <p:sldId id="263" r:id="rId29"/>
    <p:sldId id="260" r:id="rId30"/>
    <p:sldId id="337" r:id="rId31"/>
    <p:sldId id="338" r:id="rId32"/>
    <p:sldId id="323" r:id="rId33"/>
    <p:sldId id="275" r:id="rId34"/>
    <p:sldId id="276" r:id="rId35"/>
    <p:sldId id="278" r:id="rId36"/>
    <p:sldId id="279" r:id="rId37"/>
    <p:sldId id="280" r:id="rId38"/>
    <p:sldId id="282" r:id="rId39"/>
    <p:sldId id="283" r:id="rId40"/>
    <p:sldId id="285" r:id="rId41"/>
    <p:sldId id="286" r:id="rId42"/>
    <p:sldId id="277" r:id="rId43"/>
    <p:sldId id="287" r:id="rId44"/>
    <p:sldId id="289" r:id="rId45"/>
    <p:sldId id="336" r:id="rId46"/>
    <p:sldId id="327" r:id="rId47"/>
    <p:sldId id="291" r:id="rId48"/>
    <p:sldId id="293" r:id="rId49"/>
    <p:sldId id="300" r:id="rId50"/>
    <p:sldId id="334" r:id="rId51"/>
    <p:sldId id="294" r:id="rId52"/>
    <p:sldId id="295" r:id="rId53"/>
    <p:sldId id="296" r:id="rId54"/>
    <p:sldId id="297" r:id="rId55"/>
    <p:sldId id="299" r:id="rId56"/>
    <p:sldId id="302" r:id="rId57"/>
    <p:sldId id="303" r:id="rId58"/>
    <p:sldId id="309" r:id="rId59"/>
    <p:sldId id="324" r:id="rId60"/>
    <p:sldId id="305" r:id="rId61"/>
    <p:sldId id="335" r:id="rId62"/>
    <p:sldId id="318" r:id="rId63"/>
    <p:sldId id="340" r:id="rId64"/>
    <p:sldId id="319" r:id="rId6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70" autoAdjust="0"/>
    <p:restoredTop sz="80508" autoAdjust="0"/>
  </p:normalViewPr>
  <p:slideViewPr>
    <p:cSldViewPr snapToGrid="0" showGuides="1">
      <p:cViewPr varScale="1">
        <p:scale>
          <a:sx n="87" d="100"/>
          <a:sy n="87" d="100"/>
        </p:scale>
        <p:origin x="90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448"/>
    </p:cViewPr>
  </p:sorterViewPr>
  <p:notesViewPr>
    <p:cSldViewPr snapToGrid="0" showGuides="1">
      <p:cViewPr varScale="1">
        <p:scale>
          <a:sx n="81" d="100"/>
          <a:sy n="81" d="100"/>
        </p:scale>
        <p:origin x="314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presProps" Target="presProps.xml"/><Relationship Id="rId7" Type="http://schemas.openxmlformats.org/officeDocument/2006/relationships/slide" Target="slides/slide2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89594637-A3CC-4652-9B90-35AB7373D2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D557059-6594-4B57-A484-2830965875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2B83F-F844-4C18-98E8-7C33F4B39DE0}" type="datetimeFigureOut">
              <a:rPr lang="nl-NL" smtClean="0"/>
              <a:t>14-4-2023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20DCB52-8F1D-4362-8B41-F61F774D56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73637DC-371B-45AA-8745-1A61A278CD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98C19-4A9E-4352-9074-F1483ACD97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5091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96D34-C2B8-41FF-AE69-48AE3B3D8E8B}" type="datetimeFigureOut">
              <a:rPr lang="nl-NL" smtClean="0"/>
              <a:t>14-4-2023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0B036-1422-4C36-8158-C30E1C0769E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229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232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The service layer opens and closes a database transaction, but afterward, there is no explicit transaction going on. For this reason, </a:t>
            </a:r>
            <a:r>
              <a:rPr lang="en-US" b="1" dirty="0"/>
              <a:t>every additional statement issued from the UI rendering phase is executed in auto-commit mode</a:t>
            </a:r>
            <a:r>
              <a:rPr lang="en-US" dirty="0"/>
              <a:t>. Auto-commit puts pressure on the database server because each statement must flush the transaction log to disk, therefore causing a lot of I/O traffic on the database side.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There is </a:t>
            </a:r>
            <a:r>
              <a:rPr lang="en-US" b="1" dirty="0"/>
              <a:t>no separation of concerns </a:t>
            </a:r>
            <a:r>
              <a:rPr lang="en-US" dirty="0"/>
              <a:t>anymore because SQL statements are generated both by the service layer and by the UI rendering process.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Hard to get rid of in badly tested projects.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The UI layer is limited to navigating associations which can, in turn, trigger </a:t>
            </a:r>
            <a:r>
              <a:rPr lang="en-US" b="1" dirty="0"/>
              <a:t>N+1 query problems</a:t>
            </a:r>
            <a:r>
              <a:rPr lang="en-US" dirty="0"/>
              <a:t>. 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The database connection is held throughout the UI rendering phase, which </a:t>
            </a:r>
            <a:r>
              <a:rPr lang="en-US" b="1" dirty="0"/>
              <a:t>increases connection lease time and limits the overall transaction throughput due to congestion </a:t>
            </a:r>
            <a:r>
              <a:rPr lang="en-US" dirty="0"/>
              <a:t>on the database connection pool.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8793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8120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5721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6876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0609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6524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5590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55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1177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2387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50B04124-1E68-4203-A398-300DE8A9B0B3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16" name="Toelichting 2">
              <a:extLst>
                <a:ext uri="{FF2B5EF4-FFF2-40B4-BE49-F238E27FC236}">
                  <a16:creationId xmlns:a16="http://schemas.microsoft.com/office/drawing/2014/main" id="{EF5FCD81-6E8D-44ED-B3BB-3D7A2722A3CE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17" name="Afbeelding 16">
              <a:extLst>
                <a:ext uri="{FF2B5EF4-FFF2-40B4-BE49-F238E27FC236}">
                  <a16:creationId xmlns:a16="http://schemas.microsoft.com/office/drawing/2014/main" id="{EC14DE48-4F0E-43EC-B736-6BEEB06E65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18" name="Pijl: links 17">
              <a:extLst>
                <a:ext uri="{FF2B5EF4-FFF2-40B4-BE49-F238E27FC236}">
                  <a16:creationId xmlns:a16="http://schemas.microsoft.com/office/drawing/2014/main" id="{BEFD3151-502C-4722-9080-A1720BC9EAF8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19" name="Afbeelding 18">
              <a:extLst>
                <a:ext uri="{FF2B5EF4-FFF2-40B4-BE49-F238E27FC236}">
                  <a16:creationId xmlns:a16="http://schemas.microsoft.com/office/drawing/2014/main" id="{24130D00-8AA9-4DA1-8F00-36B2187743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pic>
        <p:nvPicPr>
          <p:cNvPr id="22" name="Afbeelding 21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B13FCDC4-A14A-484F-9DBF-06586F7A83D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862216"/>
            <a:ext cx="1558406" cy="476672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54B706E4-A4BE-477F-82CC-F72E42955CB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C837B75C-F199-4271-B6BD-AF8B451AE84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  <p:sp>
        <p:nvSpPr>
          <p:cNvPr id="14" name="Toelichting 2">
            <a:extLst>
              <a:ext uri="{FF2B5EF4-FFF2-40B4-BE49-F238E27FC236}">
                <a16:creationId xmlns:a16="http://schemas.microsoft.com/office/drawing/2014/main" id="{D5AA82F1-8152-40F5-9057-E87AE0364625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</p:spTree>
    <p:extLst>
      <p:ext uri="{BB962C8B-B14F-4D97-AF65-F5344CB8AC3E}">
        <p14:creationId xmlns:p14="http://schemas.microsoft.com/office/powerpoint/2010/main" val="191824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8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8FCF43-34BC-4877-99C4-553FED40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AE071F3-A4E4-4B65-B53D-260EF67AF5F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319773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x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7"/>
          <p:cNvSpPr>
            <a:spLocks noGrp="1"/>
          </p:cNvSpPr>
          <p:nvPr>
            <p:ph type="pic" sz="quarter" idx="10" hasCustomPrompt="1"/>
          </p:nvPr>
        </p:nvSpPr>
        <p:spPr>
          <a:xfrm>
            <a:off x="7920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 dirty="0"/>
              <a:t>   afbeelding </a:t>
            </a:r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7" hasCustomPrompt="1"/>
          </p:nvPr>
        </p:nvSpPr>
        <p:spPr>
          <a:xfrm>
            <a:off x="44766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81612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6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0" hasCustomPrompt="1"/>
          </p:nvPr>
        </p:nvSpPr>
        <p:spPr>
          <a:xfrm>
            <a:off x="44766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quarter" idx="21" hasCustomPrompt="1"/>
          </p:nvPr>
        </p:nvSpPr>
        <p:spPr>
          <a:xfrm>
            <a:off x="81612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F653371-7DF9-43F3-A744-BB311A26A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6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 voorstellen 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2799762" y="0"/>
            <a:ext cx="939224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00664"/>
            <a:ext cx="4320000" cy="52152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47" b="1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[functie]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792000" y="2122185"/>
            <a:ext cx="4320000" cy="464603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[e-mailadres]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C5E712C-5496-4582-9FCF-C3F14CF788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00" y="5864400"/>
            <a:ext cx="1548000" cy="464603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C6EC026-02AE-43ED-B54C-523EEAEF4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000" y="720000"/>
            <a:ext cx="9864000" cy="837122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[naam]</a:t>
            </a:r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6CFA03C9-356F-461D-84CC-49E7736E59B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2000" y="2586788"/>
            <a:ext cx="4320000" cy="1771509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rgbClr val="10264E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[andere contactinfo, b.v. LinkedIn]</a:t>
            </a:r>
          </a:p>
        </p:txBody>
      </p:sp>
    </p:spTree>
    <p:extLst>
      <p:ext uri="{BB962C8B-B14F-4D97-AF65-F5344CB8AC3E}">
        <p14:creationId xmlns:p14="http://schemas.microsoft.com/office/powerpoint/2010/main" val="500933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media 2"/>
          <p:cNvSpPr>
            <a:spLocks noGrp="1"/>
          </p:cNvSpPr>
          <p:nvPr>
            <p:ph type="media" sz="quarter" idx="12"/>
          </p:nvPr>
        </p:nvSpPr>
        <p:spPr>
          <a:xfrm>
            <a:off x="8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/>
            </a:lvl1pPr>
          </a:lstStyle>
          <a:p>
            <a:r>
              <a:rPr lang="nl-NL"/>
              <a:t>Klik op het pictogram als u media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7779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F53FA-EE09-4A0C-92EE-E4B8A636A5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1324801"/>
            <a:ext cx="6861600" cy="2358200"/>
          </a:xfrm>
        </p:spPr>
        <p:txBody>
          <a:bodyPr anchor="t" anchorCtr="0"/>
          <a:lstStyle>
            <a:lvl1pPr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[hoofdstuktitel]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959B75-7C22-46B5-B30C-BC3F15F358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92000" y="3894246"/>
            <a:ext cx="6861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[ondertitel of toelichting]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06D8B-5DD1-4AC8-881B-942EAB79FC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9" name="Afbeelding 8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780794D5-73D1-4667-A8F7-1FFB0EDB22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0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251F923-90BC-40F3-8BDA-DB17BAC4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819886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ige driehoek 4">
            <a:extLst>
              <a:ext uri="{FF2B5EF4-FFF2-40B4-BE49-F238E27FC236}">
                <a16:creationId xmlns:a16="http://schemas.microsoft.com/office/drawing/2014/main" id="{7B950D76-FDB9-4D4D-8E5F-9E36F651D41E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ige driehoek 2">
            <a:extLst>
              <a:ext uri="{FF2B5EF4-FFF2-40B4-BE49-F238E27FC236}">
                <a16:creationId xmlns:a16="http://schemas.microsoft.com/office/drawing/2014/main" id="{095CAFC6-5277-4CDE-9614-4E898AC231F9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4050CDE-221E-4E1C-8123-F90126286791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0951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itgroe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9BFDD44-2866-4BB8-BAB3-956F9C108E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257800"/>
            <a:ext cx="3534451" cy="1081088"/>
          </a:xfrm>
          <a:prstGeom prst="rect">
            <a:avLst/>
          </a:prstGeo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05F27743-4FBD-454F-B003-399F0DD3C9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2000" y="1203770"/>
            <a:ext cx="7797800" cy="1694004"/>
          </a:xfrm>
        </p:spPr>
        <p:txBody>
          <a:bodyPr>
            <a:normAutofit/>
          </a:bodyPr>
          <a:lstStyle>
            <a:lvl1pPr marL="0" indent="0">
              <a:lnSpc>
                <a:spcPct val="105000"/>
              </a:lnSpc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[afsluitgroet]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22CD84B-886E-4595-BFBC-7504B9A0CE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3588345"/>
            <a:ext cx="4800600" cy="10810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52000" indent="0">
              <a:buNone/>
              <a:defRPr>
                <a:solidFill>
                  <a:schemeClr val="bg1"/>
                </a:solidFill>
              </a:defRPr>
            </a:lvl2pPr>
            <a:lvl3pPr marL="504000" indent="0"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[contactgegevens]</a:t>
            </a:r>
          </a:p>
        </p:txBody>
      </p:sp>
    </p:spTree>
    <p:extLst>
      <p:ext uri="{BB962C8B-B14F-4D97-AF65-F5344CB8AC3E}">
        <p14:creationId xmlns:p14="http://schemas.microsoft.com/office/powerpoint/2010/main" val="1260056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AC0D48FD-529E-4A93-8565-3D666AA79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22" y="2997593"/>
            <a:ext cx="2823757" cy="8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66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2387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pic>
        <p:nvPicPr>
          <p:cNvPr id="22" name="Afbeelding 21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B13FCDC4-A14A-484F-9DBF-06586F7A83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862216"/>
            <a:ext cx="1558406" cy="476672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54B706E4-A4BE-477F-82CC-F72E42955CB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grpSp>
        <p:nvGrpSpPr>
          <p:cNvPr id="23" name="Groep 22">
            <a:extLst>
              <a:ext uri="{FF2B5EF4-FFF2-40B4-BE49-F238E27FC236}">
                <a16:creationId xmlns:a16="http://schemas.microsoft.com/office/drawing/2014/main" id="{3E8A8880-7730-431F-AE9A-DCBC5EAC42B7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5" name="Toelichting 2">
              <a:extLst>
                <a:ext uri="{FF2B5EF4-FFF2-40B4-BE49-F238E27FC236}">
                  <a16:creationId xmlns:a16="http://schemas.microsoft.com/office/drawing/2014/main" id="{9B34B3FE-E4AE-40DF-A09E-426A8F12D9BB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26" name="Afbeelding 25">
              <a:extLst>
                <a:ext uri="{FF2B5EF4-FFF2-40B4-BE49-F238E27FC236}">
                  <a16:creationId xmlns:a16="http://schemas.microsoft.com/office/drawing/2014/main" id="{5143361C-5DF2-431A-B9F5-9276F414644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27" name="Pijl: links 26">
              <a:extLst>
                <a:ext uri="{FF2B5EF4-FFF2-40B4-BE49-F238E27FC236}">
                  <a16:creationId xmlns:a16="http://schemas.microsoft.com/office/drawing/2014/main" id="{2079E277-138B-4D33-A24B-0E7044E0F4FD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28" name="Afbeelding 27">
              <a:extLst>
                <a:ext uri="{FF2B5EF4-FFF2-40B4-BE49-F238E27FC236}">
                  <a16:creationId xmlns:a16="http://schemas.microsoft.com/office/drawing/2014/main" id="{EC6B0999-D8A9-4161-B730-BEA0100F89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29" name="Toelichting 2">
            <a:extLst>
              <a:ext uri="{FF2B5EF4-FFF2-40B4-BE49-F238E27FC236}">
                <a16:creationId xmlns:a16="http://schemas.microsoft.com/office/drawing/2014/main" id="{957417A6-5F27-48D9-B170-4BED8FE7BAA6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0" name="Afbeelding 29">
            <a:extLst>
              <a:ext uri="{FF2B5EF4-FFF2-40B4-BE49-F238E27FC236}">
                <a16:creationId xmlns:a16="http://schemas.microsoft.com/office/drawing/2014/main" id="{43CC7DDC-CD82-4FB1-8596-4110825613F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9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donkere f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2800"/>
            <a:ext cx="2664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0800"/>
            <a:ext cx="1558800" cy="4752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4" name="Toelichting 2">
            <a:extLst>
              <a:ext uri="{FF2B5EF4-FFF2-40B4-BE49-F238E27FC236}">
                <a16:creationId xmlns:a16="http://schemas.microsoft.com/office/drawing/2014/main" id="{A25424A8-6ADE-4C80-B106-497161FBD436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5" name="Toelichting 2">
            <a:extLst>
              <a:ext uri="{FF2B5EF4-FFF2-40B4-BE49-F238E27FC236}">
                <a16:creationId xmlns:a16="http://schemas.microsoft.com/office/drawing/2014/main" id="{BA9CD39E-B253-4330-9459-D93654698BBF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32BD0861-2791-419F-BCA1-D4601FCA4B85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BE99F4A9-BFCA-4F5F-952E-85C3599F3E71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35CD95FF-2E0D-4FC8-85CB-BFD94B756A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0D306B90-0F35-4FFC-BE52-3FA8EBEDD2C4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9849B456-C437-4DDB-9989-358F6DADBB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82C270EB-D26F-4560-ABAD-921524997EAB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7D803087-9477-4001-A5DD-CB2A244025A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432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donkere f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2800"/>
            <a:ext cx="2664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0800"/>
            <a:ext cx="1558800" cy="4752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4" name="Toelichting 2">
            <a:extLst>
              <a:ext uri="{FF2B5EF4-FFF2-40B4-BE49-F238E27FC236}">
                <a16:creationId xmlns:a16="http://schemas.microsoft.com/office/drawing/2014/main" id="{A25424A8-6ADE-4C80-B106-497161FBD436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5" name="Toelichting 2">
            <a:extLst>
              <a:ext uri="{FF2B5EF4-FFF2-40B4-BE49-F238E27FC236}">
                <a16:creationId xmlns:a16="http://schemas.microsoft.com/office/drawing/2014/main" id="{BA9CD39E-B253-4330-9459-D93654698BBF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07029A24-C4D9-4030-9EB9-B0AC9C928DD2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AA8F4D99-C6D1-4E3C-BCE8-1443EF8F17CE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0430BE02-109A-4EEF-86E9-08F08B9A5B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B1B51437-2FDF-40FC-9165-6D7A436D1791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7C6A46C7-C03B-4B7E-862B-524979AF0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EF5C04AE-D2D7-4820-9ADC-EFACB74857C0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E2D0D723-0A3F-4B3F-9DCA-59A99E05F2D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41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lichte f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6400"/>
            <a:ext cx="2700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4400"/>
            <a:ext cx="1548000" cy="4716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0" name="Toelichting 2">
            <a:extLst>
              <a:ext uri="{FF2B5EF4-FFF2-40B4-BE49-F238E27FC236}">
                <a16:creationId xmlns:a16="http://schemas.microsoft.com/office/drawing/2014/main" id="{58888936-6C5E-417F-BEF5-E2EF5FB87309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1" name="Toelichting 2">
            <a:extLst>
              <a:ext uri="{FF2B5EF4-FFF2-40B4-BE49-F238E27FC236}">
                <a16:creationId xmlns:a16="http://schemas.microsoft.com/office/drawing/2014/main" id="{0F8C9FE2-BA24-4C8F-A357-4D9EF1B0D229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E2380242-DE04-4C4B-B979-553CA11513C5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1D4479E5-5FDD-46FA-9115-AB83010D4E99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48035117-054C-4798-9992-D78FD4BDF7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5643A25E-239B-44F4-8563-1FA0F9B88AAF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C5A9B3AC-B383-4C9B-BD10-10F2C56A21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7D5D2241-B490-4F41-BEC3-53F45C84B0B5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457FD49A-98E0-428B-A504-647F1B67AD5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960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4D82EB-A068-41A9-80F3-33E95015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6711981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Rechthoekige driehoek 7">
            <a:extLst>
              <a:ext uri="{FF2B5EF4-FFF2-40B4-BE49-F238E27FC236}">
                <a16:creationId xmlns:a16="http://schemas.microsoft.com/office/drawing/2014/main" id="{FC531A8F-4551-47F9-9AFA-3A736CB2DFE5}"/>
              </a:ext>
            </a:extLst>
          </p:cNvPr>
          <p:cNvSpPr/>
          <p:nvPr userDrawn="1"/>
        </p:nvSpPr>
        <p:spPr>
          <a:xfrm rot="5400000">
            <a:off x="1140000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67678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78D48DBC-5B26-413F-A3E8-6F3FE44EA963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AB1DF3A1-5262-49FE-9270-4B82F9B651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766" t="7174" b="9213"/>
          <a:stretch/>
        </p:blipFill>
        <p:spPr>
          <a:xfrm>
            <a:off x="11400000" y="719999"/>
            <a:ext cx="792000" cy="22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930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ED5F24-06BD-462B-BA0F-255F2F81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9AC1BE-8B1E-470A-A65A-4D969FAD1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B43CF-2B78-4B0E-B67D-E748CB02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9ECE23F0-8627-4716-9A95-9334C2FD8F75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2911012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 met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hoekige driehoek 19">
            <a:extLst>
              <a:ext uri="{FF2B5EF4-FFF2-40B4-BE49-F238E27FC236}">
                <a16:creationId xmlns:a16="http://schemas.microsoft.com/office/drawing/2014/main" id="{407D44EA-1D44-4444-B862-4E1D768999CB}"/>
              </a:ext>
            </a:extLst>
          </p:cNvPr>
          <p:cNvSpPr/>
          <p:nvPr userDrawn="1"/>
        </p:nvSpPr>
        <p:spPr>
          <a:xfrm rot="5400000">
            <a:off x="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90A494-4717-4029-B60D-381CEB1DF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5999" y="2016000"/>
            <a:ext cx="9864000" cy="59055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[ondertitel]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78713771-FD45-4006-8385-08CF79251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613439"/>
            <a:ext cx="4752000" cy="35525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inhoud 3">
            <a:extLst>
              <a:ext uri="{FF2B5EF4-FFF2-40B4-BE49-F238E27FC236}">
                <a16:creationId xmlns:a16="http://schemas.microsoft.com/office/drawing/2014/main" id="{0FD2E632-CCBA-4A49-B173-C6E07447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613439"/>
            <a:ext cx="4752000" cy="35525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2FAE7D-E99E-42B0-A84F-B037C244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149F7343-3255-4669-BB27-E19C7C251BBF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10999A3-CC12-4256-8358-55235AB7EC4C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EBFD891-2548-42D0-AE0F-1CF58D53C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924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6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02DE95-ADC6-47B0-AEFA-B8503F51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2342063-D022-4768-B718-C02E5CFEA66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BF89029-8F84-44A7-B3C8-42E761FBC24F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1ECE704-6F3F-4A17-91CB-0E8E08001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4007" y="5163165"/>
            <a:ext cx="1767993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88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8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8FCF43-34BC-4877-99C4-553FED40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</p:spPr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AE071F3-A4E4-4B65-B53D-260EF67AF5F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14758314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x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7"/>
          <p:cNvSpPr>
            <a:spLocks noGrp="1"/>
          </p:cNvSpPr>
          <p:nvPr>
            <p:ph type="pic" sz="quarter" idx="10" hasCustomPrompt="1"/>
          </p:nvPr>
        </p:nvSpPr>
        <p:spPr>
          <a:xfrm>
            <a:off x="7920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 dirty="0"/>
              <a:t>   afbeelding </a:t>
            </a:r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7" hasCustomPrompt="1"/>
          </p:nvPr>
        </p:nvSpPr>
        <p:spPr>
          <a:xfrm>
            <a:off x="44766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8" hasCustomPrompt="1"/>
          </p:nvPr>
        </p:nvSpPr>
        <p:spPr>
          <a:xfrm>
            <a:off x="8161200" y="2570365"/>
            <a:ext cx="3240000" cy="27268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lnSpc>
                <a:spcPct val="120000"/>
              </a:lnSpc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r>
              <a:rPr lang="nl-NL"/>
              <a:t>   afbeelding </a:t>
            </a:r>
          </a:p>
        </p:txBody>
      </p:sp>
      <p:sp>
        <p:nvSpPr>
          <p:cNvPr id="6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920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0" hasCustomPrompt="1"/>
          </p:nvPr>
        </p:nvSpPr>
        <p:spPr>
          <a:xfrm>
            <a:off x="44766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12" name="Tijdelijke aanduiding voor tekst 3"/>
          <p:cNvSpPr>
            <a:spLocks noGrp="1"/>
          </p:cNvSpPr>
          <p:nvPr>
            <p:ph type="body" sz="quarter" idx="21" hasCustomPrompt="1"/>
          </p:nvPr>
        </p:nvSpPr>
        <p:spPr>
          <a:xfrm>
            <a:off x="8161200" y="1620449"/>
            <a:ext cx="3240000" cy="84561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marR="0" indent="0" algn="ctr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[titel]</a:t>
            </a:r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9C51F134-137F-4BF3-9A97-480E30E344AA}"/>
              </a:ext>
            </a:extLst>
          </p:cNvPr>
          <p:cNvSpPr/>
          <p:nvPr userDrawn="1"/>
        </p:nvSpPr>
        <p:spPr>
          <a:xfrm rot="5400000">
            <a:off x="0" y="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1BDAA57A-66F3-4443-82D1-C061603D7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4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lichte f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000" y="896400"/>
            <a:ext cx="270000" cy="2232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000" y="5864400"/>
            <a:ext cx="1548000" cy="4716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0" name="Toelichting 2">
            <a:extLst>
              <a:ext uri="{FF2B5EF4-FFF2-40B4-BE49-F238E27FC236}">
                <a16:creationId xmlns:a16="http://schemas.microsoft.com/office/drawing/2014/main" id="{58888936-6C5E-417F-BEF5-E2EF5FB87309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1" name="Toelichting 2">
            <a:extLst>
              <a:ext uri="{FF2B5EF4-FFF2-40B4-BE49-F238E27FC236}">
                <a16:creationId xmlns:a16="http://schemas.microsoft.com/office/drawing/2014/main" id="{0F8C9FE2-BA24-4C8F-A357-4D9EF1B0D229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BE146738-8187-4BD2-A109-7553796348B6}"/>
              </a:ext>
            </a:extLst>
          </p:cNvPr>
          <p:cNvGrpSpPr/>
          <p:nvPr userDrawn="1"/>
        </p:nvGrpSpPr>
        <p:grpSpPr>
          <a:xfrm>
            <a:off x="-2172832" y="152630"/>
            <a:ext cx="2046443" cy="2135136"/>
            <a:chOff x="-2172832" y="1897500"/>
            <a:chExt cx="2046443" cy="2135136"/>
          </a:xfrm>
        </p:grpSpPr>
        <p:sp>
          <p:nvSpPr>
            <p:cNvPr id="29" name="Toelichting 2">
              <a:extLst>
                <a:ext uri="{FF2B5EF4-FFF2-40B4-BE49-F238E27FC236}">
                  <a16:creationId xmlns:a16="http://schemas.microsoft.com/office/drawing/2014/main" id="{2DBC996F-99C8-4D5B-AEDD-8F14050228D9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accent2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1939F5F1-5D4F-4461-9A94-52EF82EE60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31" name="Pijl: links 30">
              <a:extLst>
                <a:ext uri="{FF2B5EF4-FFF2-40B4-BE49-F238E27FC236}">
                  <a16:creationId xmlns:a16="http://schemas.microsoft.com/office/drawing/2014/main" id="{57ECED57-F7F9-4D97-A1AA-0E4CB7F905C8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FB007FD4-75A6-4597-BC31-9C0ABA112C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730279" y="3784986"/>
              <a:ext cx="962025" cy="247650"/>
            </a:xfrm>
            <a:prstGeom prst="rect">
              <a:avLst/>
            </a:prstGeom>
          </p:spPr>
        </p:pic>
      </p:grpSp>
      <p:sp>
        <p:nvSpPr>
          <p:cNvPr id="33" name="Toelichting 2">
            <a:extLst>
              <a:ext uri="{FF2B5EF4-FFF2-40B4-BE49-F238E27FC236}">
                <a16:creationId xmlns:a16="http://schemas.microsoft.com/office/drawing/2014/main" id="{4AC97971-A551-4EFE-A7DF-0E5E3603CC1D}"/>
              </a:ext>
            </a:extLst>
          </p:cNvPr>
          <p:cNvSpPr txBox="1"/>
          <p:nvPr userDrawn="1"/>
        </p:nvSpPr>
        <p:spPr>
          <a:xfrm>
            <a:off x="-2172832" y="2500247"/>
            <a:ext cx="2141781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Licht of donker</a:t>
            </a: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Deze template bevat twee ontwerpen: één met voornamelijk witte en één met voornamelijk donkergrijze achtergronden.</a:t>
            </a:r>
          </a:p>
          <a:p>
            <a:pPr>
              <a:lnSpc>
                <a:spcPct val="100000"/>
              </a:lnSpc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 ruimte waar je presenteert kun je kiezen welke van de twee het prettigst is. Je kiest één van de twee ontwerpen als volgt: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tab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Ontwerpen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Uiterst links staan de twee ontwerpen van InfoSupport: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0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het gewenste ontwerp.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Alle dia’s in je presentatie worden omgezet naar dat ontwerp.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b="0" i="1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op: eventueel handmatig opgemaakte dia’s worden </a:t>
            </a:r>
            <a:r>
              <a:rPr lang="nl-NL" sz="1000" b="0" i="1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niet</a:t>
            </a:r>
            <a:r>
              <a:rPr lang="nl-NL" sz="1000" b="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omgezet.</a:t>
            </a:r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59CBA8FD-0EFF-4BD9-A350-B4A42F50984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2020432" y="4534453"/>
            <a:ext cx="1827354" cy="106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218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 voorstellen ..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7"/>
          <p:cNvSpPr>
            <a:spLocks noGrp="1"/>
          </p:cNvSpPr>
          <p:nvPr>
            <p:ph type="pic" sz="quarter" idx="18"/>
          </p:nvPr>
        </p:nvSpPr>
        <p:spPr>
          <a:xfrm>
            <a:off x="2799762" y="0"/>
            <a:ext cx="939224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 sz="1877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endParaRPr lang="nl-NL" dirty="0"/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9" hasCustomPrompt="1"/>
          </p:nvPr>
        </p:nvSpPr>
        <p:spPr>
          <a:xfrm>
            <a:off x="777600" y="1600664"/>
            <a:ext cx="4320000" cy="52152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47" b="1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[functie]</a:t>
            </a:r>
          </a:p>
        </p:txBody>
      </p:sp>
      <p:sp>
        <p:nvSpPr>
          <p:cNvPr id="11" name="Tijdelijke aanduiding voor tekst 3"/>
          <p:cNvSpPr>
            <a:spLocks noGrp="1"/>
          </p:cNvSpPr>
          <p:nvPr>
            <p:ph type="body" sz="quarter" idx="28" hasCustomPrompt="1"/>
          </p:nvPr>
        </p:nvSpPr>
        <p:spPr>
          <a:xfrm>
            <a:off x="777600" y="2122185"/>
            <a:ext cx="4320000" cy="464603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[e-mailadres]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C5E712C-5496-4582-9FCF-C3F14CF788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41" y="5864400"/>
            <a:ext cx="1520518" cy="464603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C6EC026-02AE-43ED-B54C-523EEAEF4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000" y="720000"/>
            <a:ext cx="9864000" cy="837122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[naam]</a:t>
            </a:r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6CFA03C9-356F-461D-84CC-49E7736E59B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77600" y="2586788"/>
            <a:ext cx="4320000" cy="1771509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91257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77" b="0">
                <a:solidFill>
                  <a:schemeClr val="bg1"/>
                </a:solidFill>
                <a:latin typeface="Arial"/>
                <a:cs typeface="Arial"/>
              </a:defRPr>
            </a:lvl1pPr>
            <a:lvl2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2pPr>
            <a:lvl3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3pPr>
            <a:lvl4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4pPr>
            <a:lvl5pPr marL="287224" indent="-287224">
              <a:lnSpc>
                <a:spcPts val="4224"/>
              </a:lnSpc>
              <a:spcBef>
                <a:spcPts val="0"/>
              </a:spcBef>
              <a:defRPr sz="2347">
                <a:solidFill>
                  <a:srgbClr val="10264E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[andere contactinfo, b.v. LinkedIn]</a:t>
            </a:r>
          </a:p>
        </p:txBody>
      </p:sp>
    </p:spTree>
    <p:extLst>
      <p:ext uri="{BB962C8B-B14F-4D97-AF65-F5344CB8AC3E}">
        <p14:creationId xmlns:p14="http://schemas.microsoft.com/office/powerpoint/2010/main" val="12254639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media 2"/>
          <p:cNvSpPr>
            <a:spLocks noGrp="1"/>
          </p:cNvSpPr>
          <p:nvPr>
            <p:ph type="media" sz="quarter" idx="12"/>
          </p:nvPr>
        </p:nvSpPr>
        <p:spPr>
          <a:xfrm>
            <a:off x="8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indent="0" algn="ctr">
              <a:buNone/>
              <a:defRPr>
                <a:solidFill>
                  <a:srgbClr val="5F5F5F"/>
                </a:solidFill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318253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F53FA-EE09-4A0C-92EE-E4B8A636A5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000" y="1324801"/>
            <a:ext cx="6861600" cy="2358200"/>
          </a:xfrm>
        </p:spPr>
        <p:txBody>
          <a:bodyPr anchor="t" anchorCtr="0"/>
          <a:lstStyle>
            <a:lvl1pPr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[hoofdstuktitel]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959B75-7C22-46B5-B30C-BC3F15F358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92000" y="3894246"/>
            <a:ext cx="6861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[ondertitel of toelichting]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06D8B-5DD1-4AC8-881B-942EAB79FC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9" name="Afbeelding 8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780794D5-73D1-4667-A8F7-1FFB0EDB22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891306"/>
            <a:ext cx="266699" cy="2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513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251F923-90BC-40F3-8BDA-DB17BAC4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6164405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ige driehoek 4">
            <a:extLst>
              <a:ext uri="{FF2B5EF4-FFF2-40B4-BE49-F238E27FC236}">
                <a16:creationId xmlns:a16="http://schemas.microsoft.com/office/drawing/2014/main" id="{7B950D76-FDB9-4D4D-8E5F-9E36F651D41E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ige driehoek 2">
            <a:extLst>
              <a:ext uri="{FF2B5EF4-FFF2-40B4-BE49-F238E27FC236}">
                <a16:creationId xmlns:a16="http://schemas.microsoft.com/office/drawing/2014/main" id="{095CAFC6-5277-4CDE-9614-4E898AC231F9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4050CDE-221E-4E1C-8123-F90126286791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336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itgroe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9BFDD44-2866-4BB8-BAB3-956F9C108E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5257800"/>
            <a:ext cx="3534451" cy="1081088"/>
          </a:xfrm>
          <a:prstGeom prst="rect">
            <a:avLst/>
          </a:prstGeo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05F27743-4FBD-454F-B003-399F0DD3C9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2000" y="1203770"/>
            <a:ext cx="7797800" cy="1694004"/>
          </a:xfrm>
        </p:spPr>
        <p:txBody>
          <a:bodyPr>
            <a:normAutofit/>
          </a:bodyPr>
          <a:lstStyle>
            <a:lvl1pPr marL="0" indent="0">
              <a:lnSpc>
                <a:spcPct val="105000"/>
              </a:lnSpc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[afsluitgroet]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22CD84B-886E-4595-BFBC-7504B9A0CE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3588345"/>
            <a:ext cx="4800600" cy="10810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52000" indent="0">
              <a:buNone/>
              <a:defRPr>
                <a:solidFill>
                  <a:schemeClr val="bg1"/>
                </a:solidFill>
              </a:defRPr>
            </a:lvl2pPr>
            <a:lvl3pPr marL="504000" indent="0"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[contactgegevens]</a:t>
            </a:r>
          </a:p>
        </p:txBody>
      </p:sp>
    </p:spTree>
    <p:extLst>
      <p:ext uri="{BB962C8B-B14F-4D97-AF65-F5344CB8AC3E}">
        <p14:creationId xmlns:p14="http://schemas.microsoft.com/office/powerpoint/2010/main" val="31060482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AC0D48FD-529E-4A93-8565-3D666AA79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22" y="2997593"/>
            <a:ext cx="2823757" cy="8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39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4D82EB-A068-41A9-80F3-33E95015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481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Rechthoekige driehoek 7">
            <a:extLst>
              <a:ext uri="{FF2B5EF4-FFF2-40B4-BE49-F238E27FC236}">
                <a16:creationId xmlns:a16="http://schemas.microsoft.com/office/drawing/2014/main" id="{FC531A8F-4551-47F9-9AFA-3A736CB2DFE5}"/>
              </a:ext>
            </a:extLst>
          </p:cNvPr>
          <p:cNvSpPr/>
          <p:nvPr userDrawn="1"/>
        </p:nvSpPr>
        <p:spPr>
          <a:xfrm rot="5400000">
            <a:off x="11400000" y="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780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C97EC5-E070-465A-AFF6-979AE7586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A8806D-DC6A-4097-B437-37410FFC11B7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ige driehoek 8">
            <a:extLst>
              <a:ext uri="{FF2B5EF4-FFF2-40B4-BE49-F238E27FC236}">
                <a16:creationId xmlns:a16="http://schemas.microsoft.com/office/drawing/2014/main" id="{78D48DBC-5B26-413F-A3E8-6F3FE44EA963}"/>
              </a:ext>
            </a:extLst>
          </p:cNvPr>
          <p:cNvSpPr/>
          <p:nvPr userDrawn="1"/>
        </p:nvSpPr>
        <p:spPr>
          <a:xfrm rot="16200000">
            <a:off x="0" y="6066000"/>
            <a:ext cx="792000" cy="7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AB1DF3A1-5262-49FE-9270-4B82F9B651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766" t="7174" b="9213"/>
          <a:stretch/>
        </p:blipFill>
        <p:spPr>
          <a:xfrm>
            <a:off x="11400000" y="719999"/>
            <a:ext cx="792000" cy="22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6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ED5F24-06BD-462B-BA0F-255F2F81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9AC1BE-8B1E-470A-A65A-4D969FAD1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B43CF-2B78-4B0E-B67D-E748CB02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9ECE23F0-8627-4716-9A95-9334C2FD8F75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243137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 met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90A494-4717-4029-B60D-381CEB1DF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5999" y="2016000"/>
            <a:ext cx="9864000" cy="59055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[ondertitel]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78713771-FD45-4006-8385-08CF79251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613439"/>
            <a:ext cx="4752000" cy="35525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11" name="Tijdelijke aanduiding voor inhoud 3">
            <a:extLst>
              <a:ext uri="{FF2B5EF4-FFF2-40B4-BE49-F238E27FC236}">
                <a16:creationId xmlns:a16="http://schemas.microsoft.com/office/drawing/2014/main" id="{0FD2E632-CCBA-4A49-B173-C6E07447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613439"/>
            <a:ext cx="4752000" cy="35525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2FAE7D-E99E-42B0-A84F-B037C244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149F7343-3255-4669-BB27-E19C7C251BBF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410999A3-CC12-4256-8358-55235AB7EC4C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EBFD891-2548-42D0-AE0F-1CF58D53C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15" b="40737"/>
          <a:stretch/>
        </p:blipFill>
        <p:spPr>
          <a:xfrm>
            <a:off x="0" y="0"/>
            <a:ext cx="856343" cy="84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7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6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02DE95-ADC6-47B0-AEFA-B8503F51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oelichting 2">
            <a:extLst>
              <a:ext uri="{FF2B5EF4-FFF2-40B4-BE49-F238E27FC236}">
                <a16:creationId xmlns:a16="http://schemas.microsoft.com/office/drawing/2014/main" id="{22342063-D022-4768-B718-C02E5CFEA66D}"/>
              </a:ext>
            </a:extLst>
          </p:cNvPr>
          <p:cNvSpPr txBox="1"/>
          <p:nvPr userDrawn="1"/>
        </p:nvSpPr>
        <p:spPr>
          <a:xfrm>
            <a:off x="-2105892" y="1897500"/>
            <a:ext cx="197950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accent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accent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negen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blokje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open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‘tilde’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nummers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BF89029-8F84-44A7-B3C8-42E761FBC24F}"/>
              </a:ext>
            </a:extLst>
          </p:cNvPr>
          <p:cNvSpPr/>
          <p:nvPr userDrawn="1"/>
        </p:nvSpPr>
        <p:spPr>
          <a:xfrm>
            <a:off x="11400000" y="6066000"/>
            <a:ext cx="792000" cy="7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1ECE704-6F3F-4A17-91CB-0E8E08001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24007" y="5163165"/>
            <a:ext cx="1767993" cy="16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4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B40F12D-8035-4195-930D-B791F468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A64035-B49A-4536-A334-06A23F564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6000" y="2016000"/>
            <a:ext cx="9864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Zesde niveau</a:t>
            </a:r>
          </a:p>
          <a:p>
            <a:pPr lvl="6"/>
            <a:r>
              <a:rPr lang="nl-NL" dirty="0"/>
              <a:t>Zevende niveau</a:t>
            </a:r>
          </a:p>
          <a:p>
            <a:pPr lvl="7"/>
            <a:r>
              <a:rPr lang="nl-NL" dirty="0"/>
              <a:t>Achtste niveau</a:t>
            </a:r>
          </a:p>
          <a:p>
            <a:pPr lvl="8"/>
            <a:r>
              <a:rPr lang="nl-NL" dirty="0"/>
              <a:t>Negende niveau</a:t>
            </a:r>
          </a:p>
        </p:txBody>
      </p:sp>
      <p:sp>
        <p:nvSpPr>
          <p:cNvPr id="11" name="Rechthoekige driehoek 10">
            <a:extLst>
              <a:ext uri="{FF2B5EF4-FFF2-40B4-BE49-F238E27FC236}">
                <a16:creationId xmlns:a16="http://schemas.microsoft.com/office/drawing/2014/main" id="{330D8806-E372-45EA-882A-A3971C1ABBA5}"/>
              </a:ext>
            </a:extLst>
          </p:cNvPr>
          <p:cNvSpPr/>
          <p:nvPr userDrawn="1"/>
        </p:nvSpPr>
        <p:spPr>
          <a:xfrm flipH="1">
            <a:off x="792000" y="999026"/>
            <a:ext cx="198000" cy="19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5EC37B98-C211-4E5B-9560-4231BD5B7FC9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4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0" r:id="rId4"/>
    <p:sldLayoutId id="2147483667" r:id="rId5"/>
    <p:sldLayoutId id="2147483668" r:id="rId6"/>
    <p:sldLayoutId id="2147483652" r:id="rId7"/>
    <p:sldLayoutId id="2147483662" r:id="rId8"/>
    <p:sldLayoutId id="2147483659" r:id="rId9"/>
    <p:sldLayoutId id="2147483660" r:id="rId10"/>
    <p:sldLayoutId id="2147483663" r:id="rId11"/>
    <p:sldLayoutId id="2147483664" r:id="rId12"/>
    <p:sldLayoutId id="2147483665" r:id="rId13"/>
    <p:sldLayoutId id="2147483651" r:id="rId14"/>
    <p:sldLayoutId id="2147483654" r:id="rId15"/>
    <p:sldLayoutId id="2147483655" r:id="rId16"/>
    <p:sldLayoutId id="2147483658" r:id="rId17"/>
    <p:sldLayoutId id="2147483666" r:id="rId18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80000"/>
        <a:buFont typeface="Arial" panose="020B0604020202020204" pitchFamily="34" charset="0"/>
        <a:buChar char="□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90000"/>
        <a:buFont typeface="Arial" panose="020B0604020202020204" pitchFamily="34" charset="0"/>
        <a:buChar char="○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512000" indent="-252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~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" indent="-360000" algn="l" defTabSz="914400" rtl="0" eaLnBrk="1" latinLnBrk="0" hangingPunct="1">
        <a:lnSpc>
          <a:spcPct val="120000"/>
        </a:lnSpc>
        <a:spcBef>
          <a:spcPts val="0"/>
        </a:spcBef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F5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B40F12D-8035-4195-930D-B791F468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A64035-B49A-4536-A334-06A23F564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6000" y="2016000"/>
            <a:ext cx="9864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Zesde niveau</a:t>
            </a:r>
          </a:p>
          <a:p>
            <a:pPr lvl="6"/>
            <a:r>
              <a:rPr lang="nl-NL" dirty="0"/>
              <a:t>Zevende niveau</a:t>
            </a:r>
          </a:p>
          <a:p>
            <a:pPr lvl="7"/>
            <a:r>
              <a:rPr lang="nl-NL" dirty="0"/>
              <a:t>Achtste niveau</a:t>
            </a:r>
          </a:p>
          <a:p>
            <a:pPr lvl="8"/>
            <a:r>
              <a:rPr lang="nl-NL" dirty="0"/>
              <a:t>Negende niveau</a:t>
            </a:r>
          </a:p>
        </p:txBody>
      </p:sp>
      <p:sp>
        <p:nvSpPr>
          <p:cNvPr id="11" name="Rechthoekige driehoek 10">
            <a:extLst>
              <a:ext uri="{FF2B5EF4-FFF2-40B4-BE49-F238E27FC236}">
                <a16:creationId xmlns:a16="http://schemas.microsoft.com/office/drawing/2014/main" id="{330D8806-E372-45EA-882A-A3971C1ABBA5}"/>
              </a:ext>
            </a:extLst>
          </p:cNvPr>
          <p:cNvSpPr/>
          <p:nvPr userDrawn="1"/>
        </p:nvSpPr>
        <p:spPr>
          <a:xfrm flipH="1">
            <a:off x="792000" y="999026"/>
            <a:ext cx="198000" cy="19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5EC37B98-C211-4E5B-9560-4231BD5B7FC9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›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80000"/>
        <a:buFont typeface="Arial" panose="020B0604020202020204" pitchFamily="34" charset="0"/>
        <a:buChar char="□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260000" indent="-252000" algn="l" defTabSz="914400" rtl="0" eaLnBrk="1" latinLnBrk="0" hangingPunct="1">
        <a:lnSpc>
          <a:spcPct val="120000"/>
        </a:lnSpc>
        <a:spcBef>
          <a:spcPts val="0"/>
        </a:spcBef>
        <a:buClrTx/>
        <a:buSzPct val="90000"/>
        <a:buFont typeface="Arial" panose="020B0604020202020204" pitchFamily="34" charset="0"/>
        <a:buChar char="○"/>
        <a:defRPr sz="1800" b="0" kern="1200">
          <a:solidFill>
            <a:schemeClr val="bg1"/>
          </a:solidFill>
          <a:latin typeface="+mn-lt"/>
          <a:ea typeface="+mn-ea"/>
          <a:cs typeface="+mn-cs"/>
        </a:defRPr>
      </a:lvl5pPr>
      <a:lvl6pPr marL="1512000" indent="-252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~"/>
        <a:defRPr sz="1800" kern="1200">
          <a:solidFill>
            <a:schemeClr val="bg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kern="1200">
          <a:solidFill>
            <a:schemeClr val="bg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bg1"/>
        </a:buClr>
        <a:buSzPct val="25000"/>
        <a:buFont typeface="Arial" panose="020B0604020202020204" pitchFamily="34" charset="0"/>
        <a:buChar char="'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8pPr>
      <a:lvl9pPr marL="360000" indent="-360000" algn="l" defTabSz="914400" rtl="0" eaLnBrk="1" latinLnBrk="0" hangingPunct="1">
        <a:lnSpc>
          <a:spcPct val="120000"/>
        </a:lnSpc>
        <a:spcBef>
          <a:spcPts val="0"/>
        </a:spcBef>
        <a:buFont typeface="+mj-lt"/>
        <a:buAutoNum type="arabicPeriod"/>
        <a:defRPr sz="2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jakarta.ee/specifications/persistence/3.0/jakarta-persistence-spec-3.0.html#a4931" TargetMode="External"/><Relationship Id="rId7" Type="http://schemas.openxmlformats.org/officeDocument/2006/relationships/hyperlink" Target="https://thorben-janssen.com/hibernate-tips-apply-distinct-to-jpql-but-not-sql-query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in.relation.to/2016/08/04/introducing-distinct-pass-through-query-hint/" TargetMode="External"/><Relationship Id="rId5" Type="http://schemas.openxmlformats.org/officeDocument/2006/relationships/hyperlink" Target="https://vladmihalcea.com/jpql-distinct-jpa-hibernate/" TargetMode="External"/><Relationship Id="rId4" Type="http://schemas.openxmlformats.org/officeDocument/2006/relationships/hyperlink" Target="https://developer.jboss.org/docs/DOC-15782#jive_content_id_Hibernate_does_not_return_distinct_results_for_a_query_with_outer_join_fetching_enabled_for_a_collection_even_if_I_use_the_distinct_keyword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jboss.org/hibernate/core/3.6/reference/en-US/html_single/#batch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oulvdberge/jpa-with-hibernate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eldung.com/jpa-join-types" TargetMode="External"/><Relationship Id="rId3" Type="http://schemas.openxmlformats.org/officeDocument/2006/relationships/hyperlink" Target="https://vladmihalcea.com/the-open-session-in-view-anti-pattern/" TargetMode="External"/><Relationship Id="rId7" Type="http://schemas.openxmlformats.org/officeDocument/2006/relationships/hyperlink" Target="https://dzone.com/articles/how-does-spring-transactional" TargetMode="External"/><Relationship Id="rId2" Type="http://schemas.openxmlformats.org/officeDocument/2006/relationships/hyperlink" Target="https://vladmihalcea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jakarta.ee/specifications/persistence/3.0/jakarta-persistence-spec-3.0.html" TargetMode="External"/><Relationship Id="rId5" Type="http://schemas.openxmlformats.org/officeDocument/2006/relationships/hyperlink" Target="https://docs.jboss.org/hibernate/orm/current/userguide/html_single/Hibernate_User_Guide.html" TargetMode="External"/><Relationship Id="rId4" Type="http://schemas.openxmlformats.org/officeDocument/2006/relationships/hyperlink" Target="https://vladmihalcea.com/eager-fetching-is-a-code-smell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JPA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Hibernate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4760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1C668-FCAA-45E3-ADC0-86E2C4B04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Accessing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persistence</a:t>
            </a:r>
            <a:r>
              <a:rPr lang="nl-BE" dirty="0"/>
              <a:t> context</a:t>
            </a:r>
            <a:endParaRPr lang="nl-NL" dirty="0"/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20533200-8A9F-49EA-A57A-2EF7730365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@PersistenceContext</a:t>
            </a:r>
          </a:p>
          <a:p>
            <a:pPr marL="0" indent="0">
              <a:buNone/>
            </a:pP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are </a:t>
            </a:r>
            <a:r>
              <a:rPr lang="nl-NL" dirty="0" err="1"/>
              <a:t>using</a:t>
            </a:r>
            <a:r>
              <a:rPr lang="nl-NL" dirty="0"/>
              <a:t> Spring Data JPA,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don’t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nl-NL" dirty="0"/>
              <a:t> </a:t>
            </a:r>
            <a:r>
              <a:rPr lang="nl-NL" dirty="0" err="1"/>
              <a:t>directly</a:t>
            </a:r>
            <a:r>
              <a:rPr lang="nl-NL" dirty="0"/>
              <a:t> (</a:t>
            </a:r>
            <a:r>
              <a:rPr lang="nl-NL" dirty="0" err="1"/>
              <a:t>use</a:t>
            </a:r>
            <a:r>
              <a:rPr lang="nl-NL" dirty="0"/>
              <a:t> a </a:t>
            </a:r>
            <a:r>
              <a:rPr lang="nl-NL" dirty="0" err="1"/>
              <a:t>repository</a:t>
            </a:r>
            <a:r>
              <a:rPr lang="nl-NL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87204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1C668-FCAA-45E3-ADC0-86E2C4B04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Transaction management in Spring</a:t>
            </a:r>
            <a:endParaRPr lang="nl-NL" dirty="0"/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20533200-8A9F-49EA-A57A-2EF7730365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nl-NL" dirty="0"/>
              <a:t>JPA/</a:t>
            </a:r>
            <a:r>
              <a:rPr lang="nl-NL" dirty="0" err="1"/>
              <a:t>Hibernate</a:t>
            </a:r>
            <a:r>
              <a:rPr lang="nl-NL" dirty="0"/>
              <a:t> </a:t>
            </a:r>
            <a:r>
              <a:rPr lang="nl-NL" dirty="0" err="1"/>
              <a:t>doesn’t</a:t>
            </a:r>
            <a:r>
              <a:rPr lang="nl-NL" dirty="0"/>
              <a:t> </a:t>
            </a:r>
            <a:r>
              <a:rPr lang="nl-NL" dirty="0" err="1"/>
              <a:t>provide</a:t>
            </a:r>
            <a:r>
              <a:rPr lang="nl-NL" dirty="0"/>
              <a:t> </a:t>
            </a:r>
            <a:r>
              <a:rPr lang="nl-NL" dirty="0" err="1"/>
              <a:t>any</a:t>
            </a:r>
            <a:r>
              <a:rPr lang="nl-NL" dirty="0"/>
              <a:t> type of </a:t>
            </a:r>
            <a:r>
              <a:rPr lang="nl-NL" dirty="0" err="1"/>
              <a:t>declarative</a:t>
            </a:r>
            <a:r>
              <a:rPr lang="nl-NL" dirty="0"/>
              <a:t> transaction management.</a:t>
            </a:r>
          </a:p>
          <a:p>
            <a:r>
              <a:rPr lang="nl-NL" dirty="0"/>
              <a:t>Spring offers </a:t>
            </a:r>
            <a:r>
              <a:rPr lang="nl-NL" dirty="0" err="1"/>
              <a:t>an</a:t>
            </a:r>
            <a:r>
              <a:rPr lang="nl-NL" dirty="0"/>
              <a:t> API-</a:t>
            </a:r>
            <a:r>
              <a:rPr lang="nl-NL" dirty="0" err="1"/>
              <a:t>neutral</a:t>
            </a:r>
            <a:r>
              <a:rPr lang="nl-NL" dirty="0"/>
              <a:t> transaction platform.</a:t>
            </a:r>
          </a:p>
          <a:p>
            <a:pPr lvl="1"/>
            <a:r>
              <a:rPr lang="nl-NL" dirty="0"/>
              <a:t>Support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plain</a:t>
            </a:r>
            <a:r>
              <a:rPr lang="nl-NL" dirty="0"/>
              <a:t> JDBC, JPA, etc.</a:t>
            </a:r>
          </a:p>
          <a:p>
            <a:pPr lvl="1"/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  <a:r>
              <a:rPr lang="nl-NL" dirty="0"/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TransactionTemplate</a:t>
            </a:r>
            <a:r>
              <a:rPr lang="nl-NL" dirty="0"/>
              <a:t>,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TransactionManager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TransactionManager</a:t>
            </a:r>
            <a:r>
              <a:rPr lang="nl-NL" dirty="0"/>
              <a:t> </a:t>
            </a:r>
            <a:r>
              <a:rPr lang="nl-NL" dirty="0" err="1"/>
              <a:t>manages</a:t>
            </a:r>
            <a:r>
              <a:rPr lang="nl-NL" dirty="0"/>
              <a:t> transactions (</a:t>
            </a:r>
            <a:r>
              <a:rPr lang="nl-NL" dirty="0" err="1"/>
              <a:t>and</a:t>
            </a:r>
            <a:r>
              <a:rPr lang="nl-NL" dirty="0"/>
              <a:t> database </a:t>
            </a:r>
            <a:r>
              <a:rPr lang="nl-NL" dirty="0" err="1"/>
              <a:t>connections</a:t>
            </a:r>
            <a:r>
              <a:rPr lang="nl-NL" dirty="0"/>
              <a:t>)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binds</a:t>
            </a:r>
            <a:r>
              <a:rPr lang="nl-NL" dirty="0"/>
              <a:t>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current</a:t>
            </a:r>
            <a:r>
              <a:rPr lang="nl-NL" dirty="0"/>
              <a:t> thread.</a:t>
            </a:r>
          </a:p>
        </p:txBody>
      </p:sp>
    </p:spTree>
    <p:extLst>
      <p:ext uri="{BB962C8B-B14F-4D97-AF65-F5344CB8AC3E}">
        <p14:creationId xmlns:p14="http://schemas.microsoft.com/office/powerpoint/2010/main" val="353535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49AB3702-1810-764C-3BE9-C338CDB6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1324801"/>
            <a:ext cx="10165560" cy="2358200"/>
          </a:xfrm>
        </p:spPr>
        <p:txBody>
          <a:bodyPr anchor="t">
            <a:normAutofit/>
          </a:bodyPr>
          <a:lstStyle/>
          <a:p>
            <a:r>
              <a:rPr lang="en-US" dirty="0"/>
              <a:t>Loading associations: best practices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AAB4049-44F5-5248-FD26-89E55E7968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best way to fetch associations?</a:t>
            </a:r>
          </a:p>
        </p:txBody>
      </p:sp>
    </p:spTree>
    <p:extLst>
      <p:ext uri="{BB962C8B-B14F-4D97-AF65-F5344CB8AC3E}">
        <p14:creationId xmlns:p14="http://schemas.microsoft.com/office/powerpoint/2010/main" val="448001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2E64-1E7F-4045-9491-C4C2110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setup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A01825E-C3E2-4762-8A6F-A5E7F2B986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Primarily using tests</a:t>
            </a:r>
          </a:p>
          <a:p>
            <a:pPr>
              <a:spcAft>
                <a:spcPts val="600"/>
              </a:spcAft>
            </a:pPr>
            <a:r>
              <a:rPr lang="en-US" dirty="0"/>
              <a:t>Sometimes a little web…</a:t>
            </a:r>
          </a:p>
        </p:txBody>
      </p:sp>
    </p:spTree>
    <p:extLst>
      <p:ext uri="{BB962C8B-B14F-4D97-AF65-F5344CB8AC3E}">
        <p14:creationId xmlns:p14="http://schemas.microsoft.com/office/powerpoint/2010/main" val="141348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2E64-1E7F-4045-9491-C4C2110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Problem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A01825E-C3E2-4762-8A6F-A5E7F2B986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Given: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dirty="0"/>
              <a:t> that can have 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en-US" dirty="0"/>
              <a:t>s.</a:t>
            </a:r>
          </a:p>
          <a:p>
            <a:pPr>
              <a:spcAft>
                <a:spcPts val="600"/>
              </a:spcAft>
            </a:pPr>
            <a:r>
              <a:rPr lang="en-US" dirty="0"/>
              <a:t>We want to: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Generate a summary of that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dirty="0"/>
              <a:t> with all its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en-US" dirty="0"/>
              <a:t>s.</a:t>
            </a:r>
          </a:p>
          <a:p>
            <a:pPr>
              <a:spcAft>
                <a:spcPts val="600"/>
              </a:spcAft>
            </a:pPr>
            <a:r>
              <a:rPr lang="en-US" dirty="0"/>
              <a:t>Problem: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How do we efficiently retrieve 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en-US" dirty="0"/>
              <a:t>s on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dirty="0"/>
              <a:t>?</a:t>
            </a:r>
          </a:p>
        </p:txBody>
      </p:sp>
      <p:pic>
        <p:nvPicPr>
          <p:cNvPr id="5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B08CACCF-D38F-4087-97A1-38FB07AC8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591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2E64-1E7F-4045-9491-C4C2110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Solution 1: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lazy</a:t>
            </a:r>
            <a:r>
              <a:rPr lang="nl-BE" dirty="0"/>
              <a:t> </a:t>
            </a:r>
            <a:r>
              <a:rPr lang="nl-BE" dirty="0" err="1"/>
              <a:t>loading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FetchType.LAZY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A01825E-C3E2-4762-8A6F-A5E7F2B986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Loads the association lazily when the getter on the entity is used.</a:t>
            </a:r>
          </a:p>
        </p:txBody>
      </p:sp>
      <p:pic>
        <p:nvPicPr>
          <p:cNvPr id="6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89D1BD7D-2C93-4FA3-8A0D-40C8BBD97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634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>
            <a:extLst>
              <a:ext uri="{FF2B5EF4-FFF2-40B4-BE49-F238E27FC236}">
                <a16:creationId xmlns:a16="http://schemas.microsoft.com/office/drawing/2014/main" id="{A097CCCA-F4DC-E762-2A1E-04F583126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19" y="3092431"/>
            <a:ext cx="10775161" cy="96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65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Open Session in View?!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768760"/>
            <a:ext cx="9864000" cy="4140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findById</a:t>
            </a:r>
            <a:r>
              <a:rPr lang="en-US" dirty="0"/>
              <a:t> only keeps the database session open when retrieving the initial entity (the post).</a:t>
            </a:r>
          </a:p>
          <a:p>
            <a:pPr>
              <a:spcAft>
                <a:spcPts val="600"/>
              </a:spcAft>
            </a:pPr>
            <a:r>
              <a:rPr lang="en-US" dirty="0"/>
              <a:t>Open Session in View ensures that a database session is active </a:t>
            </a:r>
            <a:r>
              <a:rPr lang="en-US" b="1" dirty="0"/>
              <a:t>throughout the entire web request </a:t>
            </a:r>
            <a:r>
              <a:rPr lang="en-US" dirty="0"/>
              <a:t>– so that we can retrieve the lazy loaded collections in the same database session  (the post comments). </a:t>
            </a:r>
          </a:p>
          <a:p>
            <a:pPr>
              <a:spcAft>
                <a:spcPts val="600"/>
              </a:spcAft>
            </a:pPr>
            <a:r>
              <a:rPr lang="en-US" dirty="0"/>
              <a:t>By default “on” in Spring Boot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spring.jpa.open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-in-view=true</a:t>
            </a:r>
            <a:r>
              <a:rPr lang="en-US" dirty="0"/>
              <a:t>)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4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OpenSessionInView">
            <a:extLst>
              <a:ext uri="{FF2B5EF4-FFF2-40B4-BE49-F238E27FC236}">
                <a16:creationId xmlns:a16="http://schemas.microsoft.com/office/drawing/2014/main" id="{82D475C1-832F-451A-B962-426EA0186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3456" y="2016000"/>
            <a:ext cx="9409088" cy="4140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Open Session in View (OSIV)</a:t>
            </a:r>
          </a:p>
        </p:txBody>
      </p:sp>
      <p:cxnSp>
        <p:nvCxnSpPr>
          <p:cNvPr id="3" name="Rechte verbindingslijn met pijl 2">
            <a:extLst>
              <a:ext uri="{FF2B5EF4-FFF2-40B4-BE49-F238E27FC236}">
                <a16:creationId xmlns:a16="http://schemas.microsoft.com/office/drawing/2014/main" id="{C4C59088-CD72-6918-F1DB-EE9C7C0CA963}"/>
              </a:ext>
            </a:extLst>
          </p:cNvPr>
          <p:cNvCxnSpPr>
            <a:cxnSpLocks/>
          </p:cNvCxnSpPr>
          <p:nvPr/>
        </p:nvCxnSpPr>
        <p:spPr>
          <a:xfrm flipH="1">
            <a:off x="2248348" y="1785769"/>
            <a:ext cx="849854" cy="143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EAB367E4-B65D-0EF2-810D-5838EA68F729}"/>
              </a:ext>
            </a:extLst>
          </p:cNvPr>
          <p:cNvSpPr txBox="1"/>
          <p:nvPr/>
        </p:nvSpPr>
        <p:spPr>
          <a:xfrm>
            <a:off x="3098202" y="1559859"/>
            <a:ext cx="437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Filters are a concept of Spring Web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16722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850616"/>
          </a:xfrm>
        </p:spPr>
        <p:txBody>
          <a:bodyPr anchor="t">
            <a:normAutofit/>
          </a:bodyPr>
          <a:lstStyle/>
          <a:p>
            <a:r>
              <a:rPr lang="en-US" dirty="0"/>
              <a:t>Advice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23620"/>
            <a:ext cx="9864000" cy="4140000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Avoid Open Session in View, especially if you’re not familiar with JPA.</a:t>
            </a:r>
          </a:p>
          <a:p>
            <a:pPr>
              <a:spcAft>
                <a:spcPts val="600"/>
              </a:spcAft>
            </a:pPr>
            <a:r>
              <a:rPr lang="en-US" dirty="0"/>
              <a:t>There is no separation of concerns since SQL statements can be generated at any point in the application (like the UI rendering process).</a:t>
            </a:r>
          </a:p>
          <a:p>
            <a:pPr>
              <a:spcAft>
                <a:spcPts val="600"/>
              </a:spcAft>
            </a:pPr>
            <a:r>
              <a:rPr lang="en-US" dirty="0"/>
              <a:t>Hard to get rid of in badly tested projects.</a:t>
            </a:r>
          </a:p>
          <a:p>
            <a:pPr>
              <a:spcAft>
                <a:spcPts val="600"/>
              </a:spcAft>
            </a:pPr>
            <a:r>
              <a:rPr lang="en-US" dirty="0"/>
              <a:t>It’s easy to navigate associations at any point, which might cause performance issues later on.</a:t>
            </a:r>
          </a:p>
          <a:p>
            <a:pPr>
              <a:spcAft>
                <a:spcPts val="600"/>
              </a:spcAft>
            </a:pPr>
            <a:r>
              <a:rPr lang="en-US" dirty="0"/>
              <a:t>Database connection is held throughout the entire request, which increases connection lease times.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0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1">
            <a:extLst>
              <a:ext uri="{FF2B5EF4-FFF2-40B4-BE49-F238E27FC236}">
                <a16:creationId xmlns:a16="http://schemas.microsoft.com/office/drawing/2014/main" id="{61762375-FDCF-446A-B820-390AF79951E3}"/>
              </a:ext>
            </a:extLst>
          </p:cNvPr>
          <p:cNvSpPr/>
          <p:nvPr/>
        </p:nvSpPr>
        <p:spPr>
          <a:xfrm>
            <a:off x="11285220" y="6012180"/>
            <a:ext cx="90678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Tijdelijke aanduiding voor inhoud 9" descr="Afbeelding met buiten, boom, lucht, natuur&#10;&#10;Automatisch gegenereerde beschrijving">
            <a:extLst>
              <a:ext uri="{FF2B5EF4-FFF2-40B4-BE49-F238E27FC236}">
                <a16:creationId xmlns:a16="http://schemas.microsoft.com/office/drawing/2014/main" id="{923BCDBA-11CB-462F-A793-E4BCA57F13F5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" b="1298"/>
          <a:stretch/>
        </p:blipFill>
        <p:spPr>
          <a:xfrm>
            <a:off x="6592569" y="1557122"/>
            <a:ext cx="4977699" cy="3634601"/>
          </a:xfrm>
          <a:noFill/>
        </p:spPr>
      </p:pic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E5C0D1AF-0886-ED3E-4B41-D2FE4052A5E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IT Consultant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C86A4CC-A1EE-19F7-04FB-EC08E5A639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raoul.vandenberge@infosupport.com</a:t>
            </a:r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C1702AA9-E252-2985-B0BE-D1058CA7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Raoul Van den Berge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45579C99-4E65-7D71-E588-73F40950DDD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Graduated from </a:t>
            </a:r>
            <a:r>
              <a:rPr lang="en-US" dirty="0" err="1"/>
              <a:t>KdG</a:t>
            </a:r>
            <a:r>
              <a:rPr lang="en-US" dirty="0"/>
              <a:t> in 2020</a:t>
            </a:r>
          </a:p>
        </p:txBody>
      </p:sp>
    </p:spTree>
    <p:extLst>
      <p:ext uri="{BB962C8B-B14F-4D97-AF65-F5344CB8AC3E}">
        <p14:creationId xmlns:p14="http://schemas.microsoft.com/office/powerpoint/2010/main" val="2921909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2E64-1E7F-4045-9491-C4C2110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Problem</a:t>
            </a:r>
            <a:r>
              <a:rPr lang="nl-BE" dirty="0"/>
              <a:t>: </a:t>
            </a:r>
            <a:r>
              <a:rPr lang="nl-B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LazyInitializationException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F709224-02A4-4C63-8627-56B555E58D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623193"/>
            <a:ext cx="9864000" cy="41723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 lazy association needs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en-US" dirty="0"/>
              <a:t> to be opened in order to initialize the collection.</a:t>
            </a:r>
          </a:p>
          <a:p>
            <a:pPr>
              <a:spcAft>
                <a:spcPts val="600"/>
              </a:spcAft>
            </a:pPr>
            <a:r>
              <a:rPr lang="en-US" dirty="0"/>
              <a:t>Open Session in View kept a session open for us the entire request…</a:t>
            </a:r>
          </a:p>
          <a:p>
            <a:pPr>
              <a:spcAft>
                <a:spcPts val="600"/>
              </a:spcAft>
            </a:pPr>
            <a:r>
              <a:rPr lang="en-US" dirty="0"/>
              <a:t>The persistence context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en-US" dirty="0"/>
              <a:t>) is closed after executing a method on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JpaRepository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i="1" dirty="0"/>
          </a:p>
          <a:p>
            <a:pPr>
              <a:spcAft>
                <a:spcPts val="600"/>
              </a:spcAft>
            </a:pPr>
            <a:r>
              <a:rPr lang="en-US" dirty="0"/>
              <a:t>If the persistence context is closed, when trying to access a non-initialized lazy association, the infamous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LazyInitializationException</a:t>
            </a:r>
            <a:r>
              <a:rPr lang="en-US" dirty="0"/>
              <a:t> is thrown.</a:t>
            </a:r>
          </a:p>
        </p:txBody>
      </p:sp>
      <p:pic>
        <p:nvPicPr>
          <p:cNvPr id="5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3B0980D1-1120-4696-B2EB-B5166CE1C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10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2E64-1E7F-4045-9491-C4C2110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Solution 2: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eager</a:t>
            </a:r>
            <a:r>
              <a:rPr lang="nl-BE" dirty="0"/>
              <a:t> </a:t>
            </a:r>
            <a:r>
              <a:rPr lang="nl-BE" dirty="0" err="1"/>
              <a:t>loading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FetchType.EAGER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77DA073-4EF8-493E-A28A-954A70562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490" y="2320064"/>
            <a:ext cx="7399020" cy="4130597"/>
          </a:xfrm>
          <a:prstGeom prst="rect">
            <a:avLst/>
          </a:prstGeom>
        </p:spPr>
      </p:pic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F571A454-A1D8-494B-96DE-F4A952458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146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Lazy loading vs eager loading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FetchType.EAGER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is a code smell.</a:t>
            </a:r>
          </a:p>
          <a:p>
            <a:pPr>
              <a:spcAft>
                <a:spcPts val="600"/>
              </a:spcAft>
            </a:pPr>
            <a:r>
              <a:rPr lang="en-US" dirty="0"/>
              <a:t>Most often it’s used for simplicity sake without considering the long-term performance penalties.</a:t>
            </a:r>
          </a:p>
          <a:p>
            <a:pPr>
              <a:spcAft>
                <a:spcPts val="600"/>
              </a:spcAft>
            </a:pPr>
            <a:r>
              <a:rPr lang="en-US" dirty="0"/>
              <a:t>The fetching strategy should never be the entity mapping responsibility.</a:t>
            </a:r>
          </a:p>
          <a:p>
            <a:pPr>
              <a:spcAft>
                <a:spcPts val="600"/>
              </a:spcAft>
            </a:pPr>
            <a:r>
              <a:rPr lang="en-US" b="1" dirty="0"/>
              <a:t>Once a relationship is set to be eagerly fetched, it cannot be changed to being fetched lazily on a per-query basis.</a:t>
            </a:r>
          </a:p>
          <a:p>
            <a:pPr>
              <a:spcAft>
                <a:spcPts val="600"/>
              </a:spcAft>
            </a:pPr>
            <a:r>
              <a:rPr lang="en-US" b="1" dirty="0"/>
              <a:t>Each business use case has different entity load requirements and therefore the fetching strategy should be delegated to each individual query.</a:t>
            </a:r>
          </a:p>
        </p:txBody>
      </p:sp>
    </p:spTree>
    <p:extLst>
      <p:ext uri="{BB962C8B-B14F-4D97-AF65-F5344CB8AC3E}">
        <p14:creationId xmlns:p14="http://schemas.microsoft.com/office/powerpoint/2010/main" val="25140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Advice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Use lazy associations.</a:t>
            </a:r>
          </a:p>
          <a:p>
            <a:pPr>
              <a:spcAft>
                <a:spcPts val="600"/>
              </a:spcAft>
            </a:pPr>
            <a:r>
              <a:rPr lang="en-US" dirty="0"/>
              <a:t>Using lazy associations gives you the flexibility of changing the fetching strategy at query time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en-US" dirty="0"/>
              <a:t> HQL directive.</a:t>
            </a:r>
          </a:p>
        </p:txBody>
      </p:sp>
    </p:spTree>
    <p:extLst>
      <p:ext uri="{BB962C8B-B14F-4D97-AF65-F5344CB8AC3E}">
        <p14:creationId xmlns:p14="http://schemas.microsoft.com/office/powerpoint/2010/main" val="3884033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2923E9-3A21-4550-B2E9-95F028D2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3785DBC-8825-4E76-8765-EBAB503AD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r>
              <a:rPr lang="nl-BE" dirty="0" err="1"/>
              <a:t>Good</a:t>
            </a:r>
            <a:r>
              <a:rPr lang="nl-BE" dirty="0"/>
              <a:t> </a:t>
            </a:r>
            <a:r>
              <a:rPr lang="nl-BE" dirty="0" err="1"/>
              <a:t>practice</a:t>
            </a:r>
            <a:r>
              <a:rPr lang="nl-BE" dirty="0"/>
              <a:t>: </a:t>
            </a:r>
            <a:r>
              <a:rPr lang="nl-BE" dirty="0" err="1"/>
              <a:t>always</a:t>
            </a:r>
            <a:r>
              <a:rPr lang="nl-BE" dirty="0"/>
              <a:t> set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fetching</a:t>
            </a:r>
            <a:r>
              <a:rPr lang="nl-BE" dirty="0"/>
              <a:t> policy </a:t>
            </a:r>
            <a:r>
              <a:rPr lang="nl-BE" dirty="0" err="1"/>
              <a:t>explicitly</a:t>
            </a:r>
            <a:r>
              <a:rPr lang="nl-BE" dirty="0"/>
              <a:t> in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entity</a:t>
            </a:r>
            <a:r>
              <a:rPr lang="nl-BE" dirty="0"/>
              <a:t> </a:t>
            </a:r>
            <a:r>
              <a:rPr lang="nl-BE" dirty="0" err="1"/>
              <a:t>mapping</a:t>
            </a:r>
            <a:r>
              <a:rPr lang="nl-BE" dirty="0"/>
              <a:t>.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06A395F-030E-40C5-AF8D-815B92FB1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325" y="2016000"/>
            <a:ext cx="99726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44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Solution 3: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Ensures that a transaction is active within a scope using aspect-oriented-programming (AOP).</a:t>
            </a:r>
          </a:p>
          <a:p>
            <a:pPr>
              <a:spcAft>
                <a:spcPts val="600"/>
              </a:spcAft>
            </a:pPr>
            <a:r>
              <a:rPr lang="en-US" dirty="0"/>
              <a:t>At the location where you initialize a collection, ensure that it is wrapped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  <a:r>
              <a:rPr lang="en-US" dirty="0"/>
              <a:t>.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5E776335-17D5-4C5C-8558-CAEEB97CD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283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746640"/>
            <a:ext cx="9864000" cy="4140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The service layer determines the transaction boundaries.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Avoid it in the web layer: it increases database connection lease times (see OSIV)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Repositories require a transaction, but this should propagate from the service layer.</a:t>
            </a:r>
          </a:p>
          <a:p>
            <a:pPr marL="0" indent="0">
              <a:spcAft>
                <a:spcPts val="600"/>
              </a:spcAft>
              <a:buNone/>
            </a:pPr>
            <a:endParaRPr lang="en-US" sz="2800" dirty="0"/>
          </a:p>
          <a:p>
            <a:pPr>
              <a:spcAft>
                <a:spcPts val="600"/>
              </a:spcAft>
            </a:pPr>
            <a:endParaRPr lang="en-US" sz="2800" dirty="0"/>
          </a:p>
          <a:p>
            <a:pPr>
              <a:spcAft>
                <a:spcPts val="600"/>
              </a:spcAft>
            </a:pPr>
            <a:endParaRPr lang="en-US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0AFFCF3-CFB4-61CC-DBBB-BA32880FC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723210"/>
          </a:xfrm>
        </p:spPr>
        <p:txBody>
          <a:bodyPr anchor="t"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Where to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03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723210"/>
          </a:xfrm>
        </p:spPr>
        <p:txBody>
          <a:bodyPr anchor="t"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When to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746639"/>
            <a:ext cx="9864000" cy="4794009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When using repositories,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 </a:t>
            </a:r>
            <a:r>
              <a:rPr lang="en-US" sz="2800" dirty="0"/>
              <a:t>is applied to repository scope automatically.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You’d lose the connection after getting a result back from the repository.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You’d get a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LazyInitializationException</a:t>
            </a:r>
            <a:r>
              <a:rPr lang="en-US" sz="2800" dirty="0"/>
              <a:t> when using Lazy Loading out of repository scope because the session is lost.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You’ll have to use it when using Lazy Loading.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Good practice: always use it to clearly define transaction boundaries!</a:t>
            </a:r>
          </a:p>
          <a:p>
            <a:pPr marL="0" indent="0">
              <a:spcAft>
                <a:spcPts val="600"/>
              </a:spcAft>
              <a:buNone/>
            </a:pPr>
            <a:endParaRPr lang="en-US" sz="2800" dirty="0"/>
          </a:p>
          <a:p>
            <a:pPr>
              <a:spcAft>
                <a:spcPts val="600"/>
              </a:spcAft>
            </a:pPr>
            <a:endParaRPr lang="en-US" sz="2800" dirty="0"/>
          </a:p>
          <a:p>
            <a:pPr>
              <a:spcAft>
                <a:spcPts val="600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024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Solution 4: custom query with JPQL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 FETCH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1FF0C8D-9698-43D4-8683-8BA69AE89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23620"/>
            <a:ext cx="9864000" cy="4140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Retrieves an entity with the flexibility of choosing the fetching strategy for an association.</a:t>
            </a:r>
          </a:p>
        </p:txBody>
      </p:sp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7E7D5A3E-B550-4906-B9BB-73770E5EC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946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 FETCH </a:t>
            </a:r>
            <a:r>
              <a:rPr lang="en-US" dirty="0"/>
              <a:t>with projections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1FF0C8D-9698-43D4-8683-8BA69AE89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23620"/>
            <a:ext cx="9864000" cy="4140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Often used in combination with </a:t>
            </a:r>
            <a:r>
              <a:rPr lang="en-US" i="1" dirty="0"/>
              <a:t>DTO projections </a:t>
            </a:r>
            <a:r>
              <a:rPr lang="en-US" dirty="0"/>
              <a:t>for read-only datasets.</a:t>
            </a:r>
          </a:p>
          <a:p>
            <a:pPr>
              <a:spcAft>
                <a:spcPts val="600"/>
              </a:spcAft>
            </a:pPr>
            <a:r>
              <a:rPr lang="en-US" dirty="0"/>
              <a:t>DTO = Data Transfer Object</a:t>
            </a:r>
          </a:p>
          <a:p>
            <a:pPr>
              <a:spcAft>
                <a:spcPts val="600"/>
              </a:spcAft>
            </a:pPr>
            <a:r>
              <a:rPr lang="en-US" dirty="0"/>
              <a:t>You should fetch just as much data you need to fulfill the requirements of a given business logic use case.</a:t>
            </a:r>
          </a:p>
          <a:p>
            <a:pPr>
              <a:spcAft>
                <a:spcPts val="600"/>
              </a:spcAft>
            </a:pPr>
            <a:r>
              <a:rPr lang="en-US" dirty="0"/>
              <a:t>Fetching too many columns than necessary has an impact, and that’s why entities are not good candidates for read-only views.</a:t>
            </a:r>
          </a:p>
          <a:p>
            <a:pPr>
              <a:spcAft>
                <a:spcPts val="600"/>
              </a:spcAft>
            </a:pPr>
            <a:r>
              <a:rPr lang="en-US" dirty="0"/>
              <a:t>Good practice: make a separate model for reading and writing (CQRS).</a:t>
            </a:r>
          </a:p>
        </p:txBody>
      </p:sp>
      <p:pic>
        <p:nvPicPr>
          <p:cNvPr id="5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C3C8A97F-9A87-4B11-99F4-8B952ED0D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191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Spring Data JPA and Hibernate</a:t>
            </a:r>
          </a:p>
          <a:p>
            <a:pPr lvl="1"/>
            <a:r>
              <a:rPr lang="en-US" dirty="0"/>
              <a:t>What am I actually using? Who has which responsibility?</a:t>
            </a:r>
          </a:p>
          <a:p>
            <a:r>
              <a:rPr lang="en-US" b="1" dirty="0"/>
              <a:t>Transaction management</a:t>
            </a:r>
          </a:p>
          <a:p>
            <a:pPr lvl="1"/>
            <a:r>
              <a:rPr lang="en-US" dirty="0"/>
              <a:t>How does Spring manage transactions and how does it map to JPA/Hibernate?</a:t>
            </a:r>
          </a:p>
          <a:p>
            <a:r>
              <a:rPr lang="en-US" b="1" dirty="0"/>
              <a:t>Loading associations: best practices</a:t>
            </a:r>
          </a:p>
          <a:p>
            <a:pPr lvl="1"/>
            <a:r>
              <a:rPr lang="en-US" dirty="0"/>
              <a:t>What is the best way to fetch associations?</a:t>
            </a:r>
          </a:p>
          <a:p>
            <a:r>
              <a:rPr lang="en-US" b="1" dirty="0"/>
              <a:t>Schema generation and validation</a:t>
            </a:r>
          </a:p>
          <a:p>
            <a:pPr lvl="1"/>
            <a:r>
              <a:rPr lang="en-US" dirty="0"/>
              <a:t>How can I evolve my database?</a:t>
            </a:r>
          </a:p>
          <a:p>
            <a:r>
              <a:rPr lang="en-US" b="1" dirty="0"/>
              <a:t>JPQL</a:t>
            </a:r>
          </a:p>
          <a:p>
            <a:pPr lvl="1"/>
            <a:r>
              <a:rPr lang="en-US" sz="2100" dirty="0"/>
              <a:t>How can I use JPQL to fix the </a:t>
            </a:r>
            <a:r>
              <a:rPr lang="en-US" sz="2100" i="1" dirty="0"/>
              <a:t>N+1 problem</a:t>
            </a:r>
            <a:r>
              <a:rPr lang="en-US" sz="2100" dirty="0"/>
              <a:t>? What can I do against the </a:t>
            </a:r>
            <a:r>
              <a:rPr lang="en-US" sz="2100" i="1" dirty="0"/>
              <a:t>cartesian product problem</a:t>
            </a:r>
            <a:r>
              <a:rPr lang="en-US" sz="2100" dirty="0"/>
              <a:t>?</a:t>
            </a:r>
          </a:p>
          <a:p>
            <a:r>
              <a:rPr lang="en-US" b="1" dirty="0"/>
              <a:t>Performance tips and common mistakes</a:t>
            </a:r>
          </a:p>
          <a:p>
            <a:r>
              <a:rPr lang="en-US" b="1" dirty="0"/>
              <a:t>Further resources</a:t>
            </a:r>
          </a:p>
        </p:txBody>
      </p:sp>
    </p:spTree>
    <p:extLst>
      <p:ext uri="{BB962C8B-B14F-4D97-AF65-F5344CB8AC3E}">
        <p14:creationId xmlns:p14="http://schemas.microsoft.com/office/powerpoint/2010/main" val="522150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49AB3702-1810-764C-3BE9-C338CDB6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1324801"/>
            <a:ext cx="10165560" cy="2358200"/>
          </a:xfrm>
        </p:spPr>
        <p:txBody>
          <a:bodyPr anchor="t">
            <a:normAutofit/>
          </a:bodyPr>
          <a:lstStyle/>
          <a:p>
            <a:r>
              <a:rPr lang="en-US" dirty="0"/>
              <a:t>Schema generation and validation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AAB4049-44F5-5248-FD26-89E55E7968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I evolve my database?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40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Schema generation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20302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Let Hibernate update the schema?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Don’t do this in production!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Better write your own patches and migrations.</a:t>
            </a:r>
          </a:p>
        </p:txBody>
      </p:sp>
      <p:pic>
        <p:nvPicPr>
          <p:cNvPr id="12292" name="Picture 4" descr="Hibernate ORM User Guide says it best">
            <a:extLst>
              <a:ext uri="{FF2B5EF4-FFF2-40B4-BE49-F238E27FC236}">
                <a16:creationId xmlns:a16="http://schemas.microsoft.com/office/drawing/2014/main" id="{D676D386-11A1-4D2E-A981-D03F16B43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619" y="4017900"/>
            <a:ext cx="6349365" cy="234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372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Schema generation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41714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The scripts will reside in version control along with your codebase. When you check out a branch, you can recreate the whole schema from scratch (and so can your tests).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The incremental scripts can be included in your test setup.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Flexibility of writing your own migration logic.</a:t>
            </a:r>
          </a:p>
        </p:txBody>
      </p:sp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D50D22BA-D60A-4F91-8CC3-B80F49D67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36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Schema validation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41714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Use </a:t>
            </a:r>
            <a:r>
              <a:rPr lang="en-US" sz="2800" dirty="0" err="1"/>
              <a:t>ddl</a:t>
            </a:r>
            <a:r>
              <a:rPr lang="en-US" sz="2800" dirty="0"/>
              <a:t>-auto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validate</a:t>
            </a:r>
            <a:r>
              <a:rPr lang="en-US" sz="2800" dirty="0"/>
              <a:t> mode.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Validates the real database model against your entities.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This doesn’t do any changes to the database!</a:t>
            </a:r>
          </a:p>
        </p:txBody>
      </p:sp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8D045117-19B5-4FBA-8393-F6C488308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189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Integration testing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41714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My advice: avoid using embedded databases like H2 on more complex projects.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Use </a:t>
            </a:r>
            <a:r>
              <a:rPr lang="en-US" sz="2800" i="1" dirty="0" err="1"/>
              <a:t>Testcontainers</a:t>
            </a:r>
            <a:r>
              <a:rPr lang="en-US" sz="2800" dirty="0"/>
              <a:t> with your real production database.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Use the same Liquibase/Flyway migrations.</a:t>
            </a:r>
          </a:p>
        </p:txBody>
      </p:sp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259ECB83-4CBB-4277-96AE-4A1670EA4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085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49AB3702-1810-764C-3BE9-C338CDB6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1324801"/>
            <a:ext cx="10165560" cy="2358200"/>
          </a:xfrm>
        </p:spPr>
        <p:txBody>
          <a:bodyPr anchor="t">
            <a:normAutofit/>
          </a:bodyPr>
          <a:lstStyle/>
          <a:p>
            <a:r>
              <a:rPr lang="en-US" dirty="0"/>
              <a:t>JPQL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70BB3-C490-494A-9764-FF6377D99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00" y="3894246"/>
            <a:ext cx="6861600" cy="1500187"/>
          </a:xfrm>
        </p:spPr>
        <p:txBody>
          <a:bodyPr/>
          <a:lstStyle/>
          <a:p>
            <a:r>
              <a:rPr lang="en-US" dirty="0"/>
              <a:t>How can I use JPQL to fix the </a:t>
            </a:r>
            <a:r>
              <a:rPr lang="en-US" i="1" dirty="0"/>
              <a:t>N+1 problem</a:t>
            </a:r>
            <a:r>
              <a:rPr lang="en-US" dirty="0"/>
              <a:t>? What can I do against the </a:t>
            </a:r>
            <a:r>
              <a:rPr lang="en-US" i="1" dirty="0"/>
              <a:t>cartesian product problem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6323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Why use JPQL?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41714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Very SQL like.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Supports many features.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Database independency.</a:t>
            </a:r>
          </a:p>
        </p:txBody>
      </p:sp>
    </p:spTree>
    <p:extLst>
      <p:ext uri="{BB962C8B-B14F-4D97-AF65-F5344CB8AC3E}">
        <p14:creationId xmlns:p14="http://schemas.microsoft.com/office/powerpoint/2010/main" val="1752167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JPQL vs auto-generated repository methods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41714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Use JPQL when a query can’t easily be expressed in a repository method name.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Use JPQL when your repository method name becomes too long.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Use JPQL when you think it will improve readability.</a:t>
            </a:r>
          </a:p>
        </p:txBody>
      </p:sp>
    </p:spTree>
    <p:extLst>
      <p:ext uri="{BB962C8B-B14F-4D97-AF65-F5344CB8AC3E}">
        <p14:creationId xmlns:p14="http://schemas.microsoft.com/office/powerpoint/2010/main" val="7014901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4BB5E8-61AF-43B8-83B0-8CF2DAD6D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N+1 query </a:t>
            </a:r>
            <a:r>
              <a:rPr lang="nl-BE" dirty="0" err="1"/>
              <a:t>problem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AA1A84D-F526-4039-8183-9E2F369DB0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016000"/>
            <a:ext cx="9864000" cy="2524738"/>
          </a:xfrm>
        </p:spPr>
        <p:txBody>
          <a:bodyPr/>
          <a:lstStyle/>
          <a:p>
            <a:r>
              <a:rPr lang="en-US" dirty="0"/>
              <a:t>The N+1 query problem happens when the data access framework executed </a:t>
            </a:r>
            <a:r>
              <a:rPr lang="en-US" b="1" dirty="0"/>
              <a:t>N additional SQL statements to fetch the same data that could have been retrieved when executing the primary SQL query</a:t>
            </a:r>
            <a:r>
              <a:rPr lang="en-US" dirty="0"/>
              <a:t>.</a:t>
            </a:r>
          </a:p>
          <a:p>
            <a:r>
              <a:rPr lang="en-US" dirty="0"/>
              <a:t>Eager loading is prone to this issue.</a:t>
            </a:r>
          </a:p>
          <a:p>
            <a:r>
              <a:rPr lang="en-US" dirty="0"/>
              <a:t>Lazy loading is prone to this issue.</a:t>
            </a:r>
          </a:p>
        </p:txBody>
      </p:sp>
      <p:pic>
        <p:nvPicPr>
          <p:cNvPr id="1026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A0C8BB23-9B35-4D8E-8875-D45DA2BFA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7879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 FETCH</a:t>
            </a:r>
            <a:r>
              <a:rPr lang="en-US" dirty="0"/>
              <a:t> directive in JPQL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46311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Solution for the N+1 problem.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Avoid lazily navigating associations, or eagerly retrieving associations that you don’t need.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Careful! If you forget to “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JOIN FETCH</a:t>
            </a:r>
            <a:r>
              <a:rPr lang="en-US" sz="2800" dirty="0"/>
              <a:t>” properly, the persistence context will run queries on your behalf while you navigate the lazy associations (the </a:t>
            </a:r>
            <a:r>
              <a:rPr lang="en-US" sz="2800" i="1" dirty="0"/>
              <a:t>N+1 query problem</a:t>
            </a:r>
            <a:r>
              <a:rPr lang="en-US" sz="2800" dirty="0"/>
              <a:t>).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800" dirty="0"/>
              <a:t>When using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JOIN FETCH </a:t>
            </a:r>
            <a:r>
              <a:rPr lang="en-US" sz="2800" dirty="0"/>
              <a:t>we create a new problem: </a:t>
            </a:r>
            <a:r>
              <a:rPr lang="en-US" sz="2800" i="1" dirty="0"/>
              <a:t>The cartesian product problem</a:t>
            </a:r>
            <a:r>
              <a:rPr lang="en-US" sz="2800" dirty="0"/>
              <a:t>.</a:t>
            </a:r>
          </a:p>
        </p:txBody>
      </p:sp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92C04D88-3B69-40F6-B9DA-02775D9A0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37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49AB3702-1810-764C-3BE9-C338CDB6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1324801"/>
            <a:ext cx="10165560" cy="2358200"/>
          </a:xfrm>
        </p:spPr>
        <p:txBody>
          <a:bodyPr anchor="t">
            <a:normAutofit/>
          </a:bodyPr>
          <a:lstStyle/>
          <a:p>
            <a:r>
              <a:rPr lang="en-US" dirty="0"/>
              <a:t>Spring Data JPA and Hibernate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AAB4049-44F5-5248-FD26-89E55E7968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am I actually using? Who has which responsibility?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457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Cartesian product problem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45715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2800" dirty="0"/>
              <a:t>s lead to big datasets.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dirty="0"/>
              <a:t>s</a:t>
            </a:r>
            <a:r>
              <a:rPr lang="en-US" sz="2800" dirty="0"/>
              <a:t> lead to a data set with duplicates.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Solution 1: </a:t>
            </a:r>
            <a:r>
              <a:rPr lang="en-US" sz="2200" dirty="0"/>
              <a:t>Fetch associations independently.</a:t>
            </a:r>
          </a:p>
          <a:p>
            <a:pPr lvl="2">
              <a:spcAft>
                <a:spcPts val="600"/>
              </a:spcAft>
            </a:pPr>
            <a:r>
              <a:rPr lang="en-US" sz="2200" dirty="0"/>
              <a:t>Downside: the N+1 problem is back.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Solution 2: 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en-US" dirty="0"/>
              <a:t>.</a:t>
            </a:r>
            <a:endParaRPr lang="en-US" sz="2400" dirty="0"/>
          </a:p>
          <a:p>
            <a:pPr lvl="2">
              <a:spcAft>
                <a:spcPts val="600"/>
              </a:spcAft>
            </a:pPr>
            <a:r>
              <a:rPr lang="en-US" sz="2200" dirty="0"/>
              <a:t>Downside: Hibernate will de-duplicate all data in memory 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QueryTranslatorImpl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needsDistincting</a:t>
            </a:r>
            <a:r>
              <a:rPr lang="en-US" sz="2200" dirty="0"/>
              <a:t>).</a:t>
            </a:r>
          </a:p>
          <a:p>
            <a:pPr lvl="1">
              <a:spcAft>
                <a:spcPts val="600"/>
              </a:spcAft>
            </a:pPr>
            <a:endParaRPr lang="en-US" sz="2400" dirty="0"/>
          </a:p>
        </p:txBody>
      </p:sp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ED64D180-0547-4366-BB5C-0393EF872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161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What solution do I use to fix the cartesian product problem?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8498"/>
            <a:ext cx="9864000" cy="40295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It depends.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Fetching associations with lazy loading causes more database traffic and latency but can be faster than deduplicating a massive result set with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en-US" sz="2800" dirty="0"/>
              <a:t>.</a:t>
            </a:r>
            <a:endParaRPr lang="en-US" sz="2200" dirty="0"/>
          </a:p>
          <a:p>
            <a:pPr lvl="1">
              <a:spcAft>
                <a:spcPts val="6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38688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55862-4B05-4C16-B01F-3FA0CB002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866153"/>
          </a:xfrm>
        </p:spPr>
        <p:txBody>
          <a:bodyPr/>
          <a:lstStyle/>
          <a:p>
            <a:r>
              <a:rPr lang="nl-BE" dirty="0"/>
              <a:t>The </a:t>
            </a:r>
            <a:r>
              <a:rPr lang="nl-BE" dirty="0" err="1"/>
              <a:t>cartesian</a:t>
            </a:r>
            <a:r>
              <a:rPr lang="nl-BE" dirty="0"/>
              <a:t> product </a:t>
            </a:r>
            <a:r>
              <a:rPr lang="nl-BE" dirty="0" err="1"/>
              <a:t>problem</a:t>
            </a:r>
            <a:r>
              <a:rPr lang="nl-BE" dirty="0"/>
              <a:t> is a database </a:t>
            </a:r>
            <a:r>
              <a:rPr lang="nl-BE" dirty="0" err="1"/>
              <a:t>problem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B3F77EB-4E55-4CD2-91C4-1539E78AB8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5999" y="3506569"/>
            <a:ext cx="9864000" cy="2709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1800" dirty="0"/>
              <a:t>More info: </a:t>
            </a:r>
            <a:endParaRPr lang="nl-BE" sz="1800" b="1" dirty="0">
              <a:highlight>
                <a:srgbClr val="FFFF00"/>
              </a:highlight>
            </a:endParaRPr>
          </a:p>
          <a:p>
            <a:pPr lvl="1"/>
            <a:r>
              <a:rPr lang="nl-BE" sz="1800" dirty="0">
                <a:hlinkClick r:id="rId3"/>
              </a:rPr>
              <a:t>https://jakarta.ee/specifications/persistence/3.0/jakarta-persistence-spec-3.0.html#a4931</a:t>
            </a:r>
            <a:endParaRPr lang="nl-BE" sz="1800" dirty="0"/>
          </a:p>
          <a:p>
            <a:pPr lvl="1"/>
            <a:r>
              <a:rPr lang="nl-BE" sz="1800" dirty="0">
                <a:hlinkClick r:id="rId4"/>
              </a:rPr>
              <a:t>https://developer.jboss.org/docs/DOC-15782#jive_content_id_Hibernate_does_not_return_distinct_results_for_a_query_with_outer_join_fetching_enabled_for_a_collection_even_if_I_use_the_distinct_keyword</a:t>
            </a:r>
            <a:endParaRPr lang="nl-BE" sz="1800" dirty="0"/>
          </a:p>
          <a:p>
            <a:pPr lvl="1"/>
            <a:r>
              <a:rPr lang="nl-BE" sz="1800" dirty="0">
                <a:hlinkClick r:id="rId5"/>
              </a:rPr>
              <a:t>https://vladmihalcea.com/jpql-distinct-jpa-hibernate/</a:t>
            </a:r>
            <a:endParaRPr lang="nl-BE" sz="1800" dirty="0"/>
          </a:p>
          <a:p>
            <a:pPr lvl="1"/>
            <a:r>
              <a:rPr lang="nl-BE" sz="1800" dirty="0">
                <a:hlinkClick r:id="rId6"/>
              </a:rPr>
              <a:t>https://in.relation.to/2016/08/04/introducing-distinct-pass-through-query-hint/</a:t>
            </a:r>
            <a:endParaRPr lang="nl-BE" sz="1800" dirty="0"/>
          </a:p>
          <a:p>
            <a:pPr lvl="1"/>
            <a:r>
              <a:rPr lang="nl-BE" sz="1800" dirty="0">
                <a:hlinkClick r:id="rId7"/>
              </a:rPr>
              <a:t>https://thorben-janssen.com/hibernate-tips-apply-distinct-to-jpql-but-not-sql-query/</a:t>
            </a:r>
            <a:endParaRPr lang="nl-BE" sz="1800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52748A4-766B-4D58-8E95-3421775E25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8414" y="2047261"/>
            <a:ext cx="10099171" cy="130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347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49AB3702-1810-764C-3BE9-C338CDB6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1324801"/>
            <a:ext cx="10165560" cy="2358200"/>
          </a:xfrm>
        </p:spPr>
        <p:txBody>
          <a:bodyPr anchor="t">
            <a:normAutofit/>
          </a:bodyPr>
          <a:lstStyle/>
          <a:p>
            <a:r>
              <a:rPr lang="en-US" dirty="0"/>
              <a:t>Performance tips and common mistakes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8756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19999"/>
            <a:ext cx="9864000" cy="1259407"/>
          </a:xfrm>
        </p:spPr>
        <p:txBody>
          <a:bodyPr anchor="t">
            <a:normAutofit/>
          </a:bodyPr>
          <a:lstStyle/>
          <a:p>
            <a:r>
              <a:rPr lang="en-US" dirty="0"/>
              <a:t>Tip 1: Avoid entity overhead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398955"/>
            <a:ext cx="9864000" cy="333890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Entities come with a lot of overhead (dirty checking, persistence context)</a:t>
            </a:r>
          </a:p>
        </p:txBody>
      </p:sp>
    </p:spTree>
    <p:extLst>
      <p:ext uri="{BB962C8B-B14F-4D97-AF65-F5344CB8AC3E}">
        <p14:creationId xmlns:p14="http://schemas.microsoft.com/office/powerpoint/2010/main" val="6133166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Tip 1: Avoid entity overhead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5696"/>
            <a:ext cx="9864000" cy="3632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If your use-case doesn’t require propagating changes to the database, use </a:t>
            </a:r>
            <a:r>
              <a:rPr lang="en-US" sz="2800" b="1" dirty="0"/>
              <a:t>read-only transactions</a:t>
            </a:r>
            <a:r>
              <a:rPr lang="en-US" sz="2800" dirty="0"/>
              <a:t>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@Transactional(readOnly=true)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It eliminates dirty-checking.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It eliminates loading the entity in the persistence context.</a:t>
            </a:r>
          </a:p>
        </p:txBody>
      </p:sp>
    </p:spTree>
    <p:extLst>
      <p:ext uri="{BB962C8B-B14F-4D97-AF65-F5344CB8AC3E}">
        <p14:creationId xmlns:p14="http://schemas.microsoft.com/office/powerpoint/2010/main" val="23899610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Tip 1: Avoid entity overhead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5696"/>
            <a:ext cx="9864000" cy="3632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You can also eliminate entities by using </a:t>
            </a:r>
            <a:r>
              <a:rPr lang="en-US" sz="2800" b="1" dirty="0"/>
              <a:t>DTO projections</a:t>
            </a:r>
            <a:r>
              <a:rPr lang="en-US" sz="2800" dirty="0"/>
              <a:t>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Same result as using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@Transactional(readOnly=true)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 but allows you to only extract fields that are required.</a:t>
            </a:r>
          </a:p>
        </p:txBody>
      </p:sp>
    </p:spTree>
    <p:extLst>
      <p:ext uri="{BB962C8B-B14F-4D97-AF65-F5344CB8AC3E}">
        <p14:creationId xmlns:p14="http://schemas.microsoft.com/office/powerpoint/2010/main" val="33663379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sz="3600" dirty="0"/>
              <a:t>Tip 2: Read SQL logs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5696"/>
            <a:ext cx="9864000" cy="3632163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Don’t use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hibernate.show_sql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sz="2400" dirty="0"/>
              <a:t>Statements are always logged to console.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Use the logging framework instead:</a:t>
            </a:r>
          </a:p>
          <a:p>
            <a:pPr marL="252000" lvl="1" indent="0">
              <a:spcAft>
                <a:spcPts val="60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logging:</a:t>
            </a:r>
          </a:p>
          <a:p>
            <a:pPr marL="252000" lvl="1" indent="0">
              <a:spcAft>
                <a:spcPts val="60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level:</a:t>
            </a:r>
          </a:p>
          <a:p>
            <a:pPr marL="252000" lvl="1" indent="0">
              <a:spcAft>
                <a:spcPts val="60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org.hibernate.SQL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debug</a:t>
            </a:r>
          </a:p>
          <a:p>
            <a:pPr marL="252000" lvl="1" indent="0">
              <a:spcAft>
                <a:spcPts val="60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org.hibernate.type.descriptor.sql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trace</a:t>
            </a:r>
          </a:p>
        </p:txBody>
      </p:sp>
    </p:spTree>
    <p:extLst>
      <p:ext uri="{BB962C8B-B14F-4D97-AF65-F5344CB8AC3E}">
        <p14:creationId xmlns:p14="http://schemas.microsoft.com/office/powerpoint/2010/main" val="360274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Tip 3: Don’t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 </a:t>
            </a:r>
            <a:r>
              <a:rPr lang="en-US" dirty="0"/>
              <a:t>in tests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5696"/>
            <a:ext cx="9864000" cy="427947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Why would you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 </a:t>
            </a:r>
            <a:r>
              <a:rPr lang="en-US" dirty="0"/>
              <a:t>in a test?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To clean up data and ensure a deterministic test suite.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Behavior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 </a:t>
            </a:r>
            <a:r>
              <a:rPr lang="en-US" dirty="0"/>
              <a:t>in tests = rollback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In the Spring </a:t>
            </a:r>
            <a:r>
              <a:rPr lang="en-US" dirty="0" err="1"/>
              <a:t>TestContext</a:t>
            </a:r>
            <a:r>
              <a:rPr lang="en-US" dirty="0"/>
              <a:t> framework, transactions are managed by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TransactionalTestExecutionListener</a:t>
            </a:r>
            <a:r>
              <a:rPr lang="en-US" dirty="0"/>
              <a:t>.</a:t>
            </a:r>
          </a:p>
          <a:p>
            <a:pPr>
              <a:spcAft>
                <a:spcPts val="600"/>
              </a:spcAft>
            </a:pPr>
            <a:r>
              <a:rPr lang="en-US" dirty="0"/>
              <a:t>What is the biggest problem when doing this?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 </a:t>
            </a:r>
            <a:r>
              <a:rPr lang="en-US" dirty="0"/>
              <a:t>in tests is dangerous as it can hide production issues.</a:t>
            </a:r>
          </a:p>
          <a:p>
            <a:pPr>
              <a:spcAft>
                <a:spcPts val="600"/>
              </a:spcAft>
            </a:pPr>
            <a:r>
              <a:rPr lang="en-US" dirty="0"/>
              <a:t>Solution: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Clean up manually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@AfterEach</a:t>
            </a:r>
            <a:r>
              <a:rPr lang="en-US" dirty="0"/>
              <a:t>).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3078C261-1290-4C96-B0F3-7F5867671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7967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19999"/>
            <a:ext cx="9864000" cy="1057285"/>
          </a:xfrm>
        </p:spPr>
        <p:txBody>
          <a:bodyPr anchor="t">
            <a:normAutofit/>
          </a:bodyPr>
          <a:lstStyle/>
          <a:p>
            <a:r>
              <a:rPr lang="en-US" dirty="0"/>
              <a:t>Tip 4: Use bulk operations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5696"/>
            <a:ext cx="9864000" cy="3632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Anti-pattern: retrieving entities and updating/deleting them one by one.</a:t>
            </a:r>
          </a:p>
          <a:p>
            <a:pPr>
              <a:spcAft>
                <a:spcPts val="600"/>
              </a:spcAft>
            </a:pPr>
            <a:r>
              <a:rPr lang="en-US" dirty="0"/>
              <a:t>Try to create an update/delete query for all relevant rows.</a:t>
            </a:r>
          </a:p>
          <a:p>
            <a:pPr>
              <a:spcAft>
                <a:spcPts val="600"/>
              </a:spcAft>
            </a:pPr>
            <a:r>
              <a:rPr lang="en-US" dirty="0"/>
              <a:t>If not possible to write a general query: think about batch processing and Hibernate memory usage.</a:t>
            </a:r>
          </a:p>
          <a:p>
            <a:pPr lvl="1">
              <a:spcAft>
                <a:spcPts val="600"/>
              </a:spcAft>
            </a:pPr>
            <a:r>
              <a:rPr lang="en-US" dirty="0">
                <a:hlinkClick r:id="rId2"/>
              </a:rPr>
              <a:t>https://docs.jboss.org/hibernate/core/3.6/reference/en-US/html_single/#batch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01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What is what?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566420"/>
            <a:ext cx="9864000" cy="41714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JPA </a:t>
            </a:r>
            <a:endParaRPr lang="en-US" i="1" dirty="0"/>
          </a:p>
          <a:p>
            <a:pPr lvl="1">
              <a:spcAft>
                <a:spcPts val="600"/>
              </a:spcAft>
            </a:pPr>
            <a:r>
              <a:rPr lang="en-US" dirty="0"/>
              <a:t>Java Persistence API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Now named: Jakarta Persistence API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Specification and interfaces.</a:t>
            </a:r>
          </a:p>
          <a:p>
            <a:pPr>
              <a:spcAft>
                <a:spcPts val="600"/>
              </a:spcAft>
            </a:pPr>
            <a:r>
              <a:rPr lang="en-US" dirty="0"/>
              <a:t>Hibernate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Implementation of the JPA API.</a:t>
            </a:r>
          </a:p>
          <a:p>
            <a:pPr>
              <a:spcAft>
                <a:spcPts val="600"/>
              </a:spcAft>
            </a:pPr>
            <a:r>
              <a:rPr lang="en-US" dirty="0"/>
              <a:t>Spring Data JPA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Layer on top of JPA which makes interacting with JPA less cumbersome.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Uses Hibernate behind the scenes.</a:t>
            </a:r>
          </a:p>
        </p:txBody>
      </p:sp>
    </p:spTree>
    <p:extLst>
      <p:ext uri="{BB962C8B-B14F-4D97-AF65-F5344CB8AC3E}">
        <p14:creationId xmlns:p14="http://schemas.microsoft.com/office/powerpoint/2010/main" val="35557928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Tip 5: Avoid association fetching anti-patterns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5696"/>
            <a:ext cx="9864000" cy="3632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Open session in view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enable_lazy_load_no_trans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FetchType.EAGER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800" dirty="0"/>
              <a:t>Not using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JOIN FETCH </a:t>
            </a:r>
            <a:r>
              <a:rPr lang="en-US" sz="2800" dirty="0"/>
              <a:t>directive if necessary to avoid the N+1 problem.</a:t>
            </a:r>
          </a:p>
        </p:txBody>
      </p:sp>
    </p:spTree>
    <p:extLst>
      <p:ext uri="{BB962C8B-B14F-4D97-AF65-F5344CB8AC3E}">
        <p14:creationId xmlns:p14="http://schemas.microsoft.com/office/powerpoint/2010/main" val="8652833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16595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Tip 6: Use the same database system in your tests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5696"/>
            <a:ext cx="9864000" cy="3632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No need for H2, use </a:t>
            </a:r>
            <a:r>
              <a:rPr lang="en-US" sz="2800" i="1" dirty="0" err="1"/>
              <a:t>Testcontainers</a:t>
            </a:r>
            <a:r>
              <a:rPr lang="en-US" sz="2800" dirty="0"/>
              <a:t> for integration tests.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Ensures that your tests are representative for production.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Allows you to use more database specific features.</a:t>
            </a:r>
          </a:p>
          <a:p>
            <a:pPr marL="0" indent="0">
              <a:spcAft>
                <a:spcPts val="600"/>
              </a:spcAft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26242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Tip 7: Understand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 </a:t>
            </a:r>
            <a:r>
              <a:rPr lang="en-US" dirty="0"/>
              <a:t>semantics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5696"/>
            <a:ext cx="9864000" cy="3632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Spot the problems: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Demo: retrieve all comments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Demo: give managers a raise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4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87FF1B22-1B3E-4538-B78C-F1254AD75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5711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Tip 7: Understand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 </a:t>
            </a:r>
            <a:r>
              <a:rPr lang="en-US" dirty="0"/>
              <a:t>semantics</a:t>
            </a:r>
          </a:p>
        </p:txBody>
      </p:sp>
      <p:pic>
        <p:nvPicPr>
          <p:cNvPr id="2050" name="Picture 2" descr="A beginner's guide to entity state transitions with JPA and Hibernate -  Vlad Mihalcea">
            <a:extLst>
              <a:ext uri="{FF2B5EF4-FFF2-40B4-BE49-F238E27FC236}">
                <a16:creationId xmlns:a16="http://schemas.microsoft.com/office/drawing/2014/main" id="{381D251D-9E80-43FA-9B7D-273D35E18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2" y="2108869"/>
            <a:ext cx="68103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9332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Tip 8: Use DTOs in the web layer, not entities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5696"/>
            <a:ext cx="9864000" cy="3632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Always map entities to a </a:t>
            </a:r>
            <a:r>
              <a:rPr lang="en-US" i="1" dirty="0"/>
              <a:t>data transfer object </a:t>
            </a:r>
            <a:r>
              <a:rPr lang="en-US" dirty="0"/>
              <a:t>(DTO).</a:t>
            </a:r>
          </a:p>
          <a:p>
            <a:pPr>
              <a:spcAft>
                <a:spcPts val="600"/>
              </a:spcAft>
            </a:pPr>
            <a:r>
              <a:rPr lang="en-US" dirty="0"/>
              <a:t>Avoid security leaks and have a separation between the database model and the web model.</a:t>
            </a:r>
          </a:p>
        </p:txBody>
      </p:sp>
    </p:spTree>
    <p:extLst>
      <p:ext uri="{BB962C8B-B14F-4D97-AF65-F5344CB8AC3E}">
        <p14:creationId xmlns:p14="http://schemas.microsoft.com/office/powerpoint/2010/main" val="32887740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19999"/>
            <a:ext cx="9864000" cy="1226031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Tip 9: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getById</a:t>
            </a:r>
            <a:r>
              <a:rPr lang="en-US" dirty="0"/>
              <a:t> instead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findById</a:t>
            </a:r>
            <a:r>
              <a:rPr lang="en-US" dirty="0"/>
              <a:t> if you don’t need the entity contents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FACC08-6E7F-14DD-D1E6-54973126E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2105696"/>
            <a:ext cx="9864000" cy="3632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getById</a:t>
            </a:r>
            <a:r>
              <a:rPr lang="en-US" dirty="0"/>
              <a:t> returns a proxied </a:t>
            </a:r>
            <a:r>
              <a:rPr lang="en-US" i="1" dirty="0"/>
              <a:t>reference</a:t>
            </a:r>
            <a:r>
              <a:rPr lang="en-US" dirty="0"/>
              <a:t> to an entity, it doesn’t go to the database.</a:t>
            </a:r>
          </a:p>
          <a:p>
            <a:pPr>
              <a:spcAft>
                <a:spcPts val="600"/>
              </a:spcAft>
            </a:pPr>
            <a:r>
              <a:rPr lang="en-US" dirty="0"/>
              <a:t>You can use getters on the proxied reference, but this triggers lazy loading.</a:t>
            </a:r>
          </a:p>
          <a:p>
            <a:pPr>
              <a:spcAft>
                <a:spcPts val="600"/>
              </a:spcAft>
            </a:pPr>
            <a:r>
              <a:rPr lang="en-US" dirty="0"/>
              <a:t>Perfect when you only need the entity for establishing a relationship.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Example: Inserting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PostComment</a:t>
            </a:r>
            <a:r>
              <a:rPr lang="en-US" dirty="0"/>
              <a:t> for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dirty="0"/>
              <a:t>.</a:t>
            </a:r>
          </a:p>
        </p:txBody>
      </p:sp>
      <p:pic>
        <p:nvPicPr>
          <p:cNvPr id="2" name="Picture 2" descr="22,947 Demo Foto's, Afbeeldingen en Stock Fotografie - 123RF">
            <a:extLst>
              <a:ext uri="{FF2B5EF4-FFF2-40B4-BE49-F238E27FC236}">
                <a16:creationId xmlns:a16="http://schemas.microsoft.com/office/drawing/2014/main" id="{91D385B1-3DE8-9E8A-3E89-F4FC39CE1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668" y="5661520"/>
            <a:ext cx="1923011" cy="95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3973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Tip 10: Don’t trust Stack Overflow blindly</a:t>
            </a:r>
          </a:p>
        </p:txBody>
      </p:sp>
      <p:pic>
        <p:nvPicPr>
          <p:cNvPr id="1026" name="Picture 2" descr="25 More StackOverflow Programming Memes That All Devs Can Relate To | by  Sheetal | JavaScript in Plain English">
            <a:extLst>
              <a:ext uri="{FF2B5EF4-FFF2-40B4-BE49-F238E27FC236}">
                <a16:creationId xmlns:a16="http://schemas.microsoft.com/office/drawing/2014/main" id="{7E158610-EAEB-45B5-58B8-E63CBFCCC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156" y="1734397"/>
            <a:ext cx="3941687" cy="440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2933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In conclusion…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76B2B10-35AE-700A-1739-C269C75E03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3036" y="1734397"/>
            <a:ext cx="11037346" cy="449428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All my advice is a nuanced story…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Important to realize that using JPA comes with a performance impact.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Don’t be afraid to utilize JPA!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Awareness is the most important: know what JPA does for you behind the scenes.</a:t>
            </a:r>
          </a:p>
        </p:txBody>
      </p:sp>
    </p:spTree>
    <p:extLst>
      <p:ext uri="{BB962C8B-B14F-4D97-AF65-F5344CB8AC3E}">
        <p14:creationId xmlns:p14="http://schemas.microsoft.com/office/powerpoint/2010/main" val="6589156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49AB3702-1810-764C-3BE9-C338CDB6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1324801"/>
            <a:ext cx="10165560" cy="2358200"/>
          </a:xfrm>
        </p:spPr>
        <p:txBody>
          <a:bodyPr anchor="t">
            <a:normAutofit/>
          </a:bodyPr>
          <a:lstStyle/>
          <a:p>
            <a:r>
              <a:rPr lang="en-US" dirty="0"/>
              <a:t>Further resources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2819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Slides and demos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76B2B10-35AE-700A-1739-C269C75E03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3036" y="1734397"/>
            <a:ext cx="11037346" cy="449428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Slides and demos are available on GitHub.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hlinkClick r:id="rId2"/>
              </a:rPr>
              <a:t>https://github.com/raoulvdberge/jpa-with-hibernate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3513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49AB3702-1810-764C-3BE9-C338CDB6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00" y="1324801"/>
            <a:ext cx="10165560" cy="2358200"/>
          </a:xfrm>
        </p:spPr>
        <p:txBody>
          <a:bodyPr anchor="t">
            <a:normAutofit/>
          </a:bodyPr>
          <a:lstStyle/>
          <a:p>
            <a:r>
              <a:rPr lang="en-US" dirty="0"/>
              <a:t>Transaction management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2841863-9A1B-4B60-A9FA-907C9A890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00" y="3894246"/>
            <a:ext cx="6861600" cy="1500187"/>
          </a:xfrm>
        </p:spPr>
        <p:txBody>
          <a:bodyPr/>
          <a:lstStyle/>
          <a:p>
            <a:r>
              <a:rPr lang="en-US" dirty="0"/>
              <a:t>How does Spring manage transactions and how does it map to JPA/Hibernate?</a:t>
            </a:r>
          </a:p>
        </p:txBody>
      </p:sp>
    </p:spTree>
    <p:extLst>
      <p:ext uri="{BB962C8B-B14F-4D97-AF65-F5344CB8AC3E}">
        <p14:creationId xmlns:p14="http://schemas.microsoft.com/office/powerpoint/2010/main" val="4923724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0C1126-AE06-6F45-5C34-548D6123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resources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A69C3A1-EA48-682D-2DD6-89FB1C344D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000" y="1612154"/>
            <a:ext cx="9864000" cy="45411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Vlad </a:t>
            </a:r>
            <a:r>
              <a:rPr lang="en-US" dirty="0" err="1"/>
              <a:t>Micalcea</a:t>
            </a:r>
            <a:r>
              <a:rPr lang="en-US" dirty="0"/>
              <a:t> (Hibernate contributor and expert)</a:t>
            </a:r>
          </a:p>
          <a:p>
            <a:pPr lvl="1"/>
            <a:r>
              <a:rPr lang="en-US" dirty="0">
                <a:hlinkClick r:id="rId2"/>
              </a:rPr>
              <a:t>https://vladmihalcea.com/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https://vladmihalcea.com/the-open-session-in-view-anti-pattern/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https://vladmihalcea.com/eager-fetching-is-a-code-smell/</a:t>
            </a:r>
            <a:endParaRPr lang="en-US" dirty="0"/>
          </a:p>
          <a:p>
            <a:r>
              <a:rPr lang="en-US" dirty="0"/>
              <a:t>Hibernate User Guide</a:t>
            </a:r>
          </a:p>
          <a:p>
            <a:pPr lvl="1"/>
            <a:r>
              <a:rPr lang="en-US" dirty="0">
                <a:hlinkClick r:id="rId5"/>
              </a:rPr>
              <a:t>https://docs.jboss.org/hibernate/orm/current/userguide/html_single/Hibernate_User_Guide.html</a:t>
            </a:r>
            <a:endParaRPr lang="en-US" dirty="0"/>
          </a:p>
          <a:p>
            <a:r>
              <a:rPr lang="en-US" dirty="0"/>
              <a:t>JPA specification</a:t>
            </a:r>
          </a:p>
          <a:p>
            <a:pPr lvl="1"/>
            <a:r>
              <a:rPr lang="en-US" dirty="0">
                <a:hlinkClick r:id="rId6"/>
              </a:rPr>
              <a:t>https://jakarta.ee/specifications/persistence/3.0/jakarta-persistence-spec-3.0.html</a:t>
            </a:r>
            <a:endParaRPr lang="en-US" dirty="0"/>
          </a:p>
          <a:p>
            <a:r>
              <a:rPr lang="en-US" dirty="0"/>
              <a:t>How does Spring Transactional work?</a:t>
            </a:r>
          </a:p>
          <a:p>
            <a:pPr lvl="1"/>
            <a:r>
              <a:rPr lang="en-US" dirty="0">
                <a:hlinkClick r:id="rId7"/>
              </a:rPr>
              <a:t>https://dzone.com/articles/how-does-spring-transactional</a:t>
            </a:r>
            <a:endParaRPr lang="en-US" dirty="0"/>
          </a:p>
          <a:p>
            <a:r>
              <a:rPr lang="en-US" dirty="0"/>
              <a:t>JPA Join Types</a:t>
            </a:r>
          </a:p>
          <a:p>
            <a:pPr lvl="1"/>
            <a:r>
              <a:rPr lang="en-US" dirty="0">
                <a:hlinkClick r:id="rId8"/>
              </a:rPr>
              <a:t>https://www.baeldung.com/jpa-join-types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87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1C668-FCAA-45E3-ADC0-86E2C4B04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EntityManager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Session</a:t>
            </a:r>
            <a:endParaRPr lang="nl-NL" dirty="0"/>
          </a:p>
        </p:txBody>
      </p:sp>
      <p:pic>
        <p:nvPicPr>
          <p:cNvPr id="6146" name="Picture 2" descr="Hibernate Tutorial(1) - Basic Concepts - Shaun Blog | Developer | Java">
            <a:extLst>
              <a:ext uri="{FF2B5EF4-FFF2-40B4-BE49-F238E27FC236}">
                <a16:creationId xmlns:a16="http://schemas.microsoft.com/office/drawing/2014/main" id="{CFB9CB21-DCA3-4E72-86F6-28E09C5F43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6" t="17396" r="8443" b="41667"/>
          <a:stretch/>
        </p:blipFill>
        <p:spPr bwMode="auto">
          <a:xfrm>
            <a:off x="902762" y="2016000"/>
            <a:ext cx="10386475" cy="406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87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1C668-FCAA-45E3-ADC0-86E2C4B04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Persistence</a:t>
            </a:r>
            <a:r>
              <a:rPr lang="nl-BE" dirty="0"/>
              <a:t> context</a:t>
            </a:r>
            <a:endParaRPr lang="nl-NL" dirty="0"/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20533200-8A9F-49EA-A57A-2EF7730365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nl-NL" dirty="0"/>
              <a:t>The </a:t>
            </a:r>
            <a:r>
              <a:rPr lang="nl-NL" dirty="0" err="1"/>
              <a:t>persistence</a:t>
            </a:r>
            <a:r>
              <a:rPr lang="nl-NL" dirty="0"/>
              <a:t> context tracks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entities</a:t>
            </a:r>
            <a:r>
              <a:rPr lang="nl-NL" dirty="0"/>
              <a:t> in memory (</a:t>
            </a:r>
            <a:r>
              <a:rPr lang="nl-NL" dirty="0" err="1"/>
              <a:t>the</a:t>
            </a:r>
            <a:r>
              <a:rPr lang="nl-NL" dirty="0"/>
              <a:t> first level cache)</a:t>
            </a:r>
          </a:p>
          <a:p>
            <a:r>
              <a:rPr lang="nl-NL" dirty="0"/>
              <a:t>In JPA: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/>
              <a:t>In </a:t>
            </a:r>
            <a:r>
              <a:rPr lang="nl-NL" dirty="0" err="1"/>
              <a:t>Hibernate</a:t>
            </a:r>
            <a:r>
              <a:rPr lang="nl-NL" dirty="0"/>
              <a:t>: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/>
              <a:t>A database </a:t>
            </a:r>
            <a:r>
              <a:rPr lang="nl-NL" dirty="0" err="1"/>
              <a:t>connection</a:t>
            </a:r>
            <a:r>
              <a:rPr lang="nl-NL" dirty="0"/>
              <a:t> is </a:t>
            </a:r>
            <a:r>
              <a:rPr lang="nl-NL" dirty="0" err="1"/>
              <a:t>bound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nl-NL" dirty="0"/>
              <a:t>.</a:t>
            </a:r>
          </a:p>
          <a:p>
            <a:r>
              <a:rPr lang="nl-NL" dirty="0"/>
              <a:t>A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span multiple transactions.</a:t>
            </a:r>
          </a:p>
          <a:p>
            <a:pPr lvl="1"/>
            <a:r>
              <a:rPr lang="nl-NL" dirty="0"/>
              <a:t>Open </a:t>
            </a:r>
            <a:r>
              <a:rPr lang="nl-NL" dirty="0" err="1"/>
              <a:t>Session</a:t>
            </a:r>
            <a:r>
              <a:rPr lang="nl-NL" dirty="0"/>
              <a:t> In View (a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nl-NL" dirty="0"/>
              <a:t> per </a:t>
            </a:r>
            <a:r>
              <a:rPr lang="nl-NL" dirty="0" err="1"/>
              <a:t>request</a:t>
            </a:r>
            <a:r>
              <a:rPr lang="nl-NL" dirty="0"/>
              <a:t>)</a:t>
            </a:r>
          </a:p>
          <a:p>
            <a:r>
              <a:rPr lang="nl-NL" dirty="0"/>
              <a:t>A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span a single business </a:t>
            </a:r>
            <a:r>
              <a:rPr lang="nl-NL" dirty="0" err="1"/>
              <a:t>use</a:t>
            </a:r>
            <a:r>
              <a:rPr lang="nl-NL" dirty="0"/>
              <a:t> case/transaction.</a:t>
            </a:r>
          </a:p>
          <a:p>
            <a:pPr lvl="1"/>
            <a:r>
              <a:rPr lang="nl-NL" dirty="0"/>
              <a:t>“Transaction </a:t>
            </a:r>
            <a:r>
              <a:rPr lang="nl-NL" dirty="0" err="1"/>
              <a:t>Scoped</a:t>
            </a:r>
            <a:r>
              <a:rPr lang="nl-NL" dirty="0"/>
              <a:t> </a:t>
            </a:r>
            <a:r>
              <a:rPr lang="nl-NL" dirty="0" err="1"/>
              <a:t>Persistence</a:t>
            </a:r>
            <a:r>
              <a:rPr lang="nl-NL" dirty="0"/>
              <a:t> Context”</a:t>
            </a:r>
          </a:p>
          <a:p>
            <a:pPr lvl="1"/>
            <a:r>
              <a:rPr lang="nl-NL" dirty="0"/>
              <a:t>A new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  <a:r>
              <a:rPr lang="nl-NL" dirty="0"/>
              <a:t>/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nl-NL" dirty="0"/>
              <a:t> per transaction.</a:t>
            </a:r>
          </a:p>
          <a:p>
            <a:pPr lvl="1"/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Picture 2" descr="Hibernate Tutorial(1) - Basic Concepts - Shaun Blog | Developer | Java">
            <a:extLst>
              <a:ext uri="{FF2B5EF4-FFF2-40B4-BE49-F238E27FC236}">
                <a16:creationId xmlns:a16="http://schemas.microsoft.com/office/drawing/2014/main" id="{91320E94-7F68-46ED-8EFF-AC103B0304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6" t="17396" r="8443" b="41667"/>
          <a:stretch/>
        </p:blipFill>
        <p:spPr bwMode="auto">
          <a:xfrm>
            <a:off x="8022733" y="5332144"/>
            <a:ext cx="3311579" cy="12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49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1612DA1-DB43-7E72-A4EA-4B95C807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681480"/>
          </a:xfrm>
        </p:spPr>
        <p:txBody>
          <a:bodyPr anchor="t">
            <a:normAutofit/>
          </a:bodyPr>
          <a:lstStyle/>
          <a:p>
            <a:r>
              <a:rPr lang="en-US" dirty="0"/>
              <a:t>Who does what?</a:t>
            </a:r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CD948DDD-1E62-420D-AE42-CA0BD9689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076668"/>
              </p:ext>
            </p:extLst>
          </p:nvPr>
        </p:nvGraphicFramePr>
        <p:xfrm>
          <a:off x="2279910" y="1938726"/>
          <a:ext cx="7160304" cy="2995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2432">
                  <a:extLst>
                    <a:ext uri="{9D8B030D-6E8A-4147-A177-3AD203B41FA5}">
                      <a16:colId xmlns:a16="http://schemas.microsoft.com/office/drawing/2014/main" val="1692946377"/>
                    </a:ext>
                  </a:extLst>
                </a:gridCol>
                <a:gridCol w="3577872">
                  <a:extLst>
                    <a:ext uri="{9D8B030D-6E8A-4147-A177-3AD203B41FA5}">
                      <a16:colId xmlns:a16="http://schemas.microsoft.com/office/drawing/2014/main" val="1475267231"/>
                    </a:ext>
                  </a:extLst>
                </a:gridCol>
              </a:tblGrid>
              <a:tr h="438207">
                <a:tc>
                  <a:txBody>
                    <a:bodyPr/>
                    <a:lstStyle/>
                    <a:p>
                      <a:pPr algn="l"/>
                      <a:r>
                        <a:rPr lang="nl-BE" dirty="0" err="1"/>
                        <a:t>What</a:t>
                      </a:r>
                      <a:r>
                        <a:rPr lang="nl-BE" dirty="0"/>
                        <a:t>?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Project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408171"/>
                  </a:ext>
                </a:extLst>
              </a:tr>
              <a:tr h="358103">
                <a:tc>
                  <a:txBody>
                    <a:bodyPr/>
                    <a:lstStyle/>
                    <a:p>
                      <a:pPr algn="l"/>
                      <a:r>
                        <a:rPr lang="nl-B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EntityManager</a:t>
                      </a:r>
                      <a:endParaRPr lang="nl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JPA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102622"/>
                  </a:ext>
                </a:extLst>
              </a:tr>
              <a:tr h="438207">
                <a:tc>
                  <a:txBody>
                    <a:bodyPr/>
                    <a:lstStyle/>
                    <a:p>
                      <a:pPr algn="l"/>
                      <a:r>
                        <a:rPr lang="nl-B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Session</a:t>
                      </a:r>
                      <a:endParaRPr lang="nl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 err="1"/>
                        <a:t>Hibernate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374480"/>
                  </a:ext>
                </a:extLst>
              </a:tr>
              <a:tr h="438207">
                <a:tc>
                  <a:txBody>
                    <a:bodyPr/>
                    <a:lstStyle/>
                    <a:p>
                      <a:pPr algn="l"/>
                      <a:r>
                        <a:rPr lang="nl-B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CrudRepository</a:t>
                      </a:r>
                      <a:endParaRPr lang="nl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Spring Data JPA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604686"/>
                  </a:ext>
                </a:extLst>
              </a:tr>
              <a:tr h="438207">
                <a:tc>
                  <a:txBody>
                    <a:bodyPr/>
                    <a:lstStyle/>
                    <a:p>
                      <a:pPr algn="l"/>
                      <a:r>
                        <a:rPr lang="nl-B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@Transactional</a:t>
                      </a:r>
                      <a:endParaRPr lang="nl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Spring Transaction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140119"/>
                  </a:ext>
                </a:extLst>
              </a:tr>
              <a:tr h="438207"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JPQL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JPA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681915"/>
                  </a:ext>
                </a:extLst>
              </a:tr>
              <a:tr h="438207"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JPQL/HQL (</a:t>
                      </a:r>
                      <a:r>
                        <a:rPr lang="nl-BE" dirty="0" err="1"/>
                        <a:t>implementation</a:t>
                      </a:r>
                      <a:r>
                        <a:rPr lang="nl-BE" dirty="0"/>
                        <a:t>)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 err="1"/>
                        <a:t>Hibernate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343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626167"/>
      </p:ext>
    </p:extLst>
  </p:cSld>
  <p:clrMapOvr>
    <a:masterClrMapping/>
  </p:clrMapOvr>
</p:sld>
</file>

<file path=ppt/theme/theme1.xml><?xml version="1.0" encoding="utf-8"?>
<a:theme xmlns:a="http://schemas.openxmlformats.org/drawingml/2006/main" name="Info Support - licht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CAE744"/>
      </a:accent3>
      <a:accent4>
        <a:srgbClr val="A0BBE3"/>
      </a:accent4>
      <a:accent5>
        <a:srgbClr val="8587A3"/>
      </a:accent5>
      <a:accent6>
        <a:srgbClr val="C7D64A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upport presentatie.potx" id="{0EA9C180-1A22-4A45-B49A-18B34D21D7EC}" vid="{C6DD1325-3EF6-4A1B-9D58-3AFF238EEB21}"/>
    </a:ext>
  </a:extLst>
</a:theme>
</file>

<file path=ppt/theme/theme2.xml><?xml version="1.0" encoding="utf-8"?>
<a:theme xmlns:a="http://schemas.openxmlformats.org/drawingml/2006/main" name="Info Support - donker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CAE744"/>
      </a:accent3>
      <a:accent4>
        <a:srgbClr val="A0BBE3"/>
      </a:accent4>
      <a:accent5>
        <a:srgbClr val="8587A3"/>
      </a:accent5>
      <a:accent6>
        <a:srgbClr val="C7D64A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upport presentatie.potx" id="{0EA9C180-1A22-4A45-B49A-18B34D21D7EC}" vid="{F554193B-1C84-42AA-AF12-7F3B8C550375}"/>
    </a:ext>
  </a:extLst>
</a:theme>
</file>

<file path=ppt/theme/theme3.xml><?xml version="1.0" encoding="utf-8"?>
<a:theme xmlns:a="http://schemas.openxmlformats.org/drawingml/2006/main" name="Kantoorthema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7F7F7F"/>
      </a:accent3>
      <a:accent4>
        <a:srgbClr val="A5A5A5"/>
      </a:accent4>
      <a:accent5>
        <a:srgbClr val="CCCCCC"/>
      </a:accent5>
      <a:accent6>
        <a:srgbClr val="133561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7F7F7F"/>
      </a:accent3>
      <a:accent4>
        <a:srgbClr val="A5A5A5"/>
      </a:accent4>
      <a:accent5>
        <a:srgbClr val="CCCCCC"/>
      </a:accent5>
      <a:accent6>
        <a:srgbClr val="133561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58805C9A31ED4698AA5994F7540466" ma:contentTypeVersion="1" ma:contentTypeDescription="Een nieuw document maken." ma:contentTypeScope="" ma:versionID="5cab34e6f8d54d32c51f192539e9981c">
  <xsd:schema xmlns:xsd="http://www.w3.org/2001/XMLSchema" xmlns:xs="http://www.w3.org/2001/XMLSchema" xmlns:p="http://schemas.microsoft.com/office/2006/metadata/properties" xmlns:ns2="a73fd6a0-a740-4ca0-a47f-6beba88ccc77" targetNamespace="http://schemas.microsoft.com/office/2006/metadata/properties" ma:root="true" ma:fieldsID="10b3ae9c115bae24efdfd9076c93080b" ns2:_="">
    <xsd:import namespace="a73fd6a0-a740-4ca0-a47f-6beba88ccc77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3fd6a0-a740-4ca0-a47f-6beba88ccc7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C0CDE9-3E35-44FD-A63A-9795CF527D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3fd6a0-a740-4ca0-a47f-6beba88ccc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22A51C-073F-4C45-9170-ECE5951F4D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AE8C2F-0717-4D42-B44A-CAECCF122A1A}">
  <ds:schemaRefs>
    <ds:schemaRef ds:uri="http://www.w3.org/XML/1998/namespace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a73fd6a0-a740-4ca0-a47f-6beba88ccc7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Info Support presentatie_FINAL</Template>
  <TotalTime>0</TotalTime>
  <Words>2544</Words>
  <Application>Microsoft Office PowerPoint</Application>
  <PresentationFormat>Breedbeeld</PresentationFormat>
  <Paragraphs>292</Paragraphs>
  <Slides>60</Slides>
  <Notes>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60</vt:i4>
      </vt:variant>
    </vt:vector>
  </HeadingPairs>
  <TitlesOfParts>
    <vt:vector size="64" baseType="lpstr">
      <vt:lpstr>Arial</vt:lpstr>
      <vt:lpstr>Courier New</vt:lpstr>
      <vt:lpstr>Info Support - licht</vt:lpstr>
      <vt:lpstr>Info Support - donker</vt:lpstr>
      <vt:lpstr>JPA with Hibernate</vt:lpstr>
      <vt:lpstr>Raoul Van den Berge</vt:lpstr>
      <vt:lpstr>Content</vt:lpstr>
      <vt:lpstr>Spring Data JPA and Hibernate</vt:lpstr>
      <vt:lpstr>What is what?</vt:lpstr>
      <vt:lpstr>Transaction management</vt:lpstr>
      <vt:lpstr>EntityManager vs Session</vt:lpstr>
      <vt:lpstr>Persistence context</vt:lpstr>
      <vt:lpstr>Who does what?</vt:lpstr>
      <vt:lpstr>Accessing the persistence context</vt:lpstr>
      <vt:lpstr>Transaction management in Spring</vt:lpstr>
      <vt:lpstr>Loading associations: best practices</vt:lpstr>
      <vt:lpstr>Demo setup</vt:lpstr>
      <vt:lpstr>Problem</vt:lpstr>
      <vt:lpstr>Solution 1: Use lazy loading with FetchType.LAZY</vt:lpstr>
      <vt:lpstr>PowerPoint-presentatie</vt:lpstr>
      <vt:lpstr>Open Session in View?!</vt:lpstr>
      <vt:lpstr>Open Session in View (OSIV)</vt:lpstr>
      <vt:lpstr>Advice</vt:lpstr>
      <vt:lpstr>Problem: LazyInitializationException</vt:lpstr>
      <vt:lpstr>Solution 2: Use eager loading with FetchType.EAGER</vt:lpstr>
      <vt:lpstr>Lazy loading vs eager loading</vt:lpstr>
      <vt:lpstr>Advice</vt:lpstr>
      <vt:lpstr>Advice</vt:lpstr>
      <vt:lpstr>Solution 3: use @Transactional</vt:lpstr>
      <vt:lpstr>Where to use @Transactional</vt:lpstr>
      <vt:lpstr>When to use @Transactional</vt:lpstr>
      <vt:lpstr>Solution 4: custom query with JPQL JOIN FETCH</vt:lpstr>
      <vt:lpstr>JOIN FETCH with projections</vt:lpstr>
      <vt:lpstr>Schema generation and validation</vt:lpstr>
      <vt:lpstr>Schema generation</vt:lpstr>
      <vt:lpstr>Schema generation</vt:lpstr>
      <vt:lpstr>Schema validation</vt:lpstr>
      <vt:lpstr>Integration testing</vt:lpstr>
      <vt:lpstr>JPQL</vt:lpstr>
      <vt:lpstr>Why use JPQL?</vt:lpstr>
      <vt:lpstr>JPQL vs auto-generated repository methods</vt:lpstr>
      <vt:lpstr>The N+1 query problem</vt:lpstr>
      <vt:lpstr>JOIN FETCH directive in JPQL</vt:lpstr>
      <vt:lpstr>Cartesian product problem</vt:lpstr>
      <vt:lpstr>What solution do I use to fix the cartesian product problem?</vt:lpstr>
      <vt:lpstr>The cartesian product problem is a database problem</vt:lpstr>
      <vt:lpstr>Performance tips and common mistakes</vt:lpstr>
      <vt:lpstr>Tip 1: Avoid entity overhead</vt:lpstr>
      <vt:lpstr>Tip 1: Avoid entity overhead</vt:lpstr>
      <vt:lpstr>Tip 1: Avoid entity overhead</vt:lpstr>
      <vt:lpstr>Tip 2: Read SQL logs</vt:lpstr>
      <vt:lpstr>Tip 3: Don’t use @Transactional in tests</vt:lpstr>
      <vt:lpstr>Tip 4: Use bulk operations</vt:lpstr>
      <vt:lpstr>Tip 5: Avoid association fetching anti-patterns</vt:lpstr>
      <vt:lpstr>Tip 6: Use the same database system in your tests</vt:lpstr>
      <vt:lpstr>Tip 7: Understand @Transactional semantics</vt:lpstr>
      <vt:lpstr>Tip 7: Understand @Transactional semantics</vt:lpstr>
      <vt:lpstr>Tip 8: Use DTOs in the web layer, not entities</vt:lpstr>
      <vt:lpstr>Tip 9: Use getById instead of findById if you don’t need the entity contents</vt:lpstr>
      <vt:lpstr>Tip 10: Don’t trust Stack Overflow blindly</vt:lpstr>
      <vt:lpstr>In conclusion…</vt:lpstr>
      <vt:lpstr>Further resources</vt:lpstr>
      <vt:lpstr>Slides and demos</vt:lpstr>
      <vt:lpstr>Further resources</vt:lpstr>
    </vt:vector>
  </TitlesOfParts>
  <Company>Info Support bv.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Inge de Boer</dc:creator>
  <dc:description>Template by Orange Pepper_x000d_
Design by Beeldenfabriek_x000d_
2018</dc:description>
  <cp:lastModifiedBy>Raoul Van den Berge</cp:lastModifiedBy>
  <cp:revision>629</cp:revision>
  <dcterms:created xsi:type="dcterms:W3CDTF">2019-10-24T11:16:29Z</dcterms:created>
  <dcterms:modified xsi:type="dcterms:W3CDTF">2023-04-14T09:21:33Z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0x0101000858805C9A31ED4698AA5994F7540466</vt:lpwstr>
  </property>
</Properties>
</file>