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63"/>
  </p:notesMasterIdLst>
  <p:handoutMasterIdLst>
    <p:handoutMasterId r:id="rId64"/>
  </p:handoutMasterIdLst>
  <p:sldIdLst>
    <p:sldId id="256" r:id="rId6"/>
    <p:sldId id="284" r:id="rId7"/>
    <p:sldId id="257" r:id="rId8"/>
    <p:sldId id="304" r:id="rId9"/>
    <p:sldId id="306" r:id="rId10"/>
    <p:sldId id="314" r:id="rId11"/>
    <p:sldId id="312" r:id="rId12"/>
    <p:sldId id="315" r:id="rId13"/>
    <p:sldId id="307" r:id="rId14"/>
    <p:sldId id="317" r:id="rId15"/>
    <p:sldId id="313" r:id="rId16"/>
    <p:sldId id="258" r:id="rId17"/>
    <p:sldId id="326" r:id="rId18"/>
    <p:sldId id="322" r:id="rId19"/>
    <p:sldId id="281" r:id="rId20"/>
    <p:sldId id="268" r:id="rId21"/>
    <p:sldId id="261" r:id="rId22"/>
    <p:sldId id="259" r:id="rId23"/>
    <p:sldId id="321" r:id="rId24"/>
    <p:sldId id="263" r:id="rId25"/>
    <p:sldId id="267" r:id="rId26"/>
    <p:sldId id="269" r:id="rId27"/>
    <p:sldId id="270" r:id="rId28"/>
    <p:sldId id="260" r:id="rId29"/>
    <p:sldId id="323" r:id="rId30"/>
    <p:sldId id="275" r:id="rId31"/>
    <p:sldId id="276" r:id="rId32"/>
    <p:sldId id="278" r:id="rId33"/>
    <p:sldId id="279" r:id="rId34"/>
    <p:sldId id="280" r:id="rId35"/>
    <p:sldId id="282" r:id="rId36"/>
    <p:sldId id="283" r:id="rId37"/>
    <p:sldId id="285" r:id="rId38"/>
    <p:sldId id="286" r:id="rId39"/>
    <p:sldId id="277" r:id="rId40"/>
    <p:sldId id="287" r:id="rId41"/>
    <p:sldId id="289" r:id="rId42"/>
    <p:sldId id="329" r:id="rId43"/>
    <p:sldId id="327" r:id="rId44"/>
    <p:sldId id="328" r:id="rId45"/>
    <p:sldId id="291" r:id="rId46"/>
    <p:sldId id="293" r:id="rId47"/>
    <p:sldId id="294" r:id="rId48"/>
    <p:sldId id="295" r:id="rId49"/>
    <p:sldId id="296" r:id="rId50"/>
    <p:sldId id="297" r:id="rId51"/>
    <p:sldId id="298" r:id="rId52"/>
    <p:sldId id="299" r:id="rId53"/>
    <p:sldId id="300" r:id="rId54"/>
    <p:sldId id="302" r:id="rId55"/>
    <p:sldId id="303" r:id="rId56"/>
    <p:sldId id="309" r:id="rId57"/>
    <p:sldId id="324" r:id="rId58"/>
    <p:sldId id="305" r:id="rId59"/>
    <p:sldId id="318" r:id="rId60"/>
    <p:sldId id="319" r:id="rId61"/>
    <p:sldId id="320" r:id="rId6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0" autoAdjust="0"/>
    <p:restoredTop sz="80508" autoAdjust="0"/>
  </p:normalViewPr>
  <p:slideViewPr>
    <p:cSldViewPr snapToGrid="0" showGuides="1">
      <p:cViewPr varScale="1">
        <p:scale>
          <a:sx n="98" d="100"/>
          <a:sy n="98" d="100"/>
        </p:scale>
        <p:origin x="85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448"/>
    </p:cViewPr>
  </p:sorter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11-10-2022</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‹nr.›</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11-10-2022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‹nr.›</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23323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27281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Aft>
                <a:spcPts val="600"/>
              </a:spcAft>
            </a:pPr>
            <a:r>
              <a:rPr lang="en-US" dirty="0"/>
              <a:t>The service layer opens and closes a database transaction, but afterward, there is no explicit transaction going on. For this reason, </a:t>
            </a:r>
            <a:r>
              <a:rPr lang="en-US" b="1" dirty="0"/>
              <a:t>every additional statement issued from the UI rendering phase is executed in auto-commit mode</a:t>
            </a:r>
            <a:r>
              <a:rPr lang="en-US" dirty="0"/>
              <a:t>. Auto-commit puts pressure on the database server because each statement must flush the transaction log to disk, therefore causing a lot of I/O traffic on the database side.</a:t>
            </a:r>
          </a:p>
          <a:p>
            <a:pPr>
              <a:spcAft>
                <a:spcPts val="600"/>
              </a:spcAft>
            </a:pPr>
            <a:endParaRPr lang="en-US" dirty="0"/>
          </a:p>
          <a:p>
            <a:pPr>
              <a:spcAft>
                <a:spcPts val="600"/>
              </a:spcAft>
            </a:pPr>
            <a:r>
              <a:rPr lang="en-US" dirty="0"/>
              <a:t>There is </a:t>
            </a:r>
            <a:r>
              <a:rPr lang="en-US" b="1" dirty="0"/>
              <a:t>no separation of concerns </a:t>
            </a:r>
            <a:r>
              <a:rPr lang="en-US" dirty="0"/>
              <a:t>anymore because SQL statements are generated both by the service layer and by the UI rendering process.</a:t>
            </a:r>
          </a:p>
          <a:p>
            <a:pPr>
              <a:spcAft>
                <a:spcPts val="600"/>
              </a:spcAft>
            </a:pPr>
            <a:endParaRPr lang="en-US" dirty="0"/>
          </a:p>
          <a:p>
            <a:pPr>
              <a:spcAft>
                <a:spcPts val="600"/>
              </a:spcAft>
            </a:pPr>
            <a:r>
              <a:rPr lang="en-US" dirty="0"/>
              <a:t>Hard to get rid of in badly tested projects.</a:t>
            </a:r>
          </a:p>
          <a:p>
            <a:pPr>
              <a:spcAft>
                <a:spcPts val="600"/>
              </a:spcAft>
            </a:pPr>
            <a:endParaRPr lang="en-US" dirty="0"/>
          </a:p>
          <a:p>
            <a:pPr>
              <a:spcAft>
                <a:spcPts val="600"/>
              </a:spcAft>
            </a:pPr>
            <a:r>
              <a:rPr lang="en-US" dirty="0"/>
              <a:t>The UI layer is limited to navigating associations which can, in turn, trigger </a:t>
            </a:r>
            <a:r>
              <a:rPr lang="en-US" b="1" dirty="0"/>
              <a:t>N+1 query problems</a:t>
            </a:r>
            <a:r>
              <a:rPr lang="en-US" dirty="0"/>
              <a:t>. </a:t>
            </a:r>
          </a:p>
          <a:p>
            <a:pPr>
              <a:spcAft>
                <a:spcPts val="600"/>
              </a:spcAft>
            </a:pPr>
            <a:endParaRPr lang="en-US" dirty="0"/>
          </a:p>
          <a:p>
            <a:pPr>
              <a:spcAft>
                <a:spcPts val="600"/>
              </a:spcAft>
            </a:pPr>
            <a:r>
              <a:rPr lang="en-US" dirty="0"/>
              <a:t>The database connection is held throughout the UI rendering phase, which </a:t>
            </a:r>
            <a:r>
              <a:rPr lang="en-US" b="1" dirty="0"/>
              <a:t>increases connection lease time and limits the overall transaction throughput due to congestion </a:t>
            </a:r>
            <a:r>
              <a:rPr lang="en-US" dirty="0"/>
              <a:t>on the database connection pool. </a:t>
            </a:r>
          </a:p>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23487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155572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36</a:t>
            </a:fld>
            <a:endParaRPr lang="nl-NL"/>
          </a:p>
        </p:txBody>
      </p:sp>
    </p:spTree>
    <p:extLst>
      <p:ext uri="{BB962C8B-B14F-4D97-AF65-F5344CB8AC3E}">
        <p14:creationId xmlns:p14="http://schemas.microsoft.com/office/powerpoint/2010/main" val="184687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37</a:t>
            </a:fld>
            <a:endParaRPr lang="nl-NL"/>
          </a:p>
        </p:txBody>
      </p:sp>
    </p:spTree>
    <p:extLst>
      <p:ext uri="{BB962C8B-B14F-4D97-AF65-F5344CB8AC3E}">
        <p14:creationId xmlns:p14="http://schemas.microsoft.com/office/powerpoint/2010/main" val="357060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38</a:t>
            </a:fld>
            <a:endParaRPr lang="nl-NL"/>
          </a:p>
        </p:txBody>
      </p:sp>
    </p:spTree>
    <p:extLst>
      <p:ext uri="{BB962C8B-B14F-4D97-AF65-F5344CB8AC3E}">
        <p14:creationId xmlns:p14="http://schemas.microsoft.com/office/powerpoint/2010/main" val="244851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39</a:t>
            </a:fld>
            <a:endParaRPr lang="nl-NL"/>
          </a:p>
        </p:txBody>
      </p:sp>
    </p:spTree>
    <p:extLst>
      <p:ext uri="{BB962C8B-B14F-4D97-AF65-F5344CB8AC3E}">
        <p14:creationId xmlns:p14="http://schemas.microsoft.com/office/powerpoint/2010/main" val="37955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57</a:t>
            </a:fld>
            <a:endParaRPr lang="nl-NL"/>
          </a:p>
        </p:txBody>
      </p:sp>
    </p:spTree>
    <p:extLst>
      <p:ext uri="{BB962C8B-B14F-4D97-AF65-F5344CB8AC3E}">
        <p14:creationId xmlns:p14="http://schemas.microsoft.com/office/powerpoint/2010/main" val="1781968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a:t>Klik om de stijl te bewerken</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nl-NL"/>
              <a:t>Klik op het pictogram als u media wilt toevoegen</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a:t>Klik om de stijl te bewerken</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jakarta.ee/specifications/persistence/3.0/jakarta-persistence-spec-3.0.html#a4931" TargetMode="External"/><Relationship Id="rId7" Type="http://schemas.openxmlformats.org/officeDocument/2006/relationships/hyperlink" Target="https://thorben-janssen.com/hibernate-tips-apply-distinct-to-jpql-but-not-sql-query/"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in.relation.to/2016/08/04/introducing-distinct-pass-through-query-hint/" TargetMode="External"/><Relationship Id="rId5" Type="http://schemas.openxmlformats.org/officeDocument/2006/relationships/hyperlink" Target="https://vladmihalcea.com/jpql-distinct-jpa-hibernate/" TargetMode="External"/><Relationship Id="rId4" Type="http://schemas.openxmlformats.org/officeDocument/2006/relationships/hyperlink" Target="https://developer.jboss.org/docs/DOC-15782#jive_content_id_Hibernate_does_not_return_distinct_results_for_a_query_with_outer_join_fetching_enabled_for_a_collection_even_if_I_use_the_distinct_keyword"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hyperlink" Target="https://projectlombok.org/features/ToString" TargetMode="Externa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8" Type="http://schemas.openxmlformats.org/officeDocument/2006/relationships/hyperlink" Target="https://www.baeldung.com/jpa-join-types" TargetMode="External"/><Relationship Id="rId3" Type="http://schemas.openxmlformats.org/officeDocument/2006/relationships/hyperlink" Target="https://vladmihalcea.com/the-open-session-in-view-anti-pattern/" TargetMode="External"/><Relationship Id="rId7" Type="http://schemas.openxmlformats.org/officeDocument/2006/relationships/hyperlink" Target="https://dzone.com/articles/how-does-spring-transactional" TargetMode="External"/><Relationship Id="rId2" Type="http://schemas.openxmlformats.org/officeDocument/2006/relationships/hyperlink" Target="https://vladmihalcea.com/" TargetMode="External"/><Relationship Id="rId1" Type="http://schemas.openxmlformats.org/officeDocument/2006/relationships/slideLayout" Target="../slideLayouts/slideLayout5.xml"/><Relationship Id="rId6" Type="http://schemas.openxmlformats.org/officeDocument/2006/relationships/hyperlink" Target="https://jakarta.ee/specifications/persistence/3.0/jakarta-persistence-spec-3.0.html" TargetMode="External"/><Relationship Id="rId5" Type="http://schemas.openxmlformats.org/officeDocument/2006/relationships/hyperlink" Target="https://docs.jboss.org/hibernate/orm/current/userguide/html_single/Hibernate_User_Guide.html" TargetMode="External"/><Relationship Id="rId4" Type="http://schemas.openxmlformats.org/officeDocument/2006/relationships/hyperlink" Target="https://vladmihalcea.com/eager-fetching-is-a-code-smel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JPA </a:t>
            </a:r>
            <a:r>
              <a:rPr lang="nl-BE" dirty="0" err="1"/>
              <a:t>with</a:t>
            </a:r>
            <a:r>
              <a:rPr lang="nl-BE" dirty="0"/>
              <a:t> </a:t>
            </a:r>
            <a:r>
              <a:rPr lang="nl-BE" dirty="0" err="1"/>
              <a:t>Hibernate</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216476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Accessing</a:t>
            </a:r>
            <a:r>
              <a:rPr lang="nl-BE" dirty="0"/>
              <a:t> </a:t>
            </a:r>
            <a:r>
              <a:rPr lang="nl-BE" dirty="0" err="1"/>
              <a:t>the</a:t>
            </a:r>
            <a:r>
              <a:rPr lang="nl-BE" dirty="0"/>
              <a:t> </a:t>
            </a:r>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pPr marL="0" indent="0">
              <a:buNone/>
            </a:pPr>
            <a:r>
              <a:rPr lang="nl-BE" dirty="0">
                <a:latin typeface="Courier New" panose="02070309020205020404" pitchFamily="49" charset="0"/>
                <a:cs typeface="Courier New" panose="02070309020205020404" pitchFamily="49" charset="0"/>
              </a:rPr>
              <a:t>@PersistenceContext</a:t>
            </a:r>
          </a:p>
          <a:p>
            <a:pPr marL="0" indent="0">
              <a:buNone/>
            </a:pPr>
            <a:r>
              <a:rPr lang="nl-BE" dirty="0">
                <a:latin typeface="Courier New" panose="02070309020205020404" pitchFamily="49" charset="0"/>
                <a:cs typeface="Courier New" panose="02070309020205020404" pitchFamily="49" charset="0"/>
              </a:rPr>
              <a:t>private </a:t>
            </a:r>
            <a:r>
              <a:rPr lang="nl-BE" dirty="0" err="1">
                <a:latin typeface="Courier New" panose="02070309020205020404" pitchFamily="49" charset="0"/>
                <a:cs typeface="Courier New" panose="02070309020205020404" pitchFamily="49" charset="0"/>
              </a:rPr>
              <a:t>EntityManager</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em</a:t>
            </a:r>
            <a:r>
              <a:rPr lang="nl-BE" dirty="0">
                <a:latin typeface="Courier New" panose="02070309020205020404" pitchFamily="49" charset="0"/>
                <a:cs typeface="Courier New" panose="02070309020205020404" pitchFamily="49" charset="0"/>
              </a:rPr>
              <a:t>;</a:t>
            </a:r>
          </a:p>
          <a:p>
            <a:endParaRPr lang="nl-NL" dirty="0"/>
          </a:p>
          <a:p>
            <a:pPr marL="0" indent="0">
              <a:buNone/>
            </a:pPr>
            <a:r>
              <a:rPr lang="nl-NL" dirty="0" err="1"/>
              <a:t>If</a:t>
            </a:r>
            <a:r>
              <a:rPr lang="nl-NL" dirty="0"/>
              <a:t> </a:t>
            </a:r>
            <a:r>
              <a:rPr lang="nl-NL" dirty="0" err="1"/>
              <a:t>you</a:t>
            </a:r>
            <a:r>
              <a:rPr lang="nl-NL" dirty="0"/>
              <a:t> are </a:t>
            </a:r>
            <a:r>
              <a:rPr lang="nl-NL" dirty="0" err="1"/>
              <a:t>using</a:t>
            </a:r>
            <a:r>
              <a:rPr lang="nl-NL" dirty="0"/>
              <a:t> Spring Data JPA, </a:t>
            </a:r>
            <a:r>
              <a:rPr lang="nl-NL" dirty="0" err="1"/>
              <a:t>you</a:t>
            </a:r>
            <a:r>
              <a:rPr lang="nl-NL" dirty="0"/>
              <a:t> </a:t>
            </a:r>
            <a:r>
              <a:rPr lang="nl-NL" dirty="0" err="1"/>
              <a:t>don’t</a:t>
            </a:r>
            <a:r>
              <a:rPr lang="nl-NL" dirty="0"/>
              <a:t> </a:t>
            </a:r>
            <a:r>
              <a:rPr lang="nl-NL" dirty="0" err="1"/>
              <a:t>need</a:t>
            </a:r>
            <a:r>
              <a:rPr lang="nl-NL" dirty="0"/>
              <a:t> </a:t>
            </a:r>
            <a:r>
              <a:rPr lang="nl-NL" dirty="0" err="1"/>
              <a:t>to</a:t>
            </a:r>
            <a:r>
              <a:rPr lang="nl-NL" dirty="0"/>
              <a:t> </a:t>
            </a:r>
            <a:r>
              <a:rPr lang="nl-NL" dirty="0" err="1"/>
              <a:t>use</a:t>
            </a:r>
            <a:r>
              <a:rPr lang="nl-NL" dirty="0"/>
              <a:t> </a:t>
            </a:r>
            <a:r>
              <a:rPr lang="nl-NL" dirty="0" err="1">
                <a:latin typeface="Courier New" panose="02070309020205020404" pitchFamily="49" charset="0"/>
                <a:cs typeface="Courier New" panose="02070309020205020404" pitchFamily="49" charset="0"/>
              </a:rPr>
              <a:t>EntityManager</a:t>
            </a:r>
            <a:r>
              <a:rPr lang="nl-NL" dirty="0"/>
              <a:t> </a:t>
            </a:r>
            <a:r>
              <a:rPr lang="nl-NL" dirty="0" err="1"/>
              <a:t>directly</a:t>
            </a:r>
            <a:r>
              <a:rPr lang="nl-NL" dirty="0"/>
              <a:t> (</a:t>
            </a:r>
            <a:r>
              <a:rPr lang="nl-NL" dirty="0" err="1"/>
              <a:t>use</a:t>
            </a:r>
            <a:r>
              <a:rPr lang="nl-NL" dirty="0"/>
              <a:t> a </a:t>
            </a:r>
            <a:r>
              <a:rPr lang="nl-NL" dirty="0" err="1"/>
              <a:t>repository</a:t>
            </a:r>
            <a:r>
              <a:rPr lang="nl-NL" dirty="0"/>
              <a:t>).</a:t>
            </a:r>
          </a:p>
        </p:txBody>
      </p:sp>
    </p:spTree>
    <p:extLst>
      <p:ext uri="{BB962C8B-B14F-4D97-AF65-F5344CB8AC3E}">
        <p14:creationId xmlns:p14="http://schemas.microsoft.com/office/powerpoint/2010/main" val="198720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a:t>Transaction management in Spring</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r>
              <a:rPr lang="nl-NL" dirty="0"/>
              <a:t>JPA/</a:t>
            </a:r>
            <a:r>
              <a:rPr lang="nl-NL" dirty="0" err="1"/>
              <a:t>Hibernate</a:t>
            </a:r>
            <a:r>
              <a:rPr lang="nl-NL" dirty="0"/>
              <a:t> </a:t>
            </a:r>
            <a:r>
              <a:rPr lang="nl-NL" dirty="0" err="1"/>
              <a:t>doesn’t</a:t>
            </a:r>
            <a:r>
              <a:rPr lang="nl-NL" dirty="0"/>
              <a:t> </a:t>
            </a:r>
            <a:r>
              <a:rPr lang="nl-NL" dirty="0" err="1"/>
              <a:t>provide</a:t>
            </a:r>
            <a:r>
              <a:rPr lang="nl-NL" dirty="0"/>
              <a:t> </a:t>
            </a:r>
            <a:r>
              <a:rPr lang="nl-NL" dirty="0" err="1"/>
              <a:t>any</a:t>
            </a:r>
            <a:r>
              <a:rPr lang="nl-NL" dirty="0"/>
              <a:t> type of </a:t>
            </a:r>
            <a:r>
              <a:rPr lang="nl-NL" dirty="0" err="1"/>
              <a:t>declarative</a:t>
            </a:r>
            <a:r>
              <a:rPr lang="nl-NL" dirty="0"/>
              <a:t> transaction management.</a:t>
            </a:r>
          </a:p>
          <a:p>
            <a:r>
              <a:rPr lang="nl-NL" dirty="0"/>
              <a:t>Spring offers </a:t>
            </a:r>
            <a:r>
              <a:rPr lang="nl-NL" dirty="0" err="1"/>
              <a:t>an</a:t>
            </a:r>
            <a:r>
              <a:rPr lang="nl-NL" dirty="0"/>
              <a:t> API-</a:t>
            </a:r>
            <a:r>
              <a:rPr lang="nl-NL" dirty="0" err="1"/>
              <a:t>neutral</a:t>
            </a:r>
            <a:r>
              <a:rPr lang="nl-NL" dirty="0"/>
              <a:t> transaction platform.</a:t>
            </a:r>
          </a:p>
          <a:p>
            <a:pPr lvl="1"/>
            <a:r>
              <a:rPr lang="nl-NL" dirty="0"/>
              <a:t>Support </a:t>
            </a:r>
            <a:r>
              <a:rPr lang="nl-NL" dirty="0" err="1"/>
              <a:t>for</a:t>
            </a:r>
            <a:r>
              <a:rPr lang="nl-NL" dirty="0"/>
              <a:t> </a:t>
            </a:r>
            <a:r>
              <a:rPr lang="nl-NL" dirty="0" err="1"/>
              <a:t>plain</a:t>
            </a:r>
            <a:r>
              <a:rPr lang="nl-NL" dirty="0"/>
              <a:t> JDBC, JPA, etc.</a:t>
            </a:r>
          </a:p>
          <a:p>
            <a:pPr lvl="1"/>
            <a:r>
              <a:rPr lang="nl-NL" dirty="0">
                <a:latin typeface="Courier New" panose="02070309020205020404" pitchFamily="49" charset="0"/>
                <a:cs typeface="Courier New" panose="02070309020205020404" pitchFamily="49" charset="0"/>
              </a:rPr>
              <a:t>@Transactional</a:t>
            </a:r>
            <a:r>
              <a:rPr lang="nl-NL" dirty="0"/>
              <a:t>, </a:t>
            </a:r>
            <a:r>
              <a:rPr lang="nl-NL" dirty="0" err="1">
                <a:latin typeface="Courier New" panose="02070309020205020404" pitchFamily="49" charset="0"/>
                <a:cs typeface="Courier New" panose="02070309020205020404" pitchFamily="49" charset="0"/>
              </a:rPr>
              <a:t>TransactionTemplate</a:t>
            </a:r>
            <a:r>
              <a:rPr lang="nl-NL" dirty="0"/>
              <a:t>, </a:t>
            </a:r>
            <a:r>
              <a:rPr lang="nl-NL" dirty="0" err="1">
                <a:latin typeface="Courier New" panose="02070309020205020404" pitchFamily="49" charset="0"/>
                <a:cs typeface="Courier New" panose="02070309020205020404" pitchFamily="49" charset="0"/>
              </a:rPr>
              <a:t>TransactionManager</a:t>
            </a:r>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TransactionManager</a:t>
            </a:r>
            <a:r>
              <a:rPr lang="nl-NL" dirty="0"/>
              <a:t> </a:t>
            </a:r>
            <a:r>
              <a:rPr lang="nl-NL" dirty="0" err="1"/>
              <a:t>manages</a:t>
            </a:r>
            <a:r>
              <a:rPr lang="nl-NL" dirty="0"/>
              <a:t> transactions (</a:t>
            </a:r>
            <a:r>
              <a:rPr lang="nl-NL" dirty="0" err="1"/>
              <a:t>and</a:t>
            </a:r>
            <a:r>
              <a:rPr lang="nl-NL" dirty="0"/>
              <a:t> database </a:t>
            </a:r>
            <a:r>
              <a:rPr lang="nl-NL" dirty="0" err="1"/>
              <a:t>connections</a:t>
            </a:r>
            <a:r>
              <a:rPr lang="nl-NL" dirty="0"/>
              <a:t>) </a:t>
            </a:r>
            <a:r>
              <a:rPr lang="nl-NL" dirty="0" err="1"/>
              <a:t>and</a:t>
            </a:r>
            <a:r>
              <a:rPr lang="nl-NL" dirty="0"/>
              <a:t> </a:t>
            </a:r>
            <a:r>
              <a:rPr lang="nl-NL" dirty="0" err="1"/>
              <a:t>binds</a:t>
            </a:r>
            <a:r>
              <a:rPr lang="nl-NL" dirty="0"/>
              <a:t> </a:t>
            </a:r>
            <a:r>
              <a:rPr lang="nl-NL" dirty="0" err="1"/>
              <a:t>them</a:t>
            </a:r>
            <a:r>
              <a:rPr lang="nl-NL" dirty="0"/>
              <a:t> </a:t>
            </a:r>
            <a:r>
              <a:rPr lang="nl-NL" dirty="0" err="1"/>
              <a:t>to</a:t>
            </a:r>
            <a:r>
              <a:rPr lang="nl-NL" dirty="0"/>
              <a:t> </a:t>
            </a:r>
            <a:r>
              <a:rPr lang="nl-NL" dirty="0" err="1"/>
              <a:t>the</a:t>
            </a:r>
            <a:r>
              <a:rPr lang="nl-NL" dirty="0"/>
              <a:t> </a:t>
            </a:r>
            <a:r>
              <a:rPr lang="nl-NL" dirty="0" err="1"/>
              <a:t>current</a:t>
            </a:r>
            <a:r>
              <a:rPr lang="nl-NL" dirty="0"/>
              <a:t> thread.</a:t>
            </a:r>
          </a:p>
        </p:txBody>
      </p:sp>
    </p:spTree>
    <p:extLst>
      <p:ext uri="{BB962C8B-B14F-4D97-AF65-F5344CB8AC3E}">
        <p14:creationId xmlns:p14="http://schemas.microsoft.com/office/powerpoint/2010/main" val="353535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Loading </a:t>
            </a:r>
            <a:r>
              <a:rPr lang="en-US" dirty="0" err="1"/>
              <a:t>assocations</a:t>
            </a:r>
            <a:r>
              <a:rPr lang="en-US" dirty="0"/>
              <a:t>: best practices</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is the best way to fetch associations?</a:t>
            </a:r>
          </a:p>
        </p:txBody>
      </p:sp>
    </p:spTree>
    <p:extLst>
      <p:ext uri="{BB962C8B-B14F-4D97-AF65-F5344CB8AC3E}">
        <p14:creationId xmlns:p14="http://schemas.microsoft.com/office/powerpoint/2010/main" val="44800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Demo setup</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Primarily using tests</a:t>
            </a:r>
          </a:p>
          <a:p>
            <a:pPr>
              <a:spcAft>
                <a:spcPts val="600"/>
              </a:spcAft>
            </a:pPr>
            <a:r>
              <a:rPr lang="en-US" dirty="0"/>
              <a:t>Sometimes a little web…</a:t>
            </a:r>
          </a:p>
        </p:txBody>
      </p:sp>
    </p:spTree>
    <p:extLst>
      <p:ext uri="{BB962C8B-B14F-4D97-AF65-F5344CB8AC3E}">
        <p14:creationId xmlns:p14="http://schemas.microsoft.com/office/powerpoint/2010/main" val="14134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Given:</a:t>
            </a:r>
          </a:p>
          <a:p>
            <a:pPr lvl="1">
              <a:spcAft>
                <a:spcPts val="600"/>
              </a:spcAft>
            </a:pPr>
            <a:r>
              <a:rPr lang="en-US" dirty="0"/>
              <a:t>A </a:t>
            </a:r>
            <a:r>
              <a:rPr lang="en-US" dirty="0">
                <a:latin typeface="Courier New" panose="02070309020205020404" pitchFamily="49" charset="0"/>
                <a:cs typeface="Courier New" panose="02070309020205020404" pitchFamily="49" charset="0"/>
              </a:rPr>
              <a:t>Post</a:t>
            </a:r>
            <a:r>
              <a:rPr lang="en-US" dirty="0"/>
              <a:t> that can have multiple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We want to:</a:t>
            </a:r>
          </a:p>
          <a:p>
            <a:pPr lvl="1">
              <a:spcAft>
                <a:spcPts val="600"/>
              </a:spcAft>
            </a:pPr>
            <a:r>
              <a:rPr lang="en-US" dirty="0"/>
              <a:t>Generate a summary of that </a:t>
            </a:r>
            <a:r>
              <a:rPr lang="en-US" dirty="0">
                <a:latin typeface="Courier New" panose="02070309020205020404" pitchFamily="49" charset="0"/>
                <a:cs typeface="Courier New" panose="02070309020205020404" pitchFamily="49" charset="0"/>
              </a:rPr>
              <a:t>Post</a:t>
            </a:r>
            <a:r>
              <a:rPr lang="en-US" dirty="0"/>
              <a:t> with all its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Problem:</a:t>
            </a:r>
          </a:p>
          <a:p>
            <a:pPr lvl="1">
              <a:spcAft>
                <a:spcPts val="600"/>
              </a:spcAft>
            </a:pPr>
            <a:r>
              <a:rPr lang="en-US" dirty="0"/>
              <a:t>How do we efficiently retrieve all </a:t>
            </a:r>
            <a:r>
              <a:rPr lang="en-US" dirty="0">
                <a:latin typeface="Courier New" panose="02070309020205020404" pitchFamily="49" charset="0"/>
                <a:cs typeface="Courier New" panose="02070309020205020404" pitchFamily="49" charset="0"/>
              </a:rPr>
              <a:t>Comment</a:t>
            </a:r>
            <a:r>
              <a:rPr lang="en-US" dirty="0"/>
              <a:t>s on a </a:t>
            </a:r>
            <a:r>
              <a:rPr lang="en-US" dirty="0">
                <a:latin typeface="Courier New" panose="02070309020205020404" pitchFamily="49" charset="0"/>
                <a:cs typeface="Courier New" panose="02070309020205020404" pitchFamily="49" charset="0"/>
              </a:rPr>
              <a:t>Post</a:t>
            </a:r>
            <a:r>
              <a:rPr lang="en-US" dirty="0"/>
              <a:t>?</a:t>
            </a:r>
          </a:p>
        </p:txBody>
      </p:sp>
      <p:pic>
        <p:nvPicPr>
          <p:cNvPr id="5" name="Picture 2" descr="22,947 Demo Foto's, Afbeeldingen en Stock Fotografie - 123RF">
            <a:extLst>
              <a:ext uri="{FF2B5EF4-FFF2-40B4-BE49-F238E27FC236}">
                <a16:creationId xmlns:a16="http://schemas.microsoft.com/office/drawing/2014/main" id="{B08CACCF-D38F-4087-97A1-38FB07AC8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9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1: </a:t>
            </a:r>
            <a:r>
              <a:rPr lang="nl-BE" dirty="0" err="1"/>
              <a:t>Use</a:t>
            </a:r>
            <a:r>
              <a:rPr lang="nl-BE" dirty="0"/>
              <a:t> </a:t>
            </a:r>
            <a:r>
              <a:rPr lang="nl-BE" dirty="0" err="1"/>
              <a:t>lazy</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FetchType.LAZY</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Loads the association lazily when the getter on the entity is used.</a:t>
            </a:r>
          </a:p>
        </p:txBody>
      </p:sp>
      <p:pic>
        <p:nvPicPr>
          <p:cNvPr id="6" name="Picture 2" descr="22,947 Demo Foto's, Afbeeldingen en Stock Fotografie - 123RF">
            <a:extLst>
              <a:ext uri="{FF2B5EF4-FFF2-40B4-BE49-F238E27FC236}">
                <a16:creationId xmlns:a16="http://schemas.microsoft.com/office/drawing/2014/main" id="{89D1BD7D-2C93-4FA3-8A0D-40C8BBD9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r>
              <a:rPr lang="nl-BE" dirty="0"/>
              <a:t>: </a:t>
            </a:r>
            <a:r>
              <a:rPr lang="nl-BE" sz="3200" dirty="0" err="1">
                <a:latin typeface="Courier New" panose="02070309020205020404" pitchFamily="49" charset="0"/>
                <a:cs typeface="Courier New" panose="02070309020205020404" pitchFamily="49" charset="0"/>
              </a:rPr>
              <a:t>LazyInitializationException</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BF709224-02A4-4C63-8627-56B555E58D2B}"/>
              </a:ext>
            </a:extLst>
          </p:cNvPr>
          <p:cNvSpPr>
            <a:spLocks noGrp="1"/>
          </p:cNvSpPr>
          <p:nvPr>
            <p:ph type="body" sz="quarter" idx="10"/>
          </p:nvPr>
        </p:nvSpPr>
        <p:spPr>
          <a:xfrm>
            <a:off x="1296000" y="1623193"/>
            <a:ext cx="9864000" cy="4172300"/>
          </a:xfrm>
        </p:spPr>
        <p:txBody>
          <a:bodyPr>
            <a:normAutofit/>
          </a:bodyPr>
          <a:lstStyle/>
          <a:p>
            <a:pPr>
              <a:spcAft>
                <a:spcPts val="600"/>
              </a:spcAft>
            </a:pPr>
            <a:r>
              <a:rPr lang="en-US" sz="2000" dirty="0"/>
              <a:t>A lazy association needs the </a:t>
            </a:r>
            <a:r>
              <a:rPr lang="en-US" sz="2000" dirty="0">
                <a:latin typeface="Courier New" panose="02070309020205020404" pitchFamily="49" charset="0"/>
                <a:cs typeface="Courier New" panose="02070309020205020404" pitchFamily="49" charset="0"/>
              </a:rPr>
              <a:t>Session</a:t>
            </a:r>
            <a:r>
              <a:rPr lang="en-US" sz="2000" dirty="0"/>
              <a:t> to be opened in order to initialize the collection.</a:t>
            </a:r>
          </a:p>
          <a:p>
            <a:pPr>
              <a:spcAft>
                <a:spcPts val="600"/>
              </a:spcAft>
            </a:pPr>
            <a:r>
              <a:rPr lang="en-US" sz="2000" dirty="0"/>
              <a:t>The persistence context (</a:t>
            </a:r>
            <a:r>
              <a:rPr lang="en-US" sz="2000" dirty="0">
                <a:latin typeface="Courier New" panose="02070309020205020404" pitchFamily="49" charset="0"/>
                <a:cs typeface="Courier New" panose="02070309020205020404" pitchFamily="49" charset="0"/>
              </a:rPr>
              <a:t>Session</a:t>
            </a:r>
            <a:r>
              <a:rPr lang="en-US" sz="2000" dirty="0"/>
              <a:t>) is closed after executing a method on a </a:t>
            </a:r>
            <a:r>
              <a:rPr lang="en-US" sz="2000" dirty="0" err="1">
                <a:latin typeface="Courier New" panose="02070309020205020404" pitchFamily="49" charset="0"/>
                <a:cs typeface="Courier New" panose="02070309020205020404" pitchFamily="49" charset="0"/>
              </a:rPr>
              <a:t>JpaRepository</a:t>
            </a:r>
            <a:r>
              <a:rPr lang="en-US" sz="2000" dirty="0"/>
              <a:t> </a:t>
            </a:r>
            <a:r>
              <a:rPr lang="en-US" sz="2000" i="1" dirty="0"/>
              <a:t>(if not in a transaction).</a:t>
            </a:r>
          </a:p>
          <a:p>
            <a:pPr>
              <a:spcAft>
                <a:spcPts val="600"/>
              </a:spcAft>
            </a:pPr>
            <a:r>
              <a:rPr lang="en-US" sz="2000" dirty="0"/>
              <a:t>If the persistence context is closed, when trying to access a non-initialized lazy association, the infamous </a:t>
            </a:r>
            <a:r>
              <a:rPr lang="en-US" sz="2000" dirty="0" err="1">
                <a:latin typeface="Courier New" panose="02070309020205020404" pitchFamily="49" charset="0"/>
                <a:cs typeface="Courier New" panose="02070309020205020404" pitchFamily="49" charset="0"/>
              </a:rPr>
              <a:t>LazyInitializationException</a:t>
            </a:r>
            <a:r>
              <a:rPr lang="en-US" sz="2000" dirty="0"/>
              <a:t> is thrown.</a:t>
            </a:r>
          </a:p>
        </p:txBody>
      </p:sp>
      <p:pic>
        <p:nvPicPr>
          <p:cNvPr id="5" name="Picture 2" descr="22,947 Demo Foto's, Afbeeldingen en Stock Fotografie - 123RF">
            <a:extLst>
              <a:ext uri="{FF2B5EF4-FFF2-40B4-BE49-F238E27FC236}">
                <a16:creationId xmlns:a16="http://schemas.microsoft.com/office/drawing/2014/main" id="{3B0980D1-1120-4696-B2EB-B5166CE1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2: </a:t>
            </a:r>
            <a:r>
              <a:rPr lang="nl-BE" dirty="0" err="1"/>
              <a:t>Use</a:t>
            </a:r>
            <a:r>
              <a:rPr lang="nl-BE" dirty="0"/>
              <a:t> </a:t>
            </a:r>
            <a:r>
              <a:rPr lang="nl-BE" dirty="0" err="1"/>
              <a:t>eager</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FetchType.EAGER</a:t>
            </a:r>
            <a:endParaRPr lang="nl-NL" dirty="0">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C77DA073-4EF8-493E-A28A-954A70562DE9}"/>
              </a:ext>
            </a:extLst>
          </p:cNvPr>
          <p:cNvPicPr>
            <a:picLocks noChangeAspect="1"/>
          </p:cNvPicPr>
          <p:nvPr/>
        </p:nvPicPr>
        <p:blipFill>
          <a:blip r:embed="rId2"/>
          <a:stretch>
            <a:fillRect/>
          </a:stretch>
        </p:blipFill>
        <p:spPr>
          <a:xfrm>
            <a:off x="2396490" y="2320064"/>
            <a:ext cx="7399020" cy="4130597"/>
          </a:xfrm>
          <a:prstGeom prst="rect">
            <a:avLst/>
          </a:prstGeom>
        </p:spPr>
      </p:pic>
      <p:pic>
        <p:nvPicPr>
          <p:cNvPr id="4" name="Picture 2" descr="22,947 Demo Foto's, Afbeeldingen en Stock Fotografie - 123RF">
            <a:extLst>
              <a:ext uri="{FF2B5EF4-FFF2-40B4-BE49-F238E27FC236}">
                <a16:creationId xmlns:a16="http://schemas.microsoft.com/office/drawing/2014/main" id="{F571A454-A1D8-494B-96DE-F4A952458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4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Lazy loading vs eager loading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lnSpcReduction="10000"/>
          </a:bodyPr>
          <a:lstStyle/>
          <a:p>
            <a:pPr>
              <a:spcAft>
                <a:spcPts val="600"/>
              </a:spcAft>
            </a:pPr>
            <a:r>
              <a:rPr lang="en-US" dirty="0" err="1">
                <a:latin typeface="Courier New" panose="02070309020205020404" pitchFamily="49" charset="0"/>
                <a:cs typeface="Courier New" panose="02070309020205020404" pitchFamily="49" charset="0"/>
              </a:rPr>
              <a:t>FetchType.EAGER</a:t>
            </a:r>
            <a:r>
              <a:rPr lang="en-US" dirty="0">
                <a:latin typeface="Courier New" panose="02070309020205020404" pitchFamily="49" charset="0"/>
                <a:cs typeface="Courier New" panose="02070309020205020404" pitchFamily="49" charset="0"/>
              </a:rPr>
              <a:t> </a:t>
            </a:r>
            <a:r>
              <a:rPr lang="en-US" dirty="0"/>
              <a:t>is a code smell.</a:t>
            </a:r>
          </a:p>
          <a:p>
            <a:pPr>
              <a:spcAft>
                <a:spcPts val="600"/>
              </a:spcAft>
            </a:pPr>
            <a:r>
              <a:rPr lang="en-US" dirty="0"/>
              <a:t>Most often it’s used for simplicity sake without considering the long-term performance penalties.</a:t>
            </a:r>
          </a:p>
          <a:p>
            <a:pPr>
              <a:spcAft>
                <a:spcPts val="600"/>
              </a:spcAft>
            </a:pPr>
            <a:r>
              <a:rPr lang="en-US" dirty="0"/>
              <a:t>The fetching strategy should never be the entity mapping responsibility.</a:t>
            </a:r>
          </a:p>
          <a:p>
            <a:pPr>
              <a:spcAft>
                <a:spcPts val="600"/>
              </a:spcAft>
            </a:pPr>
            <a:r>
              <a:rPr lang="en-US" b="1" dirty="0"/>
              <a:t>Once a relationship is set to be eagerly fetched, it cannot be changed to being fetched lazily on a per-query basis.</a:t>
            </a:r>
          </a:p>
          <a:p>
            <a:pPr>
              <a:spcAft>
                <a:spcPts val="600"/>
              </a:spcAft>
            </a:pPr>
            <a:r>
              <a:rPr lang="en-US" b="1" dirty="0"/>
              <a:t>Each business use case has different entity load requirements and therefore the fetching strategy should be delegated to each individual query.</a:t>
            </a:r>
          </a:p>
        </p:txBody>
      </p:sp>
    </p:spTree>
    <p:extLst>
      <p:ext uri="{BB962C8B-B14F-4D97-AF65-F5344CB8AC3E}">
        <p14:creationId xmlns:p14="http://schemas.microsoft.com/office/powerpoint/2010/main" val="25140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Always use lazy associations.</a:t>
            </a:r>
          </a:p>
          <a:p>
            <a:pPr>
              <a:spcAft>
                <a:spcPts val="600"/>
              </a:spcAft>
            </a:pPr>
            <a:r>
              <a:rPr lang="en-US" dirty="0"/>
              <a:t>Using lazy associations gives you the flexibility of changing the fetching strategy at query time with the </a:t>
            </a:r>
            <a:r>
              <a:rPr lang="en-US" dirty="0">
                <a:latin typeface="Courier New" panose="02070309020205020404" pitchFamily="49" charset="0"/>
                <a:cs typeface="Courier New" panose="02070309020205020404" pitchFamily="49" charset="0"/>
              </a:rPr>
              <a:t>FETCH</a:t>
            </a:r>
            <a:r>
              <a:rPr lang="en-US" dirty="0"/>
              <a:t> HQL directive.</a:t>
            </a:r>
          </a:p>
        </p:txBody>
      </p:sp>
    </p:spTree>
    <p:extLst>
      <p:ext uri="{BB962C8B-B14F-4D97-AF65-F5344CB8AC3E}">
        <p14:creationId xmlns:p14="http://schemas.microsoft.com/office/powerpoint/2010/main" val="388403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61762375-FDCF-446A-B820-390AF79951E3}"/>
              </a:ext>
            </a:extLst>
          </p:cNvPr>
          <p:cNvSpPr/>
          <p:nvPr/>
        </p:nvSpPr>
        <p:spPr>
          <a:xfrm>
            <a:off x="11285220" y="6012180"/>
            <a:ext cx="9067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Tijdelijke aanduiding voor inhoud 9" descr="Afbeelding met buiten, boom, lucht, natuur&#10;&#10;Automatisch gegenereerde beschrijving">
            <a:extLst>
              <a:ext uri="{FF2B5EF4-FFF2-40B4-BE49-F238E27FC236}">
                <a16:creationId xmlns:a16="http://schemas.microsoft.com/office/drawing/2014/main" id="{923BCDBA-11CB-462F-A793-E4BCA57F13F5}"/>
              </a:ext>
            </a:extLst>
          </p:cNvPr>
          <p:cNvPicPr>
            <a:picLocks noGrp="1" noChangeAspect="1"/>
          </p:cNvPicPr>
          <p:nvPr>
            <p:ph type="pic" sz="quarter" idx="18"/>
          </p:nvPr>
        </p:nvPicPr>
        <p:blipFill rotWithShape="1">
          <a:blip r:embed="rId2">
            <a:alphaModFix/>
            <a:extLst>
              <a:ext uri="{28A0092B-C50C-407E-A947-70E740481C1C}">
                <a14:useLocalDpi xmlns:a14="http://schemas.microsoft.com/office/drawing/2010/main" val="0"/>
              </a:ext>
            </a:extLst>
          </a:blip>
          <a:srcRect t="1298" b="1298"/>
          <a:stretch/>
        </p:blipFill>
        <p:spPr>
          <a:xfrm>
            <a:off x="6592569" y="1557122"/>
            <a:ext cx="4977699" cy="3634601"/>
          </a:xfrm>
          <a:noFill/>
        </p:spPr>
      </p:pic>
      <p:sp>
        <p:nvSpPr>
          <p:cNvPr id="22" name="Text Placeholder 2">
            <a:extLst>
              <a:ext uri="{FF2B5EF4-FFF2-40B4-BE49-F238E27FC236}">
                <a16:creationId xmlns:a16="http://schemas.microsoft.com/office/drawing/2014/main" id="{E5C0D1AF-0886-ED3E-4B41-D2FE4052A5EA}"/>
              </a:ext>
            </a:extLst>
          </p:cNvPr>
          <p:cNvSpPr>
            <a:spLocks noGrp="1"/>
          </p:cNvSpPr>
          <p:nvPr>
            <p:ph type="body" sz="quarter" idx="19"/>
          </p:nvPr>
        </p:nvSpPr>
        <p:spPr/>
        <p:txBody>
          <a:bodyPr/>
          <a:lstStyle/>
          <a:p>
            <a:r>
              <a:rPr lang="en-US" dirty="0"/>
              <a:t>IT Consultant</a:t>
            </a:r>
          </a:p>
        </p:txBody>
      </p:sp>
      <p:sp>
        <p:nvSpPr>
          <p:cNvPr id="24" name="Text Placeholder 3">
            <a:extLst>
              <a:ext uri="{FF2B5EF4-FFF2-40B4-BE49-F238E27FC236}">
                <a16:creationId xmlns:a16="http://schemas.microsoft.com/office/drawing/2014/main" id="{4C86A4CC-A1EE-19F7-04FB-EC08E5A63925}"/>
              </a:ext>
            </a:extLst>
          </p:cNvPr>
          <p:cNvSpPr>
            <a:spLocks noGrp="1"/>
          </p:cNvSpPr>
          <p:nvPr>
            <p:ph type="body" sz="quarter" idx="28"/>
          </p:nvPr>
        </p:nvSpPr>
        <p:spPr/>
        <p:txBody>
          <a:bodyPr/>
          <a:lstStyle/>
          <a:p>
            <a:r>
              <a:rPr lang="en-US" dirty="0"/>
              <a:t>raoul.vandenberge@infosupport.com</a:t>
            </a:r>
          </a:p>
        </p:txBody>
      </p:sp>
      <p:sp>
        <p:nvSpPr>
          <p:cNvPr id="17" name="Title 4">
            <a:extLst>
              <a:ext uri="{FF2B5EF4-FFF2-40B4-BE49-F238E27FC236}">
                <a16:creationId xmlns:a16="http://schemas.microsoft.com/office/drawing/2014/main" id="{C1702AA9-E252-2985-B0BE-D1058CA7CA97}"/>
              </a:ext>
            </a:extLst>
          </p:cNvPr>
          <p:cNvSpPr>
            <a:spLocks noGrp="1"/>
          </p:cNvSpPr>
          <p:nvPr>
            <p:ph type="title"/>
          </p:nvPr>
        </p:nvSpPr>
        <p:spPr/>
        <p:txBody>
          <a:bodyPr anchor="t">
            <a:normAutofit/>
          </a:bodyPr>
          <a:lstStyle/>
          <a:p>
            <a:r>
              <a:rPr lang="en-US" dirty="0"/>
              <a:t>Raoul Van den Berge</a:t>
            </a:r>
          </a:p>
        </p:txBody>
      </p:sp>
      <p:sp>
        <p:nvSpPr>
          <p:cNvPr id="26" name="Text Placeholder 5">
            <a:extLst>
              <a:ext uri="{FF2B5EF4-FFF2-40B4-BE49-F238E27FC236}">
                <a16:creationId xmlns:a16="http://schemas.microsoft.com/office/drawing/2014/main" id="{45579C99-4E65-7D71-E588-73F40950DDD9}"/>
              </a:ext>
            </a:extLst>
          </p:cNvPr>
          <p:cNvSpPr>
            <a:spLocks noGrp="1"/>
          </p:cNvSpPr>
          <p:nvPr>
            <p:ph type="body" sz="quarter" idx="29"/>
          </p:nvPr>
        </p:nvSpPr>
        <p:spPr/>
        <p:txBody>
          <a:bodyPr/>
          <a:lstStyle/>
          <a:p>
            <a:r>
              <a:rPr lang="en-US" dirty="0"/>
              <a:t>Graduated from </a:t>
            </a:r>
            <a:r>
              <a:rPr lang="en-US" dirty="0" err="1"/>
              <a:t>KdG</a:t>
            </a:r>
            <a:r>
              <a:rPr lang="en-US" dirty="0"/>
              <a:t> in 2020</a:t>
            </a:r>
          </a:p>
        </p:txBody>
      </p:sp>
    </p:spTree>
    <p:extLst>
      <p:ext uri="{BB962C8B-B14F-4D97-AF65-F5344CB8AC3E}">
        <p14:creationId xmlns:p14="http://schemas.microsoft.com/office/powerpoint/2010/main" val="292190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923E9-3A21-4550-B2E9-95F028D2DA51}"/>
              </a:ext>
            </a:extLst>
          </p:cNvPr>
          <p:cNvSpPr>
            <a:spLocks noGrp="1"/>
          </p:cNvSpPr>
          <p:nvPr>
            <p:ph type="title"/>
          </p:nvPr>
        </p:nvSpPr>
        <p:spPr/>
        <p:txBody>
          <a:bodyPr/>
          <a:lstStyle/>
          <a:p>
            <a:r>
              <a:rPr lang="en-US" dirty="0"/>
              <a:t>Advice</a:t>
            </a:r>
            <a:endParaRPr lang="nl-NL" dirty="0"/>
          </a:p>
        </p:txBody>
      </p:sp>
      <p:sp>
        <p:nvSpPr>
          <p:cNvPr id="3" name="Tijdelijke aanduiding voor tekst 2">
            <a:extLst>
              <a:ext uri="{FF2B5EF4-FFF2-40B4-BE49-F238E27FC236}">
                <a16:creationId xmlns:a16="http://schemas.microsoft.com/office/drawing/2014/main" id="{73785DBC-8825-4E76-8765-EBAB503ADFAC}"/>
              </a:ext>
            </a:extLst>
          </p:cNvPr>
          <p:cNvSpPr>
            <a:spLocks noGrp="1"/>
          </p:cNvSpPr>
          <p:nvPr>
            <p:ph type="body" sz="quarter" idx="10"/>
          </p:nvPr>
        </p:nvSpPr>
        <p:spPr/>
        <p:txBody>
          <a:bodyPr/>
          <a:lstStyle/>
          <a:p>
            <a:endParaRPr lang="nl-BE" dirty="0"/>
          </a:p>
          <a:p>
            <a:endParaRPr lang="nl-BE" dirty="0"/>
          </a:p>
          <a:p>
            <a:endParaRPr lang="nl-BE" dirty="0"/>
          </a:p>
          <a:p>
            <a:pPr marL="0" indent="0">
              <a:buNone/>
            </a:pPr>
            <a:endParaRPr lang="nl-BE" dirty="0"/>
          </a:p>
          <a:p>
            <a:endParaRPr lang="nl-BE" dirty="0"/>
          </a:p>
          <a:p>
            <a:endParaRPr lang="nl-BE" dirty="0"/>
          </a:p>
          <a:p>
            <a:pPr marL="0" indent="0">
              <a:buNone/>
            </a:pPr>
            <a:r>
              <a:rPr lang="nl-BE" dirty="0" err="1"/>
              <a:t>Good</a:t>
            </a:r>
            <a:r>
              <a:rPr lang="nl-BE" dirty="0"/>
              <a:t> </a:t>
            </a:r>
            <a:r>
              <a:rPr lang="nl-BE" dirty="0" err="1"/>
              <a:t>practice</a:t>
            </a:r>
            <a:r>
              <a:rPr lang="nl-BE" dirty="0"/>
              <a:t>: </a:t>
            </a:r>
            <a:r>
              <a:rPr lang="nl-BE" dirty="0" err="1"/>
              <a:t>always</a:t>
            </a:r>
            <a:r>
              <a:rPr lang="nl-BE" dirty="0"/>
              <a:t> set </a:t>
            </a:r>
            <a:r>
              <a:rPr lang="nl-BE" dirty="0" err="1"/>
              <a:t>the</a:t>
            </a:r>
            <a:r>
              <a:rPr lang="nl-BE" dirty="0"/>
              <a:t> </a:t>
            </a:r>
            <a:r>
              <a:rPr lang="nl-BE" dirty="0" err="1"/>
              <a:t>fetching</a:t>
            </a:r>
            <a:r>
              <a:rPr lang="nl-BE" dirty="0"/>
              <a:t> policy </a:t>
            </a:r>
            <a:r>
              <a:rPr lang="nl-BE" dirty="0" err="1"/>
              <a:t>explicitly</a:t>
            </a:r>
            <a:r>
              <a:rPr lang="nl-BE" dirty="0"/>
              <a:t> in </a:t>
            </a:r>
            <a:r>
              <a:rPr lang="nl-BE" dirty="0" err="1"/>
              <a:t>your</a:t>
            </a:r>
            <a:r>
              <a:rPr lang="nl-BE" dirty="0"/>
              <a:t> </a:t>
            </a:r>
            <a:r>
              <a:rPr lang="nl-BE" dirty="0" err="1"/>
              <a:t>entity</a:t>
            </a:r>
            <a:r>
              <a:rPr lang="nl-BE" dirty="0"/>
              <a:t> </a:t>
            </a:r>
            <a:r>
              <a:rPr lang="nl-BE" dirty="0" err="1"/>
              <a:t>mapping</a:t>
            </a:r>
            <a:r>
              <a:rPr lang="nl-BE" dirty="0"/>
              <a:t>.</a:t>
            </a:r>
            <a:endParaRPr lang="nl-NL" dirty="0"/>
          </a:p>
        </p:txBody>
      </p:sp>
      <p:pic>
        <p:nvPicPr>
          <p:cNvPr id="5" name="Afbeelding 4">
            <a:extLst>
              <a:ext uri="{FF2B5EF4-FFF2-40B4-BE49-F238E27FC236}">
                <a16:creationId xmlns:a16="http://schemas.microsoft.com/office/drawing/2014/main" id="{606A395F-030E-40C5-AF8D-815B92FB1D17}"/>
              </a:ext>
            </a:extLst>
          </p:cNvPr>
          <p:cNvPicPr>
            <a:picLocks noChangeAspect="1"/>
          </p:cNvPicPr>
          <p:nvPr/>
        </p:nvPicPr>
        <p:blipFill>
          <a:blip r:embed="rId2"/>
          <a:stretch>
            <a:fillRect/>
          </a:stretch>
        </p:blipFill>
        <p:spPr>
          <a:xfrm>
            <a:off x="1187325" y="2016000"/>
            <a:ext cx="9972675" cy="2400300"/>
          </a:xfrm>
          <a:prstGeom prst="rect">
            <a:avLst/>
          </a:prstGeom>
        </p:spPr>
      </p:pic>
    </p:spTree>
    <p:extLst>
      <p:ext uri="{BB962C8B-B14F-4D97-AF65-F5344CB8AC3E}">
        <p14:creationId xmlns:p14="http://schemas.microsoft.com/office/powerpoint/2010/main" val="182624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The most suggested “fix” for </a:t>
            </a:r>
            <a:r>
              <a:rPr lang="en-US" dirty="0" err="1">
                <a:latin typeface="Courier New" panose="02070309020205020404" pitchFamily="49" charset="0"/>
                <a:cs typeface="Courier New" panose="02070309020205020404" pitchFamily="49" charset="0"/>
              </a:rPr>
              <a:t>LazyInitializationException</a:t>
            </a:r>
            <a:r>
              <a:rPr lang="en-US" dirty="0"/>
              <a:t>.</a:t>
            </a:r>
            <a:endParaRPr lang="en-US" dirty="0">
              <a:latin typeface="Courier New" panose="02070309020205020404" pitchFamily="49" charset="0"/>
              <a:cs typeface="Courier New" panose="02070309020205020404" pitchFamily="49" charset="0"/>
            </a:endParaRPr>
          </a:p>
          <a:p>
            <a:pPr>
              <a:spcAft>
                <a:spcPts val="600"/>
              </a:spcAft>
            </a:pPr>
            <a:r>
              <a:rPr lang="en-US" dirty="0"/>
              <a:t>Ensures that a session is active throughout the entire request.</a:t>
            </a:r>
          </a:p>
          <a:p>
            <a:pPr>
              <a:spcAft>
                <a:spcPts val="600"/>
              </a:spcAft>
            </a:pPr>
            <a:r>
              <a:rPr lang="en-US" dirty="0"/>
              <a:t>Instead of letting the business layer decide how it’s best to fetch all the associations that are needed by the View layer, it forces the Persistence Context to stay open so that the View layer can trigger the collection initialization.</a:t>
            </a:r>
          </a:p>
          <a:p>
            <a:pPr>
              <a:spcAft>
                <a:spcPts val="600"/>
              </a:spcAft>
            </a:pPr>
            <a:r>
              <a:rPr lang="en-US" dirty="0"/>
              <a:t>By default “on” in Spring Boot (</a:t>
            </a:r>
            <a:r>
              <a:rPr lang="en-US" dirty="0" err="1">
                <a:latin typeface="Courier New" panose="02070309020205020404" pitchFamily="49" charset="0"/>
                <a:cs typeface="Courier New" panose="02070309020205020404" pitchFamily="49" charset="0"/>
              </a:rPr>
              <a:t>spring.jpa.open</a:t>
            </a:r>
            <a:r>
              <a:rPr lang="en-US" dirty="0">
                <a:latin typeface="Courier New" panose="02070309020205020404" pitchFamily="49" charset="0"/>
                <a:cs typeface="Courier New" panose="02070309020205020404" pitchFamily="49" charset="0"/>
              </a:rPr>
              <a:t>-in-view=true</a:t>
            </a:r>
            <a:r>
              <a:rPr lang="en-US" dirty="0"/>
              <a:t>)</a:t>
            </a:r>
          </a:p>
          <a:p>
            <a:pPr>
              <a:spcAft>
                <a:spcPts val="600"/>
              </a:spcAft>
            </a:pPr>
            <a:endParaRPr lang="en-US" dirty="0"/>
          </a:p>
        </p:txBody>
      </p:sp>
      <p:pic>
        <p:nvPicPr>
          <p:cNvPr id="5" name="Picture 2" descr="22,947 Demo Foto's, Afbeeldingen en Stock Fotografie - 123RF">
            <a:extLst>
              <a:ext uri="{FF2B5EF4-FFF2-40B4-BE49-F238E27FC236}">
                <a16:creationId xmlns:a16="http://schemas.microsoft.com/office/drawing/2014/main" id="{B96C8C7A-48F0-46DB-87C4-6B77C8C12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4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enSessionInView">
            <a:extLst>
              <a:ext uri="{FF2B5EF4-FFF2-40B4-BE49-F238E27FC236}">
                <a16:creationId xmlns:a16="http://schemas.microsoft.com/office/drawing/2014/main" id="{82D475C1-832F-451A-B962-426EA01867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3456" y="2016000"/>
            <a:ext cx="9409088" cy="4140000"/>
          </a:xfrm>
          <a:prstGeom prst="rect">
            <a:avLst/>
          </a:prstGeom>
          <a:solidFill>
            <a:srgbClr val="FFFFFF"/>
          </a:solidFill>
        </p:spPr>
      </p:pic>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p>
        </p:txBody>
      </p:sp>
    </p:spTree>
    <p:extLst>
      <p:ext uri="{BB962C8B-B14F-4D97-AF65-F5344CB8AC3E}">
        <p14:creationId xmlns:p14="http://schemas.microsoft.com/office/powerpoint/2010/main" val="401672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023620"/>
            <a:ext cx="9864000" cy="4140000"/>
          </a:xfrm>
        </p:spPr>
        <p:txBody>
          <a:bodyPr>
            <a:normAutofit lnSpcReduction="10000"/>
          </a:bodyPr>
          <a:lstStyle/>
          <a:p>
            <a:pPr>
              <a:spcAft>
                <a:spcPts val="600"/>
              </a:spcAft>
            </a:pPr>
            <a:r>
              <a:rPr lang="en-US" dirty="0"/>
              <a:t>Don’t use OSIV!</a:t>
            </a:r>
          </a:p>
          <a:p>
            <a:pPr>
              <a:spcAft>
                <a:spcPts val="600"/>
              </a:spcAft>
            </a:pPr>
            <a:r>
              <a:rPr lang="en-US" dirty="0"/>
              <a:t>There is no separation of concerns since SQL statements can be generated at any point in the application (like the UI rendering process).</a:t>
            </a:r>
          </a:p>
          <a:p>
            <a:pPr>
              <a:spcAft>
                <a:spcPts val="600"/>
              </a:spcAft>
            </a:pPr>
            <a:r>
              <a:rPr lang="en-US" dirty="0"/>
              <a:t>Hard to get rid of in badly tested projects.</a:t>
            </a:r>
          </a:p>
          <a:p>
            <a:pPr>
              <a:spcAft>
                <a:spcPts val="600"/>
              </a:spcAft>
            </a:pPr>
            <a:r>
              <a:rPr lang="en-US" dirty="0"/>
              <a:t>It’s easy to navigate associations at any point, which might cause performance issues later on...</a:t>
            </a:r>
          </a:p>
          <a:p>
            <a:pPr>
              <a:spcAft>
                <a:spcPts val="600"/>
              </a:spcAft>
            </a:pPr>
            <a:r>
              <a:rPr lang="en-US" dirty="0"/>
              <a:t>Database connection is held throughout the entire request, which increases connection lease times.</a:t>
            </a:r>
          </a:p>
          <a:p>
            <a:pPr>
              <a:spcAft>
                <a:spcPts val="600"/>
              </a:spcAft>
            </a:pPr>
            <a:endParaRPr lang="en-US" dirty="0"/>
          </a:p>
        </p:txBody>
      </p:sp>
    </p:spTree>
    <p:extLst>
      <p:ext uri="{BB962C8B-B14F-4D97-AF65-F5344CB8AC3E}">
        <p14:creationId xmlns:p14="http://schemas.microsoft.com/office/powerpoint/2010/main" val="184900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4: use </a:t>
            </a:r>
            <a:r>
              <a:rPr lang="en-US" dirty="0">
                <a:latin typeface="Courier New" panose="02070309020205020404" pitchFamily="49" charset="0"/>
                <a:cs typeface="Courier New" panose="02070309020205020404" pitchFamily="49" charset="0"/>
              </a:rPr>
              <a:t>@Transactional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Ensures that a transaction is active within a scope using aspect-oriented-programming (AOP).</a:t>
            </a:r>
          </a:p>
          <a:p>
            <a:pPr>
              <a:spcAft>
                <a:spcPts val="600"/>
              </a:spcAft>
            </a:pPr>
            <a:r>
              <a:rPr lang="en-US" dirty="0"/>
              <a:t>At the site where you initialize a collection, ensure that it is wrapped in </a:t>
            </a:r>
            <a:r>
              <a:rPr lang="en-US" dirty="0">
                <a:latin typeface="Courier New" panose="02070309020205020404" pitchFamily="49" charset="0"/>
                <a:cs typeface="Courier New" panose="02070309020205020404" pitchFamily="49" charset="0"/>
              </a:rPr>
              <a:t>@Transactional</a:t>
            </a:r>
            <a:r>
              <a:rPr lang="en-US" dirty="0"/>
              <a:t>.</a:t>
            </a:r>
          </a:p>
          <a:p>
            <a:pPr>
              <a:spcAft>
                <a:spcPts val="600"/>
              </a:spcAft>
            </a:pPr>
            <a:endParaRPr lang="en-US" dirty="0"/>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5E776335-17D5-4C5C-8558-CAEEB97CD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8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5: custom query with JPQL </a:t>
            </a:r>
            <a:r>
              <a:rPr lang="en-US" dirty="0">
                <a:latin typeface="Courier New" panose="02070309020205020404" pitchFamily="49" charset="0"/>
                <a:cs typeface="Courier New" panose="02070309020205020404" pitchFamily="49" charset="0"/>
              </a:rPr>
              <a:t>JOIN FETCH</a:t>
            </a: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Retrieves an entity with the flexibility of choosing the fetching strategy for an association.</a:t>
            </a:r>
          </a:p>
        </p:txBody>
      </p:sp>
      <p:pic>
        <p:nvPicPr>
          <p:cNvPr id="4" name="Picture 2" descr="22,947 Demo Foto's, Afbeeldingen en Stock Fotografie - 123RF">
            <a:extLst>
              <a:ext uri="{FF2B5EF4-FFF2-40B4-BE49-F238E27FC236}">
                <a16:creationId xmlns:a16="http://schemas.microsoft.com/office/drawing/2014/main" id="{7E7D5A3E-B550-4906-B9BB-73770E5EC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latin typeface="Courier New" panose="02070309020205020404" pitchFamily="49" charset="0"/>
                <a:cs typeface="Courier New" panose="02070309020205020404" pitchFamily="49" charset="0"/>
              </a:rPr>
              <a:t>JOIN FETCH </a:t>
            </a:r>
            <a:r>
              <a:rPr lang="en-US" dirty="0"/>
              <a:t>with projections</a:t>
            </a:r>
            <a:endParaRPr lang="en-US" dirty="0">
              <a:latin typeface="Courier New" panose="02070309020205020404" pitchFamily="49" charset="0"/>
              <a:cs typeface="Courier New" panose="02070309020205020404" pitchFamily="49" charset="0"/>
            </a:endParaRP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Often used in combination with </a:t>
            </a:r>
            <a:r>
              <a:rPr lang="en-US" i="1" dirty="0"/>
              <a:t>DTO projections </a:t>
            </a:r>
            <a:r>
              <a:rPr lang="en-US" dirty="0"/>
              <a:t>for read-only datasets.</a:t>
            </a:r>
          </a:p>
          <a:p>
            <a:pPr>
              <a:spcAft>
                <a:spcPts val="600"/>
              </a:spcAft>
            </a:pPr>
            <a:r>
              <a:rPr lang="en-US" dirty="0"/>
              <a:t>DTO = Data Transfer Object</a:t>
            </a:r>
          </a:p>
          <a:p>
            <a:pPr>
              <a:spcAft>
                <a:spcPts val="600"/>
              </a:spcAft>
            </a:pPr>
            <a:r>
              <a:rPr lang="en-US" dirty="0"/>
              <a:t>You should always fetch just as much data you need to fulfill the requirements of a given business logic use case.</a:t>
            </a:r>
          </a:p>
          <a:p>
            <a:pPr>
              <a:spcAft>
                <a:spcPts val="600"/>
              </a:spcAft>
            </a:pPr>
            <a:r>
              <a:rPr lang="en-US" dirty="0"/>
              <a:t>Fetching too many columns than necessary has an impact, and that’s why entities are not good candidates for read-only views.</a:t>
            </a:r>
          </a:p>
          <a:p>
            <a:pPr>
              <a:spcAft>
                <a:spcPts val="600"/>
              </a:spcAft>
            </a:pPr>
            <a:r>
              <a:rPr lang="en-US" dirty="0"/>
              <a:t>Good practice: make a separate model for reading and writing (CQRS).</a:t>
            </a:r>
          </a:p>
        </p:txBody>
      </p:sp>
      <p:pic>
        <p:nvPicPr>
          <p:cNvPr id="5" name="Picture 2" descr="22,947 Demo Foto's, Afbeeldingen en Stock Fotografie - 123RF">
            <a:extLst>
              <a:ext uri="{FF2B5EF4-FFF2-40B4-BE49-F238E27FC236}">
                <a16:creationId xmlns:a16="http://schemas.microsoft.com/office/drawing/2014/main" id="{C3C8A97F-9A87-4B11-99F4-8B952ED0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9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Schema generation and validation</a:t>
            </a:r>
            <a:endParaRPr lang="en-US" dirty="0">
              <a:latin typeface="Courier New" panose="02070309020205020404" pitchFamily="49" charset="0"/>
              <a:cs typeface="Courier New" panose="02070309020205020404" pitchFamily="49" charset="0"/>
            </a:endParaRP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How can I evolve my database?</a:t>
            </a:r>
          </a:p>
          <a:p>
            <a:endParaRPr lang="en-US" dirty="0"/>
          </a:p>
        </p:txBody>
      </p:sp>
    </p:spTree>
    <p:extLst>
      <p:ext uri="{BB962C8B-B14F-4D97-AF65-F5344CB8AC3E}">
        <p14:creationId xmlns:p14="http://schemas.microsoft.com/office/powerpoint/2010/main" val="270634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2030220"/>
          </a:xfrm>
        </p:spPr>
        <p:txBody>
          <a:bodyPr>
            <a:normAutofit/>
          </a:bodyPr>
          <a:lstStyle/>
          <a:p>
            <a:pPr>
              <a:spcAft>
                <a:spcPts val="600"/>
              </a:spcAft>
            </a:pPr>
            <a:r>
              <a:rPr lang="en-US" sz="2800" dirty="0"/>
              <a:t>Let Hibernate update the schema?</a:t>
            </a:r>
          </a:p>
          <a:p>
            <a:pPr>
              <a:spcAft>
                <a:spcPts val="600"/>
              </a:spcAft>
            </a:pPr>
            <a:r>
              <a:rPr lang="en-US" sz="2800" dirty="0"/>
              <a:t>Don’t do this in production!</a:t>
            </a:r>
          </a:p>
          <a:p>
            <a:pPr>
              <a:spcAft>
                <a:spcPts val="600"/>
              </a:spcAft>
            </a:pPr>
            <a:r>
              <a:rPr lang="en-US" sz="2800" dirty="0"/>
              <a:t>Better write your own patches and migrations.</a:t>
            </a:r>
          </a:p>
        </p:txBody>
      </p:sp>
      <p:pic>
        <p:nvPicPr>
          <p:cNvPr id="12292" name="Picture 4" descr="Hibernate ORM User Guide says it best">
            <a:extLst>
              <a:ext uri="{FF2B5EF4-FFF2-40B4-BE49-F238E27FC236}">
                <a16:creationId xmlns:a16="http://schemas.microsoft.com/office/drawing/2014/main" id="{D676D386-11A1-4D2E-A981-D03F16B4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19" y="4017900"/>
            <a:ext cx="6349365" cy="234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7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The scripts will reside in version control along with your codebase. When you check out a branch, you can recreate the whole schema from scratch (and so can your tests).</a:t>
            </a:r>
          </a:p>
          <a:p>
            <a:pPr>
              <a:spcAft>
                <a:spcPts val="600"/>
              </a:spcAft>
            </a:pPr>
            <a:r>
              <a:rPr lang="en-US" sz="2800" dirty="0"/>
              <a:t>The incremental scripts can be included in your test setup.</a:t>
            </a:r>
          </a:p>
          <a:p>
            <a:pPr>
              <a:spcAft>
                <a:spcPts val="600"/>
              </a:spcAft>
            </a:pPr>
            <a:r>
              <a:rPr lang="en-US" sz="2800" dirty="0"/>
              <a:t>Flexibility of writing your own migration logic.</a:t>
            </a:r>
          </a:p>
        </p:txBody>
      </p:sp>
      <p:pic>
        <p:nvPicPr>
          <p:cNvPr id="4" name="Picture 2" descr="22,947 Demo Foto's, Afbeeldingen en Stock Fotografie - 123RF">
            <a:extLst>
              <a:ext uri="{FF2B5EF4-FFF2-40B4-BE49-F238E27FC236}">
                <a16:creationId xmlns:a16="http://schemas.microsoft.com/office/drawing/2014/main" id="{D50D22BA-D60A-4F91-8CC3-B80F49D6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6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lstStyle/>
          <a:p>
            <a:r>
              <a:rPr lang="en-US" dirty="0"/>
              <a:t>Content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fontScale="92500" lnSpcReduction="20000"/>
          </a:bodyPr>
          <a:lstStyle/>
          <a:p>
            <a:r>
              <a:rPr lang="en-US" b="1" dirty="0"/>
              <a:t>Spring Data JPA and Hibernate</a:t>
            </a:r>
          </a:p>
          <a:p>
            <a:pPr lvl="1"/>
            <a:r>
              <a:rPr lang="en-US" dirty="0"/>
              <a:t>What am I actually using? Who has which responsibility?</a:t>
            </a:r>
          </a:p>
          <a:p>
            <a:r>
              <a:rPr lang="en-US" b="1" dirty="0"/>
              <a:t>Transaction management</a:t>
            </a:r>
          </a:p>
          <a:p>
            <a:pPr lvl="1"/>
            <a:r>
              <a:rPr lang="en-US" dirty="0"/>
              <a:t>How does Spring manage transactions and how does it map to JPA/Hibernate?</a:t>
            </a:r>
          </a:p>
          <a:p>
            <a:r>
              <a:rPr lang="en-US" b="1" dirty="0"/>
              <a:t>Loading associations: best practices</a:t>
            </a:r>
          </a:p>
          <a:p>
            <a:pPr lvl="1"/>
            <a:r>
              <a:rPr lang="en-US" dirty="0"/>
              <a:t>What is the best way to fetch associations?</a:t>
            </a:r>
          </a:p>
          <a:p>
            <a:r>
              <a:rPr lang="en-US" b="1" dirty="0"/>
              <a:t>Schema generation and validation</a:t>
            </a:r>
          </a:p>
          <a:p>
            <a:pPr lvl="1"/>
            <a:r>
              <a:rPr lang="en-US" dirty="0"/>
              <a:t>How can I evolve my database?</a:t>
            </a:r>
          </a:p>
          <a:p>
            <a:r>
              <a:rPr lang="en-US" b="1" dirty="0"/>
              <a:t>JPQL</a:t>
            </a:r>
          </a:p>
          <a:p>
            <a:pPr lvl="1"/>
            <a:r>
              <a:rPr lang="en-US" sz="2100" dirty="0"/>
              <a:t>How can I use JPQL to fix the </a:t>
            </a:r>
            <a:r>
              <a:rPr lang="en-US" sz="2100" i="1" dirty="0"/>
              <a:t>N+1 problem</a:t>
            </a:r>
            <a:r>
              <a:rPr lang="en-US" sz="2100" dirty="0"/>
              <a:t>? What can I do against the </a:t>
            </a:r>
            <a:r>
              <a:rPr lang="en-US" sz="2100" i="1" dirty="0"/>
              <a:t>cartesian product problem</a:t>
            </a:r>
            <a:r>
              <a:rPr lang="en-US" sz="2100" dirty="0"/>
              <a:t>?</a:t>
            </a:r>
          </a:p>
          <a:p>
            <a:r>
              <a:rPr lang="en-US" b="1" dirty="0"/>
              <a:t>Performance tips and common mistakes</a:t>
            </a:r>
          </a:p>
          <a:p>
            <a:r>
              <a:rPr lang="en-US" b="1" dirty="0"/>
              <a:t>Further resources</a:t>
            </a:r>
          </a:p>
        </p:txBody>
      </p:sp>
    </p:spTree>
    <p:extLst>
      <p:ext uri="{BB962C8B-B14F-4D97-AF65-F5344CB8AC3E}">
        <p14:creationId xmlns:p14="http://schemas.microsoft.com/office/powerpoint/2010/main" val="52215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validation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a:t>
            </a:r>
            <a:r>
              <a:rPr lang="en-US" sz="2800" dirty="0" err="1"/>
              <a:t>ddl</a:t>
            </a:r>
            <a:r>
              <a:rPr lang="en-US" sz="2800" dirty="0"/>
              <a:t>-auto </a:t>
            </a:r>
            <a:r>
              <a:rPr lang="en-US" sz="2800" dirty="0">
                <a:latin typeface="Courier New" panose="02070309020205020404" pitchFamily="49" charset="0"/>
                <a:cs typeface="Courier New" panose="02070309020205020404" pitchFamily="49" charset="0"/>
              </a:rPr>
              <a:t>validate</a:t>
            </a:r>
            <a:r>
              <a:rPr lang="en-US" sz="2800" dirty="0"/>
              <a:t> mode.</a:t>
            </a:r>
          </a:p>
          <a:p>
            <a:pPr>
              <a:spcAft>
                <a:spcPts val="600"/>
              </a:spcAft>
            </a:pPr>
            <a:r>
              <a:rPr lang="en-US" sz="2800" dirty="0"/>
              <a:t>Validates the real database model against your entities.</a:t>
            </a:r>
          </a:p>
          <a:p>
            <a:pPr>
              <a:spcAft>
                <a:spcPts val="600"/>
              </a:spcAft>
            </a:pPr>
            <a:r>
              <a:rPr lang="en-US" sz="2800" dirty="0"/>
              <a:t>This doesn’t do any changes to the database!</a:t>
            </a:r>
          </a:p>
        </p:txBody>
      </p:sp>
      <p:pic>
        <p:nvPicPr>
          <p:cNvPr id="4" name="Picture 2" descr="22,947 Demo Foto's, Afbeeldingen en Stock Fotografie - 123RF">
            <a:extLst>
              <a:ext uri="{FF2B5EF4-FFF2-40B4-BE49-F238E27FC236}">
                <a16:creationId xmlns:a16="http://schemas.microsoft.com/office/drawing/2014/main" id="{8D045117-19B5-4FBA-8393-F6C48830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8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Integration testing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My advice: don’t use an embedded database like H2.</a:t>
            </a:r>
          </a:p>
          <a:p>
            <a:pPr>
              <a:spcAft>
                <a:spcPts val="600"/>
              </a:spcAft>
            </a:pPr>
            <a:r>
              <a:rPr lang="en-US" sz="2800" dirty="0"/>
              <a:t>Use </a:t>
            </a:r>
            <a:r>
              <a:rPr lang="en-US" sz="2800" i="1" dirty="0" err="1"/>
              <a:t>Testcontainers</a:t>
            </a:r>
            <a:r>
              <a:rPr lang="en-US" sz="2800" dirty="0"/>
              <a:t> with your real production database.</a:t>
            </a:r>
          </a:p>
          <a:p>
            <a:pPr>
              <a:spcAft>
                <a:spcPts val="600"/>
              </a:spcAft>
            </a:pPr>
            <a:r>
              <a:rPr lang="en-US" sz="2800" dirty="0"/>
              <a:t>Use the same Liquibase/Flyway migrations.</a:t>
            </a:r>
          </a:p>
        </p:txBody>
      </p:sp>
      <p:pic>
        <p:nvPicPr>
          <p:cNvPr id="4" name="Picture 2" descr="22,947 Demo Foto's, Afbeeldingen en Stock Fotografie - 123RF">
            <a:extLst>
              <a:ext uri="{FF2B5EF4-FFF2-40B4-BE49-F238E27FC236}">
                <a16:creationId xmlns:a16="http://schemas.microsoft.com/office/drawing/2014/main" id="{259ECB83-4CBB-4277-96AE-4A1670EA4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JPQL</a:t>
            </a:r>
            <a:endParaRPr lang="en-US" dirty="0">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E3F70BB3-C490-494A-9764-FF6377D99ACF}"/>
              </a:ext>
            </a:extLst>
          </p:cNvPr>
          <p:cNvSpPr>
            <a:spLocks noGrp="1"/>
          </p:cNvSpPr>
          <p:nvPr>
            <p:ph type="body" idx="1"/>
          </p:nvPr>
        </p:nvSpPr>
        <p:spPr>
          <a:xfrm>
            <a:off x="792000" y="3894246"/>
            <a:ext cx="6861600" cy="1500187"/>
          </a:xfrm>
        </p:spPr>
        <p:txBody>
          <a:bodyPr/>
          <a:lstStyle/>
          <a:p>
            <a:r>
              <a:rPr lang="en-US" dirty="0"/>
              <a:t>How can I use JPQL to fix the </a:t>
            </a:r>
            <a:r>
              <a:rPr lang="en-US" i="1" dirty="0"/>
              <a:t>N+1 problem</a:t>
            </a:r>
            <a:r>
              <a:rPr lang="en-US" dirty="0"/>
              <a:t>? What can I do against the </a:t>
            </a:r>
            <a:r>
              <a:rPr lang="en-US" i="1" dirty="0"/>
              <a:t>cartesian product problem</a:t>
            </a:r>
            <a:r>
              <a:rPr lang="en-US" dirty="0"/>
              <a:t>?</a:t>
            </a:r>
          </a:p>
          <a:p>
            <a:endParaRPr lang="en-US" dirty="0"/>
          </a:p>
        </p:txBody>
      </p:sp>
    </p:spTree>
    <p:extLst>
      <p:ext uri="{BB962C8B-B14F-4D97-AF65-F5344CB8AC3E}">
        <p14:creationId xmlns:p14="http://schemas.microsoft.com/office/powerpoint/2010/main" val="410963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Why use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Very SQL like.</a:t>
            </a:r>
          </a:p>
          <a:p>
            <a:pPr>
              <a:spcAft>
                <a:spcPts val="600"/>
              </a:spcAft>
            </a:pPr>
            <a:r>
              <a:rPr lang="en-US" sz="2800" dirty="0"/>
              <a:t>Supports many features.</a:t>
            </a:r>
          </a:p>
          <a:p>
            <a:pPr>
              <a:spcAft>
                <a:spcPts val="600"/>
              </a:spcAft>
            </a:pPr>
            <a:r>
              <a:rPr lang="en-US" sz="2800" dirty="0"/>
              <a:t>Database independency.</a:t>
            </a:r>
          </a:p>
        </p:txBody>
      </p:sp>
    </p:spTree>
    <p:extLst>
      <p:ext uri="{BB962C8B-B14F-4D97-AF65-F5344CB8AC3E}">
        <p14:creationId xmlns:p14="http://schemas.microsoft.com/office/powerpoint/2010/main" val="175216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JPQL vs auto-generated repository methods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JPQL when a query can’t easily be expressed in a repository method name.</a:t>
            </a:r>
          </a:p>
          <a:p>
            <a:pPr>
              <a:spcAft>
                <a:spcPts val="600"/>
              </a:spcAft>
            </a:pPr>
            <a:r>
              <a:rPr lang="en-US" sz="2800" dirty="0"/>
              <a:t>Use JPQL when your repository method name becomes too long.</a:t>
            </a:r>
          </a:p>
          <a:p>
            <a:pPr>
              <a:spcAft>
                <a:spcPts val="600"/>
              </a:spcAft>
            </a:pPr>
            <a:r>
              <a:rPr lang="en-US" sz="2800" dirty="0"/>
              <a:t>Use JPQL when you think it will improve readability.</a:t>
            </a:r>
          </a:p>
        </p:txBody>
      </p:sp>
    </p:spTree>
    <p:extLst>
      <p:ext uri="{BB962C8B-B14F-4D97-AF65-F5344CB8AC3E}">
        <p14:creationId xmlns:p14="http://schemas.microsoft.com/office/powerpoint/2010/main" val="70149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BB5E8-61AF-43B8-83B0-8CF2DAD6DCD9}"/>
              </a:ext>
            </a:extLst>
          </p:cNvPr>
          <p:cNvSpPr>
            <a:spLocks noGrp="1"/>
          </p:cNvSpPr>
          <p:nvPr>
            <p:ph type="title"/>
          </p:nvPr>
        </p:nvSpPr>
        <p:spPr/>
        <p:txBody>
          <a:bodyPr/>
          <a:lstStyle/>
          <a:p>
            <a:r>
              <a:rPr lang="nl-BE" dirty="0"/>
              <a:t>The N+1 query </a:t>
            </a:r>
            <a:r>
              <a:rPr lang="nl-BE" dirty="0" err="1"/>
              <a:t>problem</a:t>
            </a:r>
            <a:endParaRPr lang="nl-NL" dirty="0">
              <a:solidFill>
                <a:srgbClr val="FF0000"/>
              </a:solidFill>
            </a:endParaRPr>
          </a:p>
        </p:txBody>
      </p:sp>
      <p:sp>
        <p:nvSpPr>
          <p:cNvPr id="3" name="Tijdelijke aanduiding voor tekst 2">
            <a:extLst>
              <a:ext uri="{FF2B5EF4-FFF2-40B4-BE49-F238E27FC236}">
                <a16:creationId xmlns:a16="http://schemas.microsoft.com/office/drawing/2014/main" id="{0AA1A84D-F526-4039-8183-9E2F369DB0A4}"/>
              </a:ext>
            </a:extLst>
          </p:cNvPr>
          <p:cNvSpPr>
            <a:spLocks noGrp="1"/>
          </p:cNvSpPr>
          <p:nvPr>
            <p:ph type="body" sz="quarter" idx="10"/>
          </p:nvPr>
        </p:nvSpPr>
        <p:spPr>
          <a:xfrm>
            <a:off x="1296000" y="2016000"/>
            <a:ext cx="9864000" cy="2524738"/>
          </a:xfrm>
        </p:spPr>
        <p:txBody>
          <a:bodyPr/>
          <a:lstStyle/>
          <a:p>
            <a:r>
              <a:rPr lang="en-US" dirty="0"/>
              <a:t>The N+1 query problem happens when the data access framework executed </a:t>
            </a:r>
            <a:r>
              <a:rPr lang="en-US" b="1" dirty="0"/>
              <a:t>N additional SQL statements to fetch the same data that could have been retrieved when executing the primary SQL query</a:t>
            </a:r>
            <a:r>
              <a:rPr lang="en-US" dirty="0"/>
              <a:t>.</a:t>
            </a:r>
          </a:p>
          <a:p>
            <a:r>
              <a:rPr lang="en-US" dirty="0"/>
              <a:t>Eager loading is prone to this issue.</a:t>
            </a:r>
          </a:p>
          <a:p>
            <a:r>
              <a:rPr lang="en-US" dirty="0"/>
              <a:t>Lazy loading is prone to this issue.</a:t>
            </a:r>
          </a:p>
        </p:txBody>
      </p:sp>
      <p:pic>
        <p:nvPicPr>
          <p:cNvPr id="1026" name="Picture 2" descr="22,947 Demo Foto's, Afbeeldingen en Stock Fotografie - 123RF">
            <a:extLst>
              <a:ext uri="{FF2B5EF4-FFF2-40B4-BE49-F238E27FC236}">
                <a16:creationId xmlns:a16="http://schemas.microsoft.com/office/drawing/2014/main" id="{A0C8BB23-9B35-4D8E-8875-D45DA2BFA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8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latin typeface="Courier New" panose="02070309020205020404" pitchFamily="49" charset="0"/>
                <a:cs typeface="Courier New" panose="02070309020205020404" pitchFamily="49" charset="0"/>
              </a:rPr>
              <a:t>JOIN FETCH</a:t>
            </a:r>
            <a:r>
              <a:rPr lang="en-US" dirty="0"/>
              <a:t> directive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631180"/>
          </a:xfrm>
        </p:spPr>
        <p:txBody>
          <a:bodyPr>
            <a:normAutofit/>
          </a:bodyPr>
          <a:lstStyle/>
          <a:p>
            <a:pPr>
              <a:spcAft>
                <a:spcPts val="600"/>
              </a:spcAft>
            </a:pPr>
            <a:r>
              <a:rPr lang="en-US" sz="2800" dirty="0"/>
              <a:t>Solution for the N+1 problem.</a:t>
            </a:r>
          </a:p>
          <a:p>
            <a:pPr>
              <a:spcAft>
                <a:spcPts val="600"/>
              </a:spcAft>
            </a:pPr>
            <a:r>
              <a:rPr lang="en-US" sz="2800" dirty="0"/>
              <a:t>Avoid lazily navigating associations, or eagerly retrieving associations that you don’t need.</a:t>
            </a:r>
          </a:p>
          <a:p>
            <a:pPr>
              <a:spcAft>
                <a:spcPts val="600"/>
              </a:spcAft>
            </a:pPr>
            <a:r>
              <a:rPr lang="en-US" sz="2800" dirty="0"/>
              <a:t>Careful! If you forget to “</a:t>
            </a:r>
            <a:r>
              <a:rPr lang="en-US" sz="2800" dirty="0">
                <a:latin typeface="Courier New" panose="02070309020205020404" pitchFamily="49" charset="0"/>
                <a:cs typeface="Courier New" panose="02070309020205020404" pitchFamily="49" charset="0"/>
              </a:rPr>
              <a:t>JOIN FETCH</a:t>
            </a:r>
            <a:r>
              <a:rPr lang="en-US" sz="2800" dirty="0"/>
              <a:t>” properly, the persistence context will run queries on your behalf while you navigate the lazy associations (the </a:t>
            </a:r>
            <a:r>
              <a:rPr lang="en-US" sz="2800" i="1" dirty="0"/>
              <a:t>N+1 query problem</a:t>
            </a:r>
            <a:r>
              <a:rPr lang="en-US" sz="2800" dirty="0"/>
              <a:t>).</a:t>
            </a:r>
            <a:endParaRPr lang="en-US" sz="2800" dirty="0">
              <a:solidFill>
                <a:srgbClr val="FF0000"/>
              </a:solidFill>
            </a:endParaRPr>
          </a:p>
          <a:p>
            <a:pPr>
              <a:spcAft>
                <a:spcPts val="600"/>
              </a:spcAft>
            </a:pPr>
            <a:r>
              <a:rPr lang="en-US" sz="2800" dirty="0"/>
              <a:t>When using </a:t>
            </a:r>
            <a:r>
              <a:rPr lang="en-US" sz="2800" dirty="0">
                <a:latin typeface="Courier New" panose="02070309020205020404" pitchFamily="49" charset="0"/>
                <a:cs typeface="Courier New" panose="02070309020205020404" pitchFamily="49" charset="0"/>
              </a:rPr>
              <a:t>JOIN FETCH </a:t>
            </a:r>
            <a:r>
              <a:rPr lang="en-US" sz="2800" dirty="0"/>
              <a:t>we create a new problem: </a:t>
            </a:r>
            <a:r>
              <a:rPr lang="en-US" sz="2800" i="1" dirty="0"/>
              <a:t>The cartesian product problem</a:t>
            </a:r>
            <a:r>
              <a:rPr lang="en-US" sz="2800" dirty="0"/>
              <a:t>.</a:t>
            </a:r>
          </a:p>
        </p:txBody>
      </p:sp>
      <p:pic>
        <p:nvPicPr>
          <p:cNvPr id="4" name="Picture 2" descr="22,947 Demo Foto's, Afbeeldingen en Stock Fotografie - 123RF">
            <a:extLst>
              <a:ext uri="{FF2B5EF4-FFF2-40B4-BE49-F238E27FC236}">
                <a16:creationId xmlns:a16="http://schemas.microsoft.com/office/drawing/2014/main" id="{92C04D88-3B69-40F6-B9DA-02775D9A0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77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Cartesian product problem</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571580"/>
          </a:xfrm>
        </p:spPr>
        <p:txBody>
          <a:bodyPr>
            <a:normAutofit/>
          </a:bodyPr>
          <a:lstStyle/>
          <a:p>
            <a:pPr>
              <a:spcAft>
                <a:spcPts val="600"/>
              </a:spcAft>
            </a:pPr>
            <a:r>
              <a:rPr lang="en-US" sz="2800" dirty="0">
                <a:latin typeface="Courier New" panose="02070309020205020404" pitchFamily="49" charset="0"/>
                <a:cs typeface="Courier New" panose="02070309020205020404" pitchFamily="49" charset="0"/>
              </a:rPr>
              <a:t>JOIN</a:t>
            </a:r>
            <a:r>
              <a:rPr lang="en-US" sz="2800" dirty="0"/>
              <a:t>s lead to big datasets.</a:t>
            </a:r>
          </a:p>
          <a:p>
            <a:pPr>
              <a:spcAft>
                <a:spcPts val="600"/>
              </a:spcAft>
            </a:pPr>
            <a:r>
              <a:rPr lang="en-US" sz="2800" dirty="0">
                <a:latin typeface="Courier New" panose="02070309020205020404" pitchFamily="49" charset="0"/>
                <a:cs typeface="Courier New" panose="02070309020205020404" pitchFamily="49" charset="0"/>
              </a:rPr>
              <a:t>JOIN</a:t>
            </a:r>
            <a:r>
              <a:rPr lang="en-US" dirty="0"/>
              <a:t>s</a:t>
            </a:r>
            <a:r>
              <a:rPr lang="en-US" sz="2800" dirty="0"/>
              <a:t> lead to a data set with duplicates.</a:t>
            </a:r>
          </a:p>
          <a:p>
            <a:pPr lvl="1">
              <a:spcAft>
                <a:spcPts val="600"/>
              </a:spcAft>
            </a:pPr>
            <a:r>
              <a:rPr lang="en-US" sz="2400" dirty="0"/>
              <a:t>Solution 1: </a:t>
            </a:r>
            <a:r>
              <a:rPr lang="en-US" sz="2200" dirty="0"/>
              <a:t>Fetch associations independently.</a:t>
            </a:r>
          </a:p>
          <a:p>
            <a:pPr lvl="2">
              <a:spcAft>
                <a:spcPts val="600"/>
              </a:spcAft>
            </a:pPr>
            <a:r>
              <a:rPr lang="en-US" sz="2200" dirty="0"/>
              <a:t>Downside: the N+1 problem is back.</a:t>
            </a:r>
          </a:p>
          <a:p>
            <a:pPr lvl="1">
              <a:spcAft>
                <a:spcPts val="600"/>
              </a:spcAft>
            </a:pPr>
            <a:r>
              <a:rPr lang="en-US" sz="2400" dirty="0"/>
              <a:t>Solution 2: Use </a:t>
            </a:r>
            <a:r>
              <a:rPr lang="en-US" sz="2400" dirty="0">
                <a:latin typeface="Courier New" panose="02070309020205020404" pitchFamily="49" charset="0"/>
                <a:cs typeface="Courier New" panose="02070309020205020404" pitchFamily="49" charset="0"/>
              </a:rPr>
              <a:t>DISTINCT</a:t>
            </a:r>
            <a:r>
              <a:rPr lang="en-US" dirty="0"/>
              <a:t>.</a:t>
            </a:r>
            <a:endParaRPr lang="en-US" sz="2400" dirty="0"/>
          </a:p>
          <a:p>
            <a:pPr lvl="2">
              <a:spcAft>
                <a:spcPts val="600"/>
              </a:spcAft>
            </a:pPr>
            <a:r>
              <a:rPr lang="en-US" sz="2200" dirty="0"/>
              <a:t>Downside: Hibernate will de-duplicate all data in memory (</a:t>
            </a:r>
            <a:r>
              <a:rPr lang="en-US" sz="2200" dirty="0" err="1">
                <a:latin typeface="Courier New" panose="02070309020205020404" pitchFamily="49" charset="0"/>
                <a:cs typeface="Courier New" panose="02070309020205020404" pitchFamily="49" charset="0"/>
              </a:rPr>
              <a:t>QueryTranslatorImpl</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needsDistincting</a:t>
            </a:r>
            <a:r>
              <a:rPr lang="en-US" sz="2200" dirty="0"/>
              <a:t>).</a:t>
            </a:r>
          </a:p>
          <a:p>
            <a:pPr lvl="2">
              <a:spcAft>
                <a:spcPts val="600"/>
              </a:spcAft>
            </a:pPr>
            <a:r>
              <a:rPr lang="en-US" sz="2200" dirty="0"/>
              <a:t>Downside: Hibernate will pass </a:t>
            </a:r>
            <a:r>
              <a:rPr lang="en-US" sz="2200" dirty="0">
                <a:latin typeface="Courier New" panose="02070309020205020404" pitchFamily="49" charset="0"/>
                <a:cs typeface="Courier New" panose="02070309020205020404" pitchFamily="49" charset="0"/>
              </a:rPr>
              <a:t>DISTINCT</a:t>
            </a:r>
            <a:r>
              <a:rPr lang="en-US" sz="2200" dirty="0"/>
              <a:t> through to the SQL query even when not needed.</a:t>
            </a:r>
          </a:p>
          <a:p>
            <a:pPr lvl="2">
              <a:spcAft>
                <a:spcPts val="600"/>
              </a:spcAft>
            </a:pPr>
            <a:endParaRPr lang="en-US" sz="2200" dirty="0"/>
          </a:p>
          <a:p>
            <a:pPr lvl="1">
              <a:spcAft>
                <a:spcPts val="600"/>
              </a:spcAft>
            </a:pPr>
            <a:endParaRPr lang="en-US" sz="2400"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sz="4000" dirty="0"/>
              <a:t>Hibernate will pass </a:t>
            </a:r>
            <a:r>
              <a:rPr lang="en-US" sz="4000" dirty="0">
                <a:latin typeface="Courier New" panose="02070309020205020404" pitchFamily="49" charset="0"/>
                <a:cs typeface="Courier New" panose="02070309020205020404" pitchFamily="49" charset="0"/>
              </a:rPr>
              <a:t>DISTINCT</a:t>
            </a:r>
            <a:r>
              <a:rPr lang="en-US" sz="4000" dirty="0"/>
              <a:t> through to the query even when not needed</a:t>
            </a:r>
            <a:br>
              <a:rPr lang="en-US" sz="4000" dirty="0"/>
            </a:br>
            <a:endParaRPr lang="en-US"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FA394F8-B537-4470-AB3A-05A8225E80CA}"/>
              </a:ext>
            </a:extLst>
          </p:cNvPr>
          <p:cNvSpPr>
            <a:spLocks noChangeArrowheads="1"/>
          </p:cNvSpPr>
          <p:nvPr/>
        </p:nvSpPr>
        <p:spPr bwMode="auto">
          <a:xfrm>
            <a:off x="986228" y="2551837"/>
            <a:ext cx="923756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@QueryHints</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name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hibernate.query.passDistinctThrough</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value</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false</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nl-NL" altLang="nl-NL"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8314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5862-4B05-4C16-B01F-3FA0CB002DB3}"/>
              </a:ext>
            </a:extLst>
          </p:cNvPr>
          <p:cNvSpPr>
            <a:spLocks noGrp="1"/>
          </p:cNvSpPr>
          <p:nvPr>
            <p:ph type="title"/>
          </p:nvPr>
        </p:nvSpPr>
        <p:spPr>
          <a:xfrm>
            <a:off x="1296000" y="720000"/>
            <a:ext cx="9864000" cy="866153"/>
          </a:xfrm>
        </p:spPr>
        <p:txBody>
          <a:bodyPr/>
          <a:lstStyle/>
          <a:p>
            <a:r>
              <a:rPr lang="nl-BE" dirty="0"/>
              <a:t>The </a:t>
            </a:r>
            <a:r>
              <a:rPr lang="nl-BE" dirty="0" err="1"/>
              <a:t>cartesian</a:t>
            </a:r>
            <a:r>
              <a:rPr lang="nl-BE" dirty="0"/>
              <a:t> product </a:t>
            </a:r>
            <a:r>
              <a:rPr lang="nl-BE" dirty="0" err="1"/>
              <a:t>problem</a:t>
            </a:r>
            <a:r>
              <a:rPr lang="nl-BE" dirty="0"/>
              <a:t> is a database </a:t>
            </a:r>
            <a:r>
              <a:rPr lang="nl-BE" dirty="0" err="1"/>
              <a:t>problem</a:t>
            </a:r>
            <a:endParaRPr lang="nl-NL" dirty="0"/>
          </a:p>
        </p:txBody>
      </p:sp>
      <p:sp>
        <p:nvSpPr>
          <p:cNvPr id="3" name="Tijdelijke aanduiding voor tekst 2">
            <a:extLst>
              <a:ext uri="{FF2B5EF4-FFF2-40B4-BE49-F238E27FC236}">
                <a16:creationId xmlns:a16="http://schemas.microsoft.com/office/drawing/2014/main" id="{8B3F77EB-4E55-4CD2-91C4-1539E78AB8B6}"/>
              </a:ext>
            </a:extLst>
          </p:cNvPr>
          <p:cNvSpPr>
            <a:spLocks noGrp="1"/>
          </p:cNvSpPr>
          <p:nvPr>
            <p:ph type="body" sz="quarter" idx="10"/>
          </p:nvPr>
        </p:nvSpPr>
        <p:spPr>
          <a:xfrm>
            <a:off x="1295999" y="3506569"/>
            <a:ext cx="9864000" cy="2709415"/>
          </a:xfrm>
        </p:spPr>
        <p:txBody>
          <a:bodyPr>
            <a:normAutofit/>
          </a:bodyPr>
          <a:lstStyle/>
          <a:p>
            <a:pPr marL="0" indent="0">
              <a:buNone/>
            </a:pPr>
            <a:r>
              <a:rPr lang="nl-BE" sz="1800" dirty="0"/>
              <a:t>More info: </a:t>
            </a:r>
            <a:endParaRPr lang="nl-BE" sz="1800" b="1" dirty="0">
              <a:highlight>
                <a:srgbClr val="FFFF00"/>
              </a:highlight>
            </a:endParaRPr>
          </a:p>
          <a:p>
            <a:pPr lvl="1"/>
            <a:r>
              <a:rPr lang="nl-BE" sz="1800" dirty="0">
                <a:hlinkClick r:id="rId3"/>
              </a:rPr>
              <a:t>https://jakarta.ee/specifications/persistence/3.0/jakarta-persistence-spec-3.0.html#a4931</a:t>
            </a:r>
            <a:endParaRPr lang="nl-BE" sz="1800" dirty="0"/>
          </a:p>
          <a:p>
            <a:pPr lvl="1"/>
            <a:r>
              <a:rPr lang="nl-BE" sz="1800" dirty="0">
                <a:hlinkClick r:id="rId4"/>
              </a:rPr>
              <a:t>https://developer.jboss.org/docs/DOC-15782#jive_content_id_Hibernate_does_not_return_distinct_results_for_a_query_with_outer_join_fetching_enabled_for_a_collection_even_if_I_use_the_distinct_keyword</a:t>
            </a:r>
            <a:endParaRPr lang="nl-BE" sz="1800" dirty="0"/>
          </a:p>
          <a:p>
            <a:pPr lvl="1"/>
            <a:r>
              <a:rPr lang="nl-BE" sz="1800" dirty="0">
                <a:hlinkClick r:id="rId5"/>
              </a:rPr>
              <a:t>https://vladmihalcea.com/jpql-distinct-jpa-hibernate/</a:t>
            </a:r>
            <a:endParaRPr lang="nl-BE" sz="1800" dirty="0"/>
          </a:p>
          <a:p>
            <a:pPr lvl="1"/>
            <a:r>
              <a:rPr lang="nl-BE" sz="1800" dirty="0">
                <a:hlinkClick r:id="rId6"/>
              </a:rPr>
              <a:t>https://in.relation.to/2016/08/04/introducing-distinct-pass-through-query-hint/</a:t>
            </a:r>
            <a:endParaRPr lang="nl-BE" sz="1800" dirty="0"/>
          </a:p>
          <a:p>
            <a:pPr lvl="1"/>
            <a:r>
              <a:rPr lang="nl-BE" sz="1800" dirty="0">
                <a:hlinkClick r:id="rId7"/>
              </a:rPr>
              <a:t>https://thorben-janssen.com/hibernate-tips-apply-distinct-to-jpql-but-not-sql-query/</a:t>
            </a:r>
            <a:endParaRPr lang="nl-BE" sz="1800" dirty="0"/>
          </a:p>
        </p:txBody>
      </p:sp>
      <p:pic>
        <p:nvPicPr>
          <p:cNvPr id="5" name="Picture 2" descr="22,947 Demo Foto's, Afbeeldingen en Stock Fotografie - 123RF">
            <a:extLst>
              <a:ext uri="{FF2B5EF4-FFF2-40B4-BE49-F238E27FC236}">
                <a16:creationId xmlns:a16="http://schemas.microsoft.com/office/drawing/2014/main" id="{95B0A73F-6D16-4E98-926F-40FC964455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0" y="5711240"/>
            <a:ext cx="1822679" cy="903239"/>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a:extLst>
              <a:ext uri="{FF2B5EF4-FFF2-40B4-BE49-F238E27FC236}">
                <a16:creationId xmlns:a16="http://schemas.microsoft.com/office/drawing/2014/main" id="{852748A4-766B-4D58-8E95-3421775E2523}"/>
              </a:ext>
            </a:extLst>
          </p:cNvPr>
          <p:cNvPicPr>
            <a:picLocks noChangeAspect="1"/>
          </p:cNvPicPr>
          <p:nvPr/>
        </p:nvPicPr>
        <p:blipFill>
          <a:blip r:embed="rId9"/>
          <a:stretch>
            <a:fillRect/>
          </a:stretch>
        </p:blipFill>
        <p:spPr>
          <a:xfrm>
            <a:off x="1178414" y="2047261"/>
            <a:ext cx="10099171" cy="1304171"/>
          </a:xfrm>
          <a:prstGeom prst="rect">
            <a:avLst/>
          </a:prstGeom>
        </p:spPr>
      </p:pic>
    </p:spTree>
    <p:extLst>
      <p:ext uri="{BB962C8B-B14F-4D97-AF65-F5344CB8AC3E}">
        <p14:creationId xmlns:p14="http://schemas.microsoft.com/office/powerpoint/2010/main" val="309013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Spring Data JPA and Hibernate</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am I actually using? Who has which responsibility?</a:t>
            </a:r>
          </a:p>
          <a:p>
            <a:endParaRPr lang="en-US" dirty="0"/>
          </a:p>
        </p:txBody>
      </p:sp>
    </p:spTree>
    <p:extLst>
      <p:ext uri="{BB962C8B-B14F-4D97-AF65-F5344CB8AC3E}">
        <p14:creationId xmlns:p14="http://schemas.microsoft.com/office/powerpoint/2010/main" val="86384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Types of </a:t>
            </a:r>
            <a:r>
              <a:rPr lang="en-US" dirty="0">
                <a:latin typeface="Courier New" panose="02070309020205020404" pitchFamily="49" charset="0"/>
                <a:cs typeface="Courier New" panose="02070309020205020404" pitchFamily="49" charset="0"/>
              </a:rPr>
              <a:t>JOIN</a:t>
            </a:r>
            <a:r>
              <a:rPr lang="en-US" dirty="0"/>
              <a:t>s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5170442"/>
          </a:xfrm>
        </p:spPr>
        <p:txBody>
          <a:bodyPr>
            <a:normAutofit/>
          </a:bodyPr>
          <a:lstStyle/>
          <a:p>
            <a:pPr>
              <a:spcAft>
                <a:spcPts val="600"/>
              </a:spcAft>
            </a:pPr>
            <a:r>
              <a:rPr lang="en-US" dirty="0"/>
              <a:t>(</a:t>
            </a:r>
            <a:r>
              <a:rPr lang="en-US" sz="2800" dirty="0">
                <a:latin typeface="Courier New" panose="02070309020205020404" pitchFamily="49" charset="0"/>
                <a:cs typeface="Courier New" panose="02070309020205020404" pitchFamily="49" charset="0"/>
              </a:rPr>
              <a:t>INNER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sz="2800" dirty="0">
                <a:latin typeface="Courier New" panose="02070309020205020404" pitchFamily="49" charset="0"/>
                <a:cs typeface="Courier New" panose="02070309020205020404" pitchFamily="49" charset="0"/>
              </a:rPr>
              <a:t>LEFT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r>
              <a:rPr lang="en-US" dirty="0"/>
              <a:t> </a:t>
            </a:r>
          </a:p>
          <a:p>
            <a:pPr>
              <a:spcAft>
                <a:spcPts val="600"/>
              </a:spcAft>
            </a:pPr>
            <a:r>
              <a:rPr lang="en-US" sz="2800" dirty="0">
                <a:latin typeface="Courier New" panose="02070309020205020404" pitchFamily="49" charset="0"/>
                <a:cs typeface="Courier New" panose="02070309020205020404" pitchFamily="49" charset="0"/>
              </a:rPr>
              <a:t>RIGHT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dirty="0"/>
              <a:t>Every type of </a:t>
            </a:r>
            <a:r>
              <a:rPr lang="en-US" dirty="0">
                <a:latin typeface="Courier New" panose="02070309020205020404" pitchFamily="49" charset="0"/>
                <a:cs typeface="Courier New" panose="02070309020205020404" pitchFamily="49" charset="0"/>
              </a:rPr>
              <a:t>JOIN</a:t>
            </a:r>
            <a:r>
              <a:rPr lang="en-US" dirty="0"/>
              <a:t> can be </a:t>
            </a:r>
            <a:r>
              <a:rPr lang="en-US" dirty="0" err="1">
                <a:latin typeface="Courier New" panose="02070309020205020404" pitchFamily="49" charset="0"/>
                <a:cs typeface="Courier New" panose="02070309020205020404" pitchFamily="49" charset="0"/>
              </a:rPr>
              <a:t>FETCH</a:t>
            </a:r>
            <a:r>
              <a:rPr lang="en-US" dirty="0" err="1"/>
              <a:t>’ed</a:t>
            </a:r>
            <a:r>
              <a:rPr lang="en-US" dirty="0"/>
              <a:t> to initialize the association.</a:t>
            </a:r>
          </a:p>
          <a:p>
            <a:pPr marL="0" indent="0">
              <a:spcAft>
                <a:spcPts val="600"/>
              </a:spcAft>
              <a:buNone/>
            </a:pPr>
            <a:endParaRPr lang="en-US" sz="2800" dirty="0">
              <a:latin typeface="Courier New" panose="02070309020205020404" pitchFamily="49" charset="0"/>
              <a:cs typeface="Courier New" panose="02070309020205020404" pitchFamily="49" charset="0"/>
            </a:endParaRPr>
          </a:p>
          <a:p>
            <a:pPr>
              <a:spcAft>
                <a:spcPts val="600"/>
              </a:spcAft>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153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Performance tips and common mistakes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875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1: Don’t use entities for read only operations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Entities come with a lot of overhead.</a:t>
            </a:r>
          </a:p>
          <a:p>
            <a:pPr>
              <a:spcAft>
                <a:spcPts val="600"/>
              </a:spcAft>
            </a:pPr>
            <a:r>
              <a:rPr lang="en-US" sz="2800" dirty="0"/>
              <a:t>Use DTO projections if possible.</a:t>
            </a:r>
          </a:p>
        </p:txBody>
      </p:sp>
    </p:spTree>
    <p:extLst>
      <p:ext uri="{BB962C8B-B14F-4D97-AF65-F5344CB8AC3E}">
        <p14:creationId xmlns:p14="http://schemas.microsoft.com/office/powerpoint/2010/main" val="613316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sz="3600" dirty="0"/>
              <a:t>Tip 2: Read SQL logs</a:t>
            </a:r>
            <a:endParaRPr lang="en-US" sz="3600"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lnSpcReduction="10000"/>
          </a:bodyPr>
          <a:lstStyle/>
          <a:p>
            <a:pPr>
              <a:spcAft>
                <a:spcPts val="600"/>
              </a:spcAft>
            </a:pPr>
            <a:r>
              <a:rPr lang="en-US" sz="2800" dirty="0"/>
              <a:t>Don’t use </a:t>
            </a:r>
            <a:r>
              <a:rPr lang="en-US" sz="2800" dirty="0" err="1">
                <a:latin typeface="Courier New" panose="02070309020205020404" pitchFamily="49" charset="0"/>
                <a:cs typeface="Courier New" panose="02070309020205020404" pitchFamily="49" charset="0"/>
              </a:rPr>
              <a:t>hibernate.show_sql</a:t>
            </a:r>
            <a:endParaRPr lang="en-US" sz="2800" dirty="0">
              <a:latin typeface="Courier New" panose="02070309020205020404" pitchFamily="49" charset="0"/>
              <a:cs typeface="Courier New" panose="02070309020205020404" pitchFamily="49" charset="0"/>
            </a:endParaRPr>
          </a:p>
          <a:p>
            <a:pPr lvl="1">
              <a:spcAft>
                <a:spcPts val="600"/>
              </a:spcAft>
            </a:pPr>
            <a:r>
              <a:rPr lang="en-US" sz="2400" dirty="0"/>
              <a:t>Statements are always logged to console.</a:t>
            </a:r>
          </a:p>
          <a:p>
            <a:pPr>
              <a:spcAft>
                <a:spcPts val="600"/>
              </a:spcAft>
            </a:pPr>
            <a:r>
              <a:rPr lang="en-US" sz="2800" dirty="0"/>
              <a:t>Use the logger framework instead:</a:t>
            </a:r>
          </a:p>
          <a:p>
            <a:pPr marL="252000" lvl="1" indent="0">
              <a:spcAft>
                <a:spcPts val="600"/>
              </a:spcAft>
              <a:buNone/>
            </a:pPr>
            <a:r>
              <a:rPr lang="en-US" sz="2400" dirty="0">
                <a:latin typeface="Courier New" panose="02070309020205020404" pitchFamily="49" charset="0"/>
                <a:cs typeface="Courier New" panose="02070309020205020404" pitchFamily="49" charset="0"/>
              </a:rPr>
              <a:t>logging:</a:t>
            </a:r>
          </a:p>
          <a:p>
            <a:pPr marL="252000" lvl="1" indent="0">
              <a:spcAft>
                <a:spcPts val="600"/>
              </a:spcAft>
              <a:buNone/>
            </a:pPr>
            <a:r>
              <a:rPr lang="en-US" sz="2400" dirty="0">
                <a:latin typeface="Courier New" panose="02070309020205020404" pitchFamily="49" charset="0"/>
                <a:cs typeface="Courier New" panose="02070309020205020404" pitchFamily="49" charset="0"/>
              </a:rPr>
              <a:t>  level:</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org.hibernate.SQL</a:t>
            </a:r>
            <a:r>
              <a:rPr lang="en-US" sz="2400" dirty="0">
                <a:latin typeface="Courier New" panose="02070309020205020404" pitchFamily="49" charset="0"/>
                <a:cs typeface="Courier New" panose="02070309020205020404" pitchFamily="49" charset="0"/>
              </a:rPr>
              <a:t>: debug</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org.hibernate.type.descriptor.sql</a:t>
            </a:r>
            <a:r>
              <a:rPr lang="en-US" sz="2400" dirty="0">
                <a:latin typeface="Courier New" panose="02070309020205020404" pitchFamily="49" charset="0"/>
                <a:cs typeface="Courier New" panose="02070309020205020404" pitchFamily="49" charset="0"/>
              </a:rPr>
              <a:t>: trace</a:t>
            </a:r>
          </a:p>
        </p:txBody>
      </p:sp>
    </p:spTree>
    <p:extLst>
      <p:ext uri="{BB962C8B-B14F-4D97-AF65-F5344CB8AC3E}">
        <p14:creationId xmlns:p14="http://schemas.microsoft.com/office/powerpoint/2010/main" val="36027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3: Don’t use </a:t>
            </a:r>
            <a:r>
              <a:rPr lang="en-US" dirty="0">
                <a:latin typeface="Courier New" panose="02070309020205020404" pitchFamily="49" charset="0"/>
                <a:cs typeface="Courier New" panose="02070309020205020404" pitchFamily="49" charset="0"/>
              </a:rPr>
              <a:t>@Transactional </a:t>
            </a:r>
            <a:r>
              <a:rPr lang="en-US" dirty="0"/>
              <a:t>in tests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4279473"/>
          </a:xfrm>
        </p:spPr>
        <p:txBody>
          <a:bodyPr>
            <a:normAutofit/>
          </a:bodyPr>
          <a:lstStyle/>
          <a:p>
            <a:pPr>
              <a:spcAft>
                <a:spcPts val="600"/>
              </a:spcAft>
            </a:pPr>
            <a:r>
              <a:rPr lang="en-US" dirty="0"/>
              <a:t>Why would you use </a:t>
            </a:r>
            <a:r>
              <a:rPr lang="en-US" dirty="0">
                <a:latin typeface="Courier New" panose="02070309020205020404" pitchFamily="49" charset="0"/>
                <a:cs typeface="Courier New" panose="02070309020205020404" pitchFamily="49" charset="0"/>
              </a:rPr>
              <a:t>@Transactional </a:t>
            </a:r>
            <a:r>
              <a:rPr lang="en-US" dirty="0"/>
              <a:t>in a test?</a:t>
            </a:r>
          </a:p>
          <a:p>
            <a:pPr lvl="1">
              <a:spcAft>
                <a:spcPts val="600"/>
              </a:spcAft>
            </a:pPr>
            <a:r>
              <a:rPr lang="en-US" dirty="0"/>
              <a:t>To clean up data and ensure a deterministic test suite.</a:t>
            </a:r>
          </a:p>
          <a:p>
            <a:pPr lvl="1">
              <a:spcAft>
                <a:spcPts val="600"/>
              </a:spcAft>
            </a:pPr>
            <a:r>
              <a:rPr lang="en-US" dirty="0"/>
              <a:t>Behavior of </a:t>
            </a:r>
            <a:r>
              <a:rPr lang="en-US" dirty="0">
                <a:latin typeface="Courier New" panose="02070309020205020404" pitchFamily="49" charset="0"/>
                <a:cs typeface="Courier New" panose="02070309020205020404" pitchFamily="49" charset="0"/>
              </a:rPr>
              <a:t>@Transactional </a:t>
            </a:r>
            <a:r>
              <a:rPr lang="en-US" dirty="0"/>
              <a:t>in tests = rollback</a:t>
            </a:r>
          </a:p>
          <a:p>
            <a:pPr lvl="2">
              <a:spcAft>
                <a:spcPts val="600"/>
              </a:spcAft>
            </a:pPr>
            <a:r>
              <a:rPr lang="en-US" dirty="0"/>
              <a:t>In the </a:t>
            </a:r>
            <a:r>
              <a:rPr lang="en-US" dirty="0" err="1"/>
              <a:t>TestContext</a:t>
            </a:r>
            <a:r>
              <a:rPr lang="en-US" dirty="0"/>
              <a:t> framework, transactions are managed by the </a:t>
            </a:r>
            <a:r>
              <a:rPr lang="en-US" dirty="0" err="1">
                <a:latin typeface="Courier New" panose="02070309020205020404" pitchFamily="49" charset="0"/>
                <a:cs typeface="Courier New" panose="02070309020205020404" pitchFamily="49" charset="0"/>
              </a:rPr>
              <a:t>TransactionalTestExecutionListener</a:t>
            </a:r>
            <a:r>
              <a:rPr lang="en-US" dirty="0"/>
              <a:t>.</a:t>
            </a:r>
          </a:p>
          <a:p>
            <a:pPr>
              <a:spcAft>
                <a:spcPts val="600"/>
              </a:spcAft>
            </a:pPr>
            <a:r>
              <a:rPr lang="en-US" dirty="0"/>
              <a:t>What is the biggest problem when doing this?</a:t>
            </a:r>
          </a:p>
          <a:p>
            <a:pPr lvl="1">
              <a:spcAft>
                <a:spcPts val="600"/>
              </a:spcAft>
            </a:pPr>
            <a:r>
              <a:rPr lang="en-US" dirty="0"/>
              <a:t>Using </a:t>
            </a:r>
            <a:r>
              <a:rPr lang="en-US" dirty="0">
                <a:latin typeface="Courier New" panose="02070309020205020404" pitchFamily="49" charset="0"/>
                <a:cs typeface="Courier New" panose="02070309020205020404" pitchFamily="49" charset="0"/>
              </a:rPr>
              <a:t>@Transactional </a:t>
            </a:r>
            <a:r>
              <a:rPr lang="en-US" dirty="0"/>
              <a:t>in tests is dangerous as it can hide production issues.</a:t>
            </a:r>
          </a:p>
          <a:p>
            <a:pPr>
              <a:spcAft>
                <a:spcPts val="600"/>
              </a:spcAft>
            </a:pPr>
            <a:r>
              <a:rPr lang="en-US" dirty="0"/>
              <a:t>Solution:</a:t>
            </a:r>
          </a:p>
          <a:p>
            <a:pPr lvl="1">
              <a:spcAft>
                <a:spcPts val="600"/>
              </a:spcAft>
            </a:pPr>
            <a:r>
              <a:rPr lang="en-US" dirty="0"/>
              <a:t>Clean up manually (</a:t>
            </a:r>
            <a:r>
              <a:rPr lang="en-US" dirty="0">
                <a:latin typeface="Courier New" panose="02070309020205020404" pitchFamily="49" charset="0"/>
                <a:cs typeface="Courier New" panose="02070309020205020404" pitchFamily="49" charset="0"/>
              </a:rPr>
              <a:t>@AfterEach</a:t>
            </a:r>
            <a:r>
              <a:rPr lang="en-US" dirty="0"/>
              <a:t>).</a:t>
            </a:r>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3078C261-1290-4C96-B0F3-7F586767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9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057285"/>
          </a:xfrm>
        </p:spPr>
        <p:txBody>
          <a:bodyPr anchor="t">
            <a:normAutofit/>
          </a:bodyPr>
          <a:lstStyle/>
          <a:p>
            <a:r>
              <a:rPr lang="en-US" dirty="0"/>
              <a:t>Tip 4: Use bulk operations</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Anti-pattern: retrieving entities and updating/deleting them one by one.</a:t>
            </a:r>
          </a:p>
          <a:p>
            <a:pPr>
              <a:spcAft>
                <a:spcPts val="600"/>
              </a:spcAft>
            </a:pPr>
            <a:r>
              <a:rPr lang="en-US" dirty="0"/>
              <a:t>Try to create an update/delete query for all relevant rows.</a:t>
            </a:r>
          </a:p>
          <a:p>
            <a:pPr>
              <a:spcAft>
                <a:spcPts val="600"/>
              </a:spcAft>
            </a:pPr>
            <a:r>
              <a:rPr lang="en-US" dirty="0"/>
              <a:t>If not possible to write a general query: think about batch processing and Hibernate memory usage.</a:t>
            </a:r>
          </a:p>
          <a:p>
            <a:pPr lvl="1">
              <a:spcAft>
                <a:spcPts val="600"/>
              </a:spcAft>
            </a:pPr>
            <a:r>
              <a:rPr lang="en-US" dirty="0"/>
              <a:t>https://docs.jboss.org/hibernate/core/3.6/reference/en-US/html_single/#batch</a:t>
            </a:r>
          </a:p>
        </p:txBody>
      </p:sp>
    </p:spTree>
    <p:extLst>
      <p:ext uri="{BB962C8B-B14F-4D97-AF65-F5344CB8AC3E}">
        <p14:creationId xmlns:p14="http://schemas.microsoft.com/office/powerpoint/2010/main" val="33389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5: Avoid association fetching anti-patterns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Open session in view</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enable_lazy_load_no_trans</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FetchType.EAGER</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a:t>Not using </a:t>
            </a:r>
            <a:r>
              <a:rPr lang="en-US" sz="2800" dirty="0">
                <a:latin typeface="Courier New" panose="02070309020205020404" pitchFamily="49" charset="0"/>
                <a:cs typeface="Courier New" panose="02070309020205020404" pitchFamily="49" charset="0"/>
              </a:rPr>
              <a:t>JOIN FETCH </a:t>
            </a:r>
            <a:r>
              <a:rPr lang="en-US" sz="2800" dirty="0"/>
              <a:t>directive if necessary to avoid the N+1 problem.</a:t>
            </a:r>
          </a:p>
        </p:txBody>
      </p:sp>
    </p:spTree>
    <p:extLst>
      <p:ext uri="{BB962C8B-B14F-4D97-AF65-F5344CB8AC3E}">
        <p14:creationId xmlns:p14="http://schemas.microsoft.com/office/powerpoint/2010/main" val="865283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6: </a:t>
            </a:r>
            <a:r>
              <a:rPr lang="en-US" u="sng" dirty="0"/>
              <a:t>Use</a:t>
            </a:r>
            <a:r>
              <a:rPr lang="en-US" dirty="0"/>
              <a:t> your database!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The database is here to work for you!</a:t>
            </a:r>
          </a:p>
          <a:p>
            <a:pPr>
              <a:spcAft>
                <a:spcPts val="600"/>
              </a:spcAft>
            </a:pPr>
            <a:r>
              <a:rPr lang="en-US" sz="2800" dirty="0"/>
              <a:t>Don’t be afraid to use views, procedures, etc. with Hibernate.</a:t>
            </a:r>
          </a:p>
        </p:txBody>
      </p:sp>
    </p:spTree>
    <p:extLst>
      <p:ext uri="{BB962C8B-B14F-4D97-AF65-F5344CB8AC3E}">
        <p14:creationId xmlns:p14="http://schemas.microsoft.com/office/powerpoint/2010/main" val="4240503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1165950"/>
          </a:xfrm>
        </p:spPr>
        <p:txBody>
          <a:bodyPr anchor="t">
            <a:normAutofit fontScale="90000"/>
          </a:bodyPr>
          <a:lstStyle/>
          <a:p>
            <a:r>
              <a:rPr lang="en-US" dirty="0"/>
              <a:t>Tip 7: Use the same database system in your tests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No need for H2, use </a:t>
            </a:r>
            <a:r>
              <a:rPr lang="en-US" sz="2800" i="1" dirty="0" err="1"/>
              <a:t>Testcontainers</a:t>
            </a:r>
            <a:r>
              <a:rPr lang="en-US" sz="2800" dirty="0"/>
              <a:t> for integration tests.</a:t>
            </a:r>
          </a:p>
          <a:p>
            <a:pPr>
              <a:spcAft>
                <a:spcPts val="600"/>
              </a:spcAft>
            </a:pPr>
            <a:r>
              <a:rPr lang="en-US" sz="2800" dirty="0"/>
              <a:t>Ensures that your tests are representative for production.</a:t>
            </a:r>
          </a:p>
        </p:txBody>
      </p:sp>
    </p:spTree>
    <p:extLst>
      <p:ext uri="{BB962C8B-B14F-4D97-AF65-F5344CB8AC3E}">
        <p14:creationId xmlns:p14="http://schemas.microsoft.com/office/powerpoint/2010/main" val="2812624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8: Use read-only transactions</a:t>
            </a:r>
            <a:endParaRPr lang="en-US" dirty="0">
              <a:solidFill>
                <a:srgbClr val="FF0000"/>
              </a:solidFill>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If your use-case doesn’t require propagating changes to the database, use </a:t>
            </a:r>
            <a:r>
              <a:rPr lang="en-US" sz="2800" dirty="0">
                <a:latin typeface="Courier New" panose="02070309020205020404" pitchFamily="49" charset="0"/>
                <a:cs typeface="Courier New" panose="02070309020205020404" pitchFamily="49" charset="0"/>
              </a:rPr>
              <a:t>@Transactional(readOnly=true)</a:t>
            </a:r>
          </a:p>
          <a:p>
            <a:pPr>
              <a:spcAft>
                <a:spcPts val="600"/>
              </a:spcAft>
            </a:pPr>
            <a:r>
              <a:rPr lang="en-US" sz="2800" dirty="0"/>
              <a:t>It eliminates dirty-checking.</a:t>
            </a:r>
          </a:p>
          <a:p>
            <a:pPr>
              <a:spcAft>
                <a:spcPts val="600"/>
              </a:spcAft>
            </a:pPr>
            <a:r>
              <a:rPr lang="en-US" sz="2800" dirty="0"/>
              <a:t>It eliminates loading the entity in the persistence context.</a:t>
            </a:r>
          </a:p>
        </p:txBody>
      </p:sp>
    </p:spTree>
    <p:extLst>
      <p:ext uri="{BB962C8B-B14F-4D97-AF65-F5344CB8AC3E}">
        <p14:creationId xmlns:p14="http://schemas.microsoft.com/office/powerpoint/2010/main" val="238996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What is what?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400" dirty="0"/>
              <a:t>JPA </a:t>
            </a:r>
            <a:endParaRPr lang="en-US" i="1" dirty="0"/>
          </a:p>
          <a:p>
            <a:pPr lvl="1">
              <a:spcAft>
                <a:spcPts val="600"/>
              </a:spcAft>
            </a:pPr>
            <a:r>
              <a:rPr lang="en-US" dirty="0"/>
              <a:t>Java Persistence API</a:t>
            </a:r>
          </a:p>
          <a:p>
            <a:pPr lvl="1">
              <a:spcAft>
                <a:spcPts val="600"/>
              </a:spcAft>
            </a:pPr>
            <a:r>
              <a:rPr lang="en-US" dirty="0"/>
              <a:t>Now named: Jakarta Persistence API</a:t>
            </a:r>
          </a:p>
          <a:p>
            <a:pPr lvl="1">
              <a:spcAft>
                <a:spcPts val="600"/>
              </a:spcAft>
            </a:pPr>
            <a:r>
              <a:rPr lang="en-US" dirty="0"/>
              <a:t>Specification and interfaces.</a:t>
            </a:r>
          </a:p>
          <a:p>
            <a:pPr>
              <a:spcAft>
                <a:spcPts val="600"/>
              </a:spcAft>
            </a:pPr>
            <a:r>
              <a:rPr lang="en-US" dirty="0"/>
              <a:t>Hibernate</a:t>
            </a:r>
          </a:p>
          <a:p>
            <a:pPr lvl="1">
              <a:spcAft>
                <a:spcPts val="600"/>
              </a:spcAft>
            </a:pPr>
            <a:r>
              <a:rPr lang="en-US" dirty="0"/>
              <a:t>Implementation of the JPA API.</a:t>
            </a:r>
          </a:p>
          <a:p>
            <a:pPr>
              <a:spcAft>
                <a:spcPts val="600"/>
              </a:spcAft>
            </a:pPr>
            <a:r>
              <a:rPr lang="en-US" dirty="0"/>
              <a:t>Spring Data JPA</a:t>
            </a:r>
          </a:p>
          <a:p>
            <a:pPr lvl="1">
              <a:spcAft>
                <a:spcPts val="600"/>
              </a:spcAft>
            </a:pPr>
            <a:r>
              <a:rPr lang="en-US" dirty="0"/>
              <a:t>Layer on top of JPA which makes interacting with JPA less cumbersome.</a:t>
            </a:r>
          </a:p>
          <a:p>
            <a:pPr lvl="1">
              <a:spcAft>
                <a:spcPts val="600"/>
              </a:spcAft>
            </a:pPr>
            <a:r>
              <a:rPr lang="en-US" dirty="0"/>
              <a:t>Uses Hibernate behind the scenes.</a:t>
            </a:r>
          </a:p>
        </p:txBody>
      </p:sp>
    </p:spTree>
    <p:extLst>
      <p:ext uri="{BB962C8B-B14F-4D97-AF65-F5344CB8AC3E}">
        <p14:creationId xmlns:p14="http://schemas.microsoft.com/office/powerpoint/2010/main" val="3555792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9: Understand </a:t>
            </a:r>
            <a:r>
              <a:rPr lang="en-US" dirty="0">
                <a:latin typeface="Courier New" panose="02070309020205020404" pitchFamily="49" charset="0"/>
                <a:cs typeface="Courier New" panose="02070309020205020404" pitchFamily="49" charset="0"/>
              </a:rPr>
              <a:t>@Transactional </a:t>
            </a:r>
            <a:r>
              <a:rPr lang="en-US" dirty="0"/>
              <a:t>semantics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Spot the problems:</a:t>
            </a:r>
          </a:p>
          <a:p>
            <a:pPr lvl="1">
              <a:spcAft>
                <a:spcPts val="600"/>
              </a:spcAft>
            </a:pPr>
            <a:r>
              <a:rPr lang="en-US" sz="2400" dirty="0"/>
              <a:t>Demo: retrieve all comments</a:t>
            </a:r>
          </a:p>
          <a:p>
            <a:pPr lvl="1">
              <a:spcAft>
                <a:spcPts val="600"/>
              </a:spcAft>
            </a:pPr>
            <a:r>
              <a:rPr lang="en-US" sz="2400" dirty="0"/>
              <a:t>Demo: give managers a raise</a:t>
            </a:r>
            <a:endParaRPr lang="en-US" sz="2400" dirty="0">
              <a:solidFill>
                <a:srgbClr val="FF0000"/>
              </a:solidFill>
            </a:endParaRPr>
          </a:p>
        </p:txBody>
      </p:sp>
      <p:pic>
        <p:nvPicPr>
          <p:cNvPr id="4" name="Picture 2" descr="22,947 Demo Foto's, Afbeeldingen en Stock Fotografie - 123RF">
            <a:extLst>
              <a:ext uri="{FF2B5EF4-FFF2-40B4-BE49-F238E27FC236}">
                <a16:creationId xmlns:a16="http://schemas.microsoft.com/office/drawing/2014/main" id="{87FF1B22-1B3E-4538-B78C-F1254AD75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71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9: Understand </a:t>
            </a:r>
            <a:r>
              <a:rPr lang="en-US" dirty="0">
                <a:latin typeface="Courier New" panose="02070309020205020404" pitchFamily="49" charset="0"/>
                <a:cs typeface="Courier New" panose="02070309020205020404" pitchFamily="49" charset="0"/>
              </a:rPr>
              <a:t>@Transactional </a:t>
            </a:r>
            <a:r>
              <a:rPr lang="en-US" dirty="0"/>
              <a:t>semantics</a:t>
            </a:r>
          </a:p>
        </p:txBody>
      </p:sp>
      <p:pic>
        <p:nvPicPr>
          <p:cNvPr id="2050" name="Picture 2" descr="A beginner's guide to entity state transitions with JPA and Hibernate -  Vlad Mihalcea">
            <a:extLst>
              <a:ext uri="{FF2B5EF4-FFF2-40B4-BE49-F238E27FC236}">
                <a16:creationId xmlns:a16="http://schemas.microsoft.com/office/drawing/2014/main" id="{381D251D-9E80-43FA-9B7D-273D35E1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2108869"/>
            <a:ext cx="68103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33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10: Use DTOs in the web layer, not entities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Always map entities to a </a:t>
            </a:r>
            <a:r>
              <a:rPr lang="en-US" i="1" dirty="0"/>
              <a:t>data transfer object </a:t>
            </a:r>
            <a:r>
              <a:rPr lang="en-US" dirty="0"/>
              <a:t>(DTO).</a:t>
            </a:r>
          </a:p>
          <a:p>
            <a:pPr>
              <a:spcAft>
                <a:spcPts val="600"/>
              </a:spcAft>
            </a:pPr>
            <a:r>
              <a:rPr lang="en-US" dirty="0"/>
              <a:t>Avoid security leaks and have a separation between the database model and the web model.</a:t>
            </a:r>
          </a:p>
        </p:txBody>
      </p:sp>
    </p:spTree>
    <p:extLst>
      <p:ext uri="{BB962C8B-B14F-4D97-AF65-F5344CB8AC3E}">
        <p14:creationId xmlns:p14="http://schemas.microsoft.com/office/powerpoint/2010/main" val="3288774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11: Don’t include associations in </a:t>
            </a:r>
            <a:r>
              <a:rPr lang="en-US" dirty="0">
                <a:latin typeface="Courier New" panose="02070309020205020404" pitchFamily="49" charset="0"/>
                <a:cs typeface="Courier New" panose="02070309020205020404" pitchFamily="49" charset="0"/>
              </a:rPr>
              <a:t>@ToString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It forces Hibernate to retrieve (an otherwise lazy collection) whenever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r>
              <a:rPr lang="en-US" dirty="0"/>
              <a:t>is called.</a:t>
            </a:r>
          </a:p>
          <a:p>
            <a:pPr>
              <a:spcAft>
                <a:spcPts val="600"/>
              </a:spcAft>
            </a:pPr>
            <a:r>
              <a:rPr lang="en-US" dirty="0"/>
              <a:t>With </a:t>
            </a:r>
            <a:r>
              <a:rPr lang="en-US" i="1" dirty="0"/>
              <a:t>Lombok</a:t>
            </a:r>
            <a:r>
              <a:rPr lang="en-US" dirty="0"/>
              <a:t> it’s easy to run into this with </a:t>
            </a:r>
            <a:r>
              <a:rPr lang="en-US" dirty="0">
                <a:latin typeface="Courier New" panose="02070309020205020404" pitchFamily="49" charset="0"/>
                <a:cs typeface="Courier New" panose="02070309020205020404" pitchFamily="49" charset="0"/>
              </a:rPr>
              <a:t>@ToString</a:t>
            </a:r>
            <a:r>
              <a:rPr lang="en-US" dirty="0"/>
              <a:t>.</a:t>
            </a:r>
          </a:p>
          <a:p>
            <a:pPr lvl="1">
              <a:spcAft>
                <a:spcPts val="600"/>
              </a:spcAft>
            </a:pPr>
            <a:r>
              <a:rPr lang="en-US" dirty="0"/>
              <a:t>Use </a:t>
            </a:r>
            <a:r>
              <a:rPr lang="en-US" dirty="0">
                <a:latin typeface="Courier New" panose="02070309020205020404" pitchFamily="49" charset="0"/>
                <a:cs typeface="Courier New" panose="02070309020205020404" pitchFamily="49" charset="0"/>
              </a:rPr>
              <a:t>@ToString.Exclude </a:t>
            </a:r>
            <a:r>
              <a:rPr lang="en-US" dirty="0"/>
              <a:t>on the lazy associations.</a:t>
            </a:r>
          </a:p>
          <a:p>
            <a:pPr lvl="1">
              <a:spcAft>
                <a:spcPts val="600"/>
              </a:spcAft>
            </a:pPr>
            <a:r>
              <a:rPr lang="en-US" dirty="0">
                <a:hlinkClick r:id="rId2"/>
              </a:rPr>
              <a:t>https://projectlombok.org/features/ToString</a:t>
            </a:r>
            <a:endParaRPr lang="en-US" dirty="0"/>
          </a:p>
        </p:txBody>
      </p:sp>
    </p:spTree>
    <p:extLst>
      <p:ext uri="{BB962C8B-B14F-4D97-AF65-F5344CB8AC3E}">
        <p14:creationId xmlns:p14="http://schemas.microsoft.com/office/powerpoint/2010/main" val="2468397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12: Don’t trust Stack Overflow blindly</a:t>
            </a:r>
          </a:p>
        </p:txBody>
      </p:sp>
      <p:pic>
        <p:nvPicPr>
          <p:cNvPr id="1026" name="Picture 2" descr="25 More StackOverflow Programming Memes That All Devs Can Relate To | by  Sheetal | JavaScript in Plain English">
            <a:extLst>
              <a:ext uri="{FF2B5EF4-FFF2-40B4-BE49-F238E27FC236}">
                <a16:creationId xmlns:a16="http://schemas.microsoft.com/office/drawing/2014/main" id="{7E158610-EAEB-45B5-58B8-E63CBFCCC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156" y="1734397"/>
            <a:ext cx="3941687" cy="440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293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Further resources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028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0C1126-AE06-6F45-5C34-548D61239155}"/>
              </a:ext>
            </a:extLst>
          </p:cNvPr>
          <p:cNvSpPr>
            <a:spLocks noGrp="1"/>
          </p:cNvSpPr>
          <p:nvPr>
            <p:ph type="title"/>
          </p:nvPr>
        </p:nvSpPr>
        <p:spPr/>
        <p:txBody>
          <a:bodyPr/>
          <a:lstStyle/>
          <a:p>
            <a:r>
              <a:rPr lang="en-US" dirty="0"/>
              <a:t>Further resources</a:t>
            </a:r>
          </a:p>
        </p:txBody>
      </p:sp>
      <p:sp>
        <p:nvSpPr>
          <p:cNvPr id="10" name="Text Placeholder 2">
            <a:extLst>
              <a:ext uri="{FF2B5EF4-FFF2-40B4-BE49-F238E27FC236}">
                <a16:creationId xmlns:a16="http://schemas.microsoft.com/office/drawing/2014/main" id="{7A69C3A1-EA48-682D-2DD6-89FB1C344D1E}"/>
              </a:ext>
            </a:extLst>
          </p:cNvPr>
          <p:cNvSpPr>
            <a:spLocks noGrp="1"/>
          </p:cNvSpPr>
          <p:nvPr>
            <p:ph type="body" sz="quarter" idx="10"/>
          </p:nvPr>
        </p:nvSpPr>
        <p:spPr>
          <a:xfrm>
            <a:off x="1296000" y="1612154"/>
            <a:ext cx="9864000" cy="4541108"/>
          </a:xfrm>
        </p:spPr>
        <p:txBody>
          <a:bodyPr>
            <a:normAutofit fontScale="92500" lnSpcReduction="10000"/>
          </a:bodyPr>
          <a:lstStyle/>
          <a:p>
            <a:r>
              <a:rPr lang="en-US" dirty="0"/>
              <a:t>Vlad </a:t>
            </a:r>
            <a:r>
              <a:rPr lang="en-US" dirty="0" err="1"/>
              <a:t>Micalcea</a:t>
            </a:r>
            <a:r>
              <a:rPr lang="en-US" dirty="0"/>
              <a:t> (Hibernate contributor and expert)</a:t>
            </a:r>
          </a:p>
          <a:p>
            <a:pPr lvl="1"/>
            <a:r>
              <a:rPr lang="en-US" dirty="0">
                <a:hlinkClick r:id="rId2"/>
              </a:rPr>
              <a:t>https://vladmihalcea.com/</a:t>
            </a:r>
            <a:endParaRPr lang="en-US" dirty="0"/>
          </a:p>
          <a:p>
            <a:pPr lvl="1"/>
            <a:r>
              <a:rPr lang="en-US" dirty="0">
                <a:hlinkClick r:id="rId3"/>
              </a:rPr>
              <a:t>https://vladmihalcea.com/the-open-session-in-view-anti-pattern/</a:t>
            </a:r>
            <a:endParaRPr lang="en-US" dirty="0"/>
          </a:p>
          <a:p>
            <a:pPr lvl="1"/>
            <a:r>
              <a:rPr lang="en-US" dirty="0">
                <a:hlinkClick r:id="rId4"/>
              </a:rPr>
              <a:t>https://vladmihalcea.com/eager-fetching-is-a-code-smell/</a:t>
            </a:r>
            <a:endParaRPr lang="en-US" dirty="0"/>
          </a:p>
          <a:p>
            <a:r>
              <a:rPr lang="en-US" dirty="0"/>
              <a:t>Hibernate User Guide</a:t>
            </a:r>
          </a:p>
          <a:p>
            <a:pPr lvl="1"/>
            <a:r>
              <a:rPr lang="en-US" dirty="0">
                <a:hlinkClick r:id="rId5"/>
              </a:rPr>
              <a:t>https://docs.jboss.org/hibernate/orm/current/userguide/html_single/Hibernate_User_Guide.html</a:t>
            </a:r>
            <a:endParaRPr lang="en-US" dirty="0"/>
          </a:p>
          <a:p>
            <a:r>
              <a:rPr lang="en-US" dirty="0"/>
              <a:t>JPA specification</a:t>
            </a:r>
          </a:p>
          <a:p>
            <a:pPr lvl="1"/>
            <a:r>
              <a:rPr lang="en-US" dirty="0">
                <a:hlinkClick r:id="rId6"/>
              </a:rPr>
              <a:t>https://jakarta.ee/specifications/persistence/3.0/jakarta-persistence-spec-3.0.html</a:t>
            </a:r>
            <a:endParaRPr lang="en-US" dirty="0"/>
          </a:p>
          <a:p>
            <a:r>
              <a:rPr lang="en-US" dirty="0"/>
              <a:t>How does Spring Transactional work?</a:t>
            </a:r>
          </a:p>
          <a:p>
            <a:pPr lvl="1"/>
            <a:r>
              <a:rPr lang="en-US" dirty="0">
                <a:hlinkClick r:id="rId7"/>
              </a:rPr>
              <a:t>https://dzone.com/articles/how-does-spring-transactional</a:t>
            </a:r>
            <a:endParaRPr lang="en-US" dirty="0"/>
          </a:p>
          <a:p>
            <a:r>
              <a:rPr lang="en-US" dirty="0"/>
              <a:t>JPA Join Types</a:t>
            </a:r>
          </a:p>
          <a:p>
            <a:pPr lvl="1"/>
            <a:r>
              <a:rPr lang="en-US" dirty="0">
                <a:hlinkClick r:id="rId8"/>
              </a:rPr>
              <a:t>https://www.baeldung.com/jpa-join-types</a:t>
            </a:r>
            <a:endParaRPr lang="en-US" dirty="0"/>
          </a:p>
        </p:txBody>
      </p:sp>
    </p:spTree>
    <p:extLst>
      <p:ext uri="{BB962C8B-B14F-4D97-AF65-F5344CB8AC3E}">
        <p14:creationId xmlns:p14="http://schemas.microsoft.com/office/powerpoint/2010/main" val="2889387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FFFA376-4A7D-6CBF-4450-464FD022CD12}"/>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925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Transaction management</a:t>
            </a:r>
            <a:endParaRPr lang="en-US" dirty="0">
              <a:latin typeface="Courier New" panose="02070309020205020404" pitchFamily="49" charset="0"/>
              <a:cs typeface="Courier New" panose="02070309020205020404" pitchFamily="49" charset="0"/>
            </a:endParaRPr>
          </a:p>
        </p:txBody>
      </p:sp>
      <p:sp>
        <p:nvSpPr>
          <p:cNvPr id="5" name="Text Placeholder 2">
            <a:extLst>
              <a:ext uri="{FF2B5EF4-FFF2-40B4-BE49-F238E27FC236}">
                <a16:creationId xmlns:a16="http://schemas.microsoft.com/office/drawing/2014/main" id="{A2841863-9A1B-4B60-A9FA-907C9A890AE1}"/>
              </a:ext>
            </a:extLst>
          </p:cNvPr>
          <p:cNvSpPr>
            <a:spLocks noGrp="1"/>
          </p:cNvSpPr>
          <p:nvPr>
            <p:ph type="body" idx="1"/>
          </p:nvPr>
        </p:nvSpPr>
        <p:spPr>
          <a:xfrm>
            <a:off x="792000" y="3894246"/>
            <a:ext cx="6861600" cy="1500187"/>
          </a:xfrm>
        </p:spPr>
        <p:txBody>
          <a:bodyPr/>
          <a:lstStyle/>
          <a:p>
            <a:r>
              <a:rPr lang="en-US" dirty="0"/>
              <a:t>How does Spring manage transactions and how does it map to JPA/Hibernate?</a:t>
            </a:r>
          </a:p>
        </p:txBody>
      </p:sp>
    </p:spTree>
    <p:extLst>
      <p:ext uri="{BB962C8B-B14F-4D97-AF65-F5344CB8AC3E}">
        <p14:creationId xmlns:p14="http://schemas.microsoft.com/office/powerpoint/2010/main" val="49237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EntityManager</a:t>
            </a:r>
            <a:r>
              <a:rPr lang="nl-BE" dirty="0"/>
              <a:t> </a:t>
            </a:r>
            <a:r>
              <a:rPr lang="nl-BE" dirty="0" err="1"/>
              <a:t>vs</a:t>
            </a:r>
            <a:r>
              <a:rPr lang="nl-BE" dirty="0"/>
              <a:t> </a:t>
            </a:r>
            <a:r>
              <a:rPr lang="nl-BE" dirty="0" err="1"/>
              <a:t>Session</a:t>
            </a:r>
            <a:endParaRPr lang="nl-NL" dirty="0"/>
          </a:p>
        </p:txBody>
      </p:sp>
      <p:pic>
        <p:nvPicPr>
          <p:cNvPr id="6146" name="Picture 2" descr="Hibernate Tutorial(1) - Basic Concepts - Shaun Blog | Developer | Java">
            <a:extLst>
              <a:ext uri="{FF2B5EF4-FFF2-40B4-BE49-F238E27FC236}">
                <a16:creationId xmlns:a16="http://schemas.microsoft.com/office/drawing/2014/main" id="{CFB9CB21-DCA3-4E72-86F6-28E09C5F43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902762" y="2016000"/>
            <a:ext cx="10386475" cy="406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7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fontScale="92500"/>
          </a:bodyPr>
          <a:lstStyle/>
          <a:p>
            <a:r>
              <a:rPr lang="nl-NL" dirty="0"/>
              <a:t>The </a:t>
            </a:r>
            <a:r>
              <a:rPr lang="nl-NL" dirty="0" err="1"/>
              <a:t>persistence</a:t>
            </a:r>
            <a:r>
              <a:rPr lang="nl-NL" dirty="0"/>
              <a:t> context tracks </a:t>
            </a:r>
            <a:r>
              <a:rPr lang="nl-NL" dirty="0" err="1"/>
              <a:t>the</a:t>
            </a:r>
            <a:r>
              <a:rPr lang="nl-NL" dirty="0"/>
              <a:t> </a:t>
            </a:r>
            <a:r>
              <a:rPr lang="nl-NL" dirty="0" err="1"/>
              <a:t>entities</a:t>
            </a:r>
            <a:r>
              <a:rPr lang="nl-NL" dirty="0"/>
              <a:t> in memory (</a:t>
            </a:r>
            <a:r>
              <a:rPr lang="nl-NL" dirty="0" err="1"/>
              <a:t>the</a:t>
            </a:r>
            <a:r>
              <a:rPr lang="nl-NL" dirty="0"/>
              <a:t> first level cache)</a:t>
            </a:r>
          </a:p>
          <a:p>
            <a:r>
              <a:rPr lang="nl-NL" dirty="0"/>
              <a:t>In JPA: </a:t>
            </a:r>
            <a:r>
              <a:rPr lang="nl-NL"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p>
            <a:r>
              <a:rPr lang="nl-NL" dirty="0"/>
              <a:t>In </a:t>
            </a:r>
            <a:r>
              <a:rPr lang="nl-NL" dirty="0" err="1"/>
              <a:t>Hibernate</a:t>
            </a:r>
            <a:r>
              <a:rPr lang="nl-NL" dirty="0"/>
              <a:t>: </a:t>
            </a:r>
            <a:r>
              <a:rPr lang="nl-NL"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p>
            <a:r>
              <a:rPr lang="nl-NL" dirty="0"/>
              <a:t>A database </a:t>
            </a:r>
            <a:r>
              <a:rPr lang="nl-NL" dirty="0" err="1"/>
              <a:t>connection</a:t>
            </a:r>
            <a:r>
              <a:rPr lang="nl-NL" dirty="0"/>
              <a:t> is </a:t>
            </a:r>
            <a:r>
              <a:rPr lang="nl-NL" dirty="0" err="1"/>
              <a:t>bound</a:t>
            </a:r>
            <a:r>
              <a:rPr lang="nl-NL" dirty="0"/>
              <a:t> </a:t>
            </a:r>
            <a:r>
              <a:rPr lang="nl-NL" dirty="0" err="1"/>
              <a:t>to</a:t>
            </a:r>
            <a:r>
              <a:rPr lang="nl-NL" dirty="0"/>
              <a:t> a </a:t>
            </a:r>
            <a:r>
              <a:rPr lang="nl-NL" dirty="0" err="1">
                <a:latin typeface="Courier New" panose="02070309020205020404" pitchFamily="49" charset="0"/>
                <a:cs typeface="Courier New" panose="02070309020205020404" pitchFamily="49" charset="0"/>
              </a:rPr>
              <a:t>Session</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multiple transactions.</a:t>
            </a:r>
          </a:p>
          <a:p>
            <a:pPr lvl="1"/>
            <a:r>
              <a:rPr lang="nl-NL" dirty="0"/>
              <a:t>Open </a:t>
            </a:r>
            <a:r>
              <a:rPr lang="nl-NL" dirty="0" err="1"/>
              <a:t>Session</a:t>
            </a:r>
            <a:r>
              <a:rPr lang="nl-NL" dirty="0"/>
              <a:t> In View (a </a:t>
            </a:r>
            <a:r>
              <a:rPr lang="nl-NL" dirty="0" err="1">
                <a:latin typeface="Courier New" panose="02070309020205020404" pitchFamily="49" charset="0"/>
                <a:cs typeface="Courier New" panose="02070309020205020404" pitchFamily="49" charset="0"/>
              </a:rPr>
              <a:t>Session</a:t>
            </a:r>
            <a:r>
              <a:rPr lang="nl-NL" dirty="0"/>
              <a:t> per </a:t>
            </a:r>
            <a:r>
              <a:rPr lang="nl-NL" dirty="0" err="1"/>
              <a:t>request</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a single business </a:t>
            </a:r>
            <a:r>
              <a:rPr lang="nl-NL" dirty="0" err="1"/>
              <a:t>use</a:t>
            </a:r>
            <a:r>
              <a:rPr lang="nl-NL" dirty="0"/>
              <a:t> case/transaction.</a:t>
            </a:r>
          </a:p>
          <a:p>
            <a:pPr lvl="1"/>
            <a:r>
              <a:rPr lang="nl-NL" dirty="0"/>
              <a:t>“Transaction </a:t>
            </a:r>
            <a:r>
              <a:rPr lang="nl-NL" dirty="0" err="1"/>
              <a:t>Scoped</a:t>
            </a:r>
            <a:r>
              <a:rPr lang="nl-NL" dirty="0"/>
              <a:t> </a:t>
            </a:r>
            <a:r>
              <a:rPr lang="nl-NL" dirty="0" err="1"/>
              <a:t>Persistence</a:t>
            </a:r>
            <a:r>
              <a:rPr lang="nl-NL" dirty="0"/>
              <a:t> Context”</a:t>
            </a:r>
          </a:p>
          <a:p>
            <a:pPr lvl="1"/>
            <a:r>
              <a:rPr lang="nl-NL" dirty="0"/>
              <a:t>A new </a:t>
            </a:r>
            <a:r>
              <a:rPr lang="nl-NL" dirty="0" err="1">
                <a:latin typeface="Courier New" panose="02070309020205020404" pitchFamily="49" charset="0"/>
                <a:cs typeface="Courier New" panose="02070309020205020404" pitchFamily="49" charset="0"/>
              </a:rPr>
              <a:t>Session</a:t>
            </a:r>
            <a:r>
              <a:rPr lang="nl-NL" dirty="0"/>
              <a:t>/</a:t>
            </a:r>
            <a:r>
              <a:rPr lang="nl-NL" dirty="0" err="1">
                <a:latin typeface="Courier New" panose="02070309020205020404" pitchFamily="49" charset="0"/>
                <a:cs typeface="Courier New" panose="02070309020205020404" pitchFamily="49" charset="0"/>
              </a:rPr>
              <a:t>EntityManager</a:t>
            </a:r>
            <a:r>
              <a:rPr lang="nl-NL" dirty="0"/>
              <a:t> per transaction.</a:t>
            </a:r>
          </a:p>
          <a:p>
            <a:pPr lvl="1"/>
            <a:r>
              <a:rPr lang="nl-NL" dirty="0">
                <a:latin typeface="Courier New" panose="02070309020205020404" pitchFamily="49" charset="0"/>
                <a:cs typeface="Courier New" panose="02070309020205020404" pitchFamily="49" charset="0"/>
              </a:rPr>
              <a:t>@Transactional</a:t>
            </a:r>
          </a:p>
          <a:p>
            <a:pPr marL="0" indent="0">
              <a:buNone/>
            </a:pPr>
            <a:endParaRPr lang="nl-NL" dirty="0"/>
          </a:p>
        </p:txBody>
      </p:sp>
      <p:pic>
        <p:nvPicPr>
          <p:cNvPr id="5" name="Picture 2" descr="Hibernate Tutorial(1) - Basic Concepts - Shaun Blog | Developer | Java">
            <a:extLst>
              <a:ext uri="{FF2B5EF4-FFF2-40B4-BE49-F238E27FC236}">
                <a16:creationId xmlns:a16="http://schemas.microsoft.com/office/drawing/2014/main" id="{91320E94-7F68-46ED-8EFF-AC103B030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8022733" y="5332144"/>
            <a:ext cx="3311579" cy="12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Who does what?</a:t>
            </a:r>
          </a:p>
        </p:txBody>
      </p:sp>
      <p:graphicFrame>
        <p:nvGraphicFramePr>
          <p:cNvPr id="4" name="Tabel 4">
            <a:extLst>
              <a:ext uri="{FF2B5EF4-FFF2-40B4-BE49-F238E27FC236}">
                <a16:creationId xmlns:a16="http://schemas.microsoft.com/office/drawing/2014/main" id="{CD948DDD-1E62-420D-AE42-CA0BD9689983}"/>
              </a:ext>
            </a:extLst>
          </p:cNvPr>
          <p:cNvGraphicFramePr>
            <a:graphicFrameLocks noGrp="1"/>
          </p:cNvGraphicFramePr>
          <p:nvPr>
            <p:extLst>
              <p:ext uri="{D42A27DB-BD31-4B8C-83A1-F6EECF244321}">
                <p14:modId xmlns:p14="http://schemas.microsoft.com/office/powerpoint/2010/main" val="2766076668"/>
              </p:ext>
            </p:extLst>
          </p:nvPr>
        </p:nvGraphicFramePr>
        <p:xfrm>
          <a:off x="2279910" y="1938726"/>
          <a:ext cx="7160304" cy="2995002"/>
        </p:xfrm>
        <a:graphic>
          <a:graphicData uri="http://schemas.openxmlformats.org/drawingml/2006/table">
            <a:tbl>
              <a:tblPr firstRow="1" bandRow="1">
                <a:tableStyleId>{5C22544A-7EE6-4342-B048-85BDC9FD1C3A}</a:tableStyleId>
              </a:tblPr>
              <a:tblGrid>
                <a:gridCol w="3582432">
                  <a:extLst>
                    <a:ext uri="{9D8B030D-6E8A-4147-A177-3AD203B41FA5}">
                      <a16:colId xmlns:a16="http://schemas.microsoft.com/office/drawing/2014/main" val="1692946377"/>
                    </a:ext>
                  </a:extLst>
                </a:gridCol>
                <a:gridCol w="3577872">
                  <a:extLst>
                    <a:ext uri="{9D8B030D-6E8A-4147-A177-3AD203B41FA5}">
                      <a16:colId xmlns:a16="http://schemas.microsoft.com/office/drawing/2014/main" val="1475267231"/>
                    </a:ext>
                  </a:extLst>
                </a:gridCol>
              </a:tblGrid>
              <a:tr h="438207">
                <a:tc>
                  <a:txBody>
                    <a:bodyPr/>
                    <a:lstStyle/>
                    <a:p>
                      <a:pPr algn="l"/>
                      <a:r>
                        <a:rPr lang="nl-BE" dirty="0" err="1"/>
                        <a:t>What</a:t>
                      </a:r>
                      <a:r>
                        <a:rPr lang="nl-BE" dirty="0"/>
                        <a:t>?</a:t>
                      </a:r>
                      <a:endParaRPr lang="nl-NL" dirty="0"/>
                    </a:p>
                  </a:txBody>
                  <a:tcPr/>
                </a:tc>
                <a:tc>
                  <a:txBody>
                    <a:bodyPr/>
                    <a:lstStyle/>
                    <a:p>
                      <a:pPr algn="l"/>
                      <a:r>
                        <a:rPr lang="nl-BE" dirty="0"/>
                        <a:t>Project</a:t>
                      </a:r>
                      <a:endParaRPr lang="nl-NL" dirty="0"/>
                    </a:p>
                  </a:txBody>
                  <a:tcPr/>
                </a:tc>
                <a:extLst>
                  <a:ext uri="{0D108BD9-81ED-4DB2-BD59-A6C34878D82A}">
                    <a16:rowId xmlns:a16="http://schemas.microsoft.com/office/drawing/2014/main" val="1242408171"/>
                  </a:ext>
                </a:extLst>
              </a:tr>
              <a:tr h="358103">
                <a:tc>
                  <a:txBody>
                    <a:bodyPr/>
                    <a:lstStyle/>
                    <a:p>
                      <a:pPr algn="l"/>
                      <a:r>
                        <a:rPr lang="nl-BE"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JPA</a:t>
                      </a:r>
                      <a:endParaRPr lang="nl-NL" dirty="0"/>
                    </a:p>
                  </a:txBody>
                  <a:tcPr/>
                </a:tc>
                <a:extLst>
                  <a:ext uri="{0D108BD9-81ED-4DB2-BD59-A6C34878D82A}">
                    <a16:rowId xmlns:a16="http://schemas.microsoft.com/office/drawing/2014/main" val="3542102622"/>
                  </a:ext>
                </a:extLst>
              </a:tr>
              <a:tr h="438207">
                <a:tc>
                  <a:txBody>
                    <a:bodyPr/>
                    <a:lstStyle/>
                    <a:p>
                      <a:pPr algn="l"/>
                      <a:r>
                        <a:rPr lang="nl-BE"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err="1"/>
                        <a:t>Hibernate</a:t>
                      </a:r>
                      <a:endParaRPr lang="nl-NL" dirty="0"/>
                    </a:p>
                  </a:txBody>
                  <a:tcPr/>
                </a:tc>
                <a:extLst>
                  <a:ext uri="{0D108BD9-81ED-4DB2-BD59-A6C34878D82A}">
                    <a16:rowId xmlns:a16="http://schemas.microsoft.com/office/drawing/2014/main" val="2801374480"/>
                  </a:ext>
                </a:extLst>
              </a:tr>
              <a:tr h="438207">
                <a:tc>
                  <a:txBody>
                    <a:bodyPr/>
                    <a:lstStyle/>
                    <a:p>
                      <a:pPr algn="l"/>
                      <a:r>
                        <a:rPr lang="nl-BE" dirty="0" err="1">
                          <a:latin typeface="Courier New" panose="02070309020205020404" pitchFamily="49" charset="0"/>
                          <a:cs typeface="Courier New" panose="02070309020205020404" pitchFamily="49" charset="0"/>
                        </a:rPr>
                        <a:t>CrudRepository</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Data JPA</a:t>
                      </a:r>
                      <a:endParaRPr lang="nl-NL" dirty="0"/>
                    </a:p>
                  </a:txBody>
                  <a:tcPr/>
                </a:tc>
                <a:extLst>
                  <a:ext uri="{0D108BD9-81ED-4DB2-BD59-A6C34878D82A}">
                    <a16:rowId xmlns:a16="http://schemas.microsoft.com/office/drawing/2014/main" val="791604686"/>
                  </a:ext>
                </a:extLst>
              </a:tr>
              <a:tr h="438207">
                <a:tc>
                  <a:txBody>
                    <a:bodyPr/>
                    <a:lstStyle/>
                    <a:p>
                      <a:pPr algn="l"/>
                      <a:r>
                        <a:rPr lang="nl-BE" dirty="0">
                          <a:latin typeface="Courier New" panose="02070309020205020404" pitchFamily="49" charset="0"/>
                          <a:cs typeface="Courier New" panose="02070309020205020404" pitchFamily="49" charset="0"/>
                        </a:rPr>
                        <a:t>@Transactional</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Transaction</a:t>
                      </a:r>
                      <a:endParaRPr lang="nl-NL" dirty="0"/>
                    </a:p>
                  </a:txBody>
                  <a:tcPr/>
                </a:tc>
                <a:extLst>
                  <a:ext uri="{0D108BD9-81ED-4DB2-BD59-A6C34878D82A}">
                    <a16:rowId xmlns:a16="http://schemas.microsoft.com/office/drawing/2014/main" val="1778140119"/>
                  </a:ext>
                </a:extLst>
              </a:tr>
              <a:tr h="438207">
                <a:tc>
                  <a:txBody>
                    <a:bodyPr/>
                    <a:lstStyle/>
                    <a:p>
                      <a:pPr algn="l"/>
                      <a:r>
                        <a:rPr lang="nl-BE" dirty="0"/>
                        <a:t>JPQL</a:t>
                      </a:r>
                      <a:endParaRPr lang="nl-NL" dirty="0"/>
                    </a:p>
                  </a:txBody>
                  <a:tcPr/>
                </a:tc>
                <a:tc>
                  <a:txBody>
                    <a:bodyPr/>
                    <a:lstStyle/>
                    <a:p>
                      <a:pPr algn="l"/>
                      <a:r>
                        <a:rPr lang="nl-BE" dirty="0"/>
                        <a:t>JPA</a:t>
                      </a:r>
                      <a:endParaRPr lang="nl-NL" dirty="0"/>
                    </a:p>
                  </a:txBody>
                  <a:tcPr/>
                </a:tc>
                <a:extLst>
                  <a:ext uri="{0D108BD9-81ED-4DB2-BD59-A6C34878D82A}">
                    <a16:rowId xmlns:a16="http://schemas.microsoft.com/office/drawing/2014/main" val="3620681915"/>
                  </a:ext>
                </a:extLst>
              </a:tr>
              <a:tr h="438207">
                <a:tc>
                  <a:txBody>
                    <a:bodyPr/>
                    <a:lstStyle/>
                    <a:p>
                      <a:pPr algn="l"/>
                      <a:r>
                        <a:rPr lang="nl-BE" dirty="0"/>
                        <a:t>JPQL/HQL (</a:t>
                      </a:r>
                      <a:r>
                        <a:rPr lang="nl-BE" dirty="0" err="1"/>
                        <a:t>implementation</a:t>
                      </a:r>
                      <a:r>
                        <a:rPr lang="nl-BE" dirty="0"/>
                        <a:t>)</a:t>
                      </a:r>
                      <a:endParaRPr lang="nl-NL" dirty="0"/>
                    </a:p>
                  </a:txBody>
                  <a:tcPr/>
                </a:tc>
                <a:tc>
                  <a:txBody>
                    <a:bodyPr/>
                    <a:lstStyle/>
                    <a:p>
                      <a:pPr algn="l"/>
                      <a:r>
                        <a:rPr lang="nl-BE" dirty="0" err="1"/>
                        <a:t>Hibernate</a:t>
                      </a:r>
                      <a:endParaRPr lang="nl-NL" dirty="0"/>
                    </a:p>
                  </a:txBody>
                  <a:tcPr/>
                </a:tc>
                <a:extLst>
                  <a:ext uri="{0D108BD9-81ED-4DB2-BD59-A6C34878D82A}">
                    <a16:rowId xmlns:a16="http://schemas.microsoft.com/office/drawing/2014/main" val="4144343357"/>
                  </a:ext>
                </a:extLst>
              </a:tr>
            </a:tbl>
          </a:graphicData>
        </a:graphic>
      </p:graphicFrame>
    </p:spTree>
    <p:extLst>
      <p:ext uri="{BB962C8B-B14F-4D97-AF65-F5344CB8AC3E}">
        <p14:creationId xmlns:p14="http://schemas.microsoft.com/office/powerpoint/2010/main" val="1198626167"/>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2A51C-073F-4C45-9170-ECE5951F4DEA}">
  <ds:schemaRefs>
    <ds:schemaRef ds:uri="http://schemas.microsoft.com/sharepoint/v3/contenttype/forms"/>
  </ds:schemaRefs>
</ds:datastoreItem>
</file>

<file path=customXml/itemProps2.xml><?xml version="1.0" encoding="utf-8"?>
<ds:datastoreItem xmlns:ds="http://schemas.openxmlformats.org/officeDocument/2006/customXml" ds:itemID="{F8AE8C2F-0717-4D42-B44A-CAECCF122A1A}">
  <ds:schemaRef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 ds:uri="http://purl.org/dc/terms/"/>
    <ds:schemaRef ds:uri="http://purl.org/dc/elements/1.1/"/>
    <ds:schemaRef ds:uri="http://schemas.microsoft.com/office/infopath/2007/PartnerControls"/>
    <ds:schemaRef ds:uri="a73fd6a0-a740-4ca0-a47f-6beba88ccc77"/>
  </ds:schemaRefs>
</ds:datastoreItem>
</file>

<file path=customXml/itemProps3.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2382</Words>
  <Application>Microsoft Office PowerPoint</Application>
  <PresentationFormat>Breedbeeld</PresentationFormat>
  <Paragraphs>276</Paragraphs>
  <Slides>57</Slides>
  <Notes>9</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57</vt:i4>
      </vt:variant>
    </vt:vector>
  </HeadingPairs>
  <TitlesOfParts>
    <vt:vector size="61" baseType="lpstr">
      <vt:lpstr>Arial</vt:lpstr>
      <vt:lpstr>Courier New</vt:lpstr>
      <vt:lpstr>Info Support - licht</vt:lpstr>
      <vt:lpstr>Info Support - donker</vt:lpstr>
      <vt:lpstr>JPA with Hibernate</vt:lpstr>
      <vt:lpstr>Raoul Van den Berge</vt:lpstr>
      <vt:lpstr>Content</vt:lpstr>
      <vt:lpstr>Spring Data JPA and Hibernate</vt:lpstr>
      <vt:lpstr>What is what?</vt:lpstr>
      <vt:lpstr>Transaction management</vt:lpstr>
      <vt:lpstr>EntityManager vs Session</vt:lpstr>
      <vt:lpstr>Persistence context</vt:lpstr>
      <vt:lpstr>Who does what?</vt:lpstr>
      <vt:lpstr>Accessing the persistence context</vt:lpstr>
      <vt:lpstr>Transaction management in Spring</vt:lpstr>
      <vt:lpstr>Loading assocations: best practices</vt:lpstr>
      <vt:lpstr>Demo setup</vt:lpstr>
      <vt:lpstr>Problem</vt:lpstr>
      <vt:lpstr>Solution 1: Use lazy loading with FetchType.LAZY</vt:lpstr>
      <vt:lpstr>Problem: LazyInitializationException</vt:lpstr>
      <vt:lpstr>Solution 2: Use eager loading with FetchType.EAGER</vt:lpstr>
      <vt:lpstr>Lazy loading vs eager loading</vt:lpstr>
      <vt:lpstr>Advice</vt:lpstr>
      <vt:lpstr>Advice</vt:lpstr>
      <vt:lpstr>Solution 3: Open session in view (OSIV)</vt:lpstr>
      <vt:lpstr>Solution 3: Open session in view (OSIV)</vt:lpstr>
      <vt:lpstr>Advice</vt:lpstr>
      <vt:lpstr>Solution 4: use @Transactional</vt:lpstr>
      <vt:lpstr>Solution 5: custom query with JPQL JOIN FETCH</vt:lpstr>
      <vt:lpstr>JOIN FETCH with projections</vt:lpstr>
      <vt:lpstr>Schema generation and validation</vt:lpstr>
      <vt:lpstr>Schema generation</vt:lpstr>
      <vt:lpstr>Schema generation</vt:lpstr>
      <vt:lpstr>Schema validation</vt:lpstr>
      <vt:lpstr>Integration testing</vt:lpstr>
      <vt:lpstr>JPQL</vt:lpstr>
      <vt:lpstr>Why use JPQL?</vt:lpstr>
      <vt:lpstr>JPQL vs auto-generated repository methods</vt:lpstr>
      <vt:lpstr>The N+1 query problem</vt:lpstr>
      <vt:lpstr>JOIN FETCH directive in JPQL</vt:lpstr>
      <vt:lpstr>Cartesian product problem</vt:lpstr>
      <vt:lpstr>Hibernate will pass DISTINCT through to the query even when not needed </vt:lpstr>
      <vt:lpstr>The cartesian product problem is a database problem</vt:lpstr>
      <vt:lpstr>Types of JOINs in JPQL</vt:lpstr>
      <vt:lpstr>Performance tips and common mistakes</vt:lpstr>
      <vt:lpstr>Tip 1: Don’t use entities for read only operations</vt:lpstr>
      <vt:lpstr>Tip 2: Read SQL logs</vt:lpstr>
      <vt:lpstr>Tip 3: Don’t use @Transactional in tests</vt:lpstr>
      <vt:lpstr>Tip 4: Use bulk operations</vt:lpstr>
      <vt:lpstr>Tip 5: Avoid association fetching anti-patterns</vt:lpstr>
      <vt:lpstr>Tip 6: Use your database!</vt:lpstr>
      <vt:lpstr>Tip 7: Use the same database system in your tests</vt:lpstr>
      <vt:lpstr>Tip 8: Use read-only transactions</vt:lpstr>
      <vt:lpstr>Tip 9: Understand @Transactional semantics</vt:lpstr>
      <vt:lpstr>Tip 9: Understand @Transactional semantics</vt:lpstr>
      <vt:lpstr>Tip 10: Use DTOs in the web layer, not entities</vt:lpstr>
      <vt:lpstr>Tip 11: Don’t include associations in @ToString</vt:lpstr>
      <vt:lpstr>Tip 12: Don’t trust Stack Overflow blindly</vt:lpstr>
      <vt:lpstr>Further resources</vt:lpstr>
      <vt:lpstr>Further resources</vt:lpstr>
      <vt:lpstr>Questions?</vt:lpstr>
    </vt:vector>
  </TitlesOfParts>
  <Company>Info Support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Inge de Boer</dc:creator>
  <dc:description>Template by Orange Pepper_x000d_
Design by Beeldenfabriek_x000d_
2018</dc:description>
  <cp:lastModifiedBy>Raoul Van den Berge</cp:lastModifiedBy>
  <cp:revision>531</cp:revision>
  <dcterms:created xsi:type="dcterms:W3CDTF">2019-10-24T11:16:29Z</dcterms:created>
  <dcterms:modified xsi:type="dcterms:W3CDTF">2022-10-11T09:27:04Z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