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1"/>
  </p:notesMasterIdLst>
  <p:handoutMasterIdLst>
    <p:handoutMasterId r:id="rId62"/>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7" r:id="rId43"/>
    <p:sldId id="291" r:id="rId44"/>
    <p:sldId id="293" r:id="rId45"/>
    <p:sldId id="294" r:id="rId46"/>
    <p:sldId id="295" r:id="rId47"/>
    <p:sldId id="296" r:id="rId48"/>
    <p:sldId id="297" r:id="rId49"/>
    <p:sldId id="298" r:id="rId50"/>
    <p:sldId id="299" r:id="rId51"/>
    <p:sldId id="300" r:id="rId52"/>
    <p:sldId id="302" r:id="rId53"/>
    <p:sldId id="303" r:id="rId54"/>
    <p:sldId id="309" r:id="rId55"/>
    <p:sldId id="324" r:id="rId56"/>
    <p:sldId id="305" r:id="rId57"/>
    <p:sldId id="318" r:id="rId58"/>
    <p:sldId id="319" r:id="rId59"/>
    <p:sldId id="320" r:id="rId6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0" autoAdjust="0"/>
    <p:restoredTop sz="80508" autoAdjust="0"/>
  </p:normalViewPr>
  <p:slideViewPr>
    <p:cSldViewPr snapToGrid="0" showGuides="1">
      <p:cViewPr varScale="1">
        <p:scale>
          <a:sx n="86" d="100"/>
          <a:sy n="86" d="100"/>
        </p:scale>
        <p:origin x="127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29-4-2022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29-4-2022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55</a:t>
            </a:fld>
            <a:endParaRPr lang="nl-NL"/>
          </a:p>
        </p:txBody>
      </p:sp>
    </p:spTree>
    <p:extLst>
      <p:ext uri="{BB962C8B-B14F-4D97-AF65-F5344CB8AC3E}">
        <p14:creationId xmlns:p14="http://schemas.microsoft.com/office/powerpoint/2010/main" val="1781968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hyperlink" Target="https://projectlombok.org/features/ToString" TargetMode="Externa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vladmihalcea.com/the-open-session-in-view-anti-pattern/"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dzone.com/articles/how-does-spring-transactiona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t>
            </a:r>
            <a:r>
              <a:rPr lang="en-US" dirty="0" err="1"/>
              <a:t>assocations</a:t>
            </a:r>
            <a:r>
              <a:rPr lang="en-US" dirty="0"/>
              <a:t>: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HQL </a:t>
            </a:r>
            <a:r>
              <a:rPr lang="en-US" dirty="0">
                <a:latin typeface="Courier New" panose="02070309020205020404" pitchFamily="49" charset="0"/>
                <a:cs typeface="Courier New" panose="02070309020205020404" pitchFamily="49" charset="0"/>
              </a:rPr>
              <a:t>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FETCH </a:t>
            </a:r>
            <a:r>
              <a:rPr lang="en-US" dirty="0"/>
              <a:t>with DTO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fontScale="92500" lnSpcReduction="10000"/>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tested on a QA server before being applied in production.</a:t>
            </a:r>
          </a:p>
          <a:p>
            <a:pPr>
              <a:spcAft>
                <a:spcPts val="600"/>
              </a:spcAft>
            </a:pPr>
            <a:r>
              <a:rPr lang="en-US" sz="2800" dirty="0"/>
              <a:t>Flexibility of writing your own migration logic.</a:t>
            </a:r>
          </a:p>
          <a:p>
            <a:pPr>
              <a:spcAft>
                <a:spcPts val="600"/>
              </a:spcAft>
            </a:pPr>
            <a:r>
              <a:rPr lang="en-US" sz="2800" dirty="0"/>
              <a:t>There is no need for manual intervention since the scripts can be run by Flyway/Liquibase, hence it reduces the possibility of human error associated with running scripts manually.</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a:p>
            <a:pPr marL="0" indent="0">
              <a:buNone/>
            </a:pPr>
            <a:endParaRPr lang="nl-NL" dirty="0"/>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458848"/>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FETCH JOIN </a:t>
            </a:r>
            <a:r>
              <a:rPr lang="en-US" sz="2800" dirty="0"/>
              <a:t>we generate a new problem: </a:t>
            </a:r>
            <a:r>
              <a:rPr lang="en-US" sz="2800" i="1" dirty="0"/>
              <a:t>The cartesian product problem</a:t>
            </a:r>
            <a:r>
              <a:rPr lang="en-US" sz="2800" dirty="0"/>
              <a:t>.</a:t>
            </a:r>
          </a:p>
          <a:p>
            <a:pPr>
              <a:spcAft>
                <a:spcPts val="600"/>
              </a:spcAft>
            </a:pPr>
            <a:r>
              <a:rPr lang="en-US" sz="2800" dirty="0"/>
              <a:t>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p>
          <a:p>
            <a:pPr>
              <a:spcAft>
                <a:spcPts val="600"/>
              </a:spcAft>
            </a:pPr>
            <a:endParaRPr lang="en-US" sz="2800" dirty="0">
              <a:solidFill>
                <a:srgbClr val="FF0000"/>
              </a:solidFill>
            </a:endParaRPr>
          </a:p>
          <a:p>
            <a:pPr>
              <a:spcAft>
                <a:spcPts val="600"/>
              </a:spcAft>
            </a:pPr>
            <a:endParaRPr lang="en-US" sz="2800" dirty="0"/>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Too many </a:t>
            </a:r>
            <a:r>
              <a:rPr lang="en-US" sz="2800" dirty="0">
                <a:latin typeface="Courier New" panose="02070309020205020404" pitchFamily="49" charset="0"/>
                <a:cs typeface="Courier New" panose="02070309020205020404" pitchFamily="49" charset="0"/>
              </a:rPr>
              <a:t>JOIN</a:t>
            </a:r>
            <a:r>
              <a:rPr lang="en-US" sz="2800" dirty="0"/>
              <a:t>s lead to big datasets and duplicate results.</a:t>
            </a:r>
          </a:p>
          <a:p>
            <a:pPr>
              <a:spcAft>
                <a:spcPts val="600"/>
              </a:spcAft>
            </a:pPr>
            <a:r>
              <a:rPr lang="en-US" sz="2800" dirty="0"/>
              <a:t>Performance problems: Hibernate needs to read and</a:t>
            </a:r>
            <a:br>
              <a:rPr lang="en-US" sz="2800" dirty="0"/>
            </a:br>
            <a:r>
              <a:rPr lang="en-US" sz="2800" dirty="0"/>
              <a:t>de-duplicate all data.</a:t>
            </a:r>
          </a:p>
          <a:p>
            <a:pPr>
              <a:spcAft>
                <a:spcPts val="600"/>
              </a:spcAft>
            </a:pPr>
            <a:r>
              <a:rPr lang="en-US" sz="2800" dirty="0"/>
              <a:t>Solution: Fetch associations independently (be careful for the N+1 problem) or use </a:t>
            </a:r>
            <a:r>
              <a:rPr lang="en-US" sz="2800" dirty="0">
                <a:latin typeface="Courier New" panose="02070309020205020404" pitchFamily="49" charset="0"/>
                <a:cs typeface="Courier New" panose="02070309020205020404" pitchFamily="49" charset="0"/>
              </a:rPr>
              <a:t>DISTINCT</a:t>
            </a:r>
            <a:r>
              <a:rPr lang="en-US" sz="2800" dirty="0"/>
              <a:t>.</a:t>
            </a:r>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able with records presenting Cartesian Product result">
            <a:extLst>
              <a:ext uri="{FF2B5EF4-FFF2-40B4-BE49-F238E27FC236}">
                <a16:creationId xmlns:a16="http://schemas.microsoft.com/office/drawing/2014/main" id="{2B2D789C-6ADA-4B39-9E16-90179605B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301" y="4341453"/>
            <a:ext cx="3380057" cy="232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p:txBody>
          <a:bodyPr/>
          <a:lstStyle/>
          <a:p>
            <a:r>
              <a:rPr lang="nl-BE" dirty="0" err="1"/>
              <a:t>Cartesian</a:t>
            </a:r>
            <a:r>
              <a:rPr lang="nl-BE" dirty="0"/>
              <a:t> product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p:txBody>
          <a:bodyPr/>
          <a:lstStyle/>
          <a:p>
            <a:r>
              <a:rPr lang="nl-BE" dirty="0"/>
              <a:t>For more info </a:t>
            </a:r>
            <a:r>
              <a:rPr lang="nl-BE" dirty="0" err="1"/>
              <a:t>see</a:t>
            </a:r>
            <a:r>
              <a:rPr lang="nl-BE" dirty="0"/>
              <a:t>:</a:t>
            </a:r>
          </a:p>
          <a:p>
            <a:pPr lvl="1"/>
            <a:r>
              <a:rPr lang="nl-BE" dirty="0"/>
              <a:t>https://developer.jboss.org/docs/DOC-15782#jive_content_id_Hibernate_does_not_return_distinct_results_for_a_query_with_outer_join_fetching_enabled_for_a_collection_even_if_I_use_the_distinct_keyword</a:t>
            </a:r>
          </a:p>
        </p:txBody>
      </p:sp>
    </p:spTree>
    <p:extLst>
      <p:ext uri="{BB962C8B-B14F-4D97-AF65-F5344CB8AC3E}">
        <p14:creationId xmlns:p14="http://schemas.microsoft.com/office/powerpoint/2010/main" val="3090134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 Using entities for read-only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Mistake 2: Using </a:t>
            </a:r>
            <a:r>
              <a:rPr lang="en-US" sz="3600" dirty="0" err="1">
                <a:latin typeface="Courier New" panose="02070309020205020404" pitchFamily="49" charset="0"/>
                <a:cs typeface="Courier New" panose="02070309020205020404" pitchFamily="49" charset="0"/>
              </a:rPr>
              <a:t>hibernate.show_sql</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3: Using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fontScale="90000"/>
          </a:bodyPr>
          <a:lstStyle/>
          <a:p>
            <a:r>
              <a:rPr lang="en-US" dirty="0"/>
              <a:t>Mistake 4: Updating or removing entities one-by-one</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t>https://docs.jboss.org/hibernate/core/3.6/reference/en-US/html_single/#batch</a:t>
            </a:r>
          </a:p>
        </p:txBody>
      </p:sp>
    </p:spTree>
    <p:extLst>
      <p:ext uri="{BB962C8B-B14F-4D97-AF65-F5344CB8AC3E}">
        <p14:creationId xmlns:p14="http://schemas.microsoft.com/office/powerpoint/2010/main" val="3338901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5: Using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lvl="1">
              <a:spcAft>
                <a:spcPts val="600"/>
              </a:spcAft>
            </a:pPr>
            <a:r>
              <a:rPr lang="en-US" dirty="0"/>
              <a:t>Including the default for all-to-one associations.</a:t>
            </a:r>
          </a:p>
          <a:p>
            <a:pPr>
              <a:spcAft>
                <a:spcPts val="600"/>
              </a:spcAft>
            </a:pPr>
            <a:r>
              <a:rPr lang="en-US" dirty="0"/>
              <a:t>Not using </a:t>
            </a:r>
            <a:r>
              <a:rPr lang="en-US" dirty="0">
                <a:latin typeface="Courier New" panose="02070309020205020404" pitchFamily="49" charset="0"/>
                <a:cs typeface="Courier New" panose="02070309020205020404" pitchFamily="49" charset="0"/>
              </a:rPr>
              <a:t>JOIN FETCH </a:t>
            </a:r>
            <a:r>
              <a:rPr lang="en-US"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6: Not offloading enough to the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Mistake 7: Using a different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p:txBody>
      </p:sp>
    </p:spTree>
    <p:extLst>
      <p:ext uri="{BB962C8B-B14F-4D97-AF65-F5344CB8AC3E}">
        <p14:creationId xmlns:p14="http://schemas.microsoft.com/office/powerpoint/2010/main" val="2812624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8: Using </a:t>
            </a:r>
            <a:r>
              <a:rPr lang="en-US" dirty="0">
                <a:latin typeface="Courier New" panose="02070309020205020404" pitchFamily="49" charset="0"/>
                <a:cs typeface="Courier New" panose="02070309020205020404" pitchFamily="49" charset="0"/>
              </a:rPr>
              <a:t>flush </a:t>
            </a:r>
            <a:r>
              <a:rPr lang="en-US" dirty="0"/>
              <a:t>without reason</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It forces Hibernate to perform dirty checking and writing updates to the database early.</a:t>
            </a:r>
          </a:p>
          <a:p>
            <a:pPr>
              <a:spcAft>
                <a:spcPts val="600"/>
              </a:spcAft>
            </a:pPr>
            <a:r>
              <a:rPr lang="en-US" sz="2800" dirty="0"/>
              <a:t>Let Hibernate combine updates into 1 SQL update, bundle multiple identical statements into a batch call, etc.</a:t>
            </a:r>
          </a:p>
          <a:p>
            <a:pPr>
              <a:spcAft>
                <a:spcPts val="600"/>
              </a:spcAft>
            </a:pPr>
            <a:r>
              <a:rPr lang="en-US" sz="2800" dirty="0"/>
              <a:t>Rare exception: batch updates.</a:t>
            </a:r>
          </a:p>
        </p:txBody>
      </p:sp>
    </p:spTree>
    <p:extLst>
      <p:ext uri="{BB962C8B-B14F-4D97-AF65-F5344CB8AC3E}">
        <p14:creationId xmlns:p14="http://schemas.microsoft.com/office/powerpoint/2010/main" val="238996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10: Leaking entities to web layer</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data transfer object (DTO).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11: Including lazy associations in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a:t> of an entity</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It forces Hibernate to retrieve (an otherwise lazy collection) whenever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dirty="0"/>
              <a:t>is called.</a:t>
            </a:r>
          </a:p>
          <a:p>
            <a:pPr>
              <a:spcAft>
                <a:spcPts val="600"/>
              </a:spcAft>
            </a:pPr>
            <a:r>
              <a:rPr lang="en-US" dirty="0"/>
              <a:t>With </a:t>
            </a:r>
            <a:r>
              <a:rPr lang="en-US" i="1" dirty="0"/>
              <a:t>Lombok</a:t>
            </a:r>
            <a:r>
              <a:rPr lang="en-US" dirty="0"/>
              <a:t> it’s easy to run into this with </a:t>
            </a:r>
            <a:r>
              <a:rPr lang="en-US" dirty="0">
                <a:latin typeface="Courier New" panose="02070309020205020404" pitchFamily="49" charset="0"/>
                <a:cs typeface="Courier New" panose="02070309020205020404" pitchFamily="49" charset="0"/>
              </a:rPr>
              <a:t>@ToString</a:t>
            </a:r>
            <a:r>
              <a:rPr lang="en-US" dirty="0"/>
              <a:t>.</a:t>
            </a:r>
          </a:p>
          <a:p>
            <a:pPr lvl="1">
              <a:spcAft>
                <a:spcPts val="600"/>
              </a:spcAft>
            </a:pPr>
            <a:r>
              <a:rPr lang="en-US" dirty="0"/>
              <a:t>Use </a:t>
            </a:r>
            <a:r>
              <a:rPr lang="en-US" dirty="0">
                <a:latin typeface="Courier New" panose="02070309020205020404" pitchFamily="49" charset="0"/>
                <a:cs typeface="Courier New" panose="02070309020205020404" pitchFamily="49" charset="0"/>
              </a:rPr>
              <a:t>@ToString.Exclude </a:t>
            </a:r>
            <a:r>
              <a:rPr lang="en-US" dirty="0"/>
              <a:t>on the lazy associations.</a:t>
            </a:r>
          </a:p>
          <a:p>
            <a:pPr lvl="1">
              <a:spcAft>
                <a:spcPts val="600"/>
              </a:spcAft>
            </a:pPr>
            <a:r>
              <a:rPr lang="en-US" dirty="0">
                <a:hlinkClick r:id="rId2"/>
              </a:rPr>
              <a:t>https://projectlombok.org/features/ToString</a:t>
            </a:r>
            <a:endParaRPr lang="en-US" dirty="0"/>
          </a:p>
        </p:txBody>
      </p:sp>
    </p:spTree>
    <p:extLst>
      <p:ext uri="{BB962C8B-B14F-4D97-AF65-F5344CB8AC3E}">
        <p14:creationId xmlns:p14="http://schemas.microsoft.com/office/powerpoint/2010/main" val="2468397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12: Trusting Stack Overflow blindly</a:t>
            </a:r>
          </a:p>
        </p:txBody>
      </p:sp>
    </p:spTree>
    <p:extLst>
      <p:ext uri="{BB962C8B-B14F-4D97-AF65-F5344CB8AC3E}">
        <p14:creationId xmlns:p14="http://schemas.microsoft.com/office/powerpoint/2010/main" val="3263293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p:txBody>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How does Spring Transactional work?</a:t>
            </a:r>
          </a:p>
          <a:p>
            <a:pPr lvl="1"/>
            <a:r>
              <a:rPr lang="en-US" dirty="0">
                <a:hlinkClick r:id="rId6"/>
              </a:rPr>
              <a:t>https://dzone.com/articles/how-does-spring-transactional</a:t>
            </a:r>
            <a:endParaRPr lang="en-US" dirty="0"/>
          </a:p>
          <a:p>
            <a:endParaRPr lang="en-US" dirty="0"/>
          </a:p>
        </p:txBody>
      </p:sp>
    </p:spTree>
    <p:extLst>
      <p:ext uri="{BB962C8B-B14F-4D97-AF65-F5344CB8AC3E}">
        <p14:creationId xmlns:p14="http://schemas.microsoft.com/office/powerpoint/2010/main" val="2889387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2.xml><?xml version="1.0" encoding="utf-8"?>
<ds:datastoreItem xmlns:ds="http://schemas.openxmlformats.org/officeDocument/2006/customXml" ds:itemID="{F8AE8C2F-0717-4D42-B44A-CAECCF122A1A}">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a73fd6a0-a740-4ca0-a47f-6beba88ccc77"/>
    <ds:schemaRef ds:uri="http://www.w3.org/XML/1998/namespace"/>
  </ds:schemaRefs>
</ds:datastoreItem>
</file>

<file path=customXml/itemProps3.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2215</Words>
  <Application>Microsoft Office PowerPoint</Application>
  <PresentationFormat>Breedbeeld</PresentationFormat>
  <Paragraphs>249</Paragraphs>
  <Slides>55</Slides>
  <Notes>5</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55</vt:i4>
      </vt:variant>
    </vt:vector>
  </HeadingPairs>
  <TitlesOfParts>
    <vt:vector size="59"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HQL FETCH</vt:lpstr>
      <vt:lpstr>FETCH with DTO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FETCH directive in JPQL</vt:lpstr>
      <vt:lpstr>Cartesian product problem</vt:lpstr>
      <vt:lpstr>Cartesian product problem</vt:lpstr>
      <vt:lpstr>Performance tips and common mistakes</vt:lpstr>
      <vt:lpstr>Mistake 1: Using entities for read-only operations.</vt:lpstr>
      <vt:lpstr>Mistake 2: Using hibernate.show_sql</vt:lpstr>
      <vt:lpstr>Mistake 3: Using @Transactional in tests</vt:lpstr>
      <vt:lpstr>Mistake 4: Updating or removing entities one-by-one</vt:lpstr>
      <vt:lpstr>Mistake 5: Using association fetching anti-patterns</vt:lpstr>
      <vt:lpstr>Mistake 6: Not offloading enough to the database</vt:lpstr>
      <vt:lpstr>Mistake 7: Using a different database system in your tests</vt:lpstr>
      <vt:lpstr>Mistake 8: Using flush without reason</vt:lpstr>
      <vt:lpstr>Mistake 9: Not understanding @Transactional semantics</vt:lpstr>
      <vt:lpstr>Mistake 9: Not understanding @Transactional semantics</vt:lpstr>
      <vt:lpstr>Mistake 10: Leaking entities to web layer</vt:lpstr>
      <vt:lpstr>Mistake 11: Including lazy associations in toString() of an entity</vt:lpstr>
      <vt:lpstr>Mistake 12: Trusting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428</cp:revision>
  <dcterms:created xsi:type="dcterms:W3CDTF">2019-10-24T11:16:29Z</dcterms:created>
  <dcterms:modified xsi:type="dcterms:W3CDTF">2022-04-29T18:22:53Z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