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sldIdLst>
    <p:sldId id="256" r:id="rId5"/>
    <p:sldId id="257" r:id="rId6"/>
    <p:sldId id="258" r:id="rId7"/>
    <p:sldId id="260" r:id="rId8"/>
    <p:sldId id="259" r:id="rId9"/>
    <p:sldId id="276" r:id="rId10"/>
    <p:sldId id="261" r:id="rId11"/>
    <p:sldId id="262" r:id="rId12"/>
    <p:sldId id="264" r:id="rId13"/>
    <p:sldId id="265" r:id="rId14"/>
    <p:sldId id="266" r:id="rId15"/>
    <p:sldId id="275" r:id="rId16"/>
    <p:sldId id="263" r:id="rId17"/>
    <p:sldId id="268" r:id="rId18"/>
    <p:sldId id="269" r:id="rId19"/>
    <p:sldId id="270" r:id="rId20"/>
    <p:sldId id="271" r:id="rId21"/>
    <p:sldId id="272" r:id="rId22"/>
    <p:sldId id="273"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66" autoAdjust="0"/>
    <p:restoredTop sz="94660"/>
  </p:normalViewPr>
  <p:slideViewPr>
    <p:cSldViewPr snapToGrid="0">
      <p:cViewPr varScale="1">
        <p:scale>
          <a:sx n="67" d="100"/>
          <a:sy n="67" d="100"/>
        </p:scale>
        <p:origin x="49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gdish, Bakawat Rahul" userId="a78d86bb-69f0-4e36-b528-6c699cc632a7" providerId="ADAL" clId="{88672723-7E6A-42FB-BC50-6FB6F7DE4AE1}"/>
    <pc:docChg chg="modSld">
      <pc:chgData name="Jagdish, Bakawat Rahul" userId="a78d86bb-69f0-4e36-b528-6c699cc632a7" providerId="ADAL" clId="{88672723-7E6A-42FB-BC50-6FB6F7DE4AE1}" dt="2022-08-08T03:23:22.984" v="2" actId="20577"/>
      <pc:docMkLst>
        <pc:docMk/>
      </pc:docMkLst>
      <pc:sldChg chg="modSp mod">
        <pc:chgData name="Jagdish, Bakawat Rahul" userId="a78d86bb-69f0-4e36-b528-6c699cc632a7" providerId="ADAL" clId="{88672723-7E6A-42FB-BC50-6FB6F7DE4AE1}" dt="2022-08-08T03:23:22.984" v="2" actId="20577"/>
        <pc:sldMkLst>
          <pc:docMk/>
          <pc:sldMk cId="3270688893" sldId="256"/>
        </pc:sldMkLst>
        <pc:spChg chg="mod">
          <ac:chgData name="Jagdish, Bakawat Rahul" userId="a78d86bb-69f0-4e36-b528-6c699cc632a7" providerId="ADAL" clId="{88672723-7E6A-42FB-BC50-6FB6F7DE4AE1}" dt="2022-08-08T03:23:22.984" v="2" actId="20577"/>
          <ac:spMkLst>
            <pc:docMk/>
            <pc:sldMk cId="3270688893" sldId="256"/>
            <ac:spMk id="2" creationId="{E35FD20B-B2AF-4E3B-9E02-6EFE05EDD302}"/>
          </ac:spMkLst>
        </pc:spChg>
        <pc:spChg chg="mod">
          <ac:chgData name="Jagdish, Bakawat Rahul" userId="a78d86bb-69f0-4e36-b528-6c699cc632a7" providerId="ADAL" clId="{88672723-7E6A-42FB-BC50-6FB6F7DE4AE1}" dt="2022-08-08T03:18:50.507" v="0" actId="113"/>
          <ac:spMkLst>
            <pc:docMk/>
            <pc:sldMk cId="3270688893" sldId="256"/>
            <ac:spMk id="3" creationId="{DEDDBBC9-768F-4FFB-92C8-B97B66D3A9A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7FD6CF-D274-4BA2-A0DB-34EE74F25A2B}"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6F189-651E-423E-8498-29768ED35BA6}" type="slidenum">
              <a:rPr lang="en-US" smtClean="0"/>
              <a:t>‹#›</a:t>
            </a:fld>
            <a:endParaRPr lang="en-US"/>
          </a:p>
        </p:txBody>
      </p:sp>
    </p:spTree>
    <p:extLst>
      <p:ext uri="{BB962C8B-B14F-4D97-AF65-F5344CB8AC3E}">
        <p14:creationId xmlns:p14="http://schemas.microsoft.com/office/powerpoint/2010/main" val="1224064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7FD6CF-D274-4BA2-A0DB-34EE74F25A2B}"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6F189-651E-423E-8498-29768ED35BA6}" type="slidenum">
              <a:rPr lang="en-US" smtClean="0"/>
              <a:t>‹#›</a:t>
            </a:fld>
            <a:endParaRPr lang="en-US"/>
          </a:p>
        </p:txBody>
      </p:sp>
    </p:spTree>
    <p:extLst>
      <p:ext uri="{BB962C8B-B14F-4D97-AF65-F5344CB8AC3E}">
        <p14:creationId xmlns:p14="http://schemas.microsoft.com/office/powerpoint/2010/main" val="1427462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7FD6CF-D274-4BA2-A0DB-34EE74F25A2B}"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6F189-651E-423E-8498-29768ED35BA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22151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7FD6CF-D274-4BA2-A0DB-34EE74F25A2B}"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6F189-651E-423E-8498-29768ED35BA6}" type="slidenum">
              <a:rPr lang="en-US" smtClean="0"/>
              <a:t>‹#›</a:t>
            </a:fld>
            <a:endParaRPr lang="en-US"/>
          </a:p>
        </p:txBody>
      </p:sp>
    </p:spTree>
    <p:extLst>
      <p:ext uri="{BB962C8B-B14F-4D97-AF65-F5344CB8AC3E}">
        <p14:creationId xmlns:p14="http://schemas.microsoft.com/office/powerpoint/2010/main" val="1833850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7FD6CF-D274-4BA2-A0DB-34EE74F25A2B}"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6F189-651E-423E-8498-29768ED35BA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31245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7FD6CF-D274-4BA2-A0DB-34EE74F25A2B}"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6F189-651E-423E-8498-29768ED35BA6}" type="slidenum">
              <a:rPr lang="en-US" smtClean="0"/>
              <a:t>‹#›</a:t>
            </a:fld>
            <a:endParaRPr lang="en-US"/>
          </a:p>
        </p:txBody>
      </p:sp>
    </p:spTree>
    <p:extLst>
      <p:ext uri="{BB962C8B-B14F-4D97-AF65-F5344CB8AC3E}">
        <p14:creationId xmlns:p14="http://schemas.microsoft.com/office/powerpoint/2010/main" val="1298932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7FD6CF-D274-4BA2-A0DB-34EE74F25A2B}"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6F189-651E-423E-8498-29768ED35BA6}" type="slidenum">
              <a:rPr lang="en-US" smtClean="0"/>
              <a:t>‹#›</a:t>
            </a:fld>
            <a:endParaRPr lang="en-US"/>
          </a:p>
        </p:txBody>
      </p:sp>
    </p:spTree>
    <p:extLst>
      <p:ext uri="{BB962C8B-B14F-4D97-AF65-F5344CB8AC3E}">
        <p14:creationId xmlns:p14="http://schemas.microsoft.com/office/powerpoint/2010/main" val="1003465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7FD6CF-D274-4BA2-A0DB-34EE74F25A2B}"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6F189-651E-423E-8498-29768ED35BA6}" type="slidenum">
              <a:rPr lang="en-US" smtClean="0"/>
              <a:t>‹#›</a:t>
            </a:fld>
            <a:endParaRPr lang="en-US"/>
          </a:p>
        </p:txBody>
      </p:sp>
    </p:spTree>
    <p:extLst>
      <p:ext uri="{BB962C8B-B14F-4D97-AF65-F5344CB8AC3E}">
        <p14:creationId xmlns:p14="http://schemas.microsoft.com/office/powerpoint/2010/main" val="1647888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7FD6CF-D274-4BA2-A0DB-34EE74F25A2B}"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6F189-651E-423E-8498-29768ED35BA6}" type="slidenum">
              <a:rPr lang="en-US" smtClean="0"/>
              <a:t>‹#›</a:t>
            </a:fld>
            <a:endParaRPr lang="en-US"/>
          </a:p>
        </p:txBody>
      </p:sp>
    </p:spTree>
    <p:extLst>
      <p:ext uri="{BB962C8B-B14F-4D97-AF65-F5344CB8AC3E}">
        <p14:creationId xmlns:p14="http://schemas.microsoft.com/office/powerpoint/2010/main" val="1366077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7FD6CF-D274-4BA2-A0DB-34EE74F25A2B}"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6F189-651E-423E-8498-29768ED35BA6}" type="slidenum">
              <a:rPr lang="en-US" smtClean="0"/>
              <a:t>‹#›</a:t>
            </a:fld>
            <a:endParaRPr lang="en-US"/>
          </a:p>
        </p:txBody>
      </p:sp>
    </p:spTree>
    <p:extLst>
      <p:ext uri="{BB962C8B-B14F-4D97-AF65-F5344CB8AC3E}">
        <p14:creationId xmlns:p14="http://schemas.microsoft.com/office/powerpoint/2010/main" val="3512343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7FD6CF-D274-4BA2-A0DB-34EE74F25A2B}" type="datetimeFigureOut">
              <a:rPr lang="en-US" smtClean="0"/>
              <a:t>8/8/2022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A6F189-651E-423E-8498-29768ED35BA6}" type="slidenum">
              <a:rPr lang="en-US" smtClean="0"/>
              <a:t>‹#›</a:t>
            </a:fld>
            <a:endParaRPr lang="en-US"/>
          </a:p>
        </p:txBody>
      </p:sp>
    </p:spTree>
    <p:extLst>
      <p:ext uri="{BB962C8B-B14F-4D97-AF65-F5344CB8AC3E}">
        <p14:creationId xmlns:p14="http://schemas.microsoft.com/office/powerpoint/2010/main" val="2327603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7FD6CF-D274-4BA2-A0DB-34EE74F25A2B}" type="datetimeFigureOut">
              <a:rPr lang="en-US" smtClean="0"/>
              <a:t>8/8/2022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A6F189-651E-423E-8498-29768ED35BA6}" type="slidenum">
              <a:rPr lang="en-US" smtClean="0"/>
              <a:t>‹#›</a:t>
            </a:fld>
            <a:endParaRPr lang="en-US"/>
          </a:p>
        </p:txBody>
      </p:sp>
    </p:spTree>
    <p:extLst>
      <p:ext uri="{BB962C8B-B14F-4D97-AF65-F5344CB8AC3E}">
        <p14:creationId xmlns:p14="http://schemas.microsoft.com/office/powerpoint/2010/main" val="763539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7FD6CF-D274-4BA2-A0DB-34EE74F25A2B}" type="datetimeFigureOut">
              <a:rPr lang="en-US" smtClean="0"/>
              <a:t>8/8/2022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A6F189-651E-423E-8498-29768ED35BA6}" type="slidenum">
              <a:rPr lang="en-US" smtClean="0"/>
              <a:t>‹#›</a:t>
            </a:fld>
            <a:endParaRPr lang="en-US"/>
          </a:p>
        </p:txBody>
      </p:sp>
    </p:spTree>
    <p:extLst>
      <p:ext uri="{BB962C8B-B14F-4D97-AF65-F5344CB8AC3E}">
        <p14:creationId xmlns:p14="http://schemas.microsoft.com/office/powerpoint/2010/main" val="1950992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7FD6CF-D274-4BA2-A0DB-34EE74F25A2B}" type="datetimeFigureOut">
              <a:rPr lang="en-US" smtClean="0"/>
              <a:t>8/8/2022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A6F189-651E-423E-8498-29768ED35BA6}" type="slidenum">
              <a:rPr lang="en-US" smtClean="0"/>
              <a:t>‹#›</a:t>
            </a:fld>
            <a:endParaRPr lang="en-US"/>
          </a:p>
        </p:txBody>
      </p:sp>
    </p:spTree>
    <p:extLst>
      <p:ext uri="{BB962C8B-B14F-4D97-AF65-F5344CB8AC3E}">
        <p14:creationId xmlns:p14="http://schemas.microsoft.com/office/powerpoint/2010/main" val="3872115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7FD6CF-D274-4BA2-A0DB-34EE74F25A2B}" type="datetimeFigureOut">
              <a:rPr lang="en-US" smtClean="0"/>
              <a:t>8/8/2022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A6F189-651E-423E-8498-29768ED35BA6}" type="slidenum">
              <a:rPr lang="en-US" smtClean="0"/>
              <a:t>‹#›</a:t>
            </a:fld>
            <a:endParaRPr lang="en-US"/>
          </a:p>
        </p:txBody>
      </p:sp>
    </p:spTree>
    <p:extLst>
      <p:ext uri="{BB962C8B-B14F-4D97-AF65-F5344CB8AC3E}">
        <p14:creationId xmlns:p14="http://schemas.microsoft.com/office/powerpoint/2010/main" val="3211464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A6F189-651E-423E-8498-29768ED35BA6}" type="slidenum">
              <a:rPr lang="en-US" smtClean="0"/>
              <a:t>‹#›</a:t>
            </a:fld>
            <a:endParaRPr lang="en-US"/>
          </a:p>
        </p:txBody>
      </p:sp>
      <p:sp>
        <p:nvSpPr>
          <p:cNvPr id="5" name="Date Placeholder 4"/>
          <p:cNvSpPr>
            <a:spLocks noGrp="1"/>
          </p:cNvSpPr>
          <p:nvPr>
            <p:ph type="dt" sz="half" idx="10"/>
          </p:nvPr>
        </p:nvSpPr>
        <p:spPr/>
        <p:txBody>
          <a:bodyPr/>
          <a:lstStyle/>
          <a:p>
            <a:fld id="{6D7FD6CF-D274-4BA2-A0DB-34EE74F25A2B}" type="datetimeFigureOut">
              <a:rPr lang="en-US" smtClean="0"/>
              <a:t>8/8/2022</a:t>
            </a:fld>
            <a:endParaRPr lang="en-US"/>
          </a:p>
        </p:txBody>
      </p:sp>
    </p:spTree>
    <p:extLst>
      <p:ext uri="{BB962C8B-B14F-4D97-AF65-F5344CB8AC3E}">
        <p14:creationId xmlns:p14="http://schemas.microsoft.com/office/powerpoint/2010/main" val="2585096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D7FD6CF-D274-4BA2-A0DB-34EE74F25A2B}" type="datetimeFigureOut">
              <a:rPr lang="en-US" smtClean="0"/>
              <a:t>8/8/2022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0A6F189-651E-423E-8498-29768ED35BA6}" type="slidenum">
              <a:rPr lang="en-US" smtClean="0"/>
              <a:t>‹#›</a:t>
            </a:fld>
            <a:endParaRPr lang="en-US"/>
          </a:p>
        </p:txBody>
      </p:sp>
    </p:spTree>
    <p:extLst>
      <p:ext uri="{BB962C8B-B14F-4D97-AF65-F5344CB8AC3E}">
        <p14:creationId xmlns:p14="http://schemas.microsoft.com/office/powerpoint/2010/main" val="226202109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lumMod val="75000"/>
              <a:alpha val="88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4" name="Straight Connector 13">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Subtitle 2">
            <a:extLst>
              <a:ext uri="{FF2B5EF4-FFF2-40B4-BE49-F238E27FC236}">
                <a16:creationId xmlns:a16="http://schemas.microsoft.com/office/drawing/2014/main" id="{DEDDBBC9-768F-4FFB-92C8-B97B66D3A9A2}"/>
              </a:ext>
            </a:extLst>
          </p:cNvPr>
          <p:cNvSpPr>
            <a:spLocks noGrp="1"/>
          </p:cNvSpPr>
          <p:nvPr>
            <p:ph type="subTitle" idx="1"/>
          </p:nvPr>
        </p:nvSpPr>
        <p:spPr>
          <a:xfrm>
            <a:off x="1507067" y="3279573"/>
            <a:ext cx="7766936" cy="2058660"/>
          </a:xfrm>
        </p:spPr>
        <p:txBody>
          <a:bodyPr>
            <a:normAutofit fontScale="77500" lnSpcReduction="20000"/>
          </a:bodyPr>
          <a:lstStyle/>
          <a:p>
            <a:pPr algn="just"/>
            <a:r>
              <a:rPr lang="en-US" b="1" dirty="0"/>
              <a:t>Prepared by: </a:t>
            </a:r>
          </a:p>
          <a:p>
            <a:pPr algn="just"/>
            <a:r>
              <a:rPr lang="en-US" dirty="0"/>
              <a:t>		</a:t>
            </a:r>
            <a:r>
              <a:rPr lang="en-US" dirty="0" err="1"/>
              <a:t>Dhrumil</a:t>
            </a:r>
            <a:r>
              <a:rPr lang="en-US" dirty="0"/>
              <a:t> Mehta</a:t>
            </a:r>
          </a:p>
          <a:p>
            <a:pPr algn="just"/>
            <a:r>
              <a:rPr lang="en-US" dirty="0"/>
              <a:t>		</a:t>
            </a:r>
            <a:r>
              <a:rPr lang="en-US" dirty="0" err="1"/>
              <a:t>Shrey</a:t>
            </a:r>
            <a:r>
              <a:rPr lang="en-US" dirty="0"/>
              <a:t> Goel</a:t>
            </a:r>
          </a:p>
          <a:p>
            <a:pPr algn="just"/>
            <a:r>
              <a:rPr lang="en-US" dirty="0"/>
              <a:t>		Himanshu Rajput</a:t>
            </a:r>
          </a:p>
          <a:p>
            <a:pPr algn="just"/>
            <a:r>
              <a:rPr lang="en-US" dirty="0"/>
              <a:t>		Rahul </a:t>
            </a:r>
            <a:r>
              <a:rPr lang="en-US" dirty="0" err="1"/>
              <a:t>Bakawat</a:t>
            </a:r>
            <a:endParaRPr lang="en-US" dirty="0"/>
          </a:p>
          <a:p>
            <a:pPr algn="just"/>
            <a:r>
              <a:rPr lang="en-US" dirty="0"/>
              <a:t>		Dharmraj Chauhan </a:t>
            </a:r>
          </a:p>
          <a:p>
            <a:pPr algn="just"/>
            <a:r>
              <a:rPr lang="en-US" dirty="0"/>
              <a:t>		</a:t>
            </a:r>
            <a:r>
              <a:rPr lang="en-US" dirty="0" err="1"/>
              <a:t>Divyrajsinh</a:t>
            </a:r>
            <a:r>
              <a:rPr lang="en-US" dirty="0"/>
              <a:t> Rana</a:t>
            </a:r>
          </a:p>
        </p:txBody>
      </p:sp>
      <p:sp>
        <p:nvSpPr>
          <p:cNvPr id="2" name="Title 1">
            <a:extLst>
              <a:ext uri="{FF2B5EF4-FFF2-40B4-BE49-F238E27FC236}">
                <a16:creationId xmlns:a16="http://schemas.microsoft.com/office/drawing/2014/main" id="{E35FD20B-B2AF-4E3B-9E02-6EFE05EDD302}"/>
              </a:ext>
            </a:extLst>
          </p:cNvPr>
          <p:cNvSpPr>
            <a:spLocks noGrp="1"/>
          </p:cNvSpPr>
          <p:nvPr>
            <p:ph type="ctrTitle"/>
          </p:nvPr>
        </p:nvSpPr>
        <p:spPr>
          <a:xfrm>
            <a:off x="1507067" y="748507"/>
            <a:ext cx="7766936" cy="2184400"/>
          </a:xfrm>
        </p:spPr>
        <p:txBody>
          <a:bodyPr>
            <a:normAutofit/>
          </a:bodyPr>
          <a:lstStyle/>
          <a:p>
            <a:pPr algn="ctr"/>
            <a:r>
              <a:rPr lang="en-US" dirty="0"/>
              <a:t>Structures </a:t>
            </a:r>
            <a:r>
              <a:rPr lang="en-US"/>
              <a:t>in C</a:t>
            </a:r>
            <a:endParaRPr lang="en-US" dirty="0"/>
          </a:p>
        </p:txBody>
      </p:sp>
      <p:sp>
        <p:nvSpPr>
          <p:cNvPr id="18"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70688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19750-1F91-48B5-8958-8D2E9597E3A2}"/>
              </a:ext>
            </a:extLst>
          </p:cNvPr>
          <p:cNvSpPr>
            <a:spLocks noGrp="1"/>
          </p:cNvSpPr>
          <p:nvPr>
            <p:ph type="title"/>
          </p:nvPr>
        </p:nvSpPr>
        <p:spPr>
          <a:xfrm>
            <a:off x="6848475" y="1257300"/>
            <a:ext cx="1730202" cy="1320800"/>
          </a:xfrm>
        </p:spPr>
        <p:txBody>
          <a:bodyPr/>
          <a:lstStyle/>
          <a:p>
            <a:r>
              <a:rPr lang="en-US" dirty="0"/>
              <a:t>Call by</a:t>
            </a:r>
            <a:br>
              <a:rPr lang="en-US" dirty="0"/>
            </a:br>
            <a:r>
              <a:rPr lang="en-US" dirty="0"/>
              <a:t>Value</a:t>
            </a:r>
          </a:p>
        </p:txBody>
      </p:sp>
      <p:pic>
        <p:nvPicPr>
          <p:cNvPr id="4" name="Content Placeholder 4">
            <a:extLst>
              <a:ext uri="{FF2B5EF4-FFF2-40B4-BE49-F238E27FC236}">
                <a16:creationId xmlns:a16="http://schemas.microsoft.com/office/drawing/2014/main" id="{FF41B7AD-DB18-40D9-96DA-47DE24F5C627}"/>
              </a:ext>
            </a:extLst>
          </p:cNvPr>
          <p:cNvPicPr>
            <a:picLocks noGrp="1" noChangeAspect="1"/>
          </p:cNvPicPr>
          <p:nvPr>
            <p:ph idx="1"/>
          </p:nvPr>
        </p:nvPicPr>
        <p:blipFill>
          <a:blip r:embed="rId2"/>
          <a:stretch>
            <a:fillRect/>
          </a:stretch>
        </p:blipFill>
        <p:spPr>
          <a:xfrm>
            <a:off x="476250" y="448434"/>
            <a:ext cx="5619750" cy="6100345"/>
          </a:xfrm>
          <a:prstGeom prst="rect">
            <a:avLst/>
          </a:prstGeom>
        </p:spPr>
      </p:pic>
      <p:pic>
        <p:nvPicPr>
          <p:cNvPr id="5" name="Content Placeholder 4">
            <a:extLst>
              <a:ext uri="{FF2B5EF4-FFF2-40B4-BE49-F238E27FC236}">
                <a16:creationId xmlns:a16="http://schemas.microsoft.com/office/drawing/2014/main" id="{29723F56-97A1-4416-8E8C-86E746F1E6C1}"/>
              </a:ext>
            </a:extLst>
          </p:cNvPr>
          <p:cNvPicPr>
            <a:picLocks noChangeAspect="1"/>
          </p:cNvPicPr>
          <p:nvPr/>
        </p:nvPicPr>
        <p:blipFill>
          <a:blip r:embed="rId3"/>
          <a:stretch>
            <a:fillRect/>
          </a:stretch>
        </p:blipFill>
        <p:spPr>
          <a:xfrm>
            <a:off x="6170476" y="3752849"/>
            <a:ext cx="5292332" cy="2031653"/>
          </a:xfrm>
          <a:prstGeom prst="rect">
            <a:avLst/>
          </a:prstGeom>
        </p:spPr>
      </p:pic>
    </p:spTree>
    <p:extLst>
      <p:ext uri="{BB962C8B-B14F-4D97-AF65-F5344CB8AC3E}">
        <p14:creationId xmlns:p14="http://schemas.microsoft.com/office/powerpoint/2010/main" val="1141190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19750-1F91-48B5-8958-8D2E9597E3A2}"/>
              </a:ext>
            </a:extLst>
          </p:cNvPr>
          <p:cNvSpPr>
            <a:spLocks noGrp="1"/>
          </p:cNvSpPr>
          <p:nvPr>
            <p:ph type="title"/>
          </p:nvPr>
        </p:nvSpPr>
        <p:spPr>
          <a:xfrm>
            <a:off x="6392414" y="1605280"/>
            <a:ext cx="3023827" cy="1320800"/>
          </a:xfrm>
        </p:spPr>
        <p:txBody>
          <a:bodyPr/>
          <a:lstStyle/>
          <a:p>
            <a:r>
              <a:rPr lang="en-US" sz="3600" kern="1200" dirty="0">
                <a:latin typeface="+mj-lt"/>
                <a:ea typeface="+mj-ea"/>
                <a:cs typeface="+mj-cs"/>
              </a:rPr>
              <a:t>Call by </a:t>
            </a:r>
            <a:br>
              <a:rPr lang="en-US" sz="3600" kern="1200" dirty="0">
                <a:latin typeface="+mj-lt"/>
                <a:ea typeface="+mj-ea"/>
                <a:cs typeface="+mj-cs"/>
              </a:rPr>
            </a:br>
            <a:r>
              <a:rPr lang="en-US" sz="3600" kern="1200" dirty="0">
                <a:latin typeface="+mj-lt"/>
                <a:ea typeface="+mj-ea"/>
                <a:cs typeface="+mj-cs"/>
              </a:rPr>
              <a:t>Reference</a:t>
            </a:r>
            <a:endParaRPr lang="en-US" dirty="0"/>
          </a:p>
        </p:txBody>
      </p:sp>
      <p:pic>
        <p:nvPicPr>
          <p:cNvPr id="4" name="Content Placeholder 6">
            <a:extLst>
              <a:ext uri="{FF2B5EF4-FFF2-40B4-BE49-F238E27FC236}">
                <a16:creationId xmlns:a16="http://schemas.microsoft.com/office/drawing/2014/main" id="{AEB7EE3C-6E9E-4A8F-82BA-E0A1B2034DC2}"/>
              </a:ext>
            </a:extLst>
          </p:cNvPr>
          <p:cNvPicPr>
            <a:picLocks noGrp="1" noChangeAspect="1"/>
          </p:cNvPicPr>
          <p:nvPr>
            <p:ph idx="1"/>
          </p:nvPr>
        </p:nvPicPr>
        <p:blipFill>
          <a:blip r:embed="rId2"/>
          <a:stretch>
            <a:fillRect/>
          </a:stretch>
        </p:blipFill>
        <p:spPr>
          <a:xfrm>
            <a:off x="677334" y="552451"/>
            <a:ext cx="5298357" cy="5427444"/>
          </a:xfrm>
          <a:prstGeom prst="rect">
            <a:avLst/>
          </a:prstGeom>
        </p:spPr>
      </p:pic>
      <p:pic>
        <p:nvPicPr>
          <p:cNvPr id="5" name="Content Placeholder 4" descr="Text&#10;&#10;Description automatically generated">
            <a:extLst>
              <a:ext uri="{FF2B5EF4-FFF2-40B4-BE49-F238E27FC236}">
                <a16:creationId xmlns:a16="http://schemas.microsoft.com/office/drawing/2014/main" id="{2B82A82F-F44D-434B-8F07-C0E084D2AE18}"/>
              </a:ext>
            </a:extLst>
          </p:cNvPr>
          <p:cNvPicPr>
            <a:picLocks noChangeAspect="1"/>
          </p:cNvPicPr>
          <p:nvPr/>
        </p:nvPicPr>
        <p:blipFill>
          <a:blip r:embed="rId3"/>
          <a:stretch>
            <a:fillRect/>
          </a:stretch>
        </p:blipFill>
        <p:spPr>
          <a:xfrm>
            <a:off x="6250175" y="3931920"/>
            <a:ext cx="5298357" cy="2047974"/>
          </a:xfrm>
          <a:prstGeom prst="rect">
            <a:avLst/>
          </a:prstGeom>
        </p:spPr>
      </p:pic>
    </p:spTree>
    <p:extLst>
      <p:ext uri="{BB962C8B-B14F-4D97-AF65-F5344CB8AC3E}">
        <p14:creationId xmlns:p14="http://schemas.microsoft.com/office/powerpoint/2010/main" val="3829693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A0887-6DE5-4034-8BC5-3E179B816D24}"/>
              </a:ext>
            </a:extLst>
          </p:cNvPr>
          <p:cNvSpPr>
            <a:spLocks noGrp="1"/>
          </p:cNvSpPr>
          <p:nvPr>
            <p:ph type="title"/>
          </p:nvPr>
        </p:nvSpPr>
        <p:spPr/>
        <p:txBody>
          <a:bodyPr/>
          <a:lstStyle/>
          <a:p>
            <a:r>
              <a:rPr lang="en-US" dirty="0"/>
              <a:t>Structure Padding</a:t>
            </a:r>
          </a:p>
        </p:txBody>
      </p:sp>
      <p:sp>
        <p:nvSpPr>
          <p:cNvPr id="3" name="Content Placeholder 2">
            <a:extLst>
              <a:ext uri="{FF2B5EF4-FFF2-40B4-BE49-F238E27FC236}">
                <a16:creationId xmlns:a16="http://schemas.microsoft.com/office/drawing/2014/main" id="{ECD4CD7D-0E94-458B-B759-6A3724223F6D}"/>
              </a:ext>
            </a:extLst>
          </p:cNvPr>
          <p:cNvSpPr>
            <a:spLocks noGrp="1"/>
          </p:cNvSpPr>
          <p:nvPr>
            <p:ph idx="1"/>
          </p:nvPr>
        </p:nvSpPr>
        <p:spPr/>
        <p:txBody>
          <a:bodyPr/>
          <a:lstStyle/>
          <a:p>
            <a:r>
              <a:rPr lang="en-US" dirty="0"/>
              <a:t>CPU can read only one word at a time.</a:t>
            </a:r>
          </a:p>
          <a:p>
            <a:r>
              <a:rPr lang="en-US" dirty="0"/>
              <a:t>4 bytes for 32-bit compiler and 8 bytes for 64-bit compiler.</a:t>
            </a:r>
          </a:p>
          <a:p>
            <a:r>
              <a:rPr lang="en-US" dirty="0"/>
              <a:t>So if the size is suppose 6 bytes of structure then it will need 2 cycles to complete that. So to save that mix-up Padding is used.</a:t>
            </a:r>
          </a:p>
          <a:p>
            <a:endParaRPr lang="en-US" dirty="0"/>
          </a:p>
        </p:txBody>
      </p:sp>
    </p:spTree>
    <p:extLst>
      <p:ext uri="{BB962C8B-B14F-4D97-AF65-F5344CB8AC3E}">
        <p14:creationId xmlns:p14="http://schemas.microsoft.com/office/powerpoint/2010/main" val="692689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6B1B7-CCFA-4025-ADBD-7F35AE0A618C}"/>
              </a:ext>
            </a:extLst>
          </p:cNvPr>
          <p:cNvSpPr>
            <a:spLocks noGrp="1"/>
          </p:cNvSpPr>
          <p:nvPr>
            <p:ph type="title"/>
          </p:nvPr>
        </p:nvSpPr>
        <p:spPr/>
        <p:txBody>
          <a:bodyPr/>
          <a:lstStyle/>
          <a:p>
            <a:r>
              <a:rPr lang="en-US" dirty="0"/>
              <a:t>Structure padding</a:t>
            </a:r>
            <a:br>
              <a:rPr lang="en-US" dirty="0"/>
            </a:br>
            <a:endParaRPr lang="en-US" dirty="0"/>
          </a:p>
        </p:txBody>
      </p:sp>
      <p:pic>
        <p:nvPicPr>
          <p:cNvPr id="5" name="Content Placeholder 4">
            <a:extLst>
              <a:ext uri="{FF2B5EF4-FFF2-40B4-BE49-F238E27FC236}">
                <a16:creationId xmlns:a16="http://schemas.microsoft.com/office/drawing/2014/main" id="{3247A996-EFB5-48FF-805C-C712F1BD2F49}"/>
              </a:ext>
            </a:extLst>
          </p:cNvPr>
          <p:cNvPicPr>
            <a:picLocks noGrp="1" noChangeAspect="1"/>
          </p:cNvPicPr>
          <p:nvPr>
            <p:ph idx="1"/>
          </p:nvPr>
        </p:nvPicPr>
        <p:blipFill>
          <a:blip r:embed="rId2"/>
          <a:stretch>
            <a:fillRect/>
          </a:stretch>
        </p:blipFill>
        <p:spPr>
          <a:xfrm>
            <a:off x="1090864" y="2160588"/>
            <a:ext cx="7770309" cy="3881437"/>
          </a:xfrm>
        </p:spPr>
      </p:pic>
      <p:sp>
        <p:nvSpPr>
          <p:cNvPr id="6" name="Title 1">
            <a:extLst>
              <a:ext uri="{FF2B5EF4-FFF2-40B4-BE49-F238E27FC236}">
                <a16:creationId xmlns:a16="http://schemas.microsoft.com/office/drawing/2014/main" id="{F39A2003-BD90-4D7B-BCE3-390D93E1CB90}"/>
              </a:ext>
            </a:extLst>
          </p:cNvPr>
          <p:cNvSpPr txBox="1">
            <a:spLocks/>
          </p:cNvSpPr>
          <p:nvPr/>
        </p:nvSpPr>
        <p:spPr>
          <a:xfrm>
            <a:off x="7200689" y="2576830"/>
            <a:ext cx="2838661"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4bytes-32bit machine</a:t>
            </a:r>
          </a:p>
          <a:p>
            <a:r>
              <a:rPr lang="en-US" sz="1800" dirty="0"/>
              <a:t>8bytes-64bit machine</a:t>
            </a:r>
          </a:p>
        </p:txBody>
      </p:sp>
    </p:spTree>
    <p:extLst>
      <p:ext uri="{BB962C8B-B14F-4D97-AF65-F5344CB8AC3E}">
        <p14:creationId xmlns:p14="http://schemas.microsoft.com/office/powerpoint/2010/main" val="2550743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14B98-7BD6-43BB-876E-A97A79EBA872}"/>
              </a:ext>
            </a:extLst>
          </p:cNvPr>
          <p:cNvSpPr>
            <a:spLocks noGrp="1"/>
          </p:cNvSpPr>
          <p:nvPr>
            <p:ph type="title"/>
          </p:nvPr>
        </p:nvSpPr>
        <p:spPr/>
        <p:txBody>
          <a:bodyPr/>
          <a:lstStyle/>
          <a:p>
            <a:r>
              <a:rPr lang="en-US" dirty="0"/>
              <a:t>Structure packing</a:t>
            </a:r>
          </a:p>
        </p:txBody>
      </p:sp>
      <p:sp>
        <p:nvSpPr>
          <p:cNvPr id="3" name="Content Placeholder 2">
            <a:extLst>
              <a:ext uri="{FF2B5EF4-FFF2-40B4-BE49-F238E27FC236}">
                <a16:creationId xmlns:a16="http://schemas.microsoft.com/office/drawing/2014/main" id="{18E3F24C-394C-46E1-A440-BEB1FF99A5E9}"/>
              </a:ext>
            </a:extLst>
          </p:cNvPr>
          <p:cNvSpPr>
            <a:spLocks noGrp="1"/>
          </p:cNvSpPr>
          <p:nvPr>
            <p:ph idx="1"/>
          </p:nvPr>
        </p:nvSpPr>
        <p:spPr/>
        <p:txBody>
          <a:bodyPr/>
          <a:lstStyle/>
          <a:p>
            <a:r>
              <a:rPr lang="en-US" dirty="0"/>
              <a:t>Sometimes memory gets wasted even though it is being allocated there comes the concept known as structure packing which prevents compiler from doing padding meaning it removes the unallocated space allocated by structure.</a:t>
            </a:r>
          </a:p>
          <a:p>
            <a:r>
              <a:rPr lang="en-US" dirty="0"/>
              <a:t>#pragma pack(1) is used to pack structure.</a:t>
            </a:r>
          </a:p>
          <a:p>
            <a:endParaRPr lang="en-US" dirty="0"/>
          </a:p>
        </p:txBody>
      </p:sp>
    </p:spTree>
    <p:extLst>
      <p:ext uri="{BB962C8B-B14F-4D97-AF65-F5344CB8AC3E}">
        <p14:creationId xmlns:p14="http://schemas.microsoft.com/office/powerpoint/2010/main" val="2417163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AD5FF-04EA-417C-878B-D1262923A3EA}"/>
              </a:ext>
            </a:extLst>
          </p:cNvPr>
          <p:cNvSpPr>
            <a:spLocks noGrp="1"/>
          </p:cNvSpPr>
          <p:nvPr>
            <p:ph type="title"/>
          </p:nvPr>
        </p:nvSpPr>
        <p:spPr/>
        <p:txBody>
          <a:bodyPr/>
          <a:lstStyle/>
          <a:p>
            <a:r>
              <a:rPr lang="en-US" dirty="0"/>
              <a:t>Bit Field</a:t>
            </a:r>
          </a:p>
        </p:txBody>
      </p:sp>
      <p:sp>
        <p:nvSpPr>
          <p:cNvPr id="3" name="Content Placeholder 2">
            <a:extLst>
              <a:ext uri="{FF2B5EF4-FFF2-40B4-BE49-F238E27FC236}">
                <a16:creationId xmlns:a16="http://schemas.microsoft.com/office/drawing/2014/main" id="{09F671D6-47D0-4E84-8EBF-BF0466AA10AC}"/>
              </a:ext>
            </a:extLst>
          </p:cNvPr>
          <p:cNvSpPr>
            <a:spLocks noGrp="1"/>
          </p:cNvSpPr>
          <p:nvPr>
            <p:ph idx="1"/>
          </p:nvPr>
        </p:nvSpPr>
        <p:spPr/>
        <p:txBody>
          <a:bodyPr/>
          <a:lstStyle/>
          <a:p>
            <a:r>
              <a:rPr lang="en-US" dirty="0"/>
              <a:t>Enables access to several bits in c for structure.</a:t>
            </a:r>
          </a:p>
          <a:p>
            <a:r>
              <a:rPr lang="en-US" dirty="0"/>
              <a:t>Using this fields, it gives access for reading and writing without affecting other bits</a:t>
            </a:r>
          </a:p>
          <a:p>
            <a:r>
              <a:rPr lang="en-US" dirty="0"/>
              <a:t>Allows to work with data which is smaller than 1 byte and helpful for addressing memory space.</a:t>
            </a:r>
          </a:p>
          <a:p>
            <a:r>
              <a:rPr lang="en-US" dirty="0"/>
              <a:t>Helps with memory optimization</a:t>
            </a:r>
          </a:p>
        </p:txBody>
      </p:sp>
    </p:spTree>
    <p:extLst>
      <p:ext uri="{BB962C8B-B14F-4D97-AF65-F5344CB8AC3E}">
        <p14:creationId xmlns:p14="http://schemas.microsoft.com/office/powerpoint/2010/main" val="21973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B74C88E-25BB-484E-84FA-8EAC8D3D6E6E}"/>
              </a:ext>
            </a:extLst>
          </p:cNvPr>
          <p:cNvPicPr>
            <a:picLocks noGrp="1" noChangeAspect="1"/>
          </p:cNvPicPr>
          <p:nvPr>
            <p:ph idx="1"/>
          </p:nvPr>
        </p:nvPicPr>
        <p:blipFill>
          <a:blip r:embed="rId2"/>
          <a:stretch>
            <a:fillRect/>
          </a:stretch>
        </p:blipFill>
        <p:spPr>
          <a:xfrm>
            <a:off x="555752" y="626255"/>
            <a:ext cx="5705563" cy="5542069"/>
          </a:xfrm>
        </p:spPr>
      </p:pic>
      <p:pic>
        <p:nvPicPr>
          <p:cNvPr id="7" name="Picture 6">
            <a:extLst>
              <a:ext uri="{FF2B5EF4-FFF2-40B4-BE49-F238E27FC236}">
                <a16:creationId xmlns:a16="http://schemas.microsoft.com/office/drawing/2014/main" id="{C571D212-9B2E-49AC-ADE1-1FB5BBA64F53}"/>
              </a:ext>
            </a:extLst>
          </p:cNvPr>
          <p:cNvPicPr>
            <a:picLocks noChangeAspect="1"/>
          </p:cNvPicPr>
          <p:nvPr/>
        </p:nvPicPr>
        <p:blipFill>
          <a:blip r:embed="rId3"/>
          <a:stretch>
            <a:fillRect/>
          </a:stretch>
        </p:blipFill>
        <p:spPr>
          <a:xfrm>
            <a:off x="6658540" y="605724"/>
            <a:ext cx="3400425" cy="5562600"/>
          </a:xfrm>
          <a:prstGeom prst="rect">
            <a:avLst/>
          </a:prstGeom>
        </p:spPr>
      </p:pic>
    </p:spTree>
    <p:extLst>
      <p:ext uri="{BB962C8B-B14F-4D97-AF65-F5344CB8AC3E}">
        <p14:creationId xmlns:p14="http://schemas.microsoft.com/office/powerpoint/2010/main" val="2986851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CF7BA-08BB-467D-8F04-EE637724DF27}"/>
              </a:ext>
            </a:extLst>
          </p:cNvPr>
          <p:cNvSpPr>
            <a:spLocks noGrp="1"/>
          </p:cNvSpPr>
          <p:nvPr>
            <p:ph type="title"/>
          </p:nvPr>
        </p:nvSpPr>
        <p:spPr/>
        <p:txBody>
          <a:bodyPr/>
          <a:lstStyle/>
          <a:p>
            <a:r>
              <a:rPr lang="en-US" dirty="0"/>
              <a:t>Writing and reading raw data</a:t>
            </a:r>
          </a:p>
        </p:txBody>
      </p:sp>
      <p:sp>
        <p:nvSpPr>
          <p:cNvPr id="3" name="Content Placeholder 2">
            <a:extLst>
              <a:ext uri="{FF2B5EF4-FFF2-40B4-BE49-F238E27FC236}">
                <a16:creationId xmlns:a16="http://schemas.microsoft.com/office/drawing/2014/main" id="{B902F995-3F6A-42C6-935F-53E57D43656A}"/>
              </a:ext>
            </a:extLst>
          </p:cNvPr>
          <p:cNvSpPr>
            <a:spLocks noGrp="1"/>
          </p:cNvSpPr>
          <p:nvPr>
            <p:ph idx="1"/>
          </p:nvPr>
        </p:nvSpPr>
        <p:spPr/>
        <p:txBody>
          <a:bodyPr>
            <a:normAutofit lnSpcReduction="10000"/>
          </a:bodyPr>
          <a:lstStyle/>
          <a:p>
            <a:r>
              <a:rPr lang="en-US" sz="2800" dirty="0">
                <a:latin typeface="Cambria" panose="02040503050406030204" pitchFamily="18" charset="0"/>
                <a:ea typeface="Cambria" panose="02040503050406030204" pitchFamily="18" charset="0"/>
              </a:rPr>
              <a:t>Structures are most helpful when it comes to read and write raw data. Writing raw data contents using structure, </a:t>
            </a:r>
            <a:r>
              <a:rPr lang="en-US" sz="2800" dirty="0" err="1">
                <a:latin typeface="Cambria" panose="02040503050406030204" pitchFamily="18" charset="0"/>
                <a:ea typeface="Cambria" panose="02040503050406030204" pitchFamily="18" charset="0"/>
              </a:rPr>
              <a:t>fwrite</a:t>
            </a:r>
            <a:r>
              <a:rPr lang="en-US" sz="2800" dirty="0">
                <a:latin typeface="Cambria" panose="02040503050406030204" pitchFamily="18" charset="0"/>
                <a:ea typeface="Cambria" panose="02040503050406030204" pitchFamily="18" charset="0"/>
              </a:rPr>
              <a:t>() is to used that means here, to create a text file use </a:t>
            </a:r>
            <a:r>
              <a:rPr lang="en-US" sz="2800" dirty="0" err="1">
                <a:latin typeface="Cambria" panose="02040503050406030204" pitchFamily="18" charset="0"/>
                <a:ea typeface="Cambria" panose="02040503050406030204" pitchFamily="18" charset="0"/>
              </a:rPr>
              <a:t>fopen</a:t>
            </a:r>
            <a:r>
              <a:rPr lang="en-US" sz="2800" dirty="0">
                <a:latin typeface="Cambria" panose="02040503050406030204" pitchFamily="18" charset="0"/>
                <a:ea typeface="Cambria" panose="02040503050406030204" pitchFamily="18" charset="0"/>
              </a:rPr>
              <a:t>() and if in case it fails that means the file is unreadable only when (</a:t>
            </a:r>
            <a:r>
              <a:rPr lang="en-US" sz="2800" dirty="0" err="1">
                <a:latin typeface="Cambria" panose="02040503050406030204" pitchFamily="18" charset="0"/>
                <a:ea typeface="Cambria" panose="02040503050406030204" pitchFamily="18" charset="0"/>
              </a:rPr>
              <a:t>fh</a:t>
            </a:r>
            <a:r>
              <a:rPr lang="en-US" sz="2800" dirty="0">
                <a:latin typeface="Cambria" panose="02040503050406030204" pitchFamily="18" charset="0"/>
                <a:ea typeface="Cambria" panose="02040503050406030204" pitchFamily="18" charset="0"/>
              </a:rPr>
              <a:t> = NULL).Here it is used to write or update contents in a file</a:t>
            </a:r>
          </a:p>
          <a:p>
            <a:r>
              <a:rPr lang="en-US" sz="2800" dirty="0">
                <a:latin typeface="Cambria" panose="02040503050406030204" pitchFamily="18" charset="0"/>
                <a:ea typeface="Cambria" panose="02040503050406030204" pitchFamily="18" charset="0"/>
              </a:rPr>
              <a:t>Reading file is just similar to writing raw data. </a:t>
            </a:r>
            <a:r>
              <a:rPr lang="en-US" sz="2800" dirty="0" err="1">
                <a:latin typeface="Cambria" panose="02040503050406030204" pitchFamily="18" charset="0"/>
                <a:ea typeface="Cambria" panose="02040503050406030204" pitchFamily="18" charset="0"/>
              </a:rPr>
              <a:t>fread</a:t>
            </a:r>
            <a:r>
              <a:rPr lang="en-US" sz="2800" dirty="0">
                <a:latin typeface="Cambria" panose="02040503050406030204" pitchFamily="18" charset="0"/>
                <a:ea typeface="Cambria" panose="02040503050406030204" pitchFamily="18" charset="0"/>
              </a:rPr>
              <a:t>() is used to read the contents from the file.</a:t>
            </a:r>
          </a:p>
        </p:txBody>
      </p:sp>
    </p:spTree>
    <p:extLst>
      <p:ext uri="{BB962C8B-B14F-4D97-AF65-F5344CB8AC3E}">
        <p14:creationId xmlns:p14="http://schemas.microsoft.com/office/powerpoint/2010/main" val="1958094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2D18F-D536-47FD-822F-3234A0AFD2DA}"/>
              </a:ext>
            </a:extLst>
          </p:cNvPr>
          <p:cNvSpPr>
            <a:spLocks noGrp="1"/>
          </p:cNvSpPr>
          <p:nvPr>
            <p:ph type="title"/>
          </p:nvPr>
        </p:nvSpPr>
        <p:spPr/>
        <p:txBody>
          <a:bodyPr/>
          <a:lstStyle/>
          <a:p>
            <a:r>
              <a:rPr lang="en-US" dirty="0"/>
              <a:t>Writing raw data example</a:t>
            </a:r>
          </a:p>
        </p:txBody>
      </p:sp>
      <p:pic>
        <p:nvPicPr>
          <p:cNvPr id="5" name="Content Placeholder 4">
            <a:extLst>
              <a:ext uri="{FF2B5EF4-FFF2-40B4-BE49-F238E27FC236}">
                <a16:creationId xmlns:a16="http://schemas.microsoft.com/office/drawing/2014/main" id="{195AC5C3-0A03-4183-A253-876944FB0C39}"/>
              </a:ext>
            </a:extLst>
          </p:cNvPr>
          <p:cNvPicPr>
            <a:picLocks noGrp="1" noChangeAspect="1"/>
          </p:cNvPicPr>
          <p:nvPr>
            <p:ph idx="1"/>
          </p:nvPr>
        </p:nvPicPr>
        <p:blipFill>
          <a:blip r:embed="rId2"/>
          <a:stretch>
            <a:fillRect/>
          </a:stretch>
        </p:blipFill>
        <p:spPr>
          <a:xfrm>
            <a:off x="770131" y="1354369"/>
            <a:ext cx="6113554" cy="4995060"/>
          </a:xfrm>
        </p:spPr>
      </p:pic>
    </p:spTree>
    <p:extLst>
      <p:ext uri="{BB962C8B-B14F-4D97-AF65-F5344CB8AC3E}">
        <p14:creationId xmlns:p14="http://schemas.microsoft.com/office/powerpoint/2010/main" val="3637455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2676F-7A97-4B14-9482-326DE9C17FDB}"/>
              </a:ext>
            </a:extLst>
          </p:cNvPr>
          <p:cNvSpPr>
            <a:spLocks noGrp="1"/>
          </p:cNvSpPr>
          <p:nvPr>
            <p:ph type="title"/>
          </p:nvPr>
        </p:nvSpPr>
        <p:spPr>
          <a:xfrm>
            <a:off x="677334" y="609600"/>
            <a:ext cx="8596668" cy="742950"/>
          </a:xfrm>
        </p:spPr>
        <p:txBody>
          <a:bodyPr/>
          <a:lstStyle/>
          <a:p>
            <a:r>
              <a:rPr lang="en-US" dirty="0"/>
              <a:t>Reading raw data example</a:t>
            </a:r>
          </a:p>
        </p:txBody>
      </p:sp>
      <p:pic>
        <p:nvPicPr>
          <p:cNvPr id="5" name="Content Placeholder 4">
            <a:extLst>
              <a:ext uri="{FF2B5EF4-FFF2-40B4-BE49-F238E27FC236}">
                <a16:creationId xmlns:a16="http://schemas.microsoft.com/office/drawing/2014/main" id="{F5D03256-F713-42B5-95B8-2BA737555A64}"/>
              </a:ext>
            </a:extLst>
          </p:cNvPr>
          <p:cNvPicPr>
            <a:picLocks noGrp="1" noChangeAspect="1"/>
          </p:cNvPicPr>
          <p:nvPr>
            <p:ph idx="1"/>
          </p:nvPr>
        </p:nvPicPr>
        <p:blipFill>
          <a:blip r:embed="rId2"/>
          <a:stretch>
            <a:fillRect/>
          </a:stretch>
        </p:blipFill>
        <p:spPr>
          <a:xfrm>
            <a:off x="677334" y="1352550"/>
            <a:ext cx="6255253" cy="4603750"/>
          </a:xfrm>
        </p:spPr>
      </p:pic>
    </p:spTree>
    <p:extLst>
      <p:ext uri="{BB962C8B-B14F-4D97-AF65-F5344CB8AC3E}">
        <p14:creationId xmlns:p14="http://schemas.microsoft.com/office/powerpoint/2010/main" val="4215364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FB5E5-5FEA-4D4C-8C9A-98F814148505}"/>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FDDC524A-D53B-4841-8606-E94D29DBB47A}"/>
              </a:ext>
            </a:extLst>
          </p:cNvPr>
          <p:cNvSpPr>
            <a:spLocks noGrp="1"/>
          </p:cNvSpPr>
          <p:nvPr>
            <p:ph idx="1"/>
          </p:nvPr>
        </p:nvSpPr>
        <p:spPr>
          <a:xfrm>
            <a:off x="677334" y="1930400"/>
            <a:ext cx="8596668" cy="3880773"/>
          </a:xfrm>
        </p:spPr>
        <p:txBody>
          <a:bodyPr>
            <a:normAutofit lnSpcReduction="10000"/>
          </a:bodyPr>
          <a:lstStyle/>
          <a:p>
            <a:r>
              <a:rPr lang="en-US" dirty="0"/>
              <a:t>Creating a structure</a:t>
            </a:r>
          </a:p>
          <a:p>
            <a:r>
              <a:rPr lang="en-US" dirty="0"/>
              <a:t>Array of structures</a:t>
            </a:r>
          </a:p>
          <a:p>
            <a:r>
              <a:rPr lang="en-US" dirty="0"/>
              <a:t>Nesting structures</a:t>
            </a:r>
          </a:p>
          <a:p>
            <a:r>
              <a:rPr lang="en-US" dirty="0"/>
              <a:t>Pointers</a:t>
            </a:r>
          </a:p>
          <a:p>
            <a:r>
              <a:rPr lang="en-US" dirty="0"/>
              <a:t>Array with pointers</a:t>
            </a:r>
          </a:p>
          <a:p>
            <a:r>
              <a:rPr lang="en-US" dirty="0"/>
              <a:t>Pointers in structures</a:t>
            </a:r>
          </a:p>
          <a:p>
            <a:r>
              <a:rPr lang="en-US" dirty="0"/>
              <a:t>Structure pass as function</a:t>
            </a:r>
          </a:p>
          <a:p>
            <a:r>
              <a:rPr lang="en-US" dirty="0"/>
              <a:t>Structure padding and packing</a:t>
            </a:r>
          </a:p>
          <a:p>
            <a:r>
              <a:rPr lang="en-US" dirty="0"/>
              <a:t>Using bit fields</a:t>
            </a:r>
          </a:p>
          <a:p>
            <a:r>
              <a:rPr lang="en-US" dirty="0"/>
              <a:t>Reading &amp; Writing of raw data</a:t>
            </a:r>
          </a:p>
          <a:p>
            <a:endParaRPr lang="en-US" dirty="0"/>
          </a:p>
          <a:p>
            <a:endParaRPr lang="en-US" dirty="0"/>
          </a:p>
          <a:p>
            <a:endParaRPr lang="en-US" dirty="0"/>
          </a:p>
        </p:txBody>
      </p:sp>
    </p:spTree>
    <p:extLst>
      <p:ext uri="{BB962C8B-B14F-4D97-AF65-F5344CB8AC3E}">
        <p14:creationId xmlns:p14="http://schemas.microsoft.com/office/powerpoint/2010/main" val="3025048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31"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2" name="Straight Connector 31">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4"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2" name="Rectangle 41">
            <a:extLst>
              <a:ext uri="{FF2B5EF4-FFF2-40B4-BE49-F238E27FC236}">
                <a16:creationId xmlns:a16="http://schemas.microsoft.com/office/drawing/2014/main" id="{DD6BC9EB-F181-48AB-BCA2-3D1DB20D2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3F932C-3EF7-4DC2-A7AB-2E3020C10836}"/>
              </a:ext>
            </a:extLst>
          </p:cNvPr>
          <p:cNvSpPr>
            <a:spLocks noGrp="1"/>
          </p:cNvSpPr>
          <p:nvPr>
            <p:ph type="title"/>
          </p:nvPr>
        </p:nvSpPr>
        <p:spPr>
          <a:xfrm>
            <a:off x="1507066" y="999460"/>
            <a:ext cx="5698067" cy="4479852"/>
          </a:xfrm>
        </p:spPr>
        <p:txBody>
          <a:bodyPr vert="horz" lIns="91440" tIns="45720" rIns="91440" bIns="45720" rtlCol="0" anchor="ctr">
            <a:normAutofit/>
          </a:bodyPr>
          <a:lstStyle/>
          <a:p>
            <a:pPr algn="r"/>
            <a:r>
              <a:rPr lang="en-US" sz="5400" dirty="0"/>
              <a:t>Thank you.</a:t>
            </a:r>
          </a:p>
        </p:txBody>
      </p:sp>
      <p:sp>
        <p:nvSpPr>
          <p:cNvPr id="44" name="Isosceles Triangle 43">
            <a:extLst>
              <a:ext uri="{FF2B5EF4-FFF2-40B4-BE49-F238E27FC236}">
                <a16:creationId xmlns:a16="http://schemas.microsoft.com/office/drawing/2014/main" id="{D33AAA80-39DC-4020-9BFF-0718F35C7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46" name="Straight Connector 45">
            <a:extLst>
              <a:ext uri="{FF2B5EF4-FFF2-40B4-BE49-F238E27FC236}">
                <a16:creationId xmlns:a16="http://schemas.microsoft.com/office/drawing/2014/main" id="{C9C5D90B-7EE3-4D26-AB7D-A5A3A6E112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39186"/>
            <a:ext cx="0" cy="3200400"/>
          </a:xfrm>
          <a:prstGeom prst="line">
            <a:avLst/>
          </a:prstGeom>
        </p:spPr>
        <p:style>
          <a:lnRef idx="1">
            <a:schemeClr val="accent1"/>
          </a:lnRef>
          <a:fillRef idx="0">
            <a:schemeClr val="accent1"/>
          </a:fillRef>
          <a:effectRef idx="0">
            <a:schemeClr val="accent1"/>
          </a:effectRef>
          <a:fontRef idx="minor">
            <a:schemeClr val="tx1"/>
          </a:fontRef>
        </p:style>
      </p:cxnSp>
      <p:sp>
        <p:nvSpPr>
          <p:cNvPr id="48" name="Isosceles Triangle 47">
            <a:extLst>
              <a:ext uri="{FF2B5EF4-FFF2-40B4-BE49-F238E27FC236}">
                <a16:creationId xmlns:a16="http://schemas.microsoft.com/office/drawing/2014/main" id="{1177F295-741F-4EFF-B0CA-BE69295AD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11349404" y="1217756"/>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72654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26787-D494-485C-B2C5-6475A9968E0C}"/>
              </a:ext>
            </a:extLst>
          </p:cNvPr>
          <p:cNvSpPr>
            <a:spLocks noGrp="1"/>
          </p:cNvSpPr>
          <p:nvPr>
            <p:ph type="title"/>
          </p:nvPr>
        </p:nvSpPr>
        <p:spPr/>
        <p:txBody>
          <a:bodyPr/>
          <a:lstStyle/>
          <a:p>
            <a:r>
              <a:rPr lang="en-US" dirty="0"/>
              <a:t>Creating a structure</a:t>
            </a:r>
          </a:p>
        </p:txBody>
      </p:sp>
      <p:pic>
        <p:nvPicPr>
          <p:cNvPr id="5" name="Content Placeholder 4">
            <a:extLst>
              <a:ext uri="{FF2B5EF4-FFF2-40B4-BE49-F238E27FC236}">
                <a16:creationId xmlns:a16="http://schemas.microsoft.com/office/drawing/2014/main" id="{2F9D09DD-16AF-48BA-BF8F-8C27BA72F738}"/>
              </a:ext>
            </a:extLst>
          </p:cNvPr>
          <p:cNvPicPr>
            <a:picLocks noGrp="1" noChangeAspect="1"/>
          </p:cNvPicPr>
          <p:nvPr>
            <p:ph idx="1"/>
          </p:nvPr>
        </p:nvPicPr>
        <p:blipFill>
          <a:blip r:embed="rId2"/>
          <a:stretch>
            <a:fillRect/>
          </a:stretch>
        </p:blipFill>
        <p:spPr>
          <a:xfrm>
            <a:off x="518319" y="1649254"/>
            <a:ext cx="2990228" cy="2417921"/>
          </a:xfrm>
        </p:spPr>
      </p:pic>
      <p:pic>
        <p:nvPicPr>
          <p:cNvPr id="7" name="Picture 6">
            <a:extLst>
              <a:ext uri="{FF2B5EF4-FFF2-40B4-BE49-F238E27FC236}">
                <a16:creationId xmlns:a16="http://schemas.microsoft.com/office/drawing/2014/main" id="{1A3202F8-CC2C-4DFA-9C58-9A5996734FD1}"/>
              </a:ext>
            </a:extLst>
          </p:cNvPr>
          <p:cNvPicPr>
            <a:picLocks noChangeAspect="1"/>
          </p:cNvPicPr>
          <p:nvPr/>
        </p:nvPicPr>
        <p:blipFill>
          <a:blip r:embed="rId3"/>
          <a:stretch>
            <a:fillRect/>
          </a:stretch>
        </p:blipFill>
        <p:spPr>
          <a:xfrm>
            <a:off x="3838576" y="1649254"/>
            <a:ext cx="2705100" cy="2417920"/>
          </a:xfrm>
          <a:prstGeom prst="rect">
            <a:avLst/>
          </a:prstGeom>
        </p:spPr>
      </p:pic>
      <p:pic>
        <p:nvPicPr>
          <p:cNvPr id="9" name="Picture 8">
            <a:extLst>
              <a:ext uri="{FF2B5EF4-FFF2-40B4-BE49-F238E27FC236}">
                <a16:creationId xmlns:a16="http://schemas.microsoft.com/office/drawing/2014/main" id="{2AF96E0D-D3F6-4CD0-937E-7647178105AB}"/>
              </a:ext>
            </a:extLst>
          </p:cNvPr>
          <p:cNvPicPr>
            <a:picLocks noChangeAspect="1"/>
          </p:cNvPicPr>
          <p:nvPr/>
        </p:nvPicPr>
        <p:blipFill>
          <a:blip r:embed="rId4"/>
          <a:stretch>
            <a:fillRect/>
          </a:stretch>
        </p:blipFill>
        <p:spPr>
          <a:xfrm>
            <a:off x="6702690" y="1649254"/>
            <a:ext cx="2979790" cy="2417920"/>
          </a:xfrm>
          <a:prstGeom prst="rect">
            <a:avLst/>
          </a:prstGeom>
        </p:spPr>
      </p:pic>
      <p:pic>
        <p:nvPicPr>
          <p:cNvPr id="11" name="Picture 10">
            <a:extLst>
              <a:ext uri="{FF2B5EF4-FFF2-40B4-BE49-F238E27FC236}">
                <a16:creationId xmlns:a16="http://schemas.microsoft.com/office/drawing/2014/main" id="{A0F0E5D8-7EB3-4771-9250-2A4896767914}"/>
              </a:ext>
            </a:extLst>
          </p:cNvPr>
          <p:cNvPicPr>
            <a:picLocks noChangeAspect="1"/>
          </p:cNvPicPr>
          <p:nvPr/>
        </p:nvPicPr>
        <p:blipFill>
          <a:blip r:embed="rId5"/>
          <a:stretch>
            <a:fillRect/>
          </a:stretch>
        </p:blipFill>
        <p:spPr>
          <a:xfrm>
            <a:off x="3508547" y="4366260"/>
            <a:ext cx="3744277" cy="2095500"/>
          </a:xfrm>
          <a:prstGeom prst="rect">
            <a:avLst/>
          </a:prstGeom>
        </p:spPr>
      </p:pic>
    </p:spTree>
    <p:extLst>
      <p:ext uri="{BB962C8B-B14F-4D97-AF65-F5344CB8AC3E}">
        <p14:creationId xmlns:p14="http://schemas.microsoft.com/office/powerpoint/2010/main" val="3866237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DBAD9-7B0D-4379-8139-01A45D0F7883}"/>
              </a:ext>
            </a:extLst>
          </p:cNvPr>
          <p:cNvSpPr>
            <a:spLocks noGrp="1"/>
          </p:cNvSpPr>
          <p:nvPr>
            <p:ph type="title"/>
          </p:nvPr>
        </p:nvSpPr>
        <p:spPr/>
        <p:txBody>
          <a:bodyPr/>
          <a:lstStyle/>
          <a:p>
            <a:r>
              <a:rPr lang="en-US" dirty="0"/>
              <a:t>Array of structures</a:t>
            </a:r>
          </a:p>
        </p:txBody>
      </p:sp>
      <p:pic>
        <p:nvPicPr>
          <p:cNvPr id="5" name="Content Placeholder 4">
            <a:extLst>
              <a:ext uri="{FF2B5EF4-FFF2-40B4-BE49-F238E27FC236}">
                <a16:creationId xmlns:a16="http://schemas.microsoft.com/office/drawing/2014/main" id="{1114DD51-8248-41B4-914F-290DCE5BE573}"/>
              </a:ext>
            </a:extLst>
          </p:cNvPr>
          <p:cNvPicPr>
            <a:picLocks noGrp="1" noChangeAspect="1"/>
          </p:cNvPicPr>
          <p:nvPr>
            <p:ph idx="1"/>
          </p:nvPr>
        </p:nvPicPr>
        <p:blipFill>
          <a:blip r:embed="rId2"/>
          <a:stretch>
            <a:fillRect/>
          </a:stretch>
        </p:blipFill>
        <p:spPr>
          <a:xfrm>
            <a:off x="1239361" y="2088991"/>
            <a:ext cx="3571875" cy="2114550"/>
          </a:xfrm>
        </p:spPr>
      </p:pic>
    </p:spTree>
    <p:extLst>
      <p:ext uri="{BB962C8B-B14F-4D97-AF65-F5344CB8AC3E}">
        <p14:creationId xmlns:p14="http://schemas.microsoft.com/office/powerpoint/2010/main" val="1328177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6BC98-599E-4319-B92E-9A4D9FCCB9B4}"/>
              </a:ext>
            </a:extLst>
          </p:cNvPr>
          <p:cNvSpPr>
            <a:spLocks noGrp="1"/>
          </p:cNvSpPr>
          <p:nvPr>
            <p:ph type="title"/>
          </p:nvPr>
        </p:nvSpPr>
        <p:spPr/>
        <p:txBody>
          <a:bodyPr/>
          <a:lstStyle/>
          <a:p>
            <a:r>
              <a:rPr lang="en-US" dirty="0"/>
              <a:t>Nested Structures</a:t>
            </a:r>
          </a:p>
        </p:txBody>
      </p:sp>
      <p:sp>
        <p:nvSpPr>
          <p:cNvPr id="7" name="Content Placeholder 2">
            <a:extLst>
              <a:ext uri="{FF2B5EF4-FFF2-40B4-BE49-F238E27FC236}">
                <a16:creationId xmlns:a16="http://schemas.microsoft.com/office/drawing/2014/main" id="{2F6F7EF5-EDAF-4DDF-A604-D1547CB311A6}"/>
              </a:ext>
            </a:extLst>
          </p:cNvPr>
          <p:cNvSpPr txBox="1">
            <a:spLocks/>
          </p:cNvSpPr>
          <p:nvPr/>
        </p:nvSpPr>
        <p:spPr>
          <a:xfrm>
            <a:off x="707814" y="1488613"/>
            <a:ext cx="8138426" cy="7973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C provides us the feature of nesting one structure within another structure by using which, complex data types are created.</a:t>
            </a:r>
          </a:p>
        </p:txBody>
      </p:sp>
      <p:pic>
        <p:nvPicPr>
          <p:cNvPr id="8" name="Picture 7" descr="Text&#10;&#10;Description automatically generated">
            <a:extLst>
              <a:ext uri="{FF2B5EF4-FFF2-40B4-BE49-F238E27FC236}">
                <a16:creationId xmlns:a16="http://schemas.microsoft.com/office/drawing/2014/main" id="{2E642393-19F9-435C-872E-F9246155A9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190" y="2571972"/>
            <a:ext cx="8020050" cy="3495675"/>
          </a:xfrm>
          <a:prstGeom prst="rect">
            <a:avLst/>
          </a:prstGeom>
        </p:spPr>
      </p:pic>
    </p:spTree>
    <p:extLst>
      <p:ext uri="{BB962C8B-B14F-4D97-AF65-F5344CB8AC3E}">
        <p14:creationId xmlns:p14="http://schemas.microsoft.com/office/powerpoint/2010/main" val="3182761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9C940-D6E2-4362-AEFE-459204896DF9}"/>
              </a:ext>
            </a:extLst>
          </p:cNvPr>
          <p:cNvSpPr>
            <a:spLocks noGrp="1"/>
          </p:cNvSpPr>
          <p:nvPr>
            <p:ph type="title"/>
          </p:nvPr>
        </p:nvSpPr>
        <p:spPr/>
        <p:txBody>
          <a:bodyPr/>
          <a:lstStyle/>
          <a:p>
            <a:r>
              <a:rPr lang="en-US" dirty="0"/>
              <a:t>Array with pointers</a:t>
            </a:r>
          </a:p>
        </p:txBody>
      </p:sp>
      <p:sp>
        <p:nvSpPr>
          <p:cNvPr id="3" name="Content Placeholder 2">
            <a:extLst>
              <a:ext uri="{FF2B5EF4-FFF2-40B4-BE49-F238E27FC236}">
                <a16:creationId xmlns:a16="http://schemas.microsoft.com/office/drawing/2014/main" id="{0F9E2101-FE6A-40A6-98D5-796E6E58618B}"/>
              </a:ext>
            </a:extLst>
          </p:cNvPr>
          <p:cNvSpPr>
            <a:spLocks noGrp="1"/>
          </p:cNvSpPr>
          <p:nvPr>
            <p:ph idx="1"/>
          </p:nvPr>
        </p:nvSpPr>
        <p:spPr/>
        <p:txBody>
          <a:bodyPr/>
          <a:lstStyle/>
          <a:p>
            <a:r>
              <a:rPr lang="en-US" dirty="0"/>
              <a:t>Pointers are variables which stores the address of another variable. When we allocate memory to a variable, pointer points to the address of the variable.</a:t>
            </a:r>
          </a:p>
          <a:p>
            <a:r>
              <a:rPr lang="en-US" dirty="0"/>
              <a:t>Unary operator(*) is used to declare a variable and it returns the address if the allocated memory.</a:t>
            </a:r>
          </a:p>
          <a:p>
            <a:r>
              <a:rPr lang="en-US" dirty="0"/>
              <a:t>Pointers to an array points the address of memory block of and array variable. </a:t>
            </a:r>
          </a:p>
          <a:p>
            <a:r>
              <a:rPr lang="en-US" dirty="0"/>
              <a:t>Syntax : datatype *</a:t>
            </a:r>
            <a:r>
              <a:rPr lang="en-US" dirty="0" err="1"/>
              <a:t>variable_name</a:t>
            </a:r>
            <a:r>
              <a:rPr lang="en-US" dirty="0"/>
              <a:t>[size];</a:t>
            </a:r>
          </a:p>
          <a:p>
            <a:r>
              <a:rPr lang="en-US" dirty="0" err="1"/>
              <a:t>Eg</a:t>
            </a:r>
            <a:r>
              <a:rPr lang="en-US" dirty="0"/>
              <a:t> : int *</a:t>
            </a:r>
            <a:r>
              <a:rPr lang="en-US" dirty="0" err="1"/>
              <a:t>arr</a:t>
            </a:r>
            <a:r>
              <a:rPr lang="en-US" dirty="0"/>
              <a:t>[3];</a:t>
            </a:r>
          </a:p>
        </p:txBody>
      </p:sp>
    </p:spTree>
    <p:extLst>
      <p:ext uri="{BB962C8B-B14F-4D97-AF65-F5344CB8AC3E}">
        <p14:creationId xmlns:p14="http://schemas.microsoft.com/office/powerpoint/2010/main" val="1994561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DB18-72DA-4046-9867-8FE2DF815C1D}"/>
              </a:ext>
            </a:extLst>
          </p:cNvPr>
          <p:cNvSpPr>
            <a:spLocks noGrp="1"/>
          </p:cNvSpPr>
          <p:nvPr>
            <p:ph type="title"/>
          </p:nvPr>
        </p:nvSpPr>
        <p:spPr>
          <a:xfrm>
            <a:off x="5621851" y="1563334"/>
            <a:ext cx="4139219" cy="1320800"/>
          </a:xfrm>
        </p:spPr>
        <p:txBody>
          <a:bodyPr anchor="ctr">
            <a:normAutofit/>
          </a:bodyPr>
          <a:lstStyle/>
          <a:p>
            <a:r>
              <a:rPr lang="en-US" dirty="0"/>
              <a:t>Array with pointers</a:t>
            </a:r>
          </a:p>
        </p:txBody>
      </p:sp>
      <p:pic>
        <p:nvPicPr>
          <p:cNvPr id="8" name="Picture 7" descr="A close up of a speedometer&#10;&#10;Description automatically generated with low confidence">
            <a:extLst>
              <a:ext uri="{FF2B5EF4-FFF2-40B4-BE49-F238E27FC236}">
                <a16:creationId xmlns:a16="http://schemas.microsoft.com/office/drawing/2014/main" id="{BF515824-042E-4189-95D8-99D96590CD66}"/>
              </a:ext>
            </a:extLst>
          </p:cNvPr>
          <p:cNvPicPr>
            <a:picLocks noChangeAspect="1"/>
          </p:cNvPicPr>
          <p:nvPr/>
        </p:nvPicPr>
        <p:blipFill>
          <a:blip r:embed="rId2"/>
          <a:stretch>
            <a:fillRect/>
          </a:stretch>
        </p:blipFill>
        <p:spPr>
          <a:xfrm>
            <a:off x="6406631" y="3687572"/>
            <a:ext cx="2569658" cy="2074999"/>
          </a:xfrm>
          <a:prstGeom prst="rect">
            <a:avLst/>
          </a:prstGeom>
        </p:spPr>
      </p:pic>
      <p:grpSp>
        <p:nvGrpSpPr>
          <p:cNvPr id="9" name="Group 8">
            <a:extLst>
              <a:ext uri="{FF2B5EF4-FFF2-40B4-BE49-F238E27FC236}">
                <a16:creationId xmlns:a16="http://schemas.microsoft.com/office/drawing/2014/main" id="{764FFE60-FD3B-4EA8-ABC4-B0DEC9793887}"/>
              </a:ext>
            </a:extLst>
          </p:cNvPr>
          <p:cNvGrpSpPr/>
          <p:nvPr/>
        </p:nvGrpSpPr>
        <p:grpSpPr>
          <a:xfrm>
            <a:off x="754912" y="1169582"/>
            <a:ext cx="4728333" cy="5405834"/>
            <a:chOff x="1283181" y="1802985"/>
            <a:chExt cx="3756652" cy="4772430"/>
          </a:xfrm>
        </p:grpSpPr>
        <p:pic>
          <p:nvPicPr>
            <p:cNvPr id="6" name="Content Placeholder 5" descr="Text&#10;&#10;Description automatically generated">
              <a:extLst>
                <a:ext uri="{FF2B5EF4-FFF2-40B4-BE49-F238E27FC236}">
                  <a16:creationId xmlns:a16="http://schemas.microsoft.com/office/drawing/2014/main" id="{EA3C1143-A9A9-4DA0-96E3-DBCD8DFDEE22}"/>
                </a:ext>
              </a:extLst>
            </p:cNvPr>
            <p:cNvPicPr>
              <a:picLocks noChangeAspect="1"/>
            </p:cNvPicPr>
            <p:nvPr/>
          </p:nvPicPr>
          <p:blipFill>
            <a:blip r:embed="rId3"/>
            <a:stretch>
              <a:fillRect/>
            </a:stretch>
          </p:blipFill>
          <p:spPr>
            <a:xfrm>
              <a:off x="1288007" y="1802985"/>
              <a:ext cx="3751826" cy="2222956"/>
            </a:xfrm>
            <a:prstGeom prst="rect">
              <a:avLst/>
            </a:prstGeom>
          </p:spPr>
        </p:pic>
        <p:pic>
          <p:nvPicPr>
            <p:cNvPr id="7" name="Content Placeholder 10" descr="Text&#10;&#10;Description automatically generated">
              <a:extLst>
                <a:ext uri="{FF2B5EF4-FFF2-40B4-BE49-F238E27FC236}">
                  <a16:creationId xmlns:a16="http://schemas.microsoft.com/office/drawing/2014/main" id="{07B09620-B7C6-4716-840F-73287D253358}"/>
                </a:ext>
              </a:extLst>
            </p:cNvPr>
            <p:cNvPicPr>
              <a:picLocks noChangeAspect="1"/>
            </p:cNvPicPr>
            <p:nvPr/>
          </p:nvPicPr>
          <p:blipFill>
            <a:blip r:embed="rId4"/>
            <a:stretch>
              <a:fillRect/>
            </a:stretch>
          </p:blipFill>
          <p:spPr>
            <a:xfrm>
              <a:off x="1283181" y="4013917"/>
              <a:ext cx="3751826" cy="2561498"/>
            </a:xfrm>
            <a:prstGeom prst="rect">
              <a:avLst/>
            </a:prstGeom>
          </p:spPr>
        </p:pic>
      </p:grpSp>
    </p:spTree>
    <p:extLst>
      <p:ext uri="{BB962C8B-B14F-4D97-AF65-F5344CB8AC3E}">
        <p14:creationId xmlns:p14="http://schemas.microsoft.com/office/powerpoint/2010/main" val="2458421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24BDF-E5BD-4A20-821C-6A010CB6F13D}"/>
              </a:ext>
            </a:extLst>
          </p:cNvPr>
          <p:cNvSpPr>
            <a:spLocks noGrp="1"/>
          </p:cNvSpPr>
          <p:nvPr>
            <p:ph type="title"/>
          </p:nvPr>
        </p:nvSpPr>
        <p:spPr/>
        <p:txBody>
          <a:bodyPr/>
          <a:lstStyle/>
          <a:p>
            <a:r>
              <a:rPr lang="en-US" dirty="0"/>
              <a:t>Pointers in structures</a:t>
            </a:r>
          </a:p>
        </p:txBody>
      </p:sp>
      <p:pic>
        <p:nvPicPr>
          <p:cNvPr id="5" name="Content Placeholder 4">
            <a:extLst>
              <a:ext uri="{FF2B5EF4-FFF2-40B4-BE49-F238E27FC236}">
                <a16:creationId xmlns:a16="http://schemas.microsoft.com/office/drawing/2014/main" id="{F9E3D052-4ACC-448D-B2E2-C377970BC022}"/>
              </a:ext>
            </a:extLst>
          </p:cNvPr>
          <p:cNvPicPr>
            <a:picLocks noGrp="1" noChangeAspect="1"/>
          </p:cNvPicPr>
          <p:nvPr>
            <p:ph idx="1"/>
          </p:nvPr>
        </p:nvPicPr>
        <p:blipFill>
          <a:blip r:embed="rId2"/>
          <a:stretch>
            <a:fillRect/>
          </a:stretch>
        </p:blipFill>
        <p:spPr>
          <a:xfrm>
            <a:off x="388144" y="1930400"/>
            <a:ext cx="4095750" cy="3714750"/>
          </a:xfrm>
        </p:spPr>
      </p:pic>
      <p:pic>
        <p:nvPicPr>
          <p:cNvPr id="7" name="Picture 6">
            <a:extLst>
              <a:ext uri="{FF2B5EF4-FFF2-40B4-BE49-F238E27FC236}">
                <a16:creationId xmlns:a16="http://schemas.microsoft.com/office/drawing/2014/main" id="{1039959E-E52F-470A-8B3F-A3A151F01226}"/>
              </a:ext>
            </a:extLst>
          </p:cNvPr>
          <p:cNvPicPr>
            <a:picLocks noChangeAspect="1"/>
          </p:cNvPicPr>
          <p:nvPr/>
        </p:nvPicPr>
        <p:blipFill rotWithShape="1">
          <a:blip r:embed="rId3"/>
          <a:srcRect b="12222"/>
          <a:stretch/>
        </p:blipFill>
        <p:spPr>
          <a:xfrm>
            <a:off x="4773084" y="1930400"/>
            <a:ext cx="5756593" cy="4213860"/>
          </a:xfrm>
          <a:prstGeom prst="rect">
            <a:avLst/>
          </a:prstGeom>
        </p:spPr>
      </p:pic>
    </p:spTree>
    <p:extLst>
      <p:ext uri="{BB962C8B-B14F-4D97-AF65-F5344CB8AC3E}">
        <p14:creationId xmlns:p14="http://schemas.microsoft.com/office/powerpoint/2010/main" val="498930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0F1BC-A358-423E-B8BD-DB7D01E036C1}"/>
              </a:ext>
            </a:extLst>
          </p:cNvPr>
          <p:cNvSpPr>
            <a:spLocks noGrp="1"/>
          </p:cNvSpPr>
          <p:nvPr>
            <p:ph type="title"/>
          </p:nvPr>
        </p:nvSpPr>
        <p:spPr/>
        <p:txBody>
          <a:bodyPr/>
          <a:lstStyle/>
          <a:p>
            <a:r>
              <a:rPr lang="en-US" dirty="0"/>
              <a:t>Pass a Structure to Function</a:t>
            </a:r>
          </a:p>
        </p:txBody>
      </p:sp>
      <p:sp>
        <p:nvSpPr>
          <p:cNvPr id="4" name="Content Placeholder 2">
            <a:extLst>
              <a:ext uri="{FF2B5EF4-FFF2-40B4-BE49-F238E27FC236}">
                <a16:creationId xmlns:a16="http://schemas.microsoft.com/office/drawing/2014/main" id="{C41B9A07-58C7-43EF-9483-B7111543130A}"/>
              </a:ext>
            </a:extLst>
          </p:cNvPr>
          <p:cNvSpPr>
            <a:spLocks noGrp="1"/>
          </p:cNvSpPr>
          <p:nvPr>
            <p:ph idx="1"/>
          </p:nvPr>
        </p:nvSpPr>
        <p:spPr>
          <a:xfrm>
            <a:off x="643467" y="1782981"/>
            <a:ext cx="10905066" cy="4393982"/>
          </a:xfrm>
        </p:spPr>
        <p:txBody>
          <a:bodyPr>
            <a:normAutofit/>
          </a:bodyPr>
          <a:lstStyle/>
          <a:p>
            <a:r>
              <a:rPr lang="en-US" sz="2000" dirty="0"/>
              <a:t>Structures and Functions in C : </a:t>
            </a:r>
          </a:p>
          <a:p>
            <a:pPr lvl="1"/>
            <a:r>
              <a:rPr lang="en-US" sz="2000" dirty="0"/>
              <a:t>The C Programming allows us to pass the structures as the function parameters. We can pass the C structures to functions in 3 ways:</a:t>
            </a:r>
          </a:p>
          <a:p>
            <a:pPr lvl="1"/>
            <a:endParaRPr lang="en-US" sz="2000" dirty="0"/>
          </a:p>
          <a:p>
            <a:pPr marL="914400" lvl="1" indent="-457200">
              <a:buFont typeface="+mj-lt"/>
              <a:buAutoNum type="arabicPeriod"/>
            </a:pPr>
            <a:r>
              <a:rPr lang="en-US" sz="2000" dirty="0"/>
              <a:t>Passing each item of the structure as a function argument. </a:t>
            </a:r>
          </a:p>
          <a:p>
            <a:pPr marL="914400" lvl="1" indent="-457200">
              <a:buFont typeface="+mj-lt"/>
              <a:buAutoNum type="arabicPeriod"/>
            </a:pPr>
            <a:r>
              <a:rPr lang="en-US" sz="2000" dirty="0"/>
              <a:t>Pass the whole structure as a value.</a:t>
            </a:r>
          </a:p>
          <a:p>
            <a:pPr marL="914400" lvl="1" indent="-457200">
              <a:buFont typeface="+mj-lt"/>
              <a:buAutoNum type="arabicPeriod"/>
            </a:pPr>
            <a:r>
              <a:rPr lang="en-US" sz="2000" dirty="0"/>
              <a:t>We can also Pass the address of the structure (pass by reference).</a:t>
            </a:r>
          </a:p>
        </p:txBody>
      </p:sp>
    </p:spTree>
    <p:extLst>
      <p:ext uri="{BB962C8B-B14F-4D97-AF65-F5344CB8AC3E}">
        <p14:creationId xmlns:p14="http://schemas.microsoft.com/office/powerpoint/2010/main" val="34477446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67BCA9A65FE4940995CE3A7BDB06ED9" ma:contentTypeVersion="4" ma:contentTypeDescription="Create a new document." ma:contentTypeScope="" ma:versionID="f9605f80593ec6e9c7bbe5f18ee1b944">
  <xsd:schema xmlns:xsd="http://www.w3.org/2001/XMLSchema" xmlns:xs="http://www.w3.org/2001/XMLSchema" xmlns:p="http://schemas.microsoft.com/office/2006/metadata/properties" xmlns:ns2="d051118f-1ef6-4fa3-9934-761e2bfd5146" targetNamespace="http://schemas.microsoft.com/office/2006/metadata/properties" ma:root="true" ma:fieldsID="912e60c35d55d58b33468f7e001d4425" ns2:_="">
    <xsd:import namespace="d051118f-1ef6-4fa3-9934-761e2bfd514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51118f-1ef6-4fa3-9934-761e2bfd51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1D6369C-5743-43BD-97A1-F3B344615EE2}">
  <ds:schemaRefs>
    <ds:schemaRef ds:uri="http://schemas.microsoft.com/sharepoint/v3/contenttype/forms"/>
  </ds:schemaRefs>
</ds:datastoreItem>
</file>

<file path=customXml/itemProps2.xml><?xml version="1.0" encoding="utf-8"?>
<ds:datastoreItem xmlns:ds="http://schemas.openxmlformats.org/officeDocument/2006/customXml" ds:itemID="{591409AB-C975-4EB4-960E-D7B228C14D1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1846920-7950-44C9-BC44-ED828A9328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51118f-1ef6-4fa3-9934-761e2bfd51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160</TotalTime>
  <Words>524</Words>
  <Application>Microsoft Office PowerPoint</Application>
  <PresentationFormat>Widescreen</PresentationFormat>
  <Paragraphs>62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Cambria</vt:lpstr>
      <vt:lpstr>Trebuchet MS</vt:lpstr>
      <vt:lpstr>Wingdings 3</vt:lpstr>
      <vt:lpstr>Facet</vt:lpstr>
      <vt:lpstr>Structures in C</vt:lpstr>
      <vt:lpstr>Contents</vt:lpstr>
      <vt:lpstr>Creating a structure</vt:lpstr>
      <vt:lpstr>Array of structures</vt:lpstr>
      <vt:lpstr>Nested Structures</vt:lpstr>
      <vt:lpstr>Array with pointers</vt:lpstr>
      <vt:lpstr>Array with pointers</vt:lpstr>
      <vt:lpstr>Pointers in structures</vt:lpstr>
      <vt:lpstr>Pass a Structure to Function</vt:lpstr>
      <vt:lpstr>Call by Value</vt:lpstr>
      <vt:lpstr>Call by  Reference</vt:lpstr>
      <vt:lpstr>Structure Padding</vt:lpstr>
      <vt:lpstr>Structure padding </vt:lpstr>
      <vt:lpstr>Structure packing</vt:lpstr>
      <vt:lpstr>Bit Field</vt:lpstr>
      <vt:lpstr>PowerPoint Presentation</vt:lpstr>
      <vt:lpstr>Writing and reading raw data</vt:lpstr>
      <vt:lpstr>Writing raw data example</vt:lpstr>
      <vt:lpstr>Reading raw data example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Structures in c</dc:title>
  <dc:creator>Mehta, Dhrumil Dipak</dc:creator>
  <cp:lastModifiedBy>Jagdish, Bakawat Rahul</cp:lastModifiedBy>
  <cp:revision>7</cp:revision>
  <dcterms:created xsi:type="dcterms:W3CDTF">2022-08-06T05:12:15Z</dcterms:created>
  <dcterms:modified xsi:type="dcterms:W3CDTF">2022-08-08T03:23:23Z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0x010100267BCA9A65FE4940995CE3A7BDB06ED9</vt:lpwstr>
  </property>
</Properties>
</file>