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6"/>
  </p:normalViewPr>
  <p:slideViewPr>
    <p:cSldViewPr snapToGrid="0">
      <p:cViewPr varScale="1">
        <p:scale>
          <a:sx n="126" d="100"/>
          <a:sy n="126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86D3-2466-1E3C-3A8D-6423DA1DA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5BBAA-6CBA-5552-E0B2-3083349AA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BCEE-1ADB-5D80-2C4B-0921DC75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E50D-F12B-5B3B-6844-6B244972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ABDC-D098-6593-D1B4-0C8C4E1E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7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3052-A779-F1C8-CC2A-6E850899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344BD-153E-D596-75FA-1F20BAA0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90F0-832B-5109-2965-CF114ADD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FB6A-9633-76B2-73E8-9ACA55D1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D737-0DCC-DBF1-C723-B498F945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3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A6369-10A8-3B2F-6296-62BA8C827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49008-236A-85B7-F424-9DF507CB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94037-9B8F-4D33-7D26-76F0980B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4C50-F7F4-7F9E-2049-7A84F67D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3A77-81DC-FC24-DAB1-AFDA349B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9C46-35B8-720A-E422-8358FE5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A55D-B3EA-7782-47C6-35351528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CD67-1A72-53C8-C091-151D082F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B6FF-6647-7306-3300-0627D354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677E-4777-1DAC-993D-A697C400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8C3D-BDF1-EE9E-8E85-09C9B8D9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EEB0-5E36-7B89-5C3E-BEB5505A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B8ADC-EAD2-620C-F2AA-6BEB1B40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ADD2-B65D-9D58-7381-7F1368A3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EBDB-9D96-DB3D-B21F-E9BAFA20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CDC5-A81E-136F-C7E9-B12D21ED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9910-F62A-054A-1D66-C9C229101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B60B5-A079-E725-CBB5-B6AAF90A6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C1E0-1567-708D-D89F-C3306ACF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2D10E-1345-ECFD-3B83-DF8F648F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9820-25D0-F6CF-A8BC-F2897B17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FCE3-D181-21D1-F30D-FDE7A3B7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2250-8AB7-CC2D-F2AC-9051F53C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CF3C1-56B6-3088-2A27-DE070DA5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46021-5637-9E9D-B8F1-4DD1317F1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6B148-4F5A-593C-49C7-17EE3FBA3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A69B0-0C5B-FDA8-CA5C-6BE27E9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3F470-91DF-BF43-D158-F20D47DA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2E772-C8C6-31D6-2B5A-D1BDC5EF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D15B-E5AC-BD32-8A31-0021D566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79A66-6F8A-3488-82FC-06509E93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DD87B-774A-08E4-A15E-513D318B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81E03-6771-C85D-D36A-0AEE54F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A507E-A6D7-36D7-2E04-C33614BB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09D85-C5FC-910A-0A76-4C5F050D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2C767-152C-59B9-F423-104A5BD2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C749-4FB9-8D58-7E77-D74F3084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0770-6CE8-A878-D3F5-4A999AE7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C8996-7BFA-4A5F-5E66-6AA220E85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F8864-B094-5525-124F-A16EE1DB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9D77E-6AE3-DD2A-45D8-9E60A9A3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869E7-A315-148D-5189-F641189F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A652-FE6A-E8DE-00A0-29B18804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781CE-6FFB-1B4A-E927-7317AEF75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51F6C-C302-FBA8-C92B-BA03D35A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C2A1A-DD6F-08F2-41FA-D1C29ECB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DA22A-A006-479A-AB15-76BDE7BA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4E0CD-30EE-02F3-F485-F69DEFC1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F2D96-B379-6332-41A8-9BD5B03F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33E1D-B2A0-1CFE-BDC3-9A12EB18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BE9F-04D7-DB1D-B210-6042573B7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94619-2BCC-E440-9CFF-902997A75FF8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DBAC-3361-855E-0817-2672D36D1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F3B8-3EB6-FC43-D756-4DA3F1F7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FD67D-DC0E-6B45-8FAF-1B08236A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0DDF-20E4-3EB0-E6DB-FE547F41D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332A6-3F3F-0479-3A23-80D4B595D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 Value Prediction</a:t>
            </a:r>
          </a:p>
        </p:txBody>
      </p:sp>
    </p:spTree>
    <p:extLst>
      <p:ext uri="{BB962C8B-B14F-4D97-AF65-F5344CB8AC3E}">
        <p14:creationId xmlns:p14="http://schemas.microsoft.com/office/powerpoint/2010/main" val="92900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4A10-ACAA-E174-55DB-9B6168EB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64F81-E30C-058F-6E62-EA8403F9ADE6}"/>
              </a:ext>
            </a:extLst>
          </p:cNvPr>
          <p:cNvSpPr txBox="1"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 Cleaning</a:t>
            </a:r>
          </a:p>
          <a:p>
            <a:pPr marL="342900" indent="-342900">
              <a:buAutoNum type="arabicPeriod"/>
            </a:pPr>
            <a:r>
              <a:rPr lang="en-US" dirty="0"/>
              <a:t>Feature Selection</a:t>
            </a:r>
          </a:p>
          <a:p>
            <a:pPr marL="342900" indent="-342900">
              <a:buAutoNum type="arabicPeriod"/>
            </a:pPr>
            <a:r>
              <a:rPr lang="en-US" dirty="0"/>
              <a:t>Model Selection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Feature Importance</a:t>
            </a:r>
          </a:p>
          <a:p>
            <a:pPr marL="342900" indent="-342900">
              <a:buAutoNum type="arabicPeriod"/>
            </a:pPr>
            <a:r>
              <a:rPr lang="en-US" dirty="0"/>
              <a:t>Hyperparameter tuning</a:t>
            </a:r>
          </a:p>
          <a:p>
            <a:pPr marL="342900" indent="-342900">
              <a:buAutoNum type="arabicPeriod"/>
            </a:pPr>
            <a:r>
              <a:rPr lang="en-US" dirty="0"/>
              <a:t>What could be done more</a:t>
            </a:r>
          </a:p>
        </p:txBody>
      </p:sp>
    </p:spTree>
    <p:extLst>
      <p:ext uri="{BB962C8B-B14F-4D97-AF65-F5344CB8AC3E}">
        <p14:creationId xmlns:p14="http://schemas.microsoft.com/office/powerpoint/2010/main" val="20605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6EBE-A80A-17D0-5C5D-ADC5811E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C7423-7E34-C33D-3F77-09B23F2624FC}"/>
              </a:ext>
            </a:extLst>
          </p:cNvPr>
          <p:cNvSpPr txBox="1"/>
          <p:nvPr/>
        </p:nvSpPr>
        <p:spPr>
          <a:xfrm>
            <a:off x="970844" y="1690688"/>
            <a:ext cx="8895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Remove </a:t>
            </a:r>
            <a:r>
              <a:rPr lang="en-IN" dirty="0" err="1"/>
              <a:t>yyyy-yyyy</a:t>
            </a:r>
            <a:r>
              <a:rPr lang="en-IN" dirty="0"/>
              <a:t> or </a:t>
            </a:r>
            <a:r>
              <a:rPr lang="en-IN" dirty="0" err="1"/>
              <a:t>yyyy</a:t>
            </a:r>
            <a:r>
              <a:rPr lang="en-IN" dirty="0"/>
              <a:t> texts from values in ‘</a:t>
            </a:r>
            <a:r>
              <a:rPr lang="en-IN" dirty="0" err="1"/>
              <a:t>vehicle_model</a:t>
            </a:r>
            <a:r>
              <a:rPr lang="en-IN" dirty="0"/>
              <a:t>’ column</a:t>
            </a:r>
          </a:p>
          <a:p>
            <a:pPr marL="342900" indent="-342900">
              <a:buAutoNum type="arabicPeriod"/>
            </a:pPr>
            <a:r>
              <a:rPr lang="en-IN" dirty="0"/>
              <a:t>Convert values in categorical columns to uppercase. '</a:t>
            </a:r>
            <a:r>
              <a:rPr lang="en-IN" dirty="0" err="1"/>
              <a:t>vehicle_make</a:t>
            </a:r>
            <a:r>
              <a:rPr lang="en-IN" dirty="0"/>
              <a:t>', '</a:t>
            </a:r>
            <a:r>
              <a:rPr lang="en-IN" dirty="0" err="1"/>
              <a:t>vehicle_model</a:t>
            </a:r>
            <a:r>
              <a:rPr lang="en-IN" dirty="0"/>
              <a:t>', 'city’</a:t>
            </a:r>
          </a:p>
          <a:p>
            <a:pPr marL="342900" indent="-342900">
              <a:buAutoNum type="arabicPeriod"/>
            </a:pPr>
            <a:r>
              <a:rPr lang="en-IN" dirty="0"/>
              <a:t>Tried one-hot encoding and label encoding for categorical columns for different models. </a:t>
            </a:r>
          </a:p>
          <a:p>
            <a:pPr marL="342900" indent="-342900">
              <a:buAutoNum type="arabicPeriod"/>
            </a:pPr>
            <a:r>
              <a:rPr lang="en-IN" dirty="0"/>
              <a:t>Tried by separately training and testing the dataset basis the top 10 premium car makes (which has highest avg. selling price, like BMW, Mercedes..). (Didn’t work)</a:t>
            </a:r>
          </a:p>
          <a:p>
            <a:pPr marL="342900" indent="-342900">
              <a:buAutoNum type="arabicPeriod"/>
            </a:pPr>
            <a:r>
              <a:rPr lang="en-IN" dirty="0"/>
              <a:t>Tried by separately training and testing the data basis the </a:t>
            </a:r>
            <a:r>
              <a:rPr lang="en-IN" dirty="0" err="1"/>
              <a:t>odometer_reading</a:t>
            </a:r>
            <a:r>
              <a:rPr lang="en-IN" dirty="0"/>
              <a:t> presence. (Didn’t work)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43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62CD-8E29-7AF0-EEDF-4894229E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50DF3-9E36-1CD4-D70E-1F129F75011E}"/>
              </a:ext>
            </a:extLst>
          </p:cNvPr>
          <p:cNvSpPr txBox="1"/>
          <p:nvPr/>
        </p:nvSpPr>
        <p:spPr>
          <a:xfrm>
            <a:off x="984956" y="1690688"/>
            <a:ext cx="100245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Removed redundant features: </a:t>
            </a:r>
            <a:r>
              <a:rPr lang="en-IN" dirty="0"/>
              <a:t>'</a:t>
            </a:r>
            <a:r>
              <a:rPr lang="en-IN" dirty="0" err="1"/>
              <a:t>registered_color</a:t>
            </a:r>
            <a:r>
              <a:rPr lang="en-IN" dirty="0"/>
              <a:t>', '</a:t>
            </a:r>
            <a:r>
              <a:rPr lang="en-IN" dirty="0" err="1"/>
              <a:t>accidental_vehicle</a:t>
            </a:r>
            <a:r>
              <a:rPr lang="en-IN" dirty="0"/>
              <a:t>’ as they don’t have any data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Tried removing columns which could result in over-fitting considering. '</a:t>
            </a:r>
            <a:r>
              <a:rPr lang="en-IN" dirty="0" err="1"/>
              <a:t>Odometer_Reading_Present</a:t>
            </a:r>
            <a:r>
              <a:rPr lang="en-IN" dirty="0"/>
              <a:t>’ (odometer reading will have no value if odometer reading is not present) , '</a:t>
            </a:r>
            <a:r>
              <a:rPr lang="en-IN" dirty="0" err="1"/>
              <a:t>car_variant</a:t>
            </a:r>
            <a:r>
              <a:rPr lang="en-IN" dirty="0"/>
              <a:t>', '</a:t>
            </a:r>
            <a:r>
              <a:rPr lang="en-IN" dirty="0" err="1"/>
              <a:t>vehicle_fuel_type</a:t>
            </a:r>
            <a:r>
              <a:rPr lang="en-IN" dirty="0"/>
              <a:t>’.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Tried with a derived column ‘</a:t>
            </a:r>
            <a:r>
              <a:rPr lang="en-US" dirty="0" err="1"/>
              <a:t>months_since_vehicle_manufactured</a:t>
            </a:r>
            <a:r>
              <a:rPr lang="en-US" dirty="0"/>
              <a:t>’ using ‘</a:t>
            </a:r>
            <a:r>
              <a:rPr lang="en-IN" dirty="0" err="1"/>
              <a:t>month_of_vehicle_manufacture</a:t>
            </a:r>
            <a:r>
              <a:rPr lang="en-IN" dirty="0"/>
              <a:t>’ and ‘</a:t>
            </a:r>
            <a:r>
              <a:rPr lang="en-IN" dirty="0" err="1"/>
              <a:t>year_of_vehicle_manufacture</a:t>
            </a:r>
            <a:r>
              <a:rPr lang="en-IN" dirty="0"/>
              <a:t>’ and removed these two columns</a:t>
            </a:r>
          </a:p>
          <a:p>
            <a:pPr marL="342900" indent="-342900">
              <a:buAutoNum type="arabicPeriod"/>
            </a:pPr>
            <a:r>
              <a:rPr lang="en-IN" dirty="0"/>
              <a:t>Tried by keeping just the number of years since vehicle manufactured instead of number of months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0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DDA8-E630-B580-A0B5-DDAC7A40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47C43-1E87-50B2-E61C-2D63C32A359B}"/>
              </a:ext>
            </a:extLst>
          </p:cNvPr>
          <p:cNvSpPr txBox="1"/>
          <p:nvPr/>
        </p:nvSpPr>
        <p:spPr>
          <a:xfrm>
            <a:off x="1004711" y="1569156"/>
            <a:ext cx="9290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Tried with different models 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IN" dirty="0" err="1"/>
              <a:t>XGBRegressor</a:t>
            </a:r>
            <a:endParaRPr lang="en-US" dirty="0"/>
          </a:p>
          <a:p>
            <a:r>
              <a:rPr lang="en-US" dirty="0"/>
              <a:t>2. </a:t>
            </a:r>
            <a:r>
              <a:rPr lang="en-IN" dirty="0" err="1"/>
              <a:t>CatBoostRegressor</a:t>
            </a:r>
            <a:endParaRPr lang="en-IN" dirty="0"/>
          </a:p>
          <a:p>
            <a:r>
              <a:rPr lang="en-US" dirty="0"/>
              <a:t>3. </a:t>
            </a:r>
            <a:r>
              <a:rPr lang="en-IN" dirty="0" err="1"/>
              <a:t>RandomForestRegressor</a:t>
            </a:r>
            <a:endParaRPr lang="en-IN" dirty="0"/>
          </a:p>
          <a:p>
            <a:r>
              <a:rPr lang="en-US" dirty="0"/>
              <a:t>3.</a:t>
            </a:r>
            <a:r>
              <a:rPr lang="en-IN" dirty="0"/>
              <a:t> </a:t>
            </a:r>
            <a:r>
              <a:rPr lang="en-IN" dirty="0" err="1"/>
              <a:t>AdaBoostRegressor</a:t>
            </a:r>
            <a:endParaRPr lang="en-IN" dirty="0"/>
          </a:p>
          <a:p>
            <a:r>
              <a:rPr lang="en-IN" dirty="0"/>
              <a:t>4. </a:t>
            </a:r>
            <a:r>
              <a:rPr lang="en-IN" dirty="0" err="1"/>
              <a:t>GradientBoostingRegressor</a:t>
            </a:r>
            <a:endParaRPr lang="en-IN" dirty="0"/>
          </a:p>
          <a:p>
            <a:r>
              <a:rPr lang="en-IN" dirty="0"/>
              <a:t>5. </a:t>
            </a:r>
            <a:r>
              <a:rPr lang="en-IN" dirty="0" err="1"/>
              <a:t>DecisionTreeRegressor</a:t>
            </a:r>
            <a:endParaRPr lang="en-IN" dirty="0"/>
          </a:p>
          <a:p>
            <a:r>
              <a:rPr lang="en-IN" dirty="0"/>
              <a:t>6. </a:t>
            </a:r>
            <a:r>
              <a:rPr lang="en-IN" dirty="0" err="1"/>
              <a:t>LinearRegression</a:t>
            </a:r>
            <a:endParaRPr lang="en-IN" dirty="0"/>
          </a:p>
          <a:p>
            <a:r>
              <a:rPr lang="en-IN" dirty="0"/>
              <a:t>7. SVR</a:t>
            </a:r>
          </a:p>
          <a:p>
            <a:r>
              <a:rPr lang="en-IN" dirty="0"/>
              <a:t>8. </a:t>
            </a:r>
            <a:r>
              <a:rPr lang="en-IN" dirty="0" err="1"/>
              <a:t>BayesianRidge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CatBoostRegressor</a:t>
            </a:r>
            <a:r>
              <a:rPr lang="en-IN" b="1" dirty="0"/>
              <a:t> had least overfitting and minimum MAE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030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588-958A-E606-F8C1-0041F71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B7282-972F-4F2D-7E5D-5D8C053A2B8F}"/>
              </a:ext>
            </a:extLst>
          </p:cNvPr>
          <p:cNvSpPr txBox="1"/>
          <p:nvPr/>
        </p:nvSpPr>
        <p:spPr>
          <a:xfrm>
            <a:off x="924560" y="1619568"/>
            <a:ext cx="805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were trained and tested with different parameters using </a:t>
            </a:r>
            <a:r>
              <a:rPr lang="en-US" dirty="0" err="1"/>
              <a:t>GridSearchCV</a:t>
            </a:r>
            <a:r>
              <a:rPr lang="en-US" dirty="0"/>
              <a:t>, following params for </a:t>
            </a:r>
            <a:r>
              <a:rPr lang="en-IN" dirty="0" err="1"/>
              <a:t>CatBoostRegressor</a:t>
            </a:r>
            <a:r>
              <a:rPr lang="en-IN" dirty="0"/>
              <a:t> were resulting in least MAE</a:t>
            </a:r>
          </a:p>
          <a:p>
            <a:endParaRPr lang="en-IN" dirty="0"/>
          </a:p>
          <a:p>
            <a:r>
              <a:rPr lang="en-IN" dirty="0"/>
              <a:t>(iterations=3000, </a:t>
            </a:r>
            <a:r>
              <a:rPr lang="en-IN" dirty="0" err="1"/>
              <a:t>learning_rate</a:t>
            </a:r>
            <a:r>
              <a:rPr lang="en-IN" dirty="0"/>
              <a:t>=0.05, depth=6, </a:t>
            </a:r>
            <a:r>
              <a:rPr lang="en-IN" dirty="0" err="1"/>
              <a:t>border_count</a:t>
            </a:r>
            <a:r>
              <a:rPr lang="en-IN" dirty="0"/>
              <a:t>=100, l2_leaf_reg=3, </a:t>
            </a:r>
            <a:r>
              <a:rPr lang="en-IN" dirty="0" err="1"/>
              <a:t>loss_function</a:t>
            </a:r>
            <a:r>
              <a:rPr lang="en-IN" dirty="0"/>
              <a:t>='MAE', </a:t>
            </a:r>
            <a:r>
              <a:rPr lang="en-IN" dirty="0" err="1"/>
              <a:t>bagging_temperature</a:t>
            </a:r>
            <a:r>
              <a:rPr lang="en-IN" dirty="0"/>
              <a:t>=10, verbose=1000)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20BF-A8A6-B399-655D-5D84EFD3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done 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A59DE-A3AA-5BDA-7852-E9E6E8ECA4EA}"/>
              </a:ext>
            </a:extLst>
          </p:cNvPr>
          <p:cNvSpPr txBox="1"/>
          <p:nvPr/>
        </p:nvSpPr>
        <p:spPr>
          <a:xfrm>
            <a:off x="838200" y="1694816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If we have showroom road price of a car then that could also be helpful in finding the re-sale price, specially in cases if we have smaller dataset</a:t>
            </a:r>
          </a:p>
          <a:p>
            <a:pPr marL="342900" indent="-342900">
              <a:buAutoNum type="arabicPeriod"/>
            </a:pPr>
            <a:r>
              <a:rPr lang="en-US" dirty="0"/>
              <a:t>While storing the data we can provide pre-defined list of car makers and models, so that data cleaning could be more </a:t>
            </a:r>
            <a:r>
              <a:rPr lang="en-US"/>
              <a:t>faster.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2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400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Hackathon</vt:lpstr>
      <vt:lpstr>Content</vt:lpstr>
      <vt:lpstr>Data Cleaning</vt:lpstr>
      <vt:lpstr>Feature Selection</vt:lpstr>
      <vt:lpstr>Model Selection</vt:lpstr>
      <vt:lpstr>Hyperparameter Tuning</vt:lpstr>
      <vt:lpstr>What could be done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Yadav/Engineering/ Bengaluru - Prestige Technology Park</dc:creator>
  <cp:lastModifiedBy>Vikash Yadav/Engineering/ Bengaluru - Prestige Technology Park</cp:lastModifiedBy>
  <cp:revision>1</cp:revision>
  <dcterms:created xsi:type="dcterms:W3CDTF">2024-07-01T03:50:40Z</dcterms:created>
  <dcterms:modified xsi:type="dcterms:W3CDTF">2024-07-04T10:45:20Z</dcterms:modified>
</cp:coreProperties>
</file>