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3"/>
    <p:sldId id="257" r:id="rId4"/>
    <p:sldId id="301" r:id="rId5"/>
    <p:sldId id="302" r:id="rId6"/>
    <p:sldId id="303" r:id="rId7"/>
    <p:sldId id="304" r:id="rId8"/>
    <p:sldId id="305" r:id="rId9"/>
    <p:sldId id="306" r:id="rId10"/>
    <p:sldId id="311" r:id="rId11"/>
    <p:sldId id="316" r:id="rId12"/>
    <p:sldId id="308" r:id="rId13"/>
    <p:sldId id="309" r:id="rId14"/>
    <p:sldId id="310" r:id="rId15"/>
    <p:sldId id="307" r:id="rId16"/>
    <p:sldId id="322" r:id="rId17"/>
    <p:sldId id="317" r:id="rId18"/>
    <p:sldId id="324" r:id="rId19"/>
    <p:sldId id="329" r:id="rId20"/>
    <p:sldId id="323" r:id="rId21"/>
    <p:sldId id="325" r:id="rId22"/>
    <p:sldId id="327" r:id="rId23"/>
    <p:sldId id="326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5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3650" y="2317115"/>
            <a:ext cx="10030460" cy="1313180"/>
          </a:xfrm>
        </p:spPr>
        <p:txBody>
          <a:bodyPr>
            <a:noAutofit/>
          </a:bodyPr>
          <a:p>
            <a:pPr fontAlgn="ctr"/>
            <a:r>
              <a:rPr lang="zh-CN" sz="6600">
                <a:solidFill>
                  <a:schemeClr val="tx1"/>
                </a:solidFill>
              </a:rPr>
              <a:t>机器学习中的损失函数与梯度下降法</a:t>
            </a:r>
            <a:endParaRPr lang="zh-CN" sz="660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57985" y="4972685"/>
            <a:ext cx="9058275" cy="544195"/>
          </a:xfrm>
        </p:spPr>
        <p:txBody>
          <a:bodyPr>
            <a:noAutofit/>
          </a:bodyPr>
          <a:p>
            <a:r>
              <a:rPr lang="zh-CN" altLang="en-US" sz="3600">
                <a:solidFill>
                  <a:schemeClr val="tx1"/>
                </a:solidFill>
              </a:rPr>
              <a:t>饶小亚</a:t>
            </a:r>
            <a:r>
              <a:rPr lang="en-US" altLang="zh-CN" sz="3600">
                <a:solidFill>
                  <a:schemeClr val="tx1"/>
                </a:solidFill>
              </a:rPr>
              <a:t>     2024-09-08</a:t>
            </a:r>
            <a:endParaRPr lang="en-US" altLang="zh-CN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01040" y="558165"/>
            <a:ext cx="1090739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800">
                <a:solidFill>
                  <a:schemeClr val="tx1"/>
                </a:solidFill>
              </a:rPr>
              <a:t>交叉熵</a:t>
            </a:r>
            <a:endParaRPr lang="zh-CN" altLang="en-US" sz="2800">
              <a:solidFill>
                <a:schemeClr val="tx1"/>
              </a:solidFill>
            </a:endParaRPr>
          </a:p>
          <a:p>
            <a:endParaRPr lang="zh-CN" altLang="en-US" sz="2400">
              <a:solidFill>
                <a:schemeClr val="tx1"/>
              </a:solidFill>
            </a:endParaRPr>
          </a:p>
          <a:p>
            <a:r>
              <a:rPr lang="zh-CN" altLang="en-US" sz="2400">
                <a:solidFill>
                  <a:schemeClr val="tx1"/>
                </a:solidFill>
              </a:rPr>
              <a:t>用来评估当前训练得到的概率分布与真实分布的差异情况。 它刻画的是实际输出（概率）与期望输出（概率）的距离，也就是交叉熵的值越小，不确定性越小，两个系统就越接近。</a:t>
            </a: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405" y="3581400"/>
            <a:ext cx="9130665" cy="1597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56005" y="497840"/>
            <a:ext cx="1018984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 二、梯度下降法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2400"/>
          </a:p>
          <a:p>
            <a:r>
              <a:rPr lang="zh-CN" altLang="en-US" sz="2800"/>
              <a:t>1、梯度</a:t>
            </a:r>
            <a:endParaRPr lang="zh-CN" altLang="en-US" sz="2800"/>
          </a:p>
          <a:p>
            <a:endParaRPr lang="zh-CN" altLang="en-US" sz="2400"/>
          </a:p>
          <a:p>
            <a:r>
              <a:rPr lang="zh-CN" altLang="en-US" sz="2400"/>
              <a:t>在某处的梯度可以简单理解为斜率，梯度的值就是求导，对于一元多次方程（曲线），梯度的值是导数；对于多元多次方程（曲面），梯度的值就是求偏导，然后再将具体的点坐标代入公式得到结果；于是一元多次方程在某点处的梯度就是一个值（斜率），而多元多次方程在某点处的梯度是一个向量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9480" y="527050"/>
            <a:ext cx="10559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假如有方程(ax+by+c+d)，其参数为(a, b, c, d)，我们将(x, y)看成常量（因为有样本数据），于是方程就变成了关于(a, b, c, d)的函数。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8605" y="2263140"/>
            <a:ext cx="4241165" cy="3373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2970" y="434340"/>
            <a:ext cx="10661015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2800"/>
              <a:t>2、梯度下降法</a:t>
            </a:r>
            <a:endParaRPr lang="zh-CN" altLang="en-US" sz="28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endParaRPr lang="zh-CN" altLang="en-US" sz="2400"/>
          </a:p>
          <a:p>
            <a:pPr indent="0">
              <a:buFont typeface="Wingdings" panose="05000000000000000000" charset="0"/>
              <a:buNone/>
            </a:pPr>
            <a:r>
              <a:rPr lang="zh-CN" altLang="en-US" sz="2400"/>
              <a:t>首先给参数(a, b, c, d)一个初始值，设置一个步长（学习率） η，然后根据梯度可以更新参数。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7095" y="2494915"/>
            <a:ext cx="2249805" cy="1868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2970" y="4685030"/>
            <a:ext cx="104990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接下来设置目标结果，也就是收敛条件，常见的收敛条件包括：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- 损失函数值的变化量小于预设的阈值。</a:t>
            </a:r>
            <a:endParaRPr lang="zh-CN" altLang="en-US" sz="2400"/>
          </a:p>
          <a:p>
            <a:r>
              <a:rPr lang="zh-CN" altLang="en-US" sz="2400"/>
              <a:t>- 梯度的范数小于预设的阈值。</a:t>
            </a:r>
            <a:endParaRPr lang="zh-CN" altLang="en-US" sz="2400"/>
          </a:p>
          <a:p>
            <a:r>
              <a:rPr lang="zh-CN" altLang="en-US" sz="2400"/>
              <a:t>- 达到最大迭代次数。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2255" y="1604010"/>
            <a:ext cx="6587490" cy="41389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0" y="1131570"/>
            <a:ext cx="9063355" cy="43992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5495" y="534670"/>
            <a:ext cx="10589260" cy="1502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3、算法实现</a:t>
            </a:r>
            <a:endParaRPr lang="zh-CN" altLang="en-US" sz="2800"/>
          </a:p>
          <a:p>
            <a:endParaRPr lang="zh-CN" altLang="en-US" sz="2400"/>
          </a:p>
          <a:p>
            <a:r>
              <a:rPr lang="zh-CN" altLang="en-US" sz="2400"/>
              <a:t>如果损失函数是均方误差MSE，那么可以推导出梯度的计算公式：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2325" y="2037080"/>
            <a:ext cx="5086985" cy="4499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5025" y="621030"/>
            <a:ext cx="10539095" cy="2807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4、随机梯度下降法SGD</a:t>
            </a:r>
            <a:endParaRPr lang="zh-CN" altLang="en-US" sz="2800"/>
          </a:p>
          <a:p>
            <a:endParaRPr lang="zh-CN" altLang="en-US" sz="2400"/>
          </a:p>
          <a:p>
            <a:r>
              <a:rPr lang="zh-CN" altLang="en-US" sz="2400"/>
              <a:t>每一次迭代随机选择几个少量的样本进行梯度计算。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行进路线就像醉汉，比较波折。好处是提升了计算速度（每次只需要计算少量样本点），但是却牺牲了精准度，但是大方向是对的。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15890" y="2964180"/>
            <a:ext cx="1759585" cy="713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代码演示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29030" y="1442720"/>
            <a:ext cx="10196195" cy="3309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/>
              <a:t>5、梯度反向传播BackPropagation</a:t>
            </a:r>
            <a:endParaRPr lang="zh-CN" altLang="en-US" sz="2800"/>
          </a:p>
          <a:p>
            <a:endParaRPr lang="zh-CN" altLang="en-US" sz="2400"/>
          </a:p>
          <a:p>
            <a:r>
              <a:rPr lang="zh-CN" altLang="en-US" sz="2400"/>
              <a:t>前面讲的使用梯度下降法求解损失函数的最小值是个原理，但是具体到多层神经网络这个场景中，还无法解决问题，因为这个损失函数是一个总的概括，如何求出每一层中的w梯度和b梯度呢，这就要用到反向传播算法逐一算出各个参数的梯度。反向传播的基础是微积分中的导数链式法则，我们可以从输出层开始，逐层向前计算每个参数的梯度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37565" y="953770"/>
            <a:ext cx="10490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一、损失函数</a:t>
            </a:r>
            <a:endParaRPr lang="zh-CN" altLang="en-US" sz="3200"/>
          </a:p>
          <a:p>
            <a:endParaRPr lang="zh-CN" altLang="en-US" sz="3200"/>
          </a:p>
          <a:p>
            <a:endParaRPr lang="zh-CN" altLang="en-US" sz="3200"/>
          </a:p>
          <a:p>
            <a:r>
              <a:rPr lang="zh-CN" altLang="en-US" sz="2800"/>
              <a:t>1、什么是损失函数</a:t>
            </a:r>
            <a:endParaRPr lang="zh-CN" altLang="en-US" sz="2800"/>
          </a:p>
          <a:p>
            <a:endParaRPr lang="zh-CN" altLang="en-US" sz="3200"/>
          </a:p>
          <a:p>
            <a:r>
              <a:rPr lang="zh-CN" altLang="en-US" sz="2400"/>
              <a:t>在模型训练阶段，用来衡量人工神经网络和人脑神经网络的相似度。一言以蔽之，损失函数（loss function）就是用来度量模型的预测值f(x)与真实值Y的差异程度的运算函数，它是一个非负实值函数，通常使用L(Y, f(x))来表示，损失函数越小，模型的鲁棒性就越好。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005" y="492760"/>
            <a:ext cx="6972300" cy="55289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420" y="2182495"/>
            <a:ext cx="4079875" cy="2431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8685" y="742950"/>
            <a:ext cx="1831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链式法则</a:t>
            </a:r>
            <a:r>
              <a:rPr lang="zh-CN" altLang="en-US" sz="3200"/>
              <a:t>：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685" y="1856740"/>
            <a:ext cx="10720070" cy="3769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60670" y="2791460"/>
            <a:ext cx="1831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讨论环节</a:t>
            </a:r>
            <a:endParaRPr lang="zh-CN" altLang="en-US" sz="32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346075"/>
            <a:ext cx="9893300" cy="6179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91235" y="1182370"/>
            <a:ext cx="1005395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2、常用的损失函数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2800"/>
              <a:t>2.1、均方误差MSE</a:t>
            </a:r>
            <a:endParaRPr lang="zh-CN" altLang="en-US" sz="2800"/>
          </a:p>
          <a:p>
            <a:endParaRPr lang="zh-CN" altLang="en-US" sz="3200"/>
          </a:p>
          <a:p>
            <a:r>
              <a:rPr lang="zh-CN" altLang="en-US" sz="2400"/>
              <a:t>在回归问题中，均方误差损失函数用于度量样本点到回归曲线的距离，通过最小化平方损失使样本点可以更好地拟合回归曲线。均方误差损失函数（MSE）的值越小，表示预测模型描述的样本数据具有越好的精确度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3965" y="269240"/>
            <a:ext cx="9023350" cy="4382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40" y="4792980"/>
            <a:ext cx="4701540" cy="1461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3280" y="599440"/>
            <a:ext cx="107435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2.2、交叉熵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400"/>
              <a:t>它是被广泛使用的损失函数，无论是MLP还是基于自注意力机制的模型，比如Transformer。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/>
              <a:t>什么是信息量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400"/>
              <a:t>在信息论中，一种信号i出现的概率越高，当它发生时携带的信息量就越少，因此信息量和概率是一个反比例或倒数关系。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41680" y="424815"/>
            <a:ext cx="10772140" cy="5474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>
                <a:sym typeface="+mn-ea"/>
              </a:rPr>
              <a:t>什么是熵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400">
                <a:sym typeface="+mn-ea"/>
              </a:rPr>
              <a:t>熵用来表示一个系统（由一系列事件组成的集合）的不确定性。熵越大则不确定性越大。为了与热力学中的熵区分，在信息论中，熵被称为香农熵。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在信息论中，信息熵描述一个信号源发出的信号携带的平均信息量（也就是信息量的期望），以此来描述一个系统的不确定性程度。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/>
              <a:t>不确定性</a:t>
            </a:r>
            <a:endParaRPr lang="zh-CN" altLang="en-US" sz="2800"/>
          </a:p>
          <a:p>
            <a:endParaRPr lang="zh-CN" altLang="en-US"/>
          </a:p>
          <a:p>
            <a:r>
              <a:rPr lang="zh-CN" altLang="en-US" sz="2400"/>
              <a:t>不确定性指的是，你是否能从信息中辨别出当前系统处于哪一个状态。如果很容易辨别，则说明确定性强，则不确定性低。比如有两个信息：`今天太阳从西边升起`和`今天太阳从东边升起`。很显然前者的辨识度更高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" y="352425"/>
            <a:ext cx="10497185" cy="3076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0095" y="3784600"/>
            <a:ext cx="10903585" cy="2715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- P(x)是一种概率分布，表示系统处于某一种状态下的概率，取值[0,1]，总和为1；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- 其中的 b 代表底数，即单位，比如 2, 10, e 等等，常用的就是 2，这符合计算机中的二进制。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- 熵的最大值为 log{N}，即这是一个均匀分布的系统，每个事件发生的概率都是 1/N，比如掷骰子。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98525" y="405765"/>
            <a:ext cx="10485755" cy="1524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/>
              <a:t>示例</a:t>
            </a:r>
            <a:endParaRPr lang="zh-CN" sz="2800"/>
          </a:p>
          <a:p>
            <a:endParaRPr lang="zh-CN"/>
          </a:p>
          <a:p>
            <a:endParaRPr lang="zh-CN"/>
          </a:p>
          <a:p>
            <a:r>
              <a:rPr lang="zh-CN"/>
              <a:t>对于这两个分布P(x)，我们来计算它们的熵。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0" y="2113280"/>
            <a:ext cx="10822305" cy="4308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10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1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15.xml><?xml version="1.0" encoding="utf-8"?>
<p:tagLst xmlns:p="http://schemas.openxmlformats.org/presentationml/2006/main">
  <p:tag name="COMMONDATA" val="eyJoZGlkIjoiMDIyMDVjNGIxN2Y4YjNlOTBmM2UxZTg0NTkzYTUwM2EifQ=="/>
  <p:tag name="KSO_WPP_MARK_KEY" val="d3500d69-8165-46b8-b04d-c28b06815282"/>
</p:tagLst>
</file>

<file path=ppt/tags/tag2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4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5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7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8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0041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1570</Words>
  <Application>WPS 演示</Application>
  <PresentationFormat>宽屏</PresentationFormat>
  <Paragraphs>98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Calibri</vt:lpstr>
      <vt:lpstr>Arial Unicode MS</vt:lpstr>
      <vt:lpstr>Office 主题</vt:lpstr>
      <vt:lpstr>机器学习中的损失函数与梯度下降法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Aries</cp:lastModifiedBy>
  <cp:revision>321</cp:revision>
  <dcterms:created xsi:type="dcterms:W3CDTF">2021-01-27T08:55:00Z</dcterms:created>
  <dcterms:modified xsi:type="dcterms:W3CDTF">2024-09-05T03:30:49Z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FF21FD4A5D114718BB3F4138F41FFA94</vt:lpwstr>
  </property>
</Properties>
</file>